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64" r:id="rId3"/>
    <p:sldId id="265" r:id="rId4"/>
    <p:sldId id="275" r:id="rId5"/>
    <p:sldId id="263" r:id="rId6"/>
    <p:sldId id="267" r:id="rId7"/>
    <p:sldId id="268" r:id="rId8"/>
    <p:sldId id="269" r:id="rId9"/>
    <p:sldId id="271"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C8102E"/>
    <a:srgbClr val="B1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7796A-1C37-4FA8-BBA6-BC91C28DF379}" type="datetimeFigureOut">
              <a:rPr lang="en-US" smtClean="0"/>
              <a:t>3/3/2022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E8579-D081-4282-83BD-DE127B903EFA}" type="slidenum">
              <a:rPr lang="en-US" smtClean="0"/>
              <a:t>‹#›</a:t>
            </a:fld>
            <a:endParaRPr lang="en-US" dirty="0"/>
          </a:p>
        </p:txBody>
      </p:sp>
    </p:spTree>
    <p:extLst>
      <p:ext uri="{BB962C8B-B14F-4D97-AF65-F5344CB8AC3E}">
        <p14:creationId xmlns:p14="http://schemas.microsoft.com/office/powerpoint/2010/main" val="25043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C2DBB07D-C4F8-42EC-8DEE-7A2EEB9089B6}" type="datetime1">
              <a:rPr lang="en-US" smtClean="0"/>
              <a:pPr/>
              <a:t>3/3/2022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1A938A05-F9FB-499E-B0CC-19675191CB28}" type="datetime1">
              <a:rPr lang="en-US" smtClean="0"/>
              <a:pPr/>
              <a:t>3/3/2022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E526D7D3-955C-4BE7-AE67-3B98DCA7E10B}"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759F79A0-A901-415D-9EDE-9E065A1BD403}" type="datetime1">
              <a:rPr lang="en-US" smtClean="0"/>
              <a:pPr/>
              <a:t>3/3/2022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6">
                    <a:lumMod val="75000"/>
                  </a:schemeClr>
                </a:solidFill>
              </a:defRPr>
            </a:lvl1pPr>
          </a:lstStyle>
          <a:p>
            <a:fld id="{C2DBB07D-C4F8-42EC-8DEE-7A2EEB9089B6}" type="datetime1">
              <a:rPr lang="en-US" smtClean="0"/>
              <a:pPr/>
              <a:t>3/3/2022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6">
                    <a:lumMod val="7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13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08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rgbClr val="13294B"/>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defRPr>
            </a:lvl1pPr>
          </a:lstStyle>
          <a:p>
            <a:fld id="{DC99E020-C39A-46E5-BEBA-1DAC17C803FF}"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85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defRPr>
            </a:lvl1pPr>
          </a:lstStyle>
          <a:p>
            <a:fld id="{2A4973C1-44D3-4422-B015-081A5E8DFD36}" type="datetime1">
              <a:rPr lang="en-US" smtClean="0"/>
              <a:pPr/>
              <a:t>3/3/2022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50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defRPr>
            </a:lvl1pPr>
          </a:lstStyle>
          <a:p>
            <a:fld id="{2D72C85E-48EE-4FC1-AA4F-7F844EFEDFE1}" type="datetime1">
              <a:rPr lang="en-US" smtClean="0"/>
              <a:pPr/>
              <a:t>3/3/2022</a:t>
            </a:fld>
            <a:endParaRPr lang="en-US" dirty="0"/>
          </a:p>
        </p:txBody>
      </p:sp>
      <p:sp>
        <p:nvSpPr>
          <p:cNvPr id="8" name="Footer Placeholder 7"/>
          <p:cNvSpPr>
            <a:spLocks noGrp="1"/>
          </p:cNvSpPr>
          <p:nvPr>
            <p:ph type="ftr" sz="quarter" idx="11"/>
          </p:nvPr>
        </p:nvSpPr>
        <p:spPr/>
        <p:txBody>
          <a:bodyPr/>
          <a:lstStyle>
            <a:lvl1pPr>
              <a:defRPr>
                <a:solidFill>
                  <a:srgbClr val="B1B3B3"/>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530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defRPr>
            </a:lvl1pPr>
          </a:lstStyle>
          <a:p>
            <a:fld id="{934CB762-6D31-4026-9098-C6B0D644D1E2}" type="datetime1">
              <a:rPr lang="en-US" smtClean="0"/>
              <a:pPr/>
              <a:t>3/3/2022</a:t>
            </a:fld>
            <a:endParaRPr lang="en-US" dirty="0"/>
          </a:p>
        </p:txBody>
      </p:sp>
      <p:sp>
        <p:nvSpPr>
          <p:cNvPr id="4" name="Footer Placeholder 3"/>
          <p:cNvSpPr>
            <a:spLocks noGrp="1"/>
          </p:cNvSpPr>
          <p:nvPr>
            <p:ph type="ftr" sz="quarter" idx="11"/>
          </p:nvPr>
        </p:nvSpPr>
        <p:spPr/>
        <p:txBody>
          <a:bodyPr/>
          <a:lstStyle>
            <a:lvl1pPr>
              <a:defRPr>
                <a:solidFill>
                  <a:srgbClr val="B1B3B3"/>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38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defRPr>
            </a:lvl1pPr>
          </a:lstStyle>
          <a:p>
            <a:fld id="{AE76A414-EBCA-47A8-AB72-79372EB2B3CD}" type="datetime1">
              <a:rPr lang="en-US" smtClean="0"/>
              <a:pPr/>
              <a:t>3/3/2022</a:t>
            </a:fld>
            <a:endParaRPr lang="en-US" dirty="0"/>
          </a:p>
        </p:txBody>
      </p:sp>
      <p:sp>
        <p:nvSpPr>
          <p:cNvPr id="3" name="Footer Placeholder 2"/>
          <p:cNvSpPr>
            <a:spLocks noGrp="1"/>
          </p:cNvSpPr>
          <p:nvPr>
            <p:ph type="ftr" sz="quarter" idx="11"/>
          </p:nvPr>
        </p:nvSpPr>
        <p:spPr/>
        <p:txBody>
          <a:bodyPr/>
          <a:lstStyle>
            <a:lvl1pPr>
              <a:defRPr>
                <a:solidFill>
                  <a:srgbClr val="B1B3B3"/>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9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3843458C-437B-478B-8585-FB68531A7999}" type="datetime1">
              <a:rPr lang="en-US" smtClean="0"/>
              <a:pPr/>
              <a:t>3/3/2022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6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rgbClr val="13294B"/>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1A938A05-F9FB-499E-B0CC-19675191CB28}" type="datetime1">
              <a:rPr lang="en-US" smtClean="0"/>
              <a:pPr/>
              <a:t>3/3/2022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61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defRPr>
            </a:lvl1pPr>
          </a:lstStyle>
          <a:p>
            <a:fld id="{E526D7D3-955C-4BE7-AE67-3B98DCA7E10B}"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337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6">
                    <a:lumMod val="75000"/>
                  </a:schemeClr>
                </a:solidFill>
              </a:defRPr>
            </a:lvl1pPr>
          </a:lstStyle>
          <a:p>
            <a:fld id="{759F79A0-A901-415D-9EDE-9E065A1BD403}" type="datetime1">
              <a:rPr lang="en-US" smtClean="0"/>
              <a:pPr/>
              <a:t>3/3/2022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77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67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C99E020-C39A-46E5-BEBA-1DAC17C803FF}" type="datetime1">
              <a:rPr lang="en-US" smtClean="0"/>
              <a:pPr/>
              <a:t>3/3/2022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A4973C1-44D3-4422-B015-081A5E8DFD36}" type="datetime1">
              <a:rPr lang="en-US" smtClean="0"/>
              <a:pPr/>
              <a:t>3/3/2022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D72C85E-48EE-4FC1-AA4F-7F844EFEDFE1}" type="datetime1">
              <a:rPr lang="en-US" smtClean="0"/>
              <a:pPr/>
              <a:t>3/3/2022</a:t>
            </a:fld>
            <a:endParaRPr lang="en-US" dirty="0"/>
          </a:p>
        </p:txBody>
      </p:sp>
      <p:sp>
        <p:nvSpPr>
          <p:cNvPr id="8" name="Footer Placeholder 7"/>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934CB762-6D31-4026-9098-C6B0D644D1E2}" type="datetime1">
              <a:rPr lang="en-US" smtClean="0"/>
              <a:pPr/>
              <a:t>3/3/2022</a:t>
            </a:fld>
            <a:endParaRPr lang="en-US" dirty="0"/>
          </a:p>
        </p:txBody>
      </p:sp>
      <p:sp>
        <p:nvSpPr>
          <p:cNvPr id="4" name="Footer Placeholder 3"/>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AE76A414-EBCA-47A8-AB72-79372EB2B3CD}" type="datetime1">
              <a:rPr lang="en-US" smtClean="0"/>
              <a:pPr/>
              <a:t>3/3/2022</a:t>
            </a:fld>
            <a:endParaRPr lang="en-US" dirty="0"/>
          </a:p>
        </p:txBody>
      </p:sp>
      <p:sp>
        <p:nvSpPr>
          <p:cNvPr id="3" name="Footer Placeholder 2"/>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3843458C-437B-478B-8585-FB68531A7999}" type="datetime1">
              <a:rPr lang="en-US" smtClean="0"/>
              <a:pPr/>
              <a:t>3/3/2022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369604"/>
            <a:ext cx="2844799"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4EFCF9BF-2E43-434C-8EA9-84C0B70B4CD5}" type="datetime1">
              <a:rPr lang="en-US" smtClean="0"/>
              <a:pPr/>
              <a:t>3/3/2022</a:t>
            </a:fld>
            <a:endParaRPr lang="en-US" dirty="0"/>
          </a:p>
        </p:txBody>
      </p:sp>
      <p:sp>
        <p:nvSpPr>
          <p:cNvPr id="5" name="Footer Placeholder 4"/>
          <p:cNvSpPr>
            <a:spLocks noGrp="1"/>
          </p:cNvSpPr>
          <p:nvPr>
            <p:ph type="ftr" sz="quarter" idx="3"/>
          </p:nvPr>
        </p:nvSpPr>
        <p:spPr>
          <a:xfrm>
            <a:off x="581192" y="6365278"/>
            <a:ext cx="6917210" cy="365125"/>
          </a:xfrm>
          <a:prstGeom prst="rect">
            <a:avLst/>
          </a:prstGeom>
        </p:spPr>
        <p:txBody>
          <a:bodyPr vert="horz" lIns="91440" tIns="45720" rIns="91440" bIns="45720" rtlCol="0" anchor="ctr"/>
          <a:lstStyle>
            <a:lvl1pPr algn="l">
              <a:defRPr sz="900" cap="all">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369604"/>
            <a:ext cx="1052510"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13294B"/>
          </a:solidFill>
          <a:ln>
            <a:solidFill>
              <a:srgbClr val="13294B"/>
            </a:solid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72"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hdr="0" ftr="0" dt="0"/>
  <p:txStyles>
    <p:title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04-A839-425D-8E14-E2A7F185EDC0}"/>
              </a:ext>
            </a:extLst>
          </p:cNvPr>
          <p:cNvSpPr>
            <a:spLocks noGrp="1"/>
          </p:cNvSpPr>
          <p:nvPr>
            <p:ph type="ctrTitle"/>
          </p:nvPr>
        </p:nvSpPr>
        <p:spPr>
          <a:xfrm>
            <a:off x="581194" y="625642"/>
            <a:ext cx="10993549" cy="2414337"/>
          </a:xfrm>
        </p:spPr>
        <p:txBody>
          <a:bodyPr anchor="ctr">
            <a:normAutofit/>
          </a:bodyPr>
          <a:lstStyle/>
          <a:p>
            <a:r>
              <a:rPr lang="en-US" sz="6000" cap="small" dirty="0">
                <a:latin typeface="Calibri" panose="020F0502020204030204" pitchFamily="34" charset="0"/>
                <a:cs typeface="Calibri" panose="020F0502020204030204" pitchFamily="34" charset="0"/>
              </a:rPr>
              <a:t>United States Breweries and Beer</a:t>
            </a:r>
          </a:p>
        </p:txBody>
      </p:sp>
      <p:sp>
        <p:nvSpPr>
          <p:cNvPr id="3" name="Subtitle 2">
            <a:extLst>
              <a:ext uri="{FF2B5EF4-FFF2-40B4-BE49-F238E27FC236}">
                <a16:creationId xmlns:a16="http://schemas.microsoft.com/office/drawing/2014/main" id="{9BFFCD21-AC3B-42A9-BCB3-6D901E0E0C02}"/>
              </a:ext>
            </a:extLst>
          </p:cNvPr>
          <p:cNvSpPr>
            <a:spLocks noGrp="1"/>
          </p:cNvSpPr>
          <p:nvPr>
            <p:ph type="subTitle" idx="1"/>
          </p:nvPr>
        </p:nvSpPr>
        <p:spPr>
          <a:xfrm>
            <a:off x="599227" y="3490057"/>
            <a:ext cx="10993546" cy="1539144"/>
          </a:xfrm>
        </p:spPr>
        <p:txBody>
          <a:bodyPr>
            <a:noAutofit/>
          </a:bodyPr>
          <a:lstStyle/>
          <a:p>
            <a:r>
              <a:rPr lang="en-US" sz="4000" cap="small" dirty="0">
                <a:solidFill>
                  <a:schemeClr val="bg1"/>
                </a:solidFill>
              </a:rPr>
              <a:t>Varun Gopal, Roslyn Smith and David George</a:t>
            </a:r>
          </a:p>
          <a:p>
            <a:r>
              <a:rPr lang="en-US" sz="4000" cap="small" dirty="0">
                <a:solidFill>
                  <a:schemeClr val="bg1"/>
                </a:solidFill>
              </a:rPr>
              <a:t>March 5, 2022</a:t>
            </a:r>
          </a:p>
        </p:txBody>
      </p:sp>
    </p:spTree>
    <p:extLst>
      <p:ext uri="{BB962C8B-B14F-4D97-AF65-F5344CB8AC3E}">
        <p14:creationId xmlns:p14="http://schemas.microsoft.com/office/powerpoint/2010/main" val="66043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F6CF-B49A-4E04-A090-E358F3C3B6F7}"/>
              </a:ext>
            </a:extLst>
          </p:cNvPr>
          <p:cNvSpPr>
            <a:spLocks noGrp="1"/>
          </p:cNvSpPr>
          <p:nvPr>
            <p:ph type="title"/>
          </p:nvPr>
        </p:nvSpPr>
        <p:spPr/>
        <p:txBody>
          <a:bodyPr/>
          <a:lstStyle/>
          <a:p>
            <a:r>
              <a:rPr lang="en-US" dirty="0"/>
              <a:t>Actual Classifications</a:t>
            </a:r>
          </a:p>
        </p:txBody>
      </p:sp>
      <p:pic>
        <p:nvPicPr>
          <p:cNvPr id="6" name="Content Placeholder 5">
            <a:extLst>
              <a:ext uri="{FF2B5EF4-FFF2-40B4-BE49-F238E27FC236}">
                <a16:creationId xmlns:a16="http://schemas.microsoft.com/office/drawing/2014/main" id="{B2855981-A2CA-483F-8946-DB8C71A0AA8E}"/>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DCCE730B-3147-4E1A-9223-CE5DDF45F27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5165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504F-DA40-4996-883B-83464961BDB0}"/>
              </a:ext>
            </a:extLst>
          </p:cNvPr>
          <p:cNvSpPr>
            <a:spLocks noGrp="1"/>
          </p:cNvSpPr>
          <p:nvPr>
            <p:ph type="title"/>
          </p:nvPr>
        </p:nvSpPr>
        <p:spPr/>
        <p:txBody>
          <a:bodyPr/>
          <a:lstStyle/>
          <a:p>
            <a:r>
              <a:rPr lang="en-US" dirty="0"/>
              <a:t>Predicted Classifications (3-NN)</a:t>
            </a:r>
          </a:p>
        </p:txBody>
      </p:sp>
      <p:pic>
        <p:nvPicPr>
          <p:cNvPr id="6" name="Content Placeholder 5">
            <a:extLst>
              <a:ext uri="{FF2B5EF4-FFF2-40B4-BE49-F238E27FC236}">
                <a16:creationId xmlns:a16="http://schemas.microsoft.com/office/drawing/2014/main" id="{72638F79-F63F-4D4C-BBF4-A11F24037906}"/>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1A571A2A-A907-4C97-A2E5-14300F12B9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TextBox 8">
            <a:extLst>
              <a:ext uri="{FF2B5EF4-FFF2-40B4-BE49-F238E27FC236}">
                <a16:creationId xmlns:a16="http://schemas.microsoft.com/office/drawing/2014/main" id="{A04D6A8B-DDFA-40C5-A940-A942BAAFDC0F}"/>
              </a:ext>
            </a:extLst>
          </p:cNvPr>
          <p:cNvSpPr txBox="1"/>
          <p:nvPr/>
        </p:nvSpPr>
        <p:spPr>
          <a:xfrm>
            <a:off x="696477" y="540948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148417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4D766-F71C-4787-9EE7-8DAB979B4952}"/>
              </a:ext>
            </a:extLst>
          </p:cNvPr>
          <p:cNvSpPr>
            <a:spLocks noGrp="1"/>
          </p:cNvSpPr>
          <p:nvPr>
            <p:ph type="title"/>
          </p:nvPr>
        </p:nvSpPr>
        <p:spPr>
          <a:xfrm>
            <a:off x="581193" y="2257852"/>
            <a:ext cx="11029615" cy="1497507"/>
          </a:xfrm>
        </p:spPr>
        <p:txBody>
          <a:bodyPr anchor="ctr">
            <a:normAutofit/>
          </a:bodyPr>
          <a:lstStyle/>
          <a:p>
            <a:pPr algn="ctr"/>
            <a:r>
              <a:rPr lang="en-US" sz="6000" cap="small" dirty="0"/>
              <a:t>Questions?</a:t>
            </a:r>
          </a:p>
        </p:txBody>
      </p:sp>
      <p:sp>
        <p:nvSpPr>
          <p:cNvPr id="4" name="Slide Number Placeholder 3">
            <a:extLst>
              <a:ext uri="{FF2B5EF4-FFF2-40B4-BE49-F238E27FC236}">
                <a16:creationId xmlns:a16="http://schemas.microsoft.com/office/drawing/2014/main" id="{DB5A182D-9202-4046-9272-501CE733F56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774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EDA59-49E2-4892-B500-AF59FDB11618}"/>
              </a:ext>
            </a:extLst>
          </p:cNvPr>
          <p:cNvSpPr>
            <a:spLocks noGrp="1"/>
          </p:cNvSpPr>
          <p:nvPr>
            <p:ph type="title"/>
          </p:nvPr>
        </p:nvSpPr>
        <p:spPr/>
        <p:txBody>
          <a:bodyPr/>
          <a:lstStyle/>
          <a:p>
            <a:r>
              <a:rPr lang="en-US" dirty="0"/>
              <a:t>Breweries in the United States by State</a:t>
            </a:r>
            <a:br>
              <a:rPr lang="en-US" dirty="0"/>
            </a:br>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4" name="Picture 23">
            <a:extLst>
              <a:ext uri="{FF2B5EF4-FFF2-40B4-BE49-F238E27FC236}">
                <a16:creationId xmlns:a16="http://schemas.microsoft.com/office/drawing/2014/main" id="{265540FD-4C2F-4A35-A00B-8487FF62E0B1}"/>
              </a:ext>
            </a:extLst>
          </p:cNvPr>
          <p:cNvPicPr>
            <a:picLocks noChangeAspect="1"/>
          </p:cNvPicPr>
          <p:nvPr/>
        </p:nvPicPr>
        <p:blipFill>
          <a:blip r:embed="rId2"/>
          <a:stretch>
            <a:fillRect/>
          </a:stretch>
        </p:blipFill>
        <p:spPr>
          <a:xfrm>
            <a:off x="453143" y="1848136"/>
            <a:ext cx="10990476" cy="4523809"/>
          </a:xfrm>
          <a:prstGeom prst="rect">
            <a:avLst/>
          </a:prstGeom>
        </p:spPr>
      </p:pic>
    </p:spTree>
    <p:extLst>
      <p:ext uri="{BB962C8B-B14F-4D97-AF65-F5344CB8AC3E}">
        <p14:creationId xmlns:p14="http://schemas.microsoft.com/office/powerpoint/2010/main" val="218621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1013800"/>
          </a:xfrm>
        </p:spPr>
        <p:txBody>
          <a:bodyPr/>
          <a:lstStyle/>
          <a:p>
            <a:r>
              <a:rPr lang="en-US" dirty="0"/>
              <a:t>Breweries in the United States by State</a:t>
            </a:r>
            <a:br>
              <a:rPr lang="en-US" dirty="0"/>
            </a:br>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pic>
        <p:nvPicPr>
          <p:cNvPr id="3" name="Picture 2">
            <a:extLst>
              <a:ext uri="{FF2B5EF4-FFF2-40B4-BE49-F238E27FC236}">
                <a16:creationId xmlns:a16="http://schemas.microsoft.com/office/drawing/2014/main" id="{ADAB6BA6-177F-42D8-A761-ACB838C3F2C8}"/>
              </a:ext>
            </a:extLst>
          </p:cNvPr>
          <p:cNvPicPr>
            <a:picLocks noChangeAspect="1"/>
          </p:cNvPicPr>
          <p:nvPr/>
        </p:nvPicPr>
        <p:blipFill>
          <a:blip r:embed="rId2"/>
          <a:stretch>
            <a:fillRect/>
          </a:stretch>
        </p:blipFill>
        <p:spPr>
          <a:xfrm>
            <a:off x="1448642" y="1932206"/>
            <a:ext cx="8809524" cy="4523809"/>
          </a:xfrm>
          <a:prstGeom prst="rect">
            <a:avLst/>
          </a:prstGeom>
        </p:spPr>
      </p:pic>
    </p:spTree>
    <p:extLst>
      <p:ext uri="{BB962C8B-B14F-4D97-AF65-F5344CB8AC3E}">
        <p14:creationId xmlns:p14="http://schemas.microsoft.com/office/powerpoint/2010/main" val="398694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1013800"/>
          </a:xfrm>
        </p:spPr>
        <p:txBody>
          <a:bodyPr>
            <a:normAutofit/>
          </a:bodyPr>
          <a:lstStyle/>
          <a:p>
            <a:r>
              <a:rPr lang="en-US" dirty="0"/>
              <a:t>Brewery Productivity by State</a:t>
            </a:r>
            <a:br>
              <a:rPr lang="en-US" dirty="0"/>
            </a:br>
            <a:r>
              <a:rPr lang="en-US" sz="1400" cap="none" dirty="0"/>
              <a:t>DC leads in brewery productivity with 1 brewery producing 8 beers.  Kansas is a close second with 3 breweries producing 23 beers in total for an average of 7.7 beers produced per brewery.</a:t>
            </a:r>
            <a:endParaRPr lang="en-US" cap="none" dirty="0"/>
          </a:p>
        </p:txBody>
      </p:sp>
      <p:pic>
        <p:nvPicPr>
          <p:cNvPr id="16" name="Picture 15">
            <a:extLst>
              <a:ext uri="{FF2B5EF4-FFF2-40B4-BE49-F238E27FC236}">
                <a16:creationId xmlns:a16="http://schemas.microsoft.com/office/drawing/2014/main" id="{101834EE-5975-4086-8165-B1E853F93D09}"/>
              </a:ext>
            </a:extLst>
          </p:cNvPr>
          <p:cNvPicPr>
            <a:picLocks noChangeAspect="1"/>
          </p:cNvPicPr>
          <p:nvPr/>
        </p:nvPicPr>
        <p:blipFill>
          <a:blip r:embed="rId2"/>
          <a:stretch>
            <a:fillRect/>
          </a:stretch>
        </p:blipFill>
        <p:spPr>
          <a:xfrm>
            <a:off x="600762" y="1881381"/>
            <a:ext cx="10990476" cy="3095238"/>
          </a:xfrm>
          <a:prstGeom prst="rect">
            <a:avLst/>
          </a:prstGeom>
        </p:spPr>
      </p:pic>
      <p:pic>
        <p:nvPicPr>
          <p:cNvPr id="18" name="Picture 17">
            <a:extLst>
              <a:ext uri="{FF2B5EF4-FFF2-40B4-BE49-F238E27FC236}">
                <a16:creationId xmlns:a16="http://schemas.microsoft.com/office/drawing/2014/main" id="{B21F48FF-10FC-4A36-B1EF-0BB0833914D8}"/>
              </a:ext>
            </a:extLst>
          </p:cNvPr>
          <p:cNvPicPr>
            <a:picLocks noChangeAspect="1"/>
          </p:cNvPicPr>
          <p:nvPr/>
        </p:nvPicPr>
        <p:blipFill rotWithShape="1">
          <a:blip r:embed="rId3"/>
          <a:srcRect b="38492"/>
          <a:stretch/>
        </p:blipFill>
        <p:spPr>
          <a:xfrm>
            <a:off x="1053538" y="5012466"/>
            <a:ext cx="9504762" cy="866966"/>
          </a:xfrm>
          <a:prstGeom prst="rect">
            <a:avLst/>
          </a:prstGeom>
        </p:spPr>
      </p:pic>
    </p:spTree>
    <p:extLst>
      <p:ext uri="{BB962C8B-B14F-4D97-AF65-F5344CB8AC3E}">
        <p14:creationId xmlns:p14="http://schemas.microsoft.com/office/powerpoint/2010/main" val="364525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fontScale="90000"/>
          </a:bodyPr>
          <a:lstStyle/>
          <a:p>
            <a:r>
              <a:rPr lang="en-US" dirty="0"/>
              <a:t>Alcohol by Volume (ABV) and International Bitterness Unit (IBU)</a:t>
            </a:r>
            <a:br>
              <a:rPr lang="en-US" dirty="0"/>
            </a:br>
            <a:r>
              <a:rPr lang="en-US" sz="1400" cap="none" dirty="0"/>
              <a:t>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a:t>
            </a:r>
            <a:endParaRPr lang="en-US" cap="none" dirty="0"/>
          </a:p>
        </p:txBody>
      </p:sp>
      <p:pic>
        <p:nvPicPr>
          <p:cNvPr id="8" name="Picture 7">
            <a:extLst>
              <a:ext uri="{FF2B5EF4-FFF2-40B4-BE49-F238E27FC236}">
                <a16:creationId xmlns:a16="http://schemas.microsoft.com/office/drawing/2014/main" id="{2331F901-4975-4877-976F-5B08EF694933}"/>
              </a:ext>
            </a:extLst>
          </p:cNvPr>
          <p:cNvPicPr>
            <a:picLocks noChangeAspect="1"/>
          </p:cNvPicPr>
          <p:nvPr/>
        </p:nvPicPr>
        <p:blipFill>
          <a:blip r:embed="rId2"/>
          <a:stretch>
            <a:fillRect/>
          </a:stretch>
        </p:blipFill>
        <p:spPr>
          <a:xfrm>
            <a:off x="513637" y="1806687"/>
            <a:ext cx="11190476" cy="2380952"/>
          </a:xfrm>
          <a:prstGeom prst="rect">
            <a:avLst/>
          </a:prstGeom>
        </p:spPr>
      </p:pic>
      <p:pic>
        <p:nvPicPr>
          <p:cNvPr id="11" name="Picture 10">
            <a:extLst>
              <a:ext uri="{FF2B5EF4-FFF2-40B4-BE49-F238E27FC236}">
                <a16:creationId xmlns:a16="http://schemas.microsoft.com/office/drawing/2014/main" id="{EDDAD94C-22E8-4A39-98A5-F26A9F491DB6}"/>
              </a:ext>
            </a:extLst>
          </p:cNvPr>
          <p:cNvPicPr>
            <a:picLocks noChangeAspect="1"/>
          </p:cNvPicPr>
          <p:nvPr/>
        </p:nvPicPr>
        <p:blipFill>
          <a:blip r:embed="rId3"/>
          <a:stretch>
            <a:fillRect/>
          </a:stretch>
        </p:blipFill>
        <p:spPr>
          <a:xfrm>
            <a:off x="513637" y="4187639"/>
            <a:ext cx="11190476" cy="2380952"/>
          </a:xfrm>
          <a:prstGeom prst="rect">
            <a:avLst/>
          </a:prstGeom>
        </p:spPr>
      </p:pic>
    </p:spTree>
    <p:extLst>
      <p:ext uri="{BB962C8B-B14F-4D97-AF65-F5344CB8AC3E}">
        <p14:creationId xmlns:p14="http://schemas.microsoft.com/office/powerpoint/2010/main" val="396131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30424" y="702156"/>
            <a:ext cx="11029616" cy="1013800"/>
          </a:xfrm>
        </p:spPr>
        <p:txBody>
          <a:bodyPr>
            <a:normAutofit/>
          </a:bodyPr>
          <a:lstStyle/>
          <a:p>
            <a:r>
              <a:rPr lang="en-US" dirty="0"/>
              <a:t>Maximum Alcoholic Beer (ABV) and Most Bitter Beer (IBU)</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45710" y="3319316"/>
            <a:ext cx="10799045" cy="1910093"/>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ABV (0.128) was brewed in Colorado and was a </a:t>
            </a:r>
            <a:r>
              <a:rPr lang="en-US" dirty="0" err="1">
                <a:solidFill>
                  <a:srgbClr val="13294B"/>
                </a:solidFill>
                <a:latin typeface="Calibri" panose="020F0502020204030204" pitchFamily="34" charset="0"/>
                <a:cs typeface="Calibri" panose="020F0502020204030204" pitchFamily="34" charset="0"/>
              </a:rPr>
              <a:t>Quadrupel</a:t>
            </a:r>
            <a:r>
              <a:rPr lang="en-US" dirty="0">
                <a:solidFill>
                  <a:srgbClr val="13294B"/>
                </a:solidFill>
                <a:latin typeface="Calibri" panose="020F0502020204030204" pitchFamily="34" charset="0"/>
                <a:cs typeface="Calibri" panose="020F0502020204030204" pitchFamily="34" charset="0"/>
              </a:rPr>
              <a:t> style</a:t>
            </a:r>
          </a:p>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IBU (138) was brewed in Oregon and was an America Double / Imperial IPA</a:t>
            </a:r>
          </a:p>
        </p:txBody>
      </p:sp>
      <p:pic>
        <p:nvPicPr>
          <p:cNvPr id="3" name="Picture 2">
            <a:extLst>
              <a:ext uri="{FF2B5EF4-FFF2-40B4-BE49-F238E27FC236}">
                <a16:creationId xmlns:a16="http://schemas.microsoft.com/office/drawing/2014/main" id="{D208B4C7-67F8-4CFA-937D-35E0796494D1}"/>
              </a:ext>
            </a:extLst>
          </p:cNvPr>
          <p:cNvPicPr>
            <a:picLocks noChangeAspect="1"/>
          </p:cNvPicPr>
          <p:nvPr/>
        </p:nvPicPr>
        <p:blipFill rotWithShape="1">
          <a:blip r:embed="rId2"/>
          <a:srcRect b="68589"/>
          <a:stretch/>
        </p:blipFill>
        <p:spPr>
          <a:xfrm>
            <a:off x="559518" y="1849018"/>
            <a:ext cx="10971428" cy="1136778"/>
          </a:xfrm>
          <a:prstGeom prst="rect">
            <a:avLst/>
          </a:prstGeom>
        </p:spPr>
      </p:pic>
    </p:spTree>
    <p:extLst>
      <p:ext uri="{BB962C8B-B14F-4D97-AF65-F5344CB8AC3E}">
        <p14:creationId xmlns:p14="http://schemas.microsoft.com/office/powerpoint/2010/main" val="54498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879372" y="5443242"/>
            <a:ext cx="10799045" cy="1181172"/>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average ABV is 0.05977 with the lowest ABV at 0.001 and the highest at 0.128.  The interquartile range of the beers is between 0.05 and 0.067.  </a:t>
            </a:r>
          </a:p>
        </p:txBody>
      </p:sp>
      <p:pic>
        <p:nvPicPr>
          <p:cNvPr id="7" name="Picture 6">
            <a:extLst>
              <a:ext uri="{FF2B5EF4-FFF2-40B4-BE49-F238E27FC236}">
                <a16:creationId xmlns:a16="http://schemas.microsoft.com/office/drawing/2014/main" id="{2B4B9E2A-72E4-42A6-BEC1-C551B1E7C275}"/>
              </a:ext>
            </a:extLst>
          </p:cNvPr>
          <p:cNvPicPr>
            <a:picLocks noChangeAspect="1"/>
          </p:cNvPicPr>
          <p:nvPr/>
        </p:nvPicPr>
        <p:blipFill>
          <a:blip r:embed="rId2"/>
          <a:stretch>
            <a:fillRect/>
          </a:stretch>
        </p:blipFill>
        <p:spPr>
          <a:xfrm>
            <a:off x="1008999" y="1871692"/>
            <a:ext cx="4761905" cy="3333333"/>
          </a:xfrm>
          <a:prstGeom prst="rect">
            <a:avLst/>
          </a:prstGeom>
        </p:spPr>
      </p:pic>
      <p:pic>
        <p:nvPicPr>
          <p:cNvPr id="11" name="Picture 10">
            <a:extLst>
              <a:ext uri="{FF2B5EF4-FFF2-40B4-BE49-F238E27FC236}">
                <a16:creationId xmlns:a16="http://schemas.microsoft.com/office/drawing/2014/main" id="{F42FF696-28FC-4D6D-884C-D7881158BA74}"/>
              </a:ext>
            </a:extLst>
          </p:cNvPr>
          <p:cNvPicPr>
            <a:picLocks noChangeAspect="1"/>
          </p:cNvPicPr>
          <p:nvPr/>
        </p:nvPicPr>
        <p:blipFill>
          <a:blip r:embed="rId3"/>
          <a:stretch>
            <a:fillRect/>
          </a:stretch>
        </p:blipFill>
        <p:spPr>
          <a:xfrm>
            <a:off x="6775488" y="1871692"/>
            <a:ext cx="4761905" cy="3333333"/>
          </a:xfrm>
          <a:prstGeom prst="rect">
            <a:avLst/>
          </a:prstGeom>
        </p:spPr>
      </p:pic>
    </p:spTree>
    <p:extLst>
      <p:ext uri="{BB962C8B-B14F-4D97-AF65-F5344CB8AC3E}">
        <p14:creationId xmlns:p14="http://schemas.microsoft.com/office/powerpoint/2010/main" val="30983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Relationship between International Bitterness Unit (IBU) and 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96477" y="521649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nSpc>
                <a:spcPct val="150000"/>
              </a:lnSpc>
            </a:pPr>
            <a:r>
              <a:rPr lang="en-US" dirty="0">
                <a:solidFill>
                  <a:srgbClr val="13294B"/>
                </a:solidFill>
                <a:latin typeface="Calibri" panose="020F0502020204030204" pitchFamily="34" charset="0"/>
                <a:cs typeface="Calibri" panose="020F0502020204030204" pitchFamily="34" charset="0"/>
              </a:rPr>
              <a:t>There appears to be a positive correlation between alcohol content and bitterness. It is of note, that the correlation appears weaker at the higher ABV and IBU.</a:t>
            </a:r>
          </a:p>
        </p:txBody>
      </p:sp>
      <p:pic>
        <p:nvPicPr>
          <p:cNvPr id="10" name="Picture 9">
            <a:extLst>
              <a:ext uri="{FF2B5EF4-FFF2-40B4-BE49-F238E27FC236}">
                <a16:creationId xmlns:a16="http://schemas.microsoft.com/office/drawing/2014/main" id="{8FC1BCFF-8435-43D6-8A3A-2F043A60A476}"/>
              </a:ext>
            </a:extLst>
          </p:cNvPr>
          <p:cNvPicPr>
            <a:picLocks noChangeAspect="1"/>
          </p:cNvPicPr>
          <p:nvPr/>
        </p:nvPicPr>
        <p:blipFill>
          <a:blip r:embed="rId2"/>
          <a:stretch>
            <a:fillRect/>
          </a:stretch>
        </p:blipFill>
        <p:spPr>
          <a:xfrm>
            <a:off x="600762" y="1883157"/>
            <a:ext cx="10990476" cy="3333333"/>
          </a:xfrm>
          <a:prstGeom prst="rect">
            <a:avLst/>
          </a:prstGeom>
        </p:spPr>
      </p:pic>
    </p:spTree>
    <p:extLst>
      <p:ext uri="{BB962C8B-B14F-4D97-AF65-F5344CB8AC3E}">
        <p14:creationId xmlns:p14="http://schemas.microsoft.com/office/powerpoint/2010/main" val="111940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BCCC-76FF-4AA9-B657-404DDE1B1516}"/>
              </a:ext>
            </a:extLst>
          </p:cNvPr>
          <p:cNvSpPr>
            <a:spLocks noGrp="1"/>
          </p:cNvSpPr>
          <p:nvPr>
            <p:ph type="title"/>
          </p:nvPr>
        </p:nvSpPr>
        <p:spPr/>
        <p:txBody>
          <a:bodyPr/>
          <a:lstStyle/>
          <a:p>
            <a:r>
              <a:rPr lang="en-US" dirty="0"/>
              <a:t>Explaining K-NN</a:t>
            </a:r>
          </a:p>
        </p:txBody>
      </p:sp>
      <p:sp>
        <p:nvSpPr>
          <p:cNvPr id="4" name="Slide Number Placeholder 3">
            <a:extLst>
              <a:ext uri="{FF2B5EF4-FFF2-40B4-BE49-F238E27FC236}">
                <a16:creationId xmlns:a16="http://schemas.microsoft.com/office/drawing/2014/main" id="{85D30BD9-5249-4439-B3DB-63366562694A}"/>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8" name="Content Placeholder 17">
            <a:extLst>
              <a:ext uri="{FF2B5EF4-FFF2-40B4-BE49-F238E27FC236}">
                <a16:creationId xmlns:a16="http://schemas.microsoft.com/office/drawing/2014/main" id="{5F9223F7-3E8D-4C24-90CC-2214DD56058C}"/>
              </a:ext>
            </a:extLst>
          </p:cNvPr>
          <p:cNvPicPr>
            <a:picLocks noGrp="1" noChangeAspect="1"/>
          </p:cNvPicPr>
          <p:nvPr>
            <p:ph idx="1"/>
          </p:nvPr>
        </p:nvPicPr>
        <p:blipFill>
          <a:blip r:embed="rId2"/>
          <a:stretch>
            <a:fillRect/>
          </a:stretch>
        </p:blipFill>
        <p:spPr>
          <a:xfrm>
            <a:off x="1849739" y="1918400"/>
            <a:ext cx="8492520" cy="2919304"/>
          </a:xfrm>
        </p:spPr>
      </p:pic>
      <p:sp>
        <p:nvSpPr>
          <p:cNvPr id="19" name="Oval 18">
            <a:extLst>
              <a:ext uri="{FF2B5EF4-FFF2-40B4-BE49-F238E27FC236}">
                <a16:creationId xmlns:a16="http://schemas.microsoft.com/office/drawing/2014/main" id="{E9CD903F-EBAE-4901-A963-D0342351D094}"/>
              </a:ext>
            </a:extLst>
          </p:cNvPr>
          <p:cNvSpPr/>
          <p:nvPr/>
        </p:nvSpPr>
        <p:spPr>
          <a:xfrm>
            <a:off x="3776714" y="3708802"/>
            <a:ext cx="80525" cy="796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09B075D-574D-423F-A10E-712BCCD153DF}"/>
              </a:ext>
            </a:extLst>
          </p:cNvPr>
          <p:cNvSpPr/>
          <p:nvPr/>
        </p:nvSpPr>
        <p:spPr>
          <a:xfrm>
            <a:off x="3622285" y="3634033"/>
            <a:ext cx="261257" cy="22921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749C75-3A78-416D-840E-C6E1792DC11A}"/>
              </a:ext>
            </a:extLst>
          </p:cNvPr>
          <p:cNvSpPr/>
          <p:nvPr/>
        </p:nvSpPr>
        <p:spPr>
          <a:xfrm>
            <a:off x="5689599" y="4001505"/>
            <a:ext cx="79375" cy="825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7249CDE-1995-48F3-B18C-C340540A5C48}"/>
              </a:ext>
            </a:extLst>
          </p:cNvPr>
          <p:cNvSpPr/>
          <p:nvPr/>
        </p:nvSpPr>
        <p:spPr>
          <a:xfrm>
            <a:off x="5592762" y="3845930"/>
            <a:ext cx="399792" cy="31115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C89C2D1-D54B-4333-ACF2-1699439DB7B0}"/>
              </a:ext>
            </a:extLst>
          </p:cNvPr>
          <p:cNvSpPr txBox="1"/>
          <p:nvPr/>
        </p:nvSpPr>
        <p:spPr>
          <a:xfrm>
            <a:off x="696477" y="521649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nSpc>
                <a:spcPct val="150000"/>
              </a:lnSpc>
            </a:pPr>
            <a:r>
              <a:rPr lang="en-US" dirty="0">
                <a:solidFill>
                  <a:srgbClr val="13294B"/>
                </a:solidFill>
                <a:latin typeface="Calibri" panose="020F0502020204030204" pitchFamily="34" charset="0"/>
                <a:cs typeface="Calibri" panose="020F0502020204030204" pitchFamily="34" charset="0"/>
              </a:rPr>
              <a:t>Commentary</a:t>
            </a:r>
          </a:p>
        </p:txBody>
      </p:sp>
    </p:spTree>
    <p:extLst>
      <p:ext uri="{BB962C8B-B14F-4D97-AF65-F5344CB8AC3E}">
        <p14:creationId xmlns:p14="http://schemas.microsoft.com/office/powerpoint/2010/main" val="197011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8" grpId="0" animBg="1"/>
    </p:bldLst>
  </p:timing>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8102E"/>
      </a:accent1>
      <a:accent2>
        <a:srgbClr val="FFFFFF"/>
      </a:accent2>
      <a:accent3>
        <a:srgbClr val="13294B"/>
      </a:accent3>
      <a:accent4>
        <a:srgbClr val="B1B3B3"/>
      </a:accent4>
      <a:accent5>
        <a:srgbClr val="000000"/>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1836</TotalTime>
  <Words>435</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United States Breweries and Beer</vt:lpstr>
      <vt:lpstr>Breweries in the United States by State There is at least 1 brewery in each state in the United States.  Colorado, California and Michigan lead with more than 30 breweries each.  50% of the states have 7 or less breweries with only 20% of the states have 20 or greater breweries.  </vt:lpstr>
      <vt:lpstr>Breweries in the United States by State There is at least 1 brewery in each state in the United States.  Colorado, California and Michigan lead with more than 30 breweries each.  50% of the states have 7 or less breweries with only 20% of the states have 20 or greater breweries.  </vt:lpstr>
      <vt:lpstr>Brewery Productivity by State DC leads in brewery productivity with 1 brewery producing 8 beers.  Kansas is a close second with 3 breweries producing 23 beers in total for an average of 7.7 beers produced per brewery.</vt:lpstr>
      <vt:lpstr>Alcohol by Volume (ABV) and International Bitterness Unit (IBU) 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vt:lpstr>
      <vt:lpstr>Maximum Alcoholic Beer (ABV) and Most Bitter Beer (IBU)</vt:lpstr>
      <vt:lpstr>Alcohol by Volume (ABV)</vt:lpstr>
      <vt:lpstr>Relationship between International Bitterness Unit (IBU) and Alcohol by Volume (ABV)</vt:lpstr>
      <vt:lpstr>Explaining K-NN</vt:lpstr>
      <vt:lpstr>Actual Classifications</vt:lpstr>
      <vt:lpstr>Predicted Classifications (3-NN)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Joy</dc:creator>
  <cp:lastModifiedBy>R Joy</cp:lastModifiedBy>
  <cp:revision>24</cp:revision>
  <dcterms:created xsi:type="dcterms:W3CDTF">2022-02-19T19:00:34Z</dcterms:created>
  <dcterms:modified xsi:type="dcterms:W3CDTF">2022-03-04T02:19:55Z</dcterms:modified>
</cp:coreProperties>
</file>