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739" autoAdjust="0"/>
  </p:normalViewPr>
  <p:slideViewPr>
    <p:cSldViewPr snapToGrid="0">
      <p:cViewPr varScale="1">
        <p:scale>
          <a:sx n="47" d="100"/>
          <a:sy n="47" d="100"/>
        </p:scale>
        <p:origin x="6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0AA38-1A81-45EA-8317-D11A3107161F}" type="datetimeFigureOut">
              <a:rPr lang="nl-NL" smtClean="0"/>
              <a:t>6-1-2020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FEC01-8FE1-4B0F-9B80-EB44E6987949}" type="slidenum">
              <a:rPr lang="nl-NL" smtClean="0"/>
              <a:t>‹nr.›</a:t>
            </a:fld>
            <a:endParaRPr lang="nl-NL"/>
          </a:p>
        </p:txBody>
      </p:sp>
    </p:spTree>
    <p:extLst>
      <p:ext uri="{BB962C8B-B14F-4D97-AF65-F5344CB8AC3E}">
        <p14:creationId xmlns:p14="http://schemas.microsoft.com/office/powerpoint/2010/main" val="292503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dirty="0"/>
              <a:t>Chips </a:t>
            </a:r>
          </a:p>
          <a:p>
            <a:pPr marL="0" indent="0">
              <a:buFont typeface="Arial" panose="020B0604020202020204" pitchFamily="34" charset="0"/>
              <a:buNone/>
            </a:pPr>
            <a:r>
              <a:rPr lang="nl-NL" dirty="0"/>
              <a:t>Onze casus heeft betrekking op chips die te vinden zijn in elektronische apparaten, zoals smartphones en computers, maar ook magnetrons.</a:t>
            </a:r>
          </a:p>
          <a:p>
            <a:pPr marL="171450" indent="-171450">
              <a:buFont typeface="Arial" panose="020B0604020202020204" pitchFamily="34" charset="0"/>
              <a:buChar char="•"/>
            </a:pPr>
            <a:r>
              <a:rPr lang="nl-NL" dirty="0"/>
              <a:t>Gates en nets</a:t>
            </a:r>
          </a:p>
          <a:p>
            <a:pPr marL="0" indent="0">
              <a:buFont typeface="Arial" panose="020B0604020202020204" pitchFamily="34" charset="0"/>
              <a:buNone/>
            </a:pPr>
            <a:r>
              <a:rPr lang="nl-NL" dirty="0"/>
              <a:t>Op een chip bevinden zich een bepaald aantal ‘gates’. Dit zijn poortjes die met elkaar verbonden worden door middel van ‘nets’. Deze nets liggen ‘Manhattan-</a:t>
            </a:r>
            <a:r>
              <a:rPr lang="nl-NL" dirty="0" err="1"/>
              <a:t>style</a:t>
            </a:r>
            <a:r>
              <a:rPr lang="nl-NL" dirty="0"/>
              <a:t>’ op een </a:t>
            </a:r>
            <a:r>
              <a:rPr lang="nl-NL" dirty="0" err="1"/>
              <a:t>grid</a:t>
            </a:r>
            <a:r>
              <a:rPr lang="nl-NL" dirty="0"/>
              <a:t>. Dit wil zeggen dat de nets alleen horizontaal en verticaal kunnen liggen, en dus niet verticaal. Hoe korter de verbindingen tussen de gates zijn, hoe sneller de chip werkt. Om een chip te laten werken, is het wel van belang dat verschillende nets elkaar niet doorkruisen. </a:t>
            </a:r>
          </a:p>
          <a:p>
            <a:pPr marL="0" indent="0">
              <a:buFont typeface="Arial" panose="020B0604020202020204" pitchFamily="34" charset="0"/>
              <a:buNone/>
            </a:pPr>
            <a:endParaRPr lang="nl-NL" dirty="0"/>
          </a:p>
        </p:txBody>
      </p:sp>
      <p:sp>
        <p:nvSpPr>
          <p:cNvPr id="4" name="Tijdelijke aanduiding voor dianummer 3"/>
          <p:cNvSpPr>
            <a:spLocks noGrp="1"/>
          </p:cNvSpPr>
          <p:nvPr>
            <p:ph type="sldNum" sz="quarter" idx="5"/>
          </p:nvPr>
        </p:nvSpPr>
        <p:spPr/>
        <p:txBody>
          <a:bodyPr/>
          <a:lstStyle/>
          <a:p>
            <a:fld id="{3C7FEC01-8FE1-4B0F-9B80-EB44E6987949}" type="slidenum">
              <a:rPr lang="nl-NL" smtClean="0"/>
              <a:t>2</a:t>
            </a:fld>
            <a:endParaRPr lang="nl-NL"/>
          </a:p>
        </p:txBody>
      </p:sp>
    </p:spTree>
    <p:extLst>
      <p:ext uri="{BB962C8B-B14F-4D97-AF65-F5344CB8AC3E}">
        <p14:creationId xmlns:p14="http://schemas.microsoft.com/office/powerpoint/2010/main" val="105272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Idealiter zou de afstand tussen de verschillende gates de ‘</a:t>
            </a:r>
            <a:r>
              <a:rPr lang="nl-NL" dirty="0" err="1"/>
              <a:t>manhattan</a:t>
            </a:r>
            <a:r>
              <a:rPr lang="nl-NL" dirty="0"/>
              <a:t> </a:t>
            </a:r>
            <a:r>
              <a:rPr lang="nl-NL" dirty="0" err="1"/>
              <a:t>distance</a:t>
            </a:r>
            <a:r>
              <a:rPr lang="nl-NL" dirty="0"/>
              <a:t>’ zijn. Dit is de horizontale afstand + de verticale afstand tussen de twee gates. </a:t>
            </a:r>
          </a:p>
          <a:p>
            <a:r>
              <a:rPr lang="nl-NL" dirty="0"/>
              <a:t>Het probleem bij chips is dat dit er uiteindelijk voor gaat zorgen dat nets elkaar gaan doorkruisen en de chip niet meer werkt.</a:t>
            </a:r>
          </a:p>
        </p:txBody>
      </p:sp>
      <p:sp>
        <p:nvSpPr>
          <p:cNvPr id="4" name="Tijdelijke aanduiding voor dianummer 3"/>
          <p:cNvSpPr>
            <a:spLocks noGrp="1"/>
          </p:cNvSpPr>
          <p:nvPr>
            <p:ph type="sldNum" sz="quarter" idx="5"/>
          </p:nvPr>
        </p:nvSpPr>
        <p:spPr/>
        <p:txBody>
          <a:bodyPr/>
          <a:lstStyle/>
          <a:p>
            <a:fld id="{3C7FEC01-8FE1-4B0F-9B80-EB44E6987949}" type="slidenum">
              <a:rPr lang="nl-NL" smtClean="0"/>
              <a:t>3</a:t>
            </a:fld>
            <a:endParaRPr lang="nl-NL"/>
          </a:p>
        </p:txBody>
      </p:sp>
    </p:spTree>
    <p:extLst>
      <p:ext uri="{BB962C8B-B14F-4D97-AF65-F5344CB8AC3E}">
        <p14:creationId xmlns:p14="http://schemas.microsoft.com/office/powerpoint/2010/main" val="3658008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Door meerdere lagen toe te voegen, kunnen de nets niet alleen naar de zijkanten, maar ook naar de bovenkant en onderkant. Deze oplossing wordt in de praktijk al toegepast.</a:t>
            </a:r>
          </a:p>
          <a:p>
            <a:r>
              <a:rPr lang="nl-NL" dirty="0"/>
              <a:t>Wij denken dat de volgorde waarin de gates met elkaar worden verbonden ook van grote invloed is op de netlengte. Het zou wellicht voordelig kunnen zijn om gates van dicht bij elkaar zitten eerst met elkaar te verbinden.</a:t>
            </a:r>
          </a:p>
          <a:p>
            <a:endParaRPr lang="nl-NL" dirty="0"/>
          </a:p>
          <a:p>
            <a:endParaRPr lang="nl-NL" dirty="0"/>
          </a:p>
          <a:p>
            <a:endParaRPr lang="nl-NL" dirty="0"/>
          </a:p>
        </p:txBody>
      </p:sp>
      <p:sp>
        <p:nvSpPr>
          <p:cNvPr id="4" name="Tijdelijke aanduiding voor dianummer 3"/>
          <p:cNvSpPr>
            <a:spLocks noGrp="1"/>
          </p:cNvSpPr>
          <p:nvPr>
            <p:ph type="sldNum" sz="quarter" idx="5"/>
          </p:nvPr>
        </p:nvSpPr>
        <p:spPr/>
        <p:txBody>
          <a:bodyPr/>
          <a:lstStyle/>
          <a:p>
            <a:fld id="{3C7FEC01-8FE1-4B0F-9B80-EB44E6987949}" type="slidenum">
              <a:rPr lang="nl-NL" smtClean="0"/>
              <a:t>4</a:t>
            </a:fld>
            <a:endParaRPr lang="nl-NL"/>
          </a:p>
        </p:txBody>
      </p:sp>
    </p:spTree>
    <p:extLst>
      <p:ext uri="{BB962C8B-B14F-4D97-AF65-F5344CB8AC3E}">
        <p14:creationId xmlns:p14="http://schemas.microsoft.com/office/powerpoint/2010/main" val="223932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6977C0-585D-458D-8602-F8575B14E32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355DC4D-EC16-4553-B1B9-8B225A41C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E88DDD97-074A-4612-A602-EB5B9600BA75}"/>
              </a:ext>
            </a:extLst>
          </p:cNvPr>
          <p:cNvSpPr>
            <a:spLocks noGrp="1"/>
          </p:cNvSpPr>
          <p:nvPr>
            <p:ph type="dt" sz="half" idx="10"/>
          </p:nvPr>
        </p:nvSpPr>
        <p:spPr/>
        <p:txBody>
          <a:bodyPr/>
          <a:lstStyle/>
          <a:p>
            <a:fld id="{5E3B7FA2-B970-44E4-ACF0-C4C2D5FD5010}" type="datetime1">
              <a:rPr lang="nl-NL" smtClean="0"/>
              <a:t>6-1-2020</a:t>
            </a:fld>
            <a:endParaRPr lang="nl-NL"/>
          </a:p>
        </p:txBody>
      </p:sp>
      <p:sp>
        <p:nvSpPr>
          <p:cNvPr id="5" name="Tijdelijke aanduiding voor voettekst 4">
            <a:extLst>
              <a:ext uri="{FF2B5EF4-FFF2-40B4-BE49-F238E27FC236}">
                <a16:creationId xmlns:a16="http://schemas.microsoft.com/office/drawing/2014/main" id="{2CD36AC5-9957-4E7F-B1CB-4C24D9ED6D16}"/>
              </a:ext>
            </a:extLst>
          </p:cNvPr>
          <p:cNvSpPr>
            <a:spLocks noGrp="1"/>
          </p:cNvSpPr>
          <p:nvPr>
            <p:ph type="ftr" sz="quarter" idx="11"/>
          </p:nvPr>
        </p:nvSpPr>
        <p:spPr/>
        <p:txBody>
          <a:bodyPr/>
          <a:lstStyle/>
          <a:p>
            <a:r>
              <a:rPr lang="nl-NL"/>
              <a:t>Week 1 - Interpretatie van de case</a:t>
            </a:r>
          </a:p>
        </p:txBody>
      </p:sp>
      <p:sp>
        <p:nvSpPr>
          <p:cNvPr id="6" name="Tijdelijke aanduiding voor dianummer 5">
            <a:extLst>
              <a:ext uri="{FF2B5EF4-FFF2-40B4-BE49-F238E27FC236}">
                <a16:creationId xmlns:a16="http://schemas.microsoft.com/office/drawing/2014/main" id="{E8CBCD6F-86B8-44B5-AA69-C10E6BB13E44}"/>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64601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03C5D9-8370-4EC5-A9E7-375B5AFF7B1D}"/>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88009A5-2FA6-40D7-9F89-E72580F7953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4245111-B32F-4A32-80E9-0108117474E5}"/>
              </a:ext>
            </a:extLst>
          </p:cNvPr>
          <p:cNvSpPr>
            <a:spLocks noGrp="1"/>
          </p:cNvSpPr>
          <p:nvPr>
            <p:ph type="dt" sz="half" idx="10"/>
          </p:nvPr>
        </p:nvSpPr>
        <p:spPr/>
        <p:txBody>
          <a:bodyPr/>
          <a:lstStyle/>
          <a:p>
            <a:fld id="{847088E4-71D9-464B-BF34-EA5D86558651}" type="datetime1">
              <a:rPr lang="nl-NL" smtClean="0"/>
              <a:t>6-1-2020</a:t>
            </a:fld>
            <a:endParaRPr lang="nl-NL"/>
          </a:p>
        </p:txBody>
      </p:sp>
      <p:sp>
        <p:nvSpPr>
          <p:cNvPr id="5" name="Tijdelijke aanduiding voor voettekst 4">
            <a:extLst>
              <a:ext uri="{FF2B5EF4-FFF2-40B4-BE49-F238E27FC236}">
                <a16:creationId xmlns:a16="http://schemas.microsoft.com/office/drawing/2014/main" id="{6846AACB-A34C-4373-ADC8-9C63AF2D9BDB}"/>
              </a:ext>
            </a:extLst>
          </p:cNvPr>
          <p:cNvSpPr>
            <a:spLocks noGrp="1"/>
          </p:cNvSpPr>
          <p:nvPr>
            <p:ph type="ftr" sz="quarter" idx="11"/>
          </p:nvPr>
        </p:nvSpPr>
        <p:spPr/>
        <p:txBody>
          <a:bodyPr/>
          <a:lstStyle/>
          <a:p>
            <a:r>
              <a:rPr lang="nl-NL"/>
              <a:t>Week 1 - Interpretatie van de case</a:t>
            </a:r>
          </a:p>
        </p:txBody>
      </p:sp>
      <p:sp>
        <p:nvSpPr>
          <p:cNvPr id="6" name="Tijdelijke aanduiding voor dianummer 5">
            <a:extLst>
              <a:ext uri="{FF2B5EF4-FFF2-40B4-BE49-F238E27FC236}">
                <a16:creationId xmlns:a16="http://schemas.microsoft.com/office/drawing/2014/main" id="{A2F717BD-7F1A-43A8-8CF4-42970F3D0B2E}"/>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177380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2786E57-4B4E-4920-915C-2E10248C778D}"/>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2700A05-628B-4C63-AB9D-CA7220AABB2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D513E67-F208-4C59-8F2A-BF1C29325134}"/>
              </a:ext>
            </a:extLst>
          </p:cNvPr>
          <p:cNvSpPr>
            <a:spLocks noGrp="1"/>
          </p:cNvSpPr>
          <p:nvPr>
            <p:ph type="dt" sz="half" idx="10"/>
          </p:nvPr>
        </p:nvSpPr>
        <p:spPr/>
        <p:txBody>
          <a:bodyPr/>
          <a:lstStyle/>
          <a:p>
            <a:fld id="{4B780215-20A5-405D-8F8B-8587C61A8F25}" type="datetime1">
              <a:rPr lang="nl-NL" smtClean="0"/>
              <a:t>6-1-2020</a:t>
            </a:fld>
            <a:endParaRPr lang="nl-NL"/>
          </a:p>
        </p:txBody>
      </p:sp>
      <p:sp>
        <p:nvSpPr>
          <p:cNvPr id="5" name="Tijdelijke aanduiding voor voettekst 4">
            <a:extLst>
              <a:ext uri="{FF2B5EF4-FFF2-40B4-BE49-F238E27FC236}">
                <a16:creationId xmlns:a16="http://schemas.microsoft.com/office/drawing/2014/main" id="{6A4FF9BB-BCAB-4AFB-AF25-58C0AC491A9A}"/>
              </a:ext>
            </a:extLst>
          </p:cNvPr>
          <p:cNvSpPr>
            <a:spLocks noGrp="1"/>
          </p:cNvSpPr>
          <p:nvPr>
            <p:ph type="ftr" sz="quarter" idx="11"/>
          </p:nvPr>
        </p:nvSpPr>
        <p:spPr/>
        <p:txBody>
          <a:bodyPr/>
          <a:lstStyle/>
          <a:p>
            <a:r>
              <a:rPr lang="nl-NL"/>
              <a:t>Week 1 - Interpretatie van de case</a:t>
            </a:r>
          </a:p>
        </p:txBody>
      </p:sp>
      <p:sp>
        <p:nvSpPr>
          <p:cNvPr id="6" name="Tijdelijke aanduiding voor dianummer 5">
            <a:extLst>
              <a:ext uri="{FF2B5EF4-FFF2-40B4-BE49-F238E27FC236}">
                <a16:creationId xmlns:a16="http://schemas.microsoft.com/office/drawing/2014/main" id="{1FB94260-7B94-4010-8AC6-5D2F6959FC54}"/>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19180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DCA35-2E13-48B6-8F0B-A64758A8F0D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3669970-0968-42A9-8E79-C29CC49E085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1D4604E-2176-4AAA-868E-E55C48EBBD64}"/>
              </a:ext>
            </a:extLst>
          </p:cNvPr>
          <p:cNvSpPr>
            <a:spLocks noGrp="1"/>
          </p:cNvSpPr>
          <p:nvPr>
            <p:ph type="dt" sz="half" idx="10"/>
          </p:nvPr>
        </p:nvSpPr>
        <p:spPr/>
        <p:txBody>
          <a:bodyPr/>
          <a:lstStyle/>
          <a:p>
            <a:fld id="{367FD098-3C2E-44A3-BC6C-1E7862E218B9}" type="datetime1">
              <a:rPr lang="nl-NL" smtClean="0"/>
              <a:t>6-1-2020</a:t>
            </a:fld>
            <a:endParaRPr lang="nl-NL"/>
          </a:p>
        </p:txBody>
      </p:sp>
      <p:sp>
        <p:nvSpPr>
          <p:cNvPr id="5" name="Tijdelijke aanduiding voor voettekst 4">
            <a:extLst>
              <a:ext uri="{FF2B5EF4-FFF2-40B4-BE49-F238E27FC236}">
                <a16:creationId xmlns:a16="http://schemas.microsoft.com/office/drawing/2014/main" id="{CFE473E6-63CF-457B-BA05-BCC30274BD69}"/>
              </a:ext>
            </a:extLst>
          </p:cNvPr>
          <p:cNvSpPr>
            <a:spLocks noGrp="1"/>
          </p:cNvSpPr>
          <p:nvPr>
            <p:ph type="ftr" sz="quarter" idx="11"/>
          </p:nvPr>
        </p:nvSpPr>
        <p:spPr/>
        <p:txBody>
          <a:bodyPr/>
          <a:lstStyle/>
          <a:p>
            <a:r>
              <a:rPr lang="nl-NL"/>
              <a:t>Week 1 - Interpretatie van de case</a:t>
            </a:r>
          </a:p>
        </p:txBody>
      </p:sp>
      <p:sp>
        <p:nvSpPr>
          <p:cNvPr id="6" name="Tijdelijke aanduiding voor dianummer 5">
            <a:extLst>
              <a:ext uri="{FF2B5EF4-FFF2-40B4-BE49-F238E27FC236}">
                <a16:creationId xmlns:a16="http://schemas.microsoft.com/office/drawing/2014/main" id="{ED4767BE-F5AE-44C7-82CC-EBD0FB7F9976}"/>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66859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A08D8-D87E-4CFF-BF80-33A55B94A6A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A5E3FB1-93C3-4F08-9EEF-96C55C5AD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EAB97CE3-5229-4DE9-A661-A65D77920A27}"/>
              </a:ext>
            </a:extLst>
          </p:cNvPr>
          <p:cNvSpPr>
            <a:spLocks noGrp="1"/>
          </p:cNvSpPr>
          <p:nvPr>
            <p:ph type="dt" sz="half" idx="10"/>
          </p:nvPr>
        </p:nvSpPr>
        <p:spPr/>
        <p:txBody>
          <a:bodyPr/>
          <a:lstStyle/>
          <a:p>
            <a:fld id="{16414F12-EFA4-4DC6-BF26-B2B05B856F4B}" type="datetime1">
              <a:rPr lang="nl-NL" smtClean="0"/>
              <a:t>6-1-2020</a:t>
            </a:fld>
            <a:endParaRPr lang="nl-NL"/>
          </a:p>
        </p:txBody>
      </p:sp>
      <p:sp>
        <p:nvSpPr>
          <p:cNvPr id="5" name="Tijdelijke aanduiding voor voettekst 4">
            <a:extLst>
              <a:ext uri="{FF2B5EF4-FFF2-40B4-BE49-F238E27FC236}">
                <a16:creationId xmlns:a16="http://schemas.microsoft.com/office/drawing/2014/main" id="{BC681015-81EE-49A6-A8DA-E21F117C12A3}"/>
              </a:ext>
            </a:extLst>
          </p:cNvPr>
          <p:cNvSpPr>
            <a:spLocks noGrp="1"/>
          </p:cNvSpPr>
          <p:nvPr>
            <p:ph type="ftr" sz="quarter" idx="11"/>
          </p:nvPr>
        </p:nvSpPr>
        <p:spPr/>
        <p:txBody>
          <a:bodyPr/>
          <a:lstStyle/>
          <a:p>
            <a:r>
              <a:rPr lang="nl-NL"/>
              <a:t>Week 1 - Interpretatie van de case</a:t>
            </a:r>
          </a:p>
        </p:txBody>
      </p:sp>
      <p:sp>
        <p:nvSpPr>
          <p:cNvPr id="6" name="Tijdelijke aanduiding voor dianummer 5">
            <a:extLst>
              <a:ext uri="{FF2B5EF4-FFF2-40B4-BE49-F238E27FC236}">
                <a16:creationId xmlns:a16="http://schemas.microsoft.com/office/drawing/2014/main" id="{8273C26E-6D00-470A-90D1-142C3CA16853}"/>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13116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271BA-FD9A-4207-842B-A568CBE9A26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A86DB74-28F1-45C7-8132-7E7607EDEC6D}"/>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243B4E82-4D05-416E-9C0C-7F171CC49E7F}"/>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A95FFC5D-12FC-484E-86A4-081F07783266}"/>
              </a:ext>
            </a:extLst>
          </p:cNvPr>
          <p:cNvSpPr>
            <a:spLocks noGrp="1"/>
          </p:cNvSpPr>
          <p:nvPr>
            <p:ph type="dt" sz="half" idx="10"/>
          </p:nvPr>
        </p:nvSpPr>
        <p:spPr/>
        <p:txBody>
          <a:bodyPr/>
          <a:lstStyle/>
          <a:p>
            <a:fld id="{1235C9E3-4E4B-418B-A073-1A49ACF292B2}" type="datetime1">
              <a:rPr lang="nl-NL" smtClean="0"/>
              <a:t>6-1-2020</a:t>
            </a:fld>
            <a:endParaRPr lang="nl-NL"/>
          </a:p>
        </p:txBody>
      </p:sp>
      <p:sp>
        <p:nvSpPr>
          <p:cNvPr id="6" name="Tijdelijke aanduiding voor voettekst 5">
            <a:extLst>
              <a:ext uri="{FF2B5EF4-FFF2-40B4-BE49-F238E27FC236}">
                <a16:creationId xmlns:a16="http://schemas.microsoft.com/office/drawing/2014/main" id="{1183F38E-700B-4CDA-A38E-770B4EE72C55}"/>
              </a:ext>
            </a:extLst>
          </p:cNvPr>
          <p:cNvSpPr>
            <a:spLocks noGrp="1"/>
          </p:cNvSpPr>
          <p:nvPr>
            <p:ph type="ftr" sz="quarter" idx="11"/>
          </p:nvPr>
        </p:nvSpPr>
        <p:spPr/>
        <p:txBody>
          <a:bodyPr/>
          <a:lstStyle/>
          <a:p>
            <a:r>
              <a:rPr lang="nl-NL"/>
              <a:t>Week 1 - Interpretatie van de case</a:t>
            </a:r>
          </a:p>
        </p:txBody>
      </p:sp>
      <p:sp>
        <p:nvSpPr>
          <p:cNvPr id="7" name="Tijdelijke aanduiding voor dianummer 6">
            <a:extLst>
              <a:ext uri="{FF2B5EF4-FFF2-40B4-BE49-F238E27FC236}">
                <a16:creationId xmlns:a16="http://schemas.microsoft.com/office/drawing/2014/main" id="{06A6C4D1-B9D6-4E3C-9F1E-92F29DFA80F0}"/>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93957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DFF0FE-B202-413F-A4DC-90346033E134}"/>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BB7CE899-AC8A-4E30-849A-6922636D2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989CB94-5C6E-44AA-A3A3-4529FA876624}"/>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12FEA33-1EE8-4873-9064-333AADE5C8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A74135A-D5EF-4556-84D8-8892A5027D2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2CA67E24-3214-4B14-A749-1DF878F8C733}"/>
              </a:ext>
            </a:extLst>
          </p:cNvPr>
          <p:cNvSpPr>
            <a:spLocks noGrp="1"/>
          </p:cNvSpPr>
          <p:nvPr>
            <p:ph type="dt" sz="half" idx="10"/>
          </p:nvPr>
        </p:nvSpPr>
        <p:spPr/>
        <p:txBody>
          <a:bodyPr/>
          <a:lstStyle/>
          <a:p>
            <a:fld id="{39F17230-874C-4B3F-90C1-3CC945476B8B}" type="datetime1">
              <a:rPr lang="nl-NL" smtClean="0"/>
              <a:t>6-1-2020</a:t>
            </a:fld>
            <a:endParaRPr lang="nl-NL"/>
          </a:p>
        </p:txBody>
      </p:sp>
      <p:sp>
        <p:nvSpPr>
          <p:cNvPr id="8" name="Tijdelijke aanduiding voor voettekst 7">
            <a:extLst>
              <a:ext uri="{FF2B5EF4-FFF2-40B4-BE49-F238E27FC236}">
                <a16:creationId xmlns:a16="http://schemas.microsoft.com/office/drawing/2014/main" id="{08FD0473-8EB3-4860-B907-48EBEDB454CC}"/>
              </a:ext>
            </a:extLst>
          </p:cNvPr>
          <p:cNvSpPr>
            <a:spLocks noGrp="1"/>
          </p:cNvSpPr>
          <p:nvPr>
            <p:ph type="ftr" sz="quarter" idx="11"/>
          </p:nvPr>
        </p:nvSpPr>
        <p:spPr/>
        <p:txBody>
          <a:bodyPr/>
          <a:lstStyle/>
          <a:p>
            <a:r>
              <a:rPr lang="nl-NL"/>
              <a:t>Week 1 - Interpretatie van de case</a:t>
            </a:r>
          </a:p>
        </p:txBody>
      </p:sp>
      <p:sp>
        <p:nvSpPr>
          <p:cNvPr id="9" name="Tijdelijke aanduiding voor dianummer 8">
            <a:extLst>
              <a:ext uri="{FF2B5EF4-FFF2-40B4-BE49-F238E27FC236}">
                <a16:creationId xmlns:a16="http://schemas.microsoft.com/office/drawing/2014/main" id="{4212446C-11BF-442B-8132-48961D659FE1}"/>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375629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A67391-6D59-4C97-9E5D-D04245A0CAC5}"/>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0DF24BA4-5E97-4B6E-8370-FAC5FC558B97}"/>
              </a:ext>
            </a:extLst>
          </p:cNvPr>
          <p:cNvSpPr>
            <a:spLocks noGrp="1"/>
          </p:cNvSpPr>
          <p:nvPr>
            <p:ph type="dt" sz="half" idx="10"/>
          </p:nvPr>
        </p:nvSpPr>
        <p:spPr/>
        <p:txBody>
          <a:bodyPr/>
          <a:lstStyle/>
          <a:p>
            <a:fld id="{469835FA-D24D-4F25-B039-F001C35F453D}" type="datetime1">
              <a:rPr lang="nl-NL" smtClean="0"/>
              <a:t>6-1-2020</a:t>
            </a:fld>
            <a:endParaRPr lang="nl-NL"/>
          </a:p>
        </p:txBody>
      </p:sp>
      <p:sp>
        <p:nvSpPr>
          <p:cNvPr id="4" name="Tijdelijke aanduiding voor voettekst 3">
            <a:extLst>
              <a:ext uri="{FF2B5EF4-FFF2-40B4-BE49-F238E27FC236}">
                <a16:creationId xmlns:a16="http://schemas.microsoft.com/office/drawing/2014/main" id="{E1A88D26-B63C-454A-A7AE-827F3220C3E1}"/>
              </a:ext>
            </a:extLst>
          </p:cNvPr>
          <p:cNvSpPr>
            <a:spLocks noGrp="1"/>
          </p:cNvSpPr>
          <p:nvPr>
            <p:ph type="ftr" sz="quarter" idx="11"/>
          </p:nvPr>
        </p:nvSpPr>
        <p:spPr/>
        <p:txBody>
          <a:bodyPr/>
          <a:lstStyle/>
          <a:p>
            <a:r>
              <a:rPr lang="nl-NL"/>
              <a:t>Week 1 - Interpretatie van de case</a:t>
            </a:r>
          </a:p>
        </p:txBody>
      </p:sp>
      <p:sp>
        <p:nvSpPr>
          <p:cNvPr id="5" name="Tijdelijke aanduiding voor dianummer 4">
            <a:extLst>
              <a:ext uri="{FF2B5EF4-FFF2-40B4-BE49-F238E27FC236}">
                <a16:creationId xmlns:a16="http://schemas.microsoft.com/office/drawing/2014/main" id="{0216DCC4-2338-432B-8F0C-54518A5B628D}"/>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9841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0565559-A655-4037-B240-B723506A47C5}"/>
              </a:ext>
            </a:extLst>
          </p:cNvPr>
          <p:cNvSpPr>
            <a:spLocks noGrp="1"/>
          </p:cNvSpPr>
          <p:nvPr>
            <p:ph type="dt" sz="half" idx="10"/>
          </p:nvPr>
        </p:nvSpPr>
        <p:spPr/>
        <p:txBody>
          <a:bodyPr/>
          <a:lstStyle/>
          <a:p>
            <a:fld id="{B39F4967-8281-4E07-AC1F-FE7820C51238}" type="datetime1">
              <a:rPr lang="nl-NL" smtClean="0"/>
              <a:t>6-1-2020</a:t>
            </a:fld>
            <a:endParaRPr lang="nl-NL"/>
          </a:p>
        </p:txBody>
      </p:sp>
      <p:sp>
        <p:nvSpPr>
          <p:cNvPr id="3" name="Tijdelijke aanduiding voor voettekst 2">
            <a:extLst>
              <a:ext uri="{FF2B5EF4-FFF2-40B4-BE49-F238E27FC236}">
                <a16:creationId xmlns:a16="http://schemas.microsoft.com/office/drawing/2014/main" id="{194A71EB-C0B9-4F7B-A237-27A8C18FD5C5}"/>
              </a:ext>
            </a:extLst>
          </p:cNvPr>
          <p:cNvSpPr>
            <a:spLocks noGrp="1"/>
          </p:cNvSpPr>
          <p:nvPr>
            <p:ph type="ftr" sz="quarter" idx="11"/>
          </p:nvPr>
        </p:nvSpPr>
        <p:spPr/>
        <p:txBody>
          <a:bodyPr/>
          <a:lstStyle/>
          <a:p>
            <a:r>
              <a:rPr lang="nl-NL"/>
              <a:t>Week 1 - Interpretatie van de case</a:t>
            </a:r>
          </a:p>
        </p:txBody>
      </p:sp>
      <p:sp>
        <p:nvSpPr>
          <p:cNvPr id="4" name="Tijdelijke aanduiding voor dianummer 3">
            <a:extLst>
              <a:ext uri="{FF2B5EF4-FFF2-40B4-BE49-F238E27FC236}">
                <a16:creationId xmlns:a16="http://schemas.microsoft.com/office/drawing/2014/main" id="{34B4F14C-87C6-4883-97AB-6C0610BB91A8}"/>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31433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E8FCF3-B6D1-4C44-924F-F26E3014BC9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422FA33-7833-4886-B3D7-B1C5E208B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3FCD6E0E-681B-4E64-8D74-FC8F3AD6F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046A684-78E8-49F3-B31E-55B2CC7E2D71}"/>
              </a:ext>
            </a:extLst>
          </p:cNvPr>
          <p:cNvSpPr>
            <a:spLocks noGrp="1"/>
          </p:cNvSpPr>
          <p:nvPr>
            <p:ph type="dt" sz="half" idx="10"/>
          </p:nvPr>
        </p:nvSpPr>
        <p:spPr/>
        <p:txBody>
          <a:bodyPr/>
          <a:lstStyle/>
          <a:p>
            <a:fld id="{B58F15D2-C3A1-4434-B28B-6CBA6019A222}" type="datetime1">
              <a:rPr lang="nl-NL" smtClean="0"/>
              <a:t>6-1-2020</a:t>
            </a:fld>
            <a:endParaRPr lang="nl-NL"/>
          </a:p>
        </p:txBody>
      </p:sp>
      <p:sp>
        <p:nvSpPr>
          <p:cNvPr id="6" name="Tijdelijke aanduiding voor voettekst 5">
            <a:extLst>
              <a:ext uri="{FF2B5EF4-FFF2-40B4-BE49-F238E27FC236}">
                <a16:creationId xmlns:a16="http://schemas.microsoft.com/office/drawing/2014/main" id="{D01EA95F-1F67-474C-A3AE-362717E883E3}"/>
              </a:ext>
            </a:extLst>
          </p:cNvPr>
          <p:cNvSpPr>
            <a:spLocks noGrp="1"/>
          </p:cNvSpPr>
          <p:nvPr>
            <p:ph type="ftr" sz="quarter" idx="11"/>
          </p:nvPr>
        </p:nvSpPr>
        <p:spPr/>
        <p:txBody>
          <a:bodyPr/>
          <a:lstStyle/>
          <a:p>
            <a:r>
              <a:rPr lang="nl-NL"/>
              <a:t>Week 1 - Interpretatie van de case</a:t>
            </a:r>
          </a:p>
        </p:txBody>
      </p:sp>
      <p:sp>
        <p:nvSpPr>
          <p:cNvPr id="7" name="Tijdelijke aanduiding voor dianummer 6">
            <a:extLst>
              <a:ext uri="{FF2B5EF4-FFF2-40B4-BE49-F238E27FC236}">
                <a16:creationId xmlns:a16="http://schemas.microsoft.com/office/drawing/2014/main" id="{E21ECC00-04A6-4444-90E4-91AB579B3058}"/>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405375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52E71-86BE-4959-BC0E-891F8E62FD7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5D83A2D5-01B2-4052-8828-8B380B7D5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032A306-7184-44F4-808F-D61543C1F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0C1C0FA-E4E7-4AF4-BFB6-B8AB95B173AA}"/>
              </a:ext>
            </a:extLst>
          </p:cNvPr>
          <p:cNvSpPr>
            <a:spLocks noGrp="1"/>
          </p:cNvSpPr>
          <p:nvPr>
            <p:ph type="dt" sz="half" idx="10"/>
          </p:nvPr>
        </p:nvSpPr>
        <p:spPr/>
        <p:txBody>
          <a:bodyPr/>
          <a:lstStyle/>
          <a:p>
            <a:fld id="{6A9F0DF1-1CC0-4632-9037-BCE2217B15CC}" type="datetime1">
              <a:rPr lang="nl-NL" smtClean="0"/>
              <a:t>6-1-2020</a:t>
            </a:fld>
            <a:endParaRPr lang="nl-NL"/>
          </a:p>
        </p:txBody>
      </p:sp>
      <p:sp>
        <p:nvSpPr>
          <p:cNvPr id="6" name="Tijdelijke aanduiding voor voettekst 5">
            <a:extLst>
              <a:ext uri="{FF2B5EF4-FFF2-40B4-BE49-F238E27FC236}">
                <a16:creationId xmlns:a16="http://schemas.microsoft.com/office/drawing/2014/main" id="{D9E571D9-FCCD-4416-BC5F-4B0051D6145F}"/>
              </a:ext>
            </a:extLst>
          </p:cNvPr>
          <p:cNvSpPr>
            <a:spLocks noGrp="1"/>
          </p:cNvSpPr>
          <p:nvPr>
            <p:ph type="ftr" sz="quarter" idx="11"/>
          </p:nvPr>
        </p:nvSpPr>
        <p:spPr/>
        <p:txBody>
          <a:bodyPr/>
          <a:lstStyle/>
          <a:p>
            <a:r>
              <a:rPr lang="nl-NL"/>
              <a:t>Week 1 - Interpretatie van de case</a:t>
            </a:r>
          </a:p>
        </p:txBody>
      </p:sp>
      <p:sp>
        <p:nvSpPr>
          <p:cNvPr id="7" name="Tijdelijke aanduiding voor dianummer 6">
            <a:extLst>
              <a:ext uri="{FF2B5EF4-FFF2-40B4-BE49-F238E27FC236}">
                <a16:creationId xmlns:a16="http://schemas.microsoft.com/office/drawing/2014/main" id="{5E185AAC-62A6-47F6-974B-4EEC2CABF67F}"/>
              </a:ext>
            </a:extLst>
          </p:cNvPr>
          <p:cNvSpPr>
            <a:spLocks noGrp="1"/>
          </p:cNvSpPr>
          <p:nvPr>
            <p:ph type="sldNum" sz="quarter" idx="12"/>
          </p:nvPr>
        </p:nvSpPr>
        <p:spPr/>
        <p:txBody>
          <a:bodyPr/>
          <a:lstStyle/>
          <a:p>
            <a:fld id="{E48A44D6-C73B-4F26-B5D3-0C399E9C1B57}" type="slidenum">
              <a:rPr lang="nl-NL" smtClean="0"/>
              <a:t>‹nr.›</a:t>
            </a:fld>
            <a:endParaRPr lang="nl-NL"/>
          </a:p>
        </p:txBody>
      </p:sp>
    </p:spTree>
    <p:extLst>
      <p:ext uri="{BB962C8B-B14F-4D97-AF65-F5344CB8AC3E}">
        <p14:creationId xmlns:p14="http://schemas.microsoft.com/office/powerpoint/2010/main" val="119654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2090675-C3AC-4260-AB54-6287328F9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A2A80A7A-71A4-4AAC-8F70-27F0607EA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8DEFA2C-8428-4B4D-AF8B-1785A0A01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5CCF4-5224-4031-AF05-D2238B290C28}" type="datetime1">
              <a:rPr lang="nl-NL" smtClean="0"/>
              <a:t>6-1-2020</a:t>
            </a:fld>
            <a:endParaRPr lang="nl-NL"/>
          </a:p>
        </p:txBody>
      </p:sp>
      <p:sp>
        <p:nvSpPr>
          <p:cNvPr id="5" name="Tijdelijke aanduiding voor voettekst 4">
            <a:extLst>
              <a:ext uri="{FF2B5EF4-FFF2-40B4-BE49-F238E27FC236}">
                <a16:creationId xmlns:a16="http://schemas.microsoft.com/office/drawing/2014/main" id="{F7FA2068-7984-49D3-A1F6-CFD106EED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Week 1 - Interpretatie van de case</a:t>
            </a:r>
          </a:p>
        </p:txBody>
      </p:sp>
      <p:sp>
        <p:nvSpPr>
          <p:cNvPr id="6" name="Tijdelijke aanduiding voor dianummer 5">
            <a:extLst>
              <a:ext uri="{FF2B5EF4-FFF2-40B4-BE49-F238E27FC236}">
                <a16:creationId xmlns:a16="http://schemas.microsoft.com/office/drawing/2014/main" id="{192B8AAC-54BF-4D8D-AA59-66A8F524C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A44D6-C73B-4F26-B5D3-0C399E9C1B57}" type="slidenum">
              <a:rPr lang="nl-NL" smtClean="0"/>
              <a:t>‹nr.›</a:t>
            </a:fld>
            <a:endParaRPr lang="nl-NL"/>
          </a:p>
        </p:txBody>
      </p:sp>
    </p:spTree>
    <p:extLst>
      <p:ext uri="{BB962C8B-B14F-4D97-AF65-F5344CB8AC3E}">
        <p14:creationId xmlns:p14="http://schemas.microsoft.com/office/powerpoint/2010/main" val="1568488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7D0D80-F43A-4801-9CC1-6C02EBEAD7CB}"/>
              </a:ext>
            </a:extLst>
          </p:cNvPr>
          <p:cNvSpPr>
            <a:spLocks noGrp="1"/>
          </p:cNvSpPr>
          <p:nvPr>
            <p:ph type="ctrTitle"/>
          </p:nvPr>
        </p:nvSpPr>
        <p:spPr/>
        <p:txBody>
          <a:bodyPr>
            <a:normAutofit/>
          </a:bodyPr>
          <a:lstStyle/>
          <a:p>
            <a:r>
              <a:rPr lang="nl-NL" dirty="0"/>
              <a:t>Interpretatie van de case</a:t>
            </a:r>
            <a:br>
              <a:rPr lang="nl-NL" dirty="0"/>
            </a:br>
            <a:r>
              <a:rPr lang="nl-NL" dirty="0"/>
              <a:t>Week 1</a:t>
            </a:r>
          </a:p>
        </p:txBody>
      </p:sp>
      <p:sp>
        <p:nvSpPr>
          <p:cNvPr id="3" name="Ondertitel 2">
            <a:extLst>
              <a:ext uri="{FF2B5EF4-FFF2-40B4-BE49-F238E27FC236}">
                <a16:creationId xmlns:a16="http://schemas.microsoft.com/office/drawing/2014/main" id="{C772D229-21B7-44E1-9E8F-E8B197318D54}"/>
              </a:ext>
            </a:extLst>
          </p:cNvPr>
          <p:cNvSpPr>
            <a:spLocks noGrp="1"/>
          </p:cNvSpPr>
          <p:nvPr>
            <p:ph type="subTitle" idx="1"/>
          </p:nvPr>
        </p:nvSpPr>
        <p:spPr/>
        <p:txBody>
          <a:bodyPr/>
          <a:lstStyle/>
          <a:p>
            <a:r>
              <a:rPr lang="nl-NL" dirty="0"/>
              <a:t>Dido Verstegen</a:t>
            </a:r>
          </a:p>
          <a:p>
            <a:r>
              <a:rPr lang="nl-NL" dirty="0"/>
              <a:t>Kay Brouwers</a:t>
            </a:r>
          </a:p>
          <a:p>
            <a:r>
              <a:rPr lang="nl-NL" dirty="0"/>
              <a:t>Robin Laponder</a:t>
            </a:r>
          </a:p>
        </p:txBody>
      </p:sp>
      <p:sp>
        <p:nvSpPr>
          <p:cNvPr id="5" name="Tijdelijke aanduiding voor voettekst 4">
            <a:extLst>
              <a:ext uri="{FF2B5EF4-FFF2-40B4-BE49-F238E27FC236}">
                <a16:creationId xmlns:a16="http://schemas.microsoft.com/office/drawing/2014/main" id="{A76C06ED-6455-474C-A03D-1008FDF6CD5B}"/>
              </a:ext>
            </a:extLst>
          </p:cNvPr>
          <p:cNvSpPr>
            <a:spLocks noGrp="1"/>
          </p:cNvSpPr>
          <p:nvPr>
            <p:ph type="ftr" sz="quarter" idx="11"/>
          </p:nvPr>
        </p:nvSpPr>
        <p:spPr/>
        <p:txBody>
          <a:bodyPr/>
          <a:lstStyle/>
          <a:p>
            <a:r>
              <a:rPr lang="nl-NL"/>
              <a:t>Week 1 - Interpretatie van de case</a:t>
            </a:r>
          </a:p>
        </p:txBody>
      </p:sp>
      <p:sp>
        <p:nvSpPr>
          <p:cNvPr id="6" name="Tijdelijke aanduiding voor dianummer 5">
            <a:extLst>
              <a:ext uri="{FF2B5EF4-FFF2-40B4-BE49-F238E27FC236}">
                <a16:creationId xmlns:a16="http://schemas.microsoft.com/office/drawing/2014/main" id="{9DC2B53B-CF81-4B72-899A-EEF38302CDEA}"/>
              </a:ext>
            </a:extLst>
          </p:cNvPr>
          <p:cNvSpPr>
            <a:spLocks noGrp="1"/>
          </p:cNvSpPr>
          <p:nvPr>
            <p:ph type="sldNum" sz="quarter" idx="12"/>
          </p:nvPr>
        </p:nvSpPr>
        <p:spPr/>
        <p:txBody>
          <a:bodyPr/>
          <a:lstStyle/>
          <a:p>
            <a:fld id="{E48A44D6-C73B-4F26-B5D3-0C399E9C1B57}" type="slidenum">
              <a:rPr lang="nl-NL" smtClean="0"/>
              <a:t>1</a:t>
            </a:fld>
            <a:endParaRPr lang="nl-NL"/>
          </a:p>
        </p:txBody>
      </p:sp>
      <p:sp>
        <p:nvSpPr>
          <p:cNvPr id="7" name="Tijdelijke aanduiding voor datum 6">
            <a:extLst>
              <a:ext uri="{FF2B5EF4-FFF2-40B4-BE49-F238E27FC236}">
                <a16:creationId xmlns:a16="http://schemas.microsoft.com/office/drawing/2014/main" id="{CE22FC11-C37B-4ADF-9316-92B5D1532ADD}"/>
              </a:ext>
            </a:extLst>
          </p:cNvPr>
          <p:cNvSpPr>
            <a:spLocks noGrp="1"/>
          </p:cNvSpPr>
          <p:nvPr>
            <p:ph type="dt" sz="half" idx="10"/>
          </p:nvPr>
        </p:nvSpPr>
        <p:spPr/>
        <p:txBody>
          <a:bodyPr/>
          <a:lstStyle/>
          <a:p>
            <a:fld id="{4512BC09-E806-437E-BAE6-EB01C7A0D959}" type="datetime1">
              <a:rPr lang="nl-NL" smtClean="0"/>
              <a:t>6-1-2020</a:t>
            </a:fld>
            <a:endParaRPr lang="nl-NL"/>
          </a:p>
        </p:txBody>
      </p:sp>
    </p:spTree>
    <p:extLst>
      <p:ext uri="{BB962C8B-B14F-4D97-AF65-F5344CB8AC3E}">
        <p14:creationId xmlns:p14="http://schemas.microsoft.com/office/powerpoint/2010/main" val="301950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5100A849-3B4A-4707-BC00-692B669A176B}"/>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nl-NL" sz="2800"/>
              <a:t>De case – Chips &amp; Circuits</a:t>
            </a:r>
          </a:p>
        </p:txBody>
      </p:sp>
      <p:sp>
        <p:nvSpPr>
          <p:cNvPr id="3" name="Tijdelijke aanduiding voor inhoud 2">
            <a:extLst>
              <a:ext uri="{FF2B5EF4-FFF2-40B4-BE49-F238E27FC236}">
                <a16:creationId xmlns:a16="http://schemas.microsoft.com/office/drawing/2014/main" id="{9ABFA248-B999-4CF5-96C5-7FDEB1EC97D3}"/>
              </a:ext>
            </a:extLst>
          </p:cNvPr>
          <p:cNvSpPr>
            <a:spLocks noGrp="1"/>
          </p:cNvSpPr>
          <p:nvPr>
            <p:ph idx="1"/>
          </p:nvPr>
        </p:nvSpPr>
        <p:spPr>
          <a:xfrm>
            <a:off x="643468" y="2638043"/>
            <a:ext cx="3363974" cy="3415623"/>
          </a:xfrm>
        </p:spPr>
        <p:txBody>
          <a:bodyPr>
            <a:normAutofit/>
          </a:bodyPr>
          <a:lstStyle/>
          <a:p>
            <a:r>
              <a:rPr lang="nl-NL" sz="2000"/>
              <a:t>Chips</a:t>
            </a:r>
          </a:p>
          <a:p>
            <a:pPr lvl="1"/>
            <a:r>
              <a:rPr lang="nl-NL" sz="2000"/>
              <a:t>Gates</a:t>
            </a:r>
          </a:p>
          <a:p>
            <a:pPr lvl="1"/>
            <a:r>
              <a:rPr lang="nl-NL" sz="2000"/>
              <a:t>Nets</a:t>
            </a:r>
          </a:p>
          <a:p>
            <a:endParaRPr lang="nl-NL" sz="2000"/>
          </a:p>
          <a:p>
            <a:endParaRPr lang="nl-NL" sz="2000"/>
          </a:p>
        </p:txBody>
      </p:sp>
      <p:pic>
        <p:nvPicPr>
          <p:cNvPr id="1028" name="Picture 4">
            <a:extLst>
              <a:ext uri="{FF2B5EF4-FFF2-40B4-BE49-F238E27FC236}">
                <a16:creationId xmlns:a16="http://schemas.microsoft.com/office/drawing/2014/main" id="{507529E0-07CF-4A58-8AB4-566BE0B0D7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702535"/>
            <a:ext cx="6250769" cy="5292062"/>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atum 5">
            <a:extLst>
              <a:ext uri="{FF2B5EF4-FFF2-40B4-BE49-F238E27FC236}">
                <a16:creationId xmlns:a16="http://schemas.microsoft.com/office/drawing/2014/main" id="{2A3F3D86-BF6C-4220-A231-EF71FE4AA5D5}"/>
              </a:ext>
            </a:extLst>
          </p:cNvPr>
          <p:cNvSpPr>
            <a:spLocks noGrp="1"/>
          </p:cNvSpPr>
          <p:nvPr>
            <p:ph type="dt" sz="half" idx="10"/>
          </p:nvPr>
        </p:nvSpPr>
        <p:spPr>
          <a:xfrm>
            <a:off x="643468" y="6356350"/>
            <a:ext cx="1686264" cy="365125"/>
          </a:xfrm>
        </p:spPr>
        <p:txBody>
          <a:bodyPr>
            <a:normAutofit/>
          </a:bodyPr>
          <a:lstStyle/>
          <a:p>
            <a:pPr>
              <a:spcAft>
                <a:spcPts val="600"/>
              </a:spcAft>
            </a:pPr>
            <a:fld id="{25D2E6AF-B821-477D-8128-E270A0C04ECD}" type="datetime1">
              <a:rPr lang="nl-NL" smtClean="0"/>
              <a:pPr>
                <a:spcAft>
                  <a:spcPts val="600"/>
                </a:spcAft>
              </a:pPr>
              <a:t>6-1-2020</a:t>
            </a:fld>
            <a:endParaRPr lang="nl-NL"/>
          </a:p>
        </p:txBody>
      </p:sp>
      <p:sp>
        <p:nvSpPr>
          <p:cNvPr id="4" name="Tijdelijke aanduiding voor voettekst 3">
            <a:extLst>
              <a:ext uri="{FF2B5EF4-FFF2-40B4-BE49-F238E27FC236}">
                <a16:creationId xmlns:a16="http://schemas.microsoft.com/office/drawing/2014/main" id="{2522AF19-87CC-4662-814A-3B04B89637B1}"/>
              </a:ext>
            </a:extLst>
          </p:cNvPr>
          <p:cNvSpPr>
            <a:spLocks noGrp="1"/>
          </p:cNvSpPr>
          <p:nvPr>
            <p:ph type="ftr" sz="quarter" idx="11"/>
          </p:nvPr>
        </p:nvSpPr>
        <p:spPr>
          <a:xfrm>
            <a:off x="4038600" y="6356350"/>
            <a:ext cx="4114800" cy="365125"/>
          </a:xfrm>
        </p:spPr>
        <p:txBody>
          <a:bodyPr>
            <a:normAutofit/>
          </a:bodyPr>
          <a:lstStyle/>
          <a:p>
            <a:pPr>
              <a:spcAft>
                <a:spcPts val="600"/>
              </a:spcAft>
            </a:pPr>
            <a:r>
              <a:rPr lang="nl-NL"/>
              <a:t>Week 1 - Interpretatie van de case</a:t>
            </a:r>
          </a:p>
        </p:txBody>
      </p:sp>
      <p:sp>
        <p:nvSpPr>
          <p:cNvPr id="5" name="Tijdelijke aanduiding voor dianummer 4">
            <a:extLst>
              <a:ext uri="{FF2B5EF4-FFF2-40B4-BE49-F238E27FC236}">
                <a16:creationId xmlns:a16="http://schemas.microsoft.com/office/drawing/2014/main" id="{FC04C798-0E7B-4FB0-893B-971E0B716F7D}"/>
              </a:ext>
            </a:extLst>
          </p:cNvPr>
          <p:cNvSpPr>
            <a:spLocks noGrp="1"/>
          </p:cNvSpPr>
          <p:nvPr>
            <p:ph type="sldNum" sz="quarter" idx="12"/>
          </p:nvPr>
        </p:nvSpPr>
        <p:spPr>
          <a:xfrm>
            <a:off x="8610600" y="6356350"/>
            <a:ext cx="2743200" cy="365125"/>
          </a:xfrm>
        </p:spPr>
        <p:txBody>
          <a:bodyPr>
            <a:normAutofit/>
          </a:bodyPr>
          <a:lstStyle/>
          <a:p>
            <a:pPr>
              <a:spcAft>
                <a:spcPts val="600"/>
              </a:spcAft>
            </a:pPr>
            <a:fld id="{E48A44D6-C73B-4F26-B5D3-0C399E9C1B57}" type="slidenum">
              <a:rPr lang="nl-NL" smtClean="0"/>
              <a:pPr>
                <a:spcAft>
                  <a:spcPts val="600"/>
                </a:spcAft>
              </a:pPr>
              <a:t>2</a:t>
            </a:fld>
            <a:endParaRPr lang="nl-NL"/>
          </a:p>
        </p:txBody>
      </p:sp>
    </p:spTree>
    <p:extLst>
      <p:ext uri="{BB962C8B-B14F-4D97-AF65-F5344CB8AC3E}">
        <p14:creationId xmlns:p14="http://schemas.microsoft.com/office/powerpoint/2010/main" val="19411535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DA36FC3-C471-459E-B872-C02695F11D0E}"/>
              </a:ext>
            </a:extLst>
          </p:cNvPr>
          <p:cNvSpPr>
            <a:spLocks noGrp="1"/>
          </p:cNvSpPr>
          <p:nvPr>
            <p:ph type="title"/>
          </p:nvPr>
        </p:nvSpPr>
        <p:spPr>
          <a:xfrm>
            <a:off x="5297762" y="1053711"/>
            <a:ext cx="5638994" cy="1424446"/>
          </a:xfrm>
        </p:spPr>
        <p:txBody>
          <a:bodyPr>
            <a:normAutofit/>
          </a:bodyPr>
          <a:lstStyle/>
          <a:p>
            <a:r>
              <a:rPr lang="nl-NL">
                <a:solidFill>
                  <a:srgbClr val="FFFFFF"/>
                </a:solidFill>
              </a:rPr>
              <a:t>Het probleem</a:t>
            </a:r>
          </a:p>
        </p:txBody>
      </p:sp>
      <p:pic>
        <p:nvPicPr>
          <p:cNvPr id="2058" name="Picture 10" descr="Afbeeldingsresultaat voor manhattan distance">
            <a:extLst>
              <a:ext uri="{FF2B5EF4-FFF2-40B4-BE49-F238E27FC236}">
                <a16:creationId xmlns:a16="http://schemas.microsoft.com/office/drawing/2014/main" id="{2A102727-A40F-4DFA-A4E6-7470D44C39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025" y="478232"/>
            <a:ext cx="3036451" cy="2789902"/>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2050" name="Picture 2" descr="Afbeeldingsresultaat voor manhattan distance&quot;">
            <a:extLst>
              <a:ext uri="{FF2B5EF4-FFF2-40B4-BE49-F238E27FC236}">
                <a16:creationId xmlns:a16="http://schemas.microsoft.com/office/drawing/2014/main" id="{A70D9017-219E-41A3-AF90-B810F8D155C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1886" y="3697793"/>
            <a:ext cx="3662730" cy="2573067"/>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a:extLst>
              <a:ext uri="{FF2B5EF4-FFF2-40B4-BE49-F238E27FC236}">
                <a16:creationId xmlns:a16="http://schemas.microsoft.com/office/drawing/2014/main" id="{46D644EC-7882-42DF-8966-2DE7A340B0AA}"/>
              </a:ext>
            </a:extLst>
          </p:cNvPr>
          <p:cNvSpPr>
            <a:spLocks noGrp="1"/>
          </p:cNvSpPr>
          <p:nvPr>
            <p:ph idx="1"/>
          </p:nvPr>
        </p:nvSpPr>
        <p:spPr>
          <a:xfrm>
            <a:off x="5297762" y="2799889"/>
            <a:ext cx="5747187" cy="2987543"/>
          </a:xfrm>
        </p:spPr>
        <p:txBody>
          <a:bodyPr anchor="t">
            <a:normAutofit/>
          </a:bodyPr>
          <a:lstStyle/>
          <a:p>
            <a:r>
              <a:rPr lang="nl-NL" sz="2400" dirty="0">
                <a:solidFill>
                  <a:srgbClr val="FFFFFF"/>
                </a:solidFill>
              </a:rPr>
              <a:t>Manhattan </a:t>
            </a:r>
            <a:r>
              <a:rPr lang="nl-NL" sz="2400" dirty="0" err="1">
                <a:solidFill>
                  <a:srgbClr val="FFFFFF"/>
                </a:solidFill>
              </a:rPr>
              <a:t>distance</a:t>
            </a:r>
            <a:endParaRPr lang="nl-NL" sz="2400" dirty="0">
              <a:solidFill>
                <a:srgbClr val="FFFFFF"/>
              </a:solidFill>
            </a:endParaRPr>
          </a:p>
          <a:p>
            <a:r>
              <a:rPr lang="nl-NL" sz="2400" dirty="0">
                <a:solidFill>
                  <a:srgbClr val="FFFFFF"/>
                </a:solidFill>
              </a:rPr>
              <a:t>Probleem: nets gaan elkaar doorkruisen</a:t>
            </a:r>
          </a:p>
        </p:txBody>
      </p:sp>
      <p:sp>
        <p:nvSpPr>
          <p:cNvPr id="6" name="Tijdelijke aanduiding voor datum 5">
            <a:extLst>
              <a:ext uri="{FF2B5EF4-FFF2-40B4-BE49-F238E27FC236}">
                <a16:creationId xmlns:a16="http://schemas.microsoft.com/office/drawing/2014/main" id="{21BF003C-11ED-4CA1-A868-7D419F79B82A}"/>
              </a:ext>
            </a:extLst>
          </p:cNvPr>
          <p:cNvSpPr>
            <a:spLocks noGrp="1"/>
          </p:cNvSpPr>
          <p:nvPr>
            <p:ph type="dt" sz="half" idx="10"/>
          </p:nvPr>
        </p:nvSpPr>
        <p:spPr>
          <a:xfrm>
            <a:off x="838200" y="6455503"/>
            <a:ext cx="2743200" cy="365125"/>
          </a:xfrm>
        </p:spPr>
        <p:txBody>
          <a:bodyPr>
            <a:normAutofit/>
          </a:bodyPr>
          <a:lstStyle/>
          <a:p>
            <a:pPr>
              <a:spcAft>
                <a:spcPts val="600"/>
              </a:spcAft>
            </a:pPr>
            <a:fld id="{4FD15F91-DB70-44D5-9402-4A297AEDBB57}" type="datetime1">
              <a:rPr lang="nl-NL" smtClean="0"/>
              <a:pPr>
                <a:spcAft>
                  <a:spcPts val="600"/>
                </a:spcAft>
              </a:pPr>
              <a:t>6-1-2020</a:t>
            </a:fld>
            <a:endParaRPr lang="nl-NL"/>
          </a:p>
        </p:txBody>
      </p:sp>
      <p:sp>
        <p:nvSpPr>
          <p:cNvPr id="4" name="Tijdelijke aanduiding voor voettekst 3">
            <a:extLst>
              <a:ext uri="{FF2B5EF4-FFF2-40B4-BE49-F238E27FC236}">
                <a16:creationId xmlns:a16="http://schemas.microsoft.com/office/drawing/2014/main" id="{C8BA93B7-6FB1-4B06-B812-BB22BD60A422}"/>
              </a:ext>
            </a:extLst>
          </p:cNvPr>
          <p:cNvSpPr>
            <a:spLocks noGrp="1"/>
          </p:cNvSpPr>
          <p:nvPr>
            <p:ph type="ftr" sz="quarter" idx="11"/>
          </p:nvPr>
        </p:nvSpPr>
        <p:spPr>
          <a:xfrm>
            <a:off x="5297761" y="6455503"/>
            <a:ext cx="4790456" cy="365125"/>
          </a:xfrm>
        </p:spPr>
        <p:txBody>
          <a:bodyPr>
            <a:normAutofit/>
          </a:bodyPr>
          <a:lstStyle/>
          <a:p>
            <a:pPr algn="l">
              <a:spcAft>
                <a:spcPts val="600"/>
              </a:spcAft>
            </a:pPr>
            <a:r>
              <a:rPr lang="nl-NL"/>
              <a:t>Week 1 - Interpretatie van de case</a:t>
            </a:r>
          </a:p>
        </p:txBody>
      </p:sp>
      <p:sp>
        <p:nvSpPr>
          <p:cNvPr id="5" name="Tijdelijke aanduiding voor dianummer 4">
            <a:extLst>
              <a:ext uri="{FF2B5EF4-FFF2-40B4-BE49-F238E27FC236}">
                <a16:creationId xmlns:a16="http://schemas.microsoft.com/office/drawing/2014/main" id="{7547E496-06D6-4202-99A1-4246C4C9B0C8}"/>
              </a:ext>
            </a:extLst>
          </p:cNvPr>
          <p:cNvSpPr>
            <a:spLocks noGrp="1"/>
          </p:cNvSpPr>
          <p:nvPr>
            <p:ph type="sldNum" sz="quarter" idx="12"/>
          </p:nvPr>
        </p:nvSpPr>
        <p:spPr>
          <a:xfrm>
            <a:off x="11029121" y="6455503"/>
            <a:ext cx="649357" cy="365125"/>
          </a:xfrm>
        </p:spPr>
        <p:txBody>
          <a:bodyPr>
            <a:normAutofit/>
          </a:bodyPr>
          <a:lstStyle/>
          <a:p>
            <a:pPr>
              <a:spcAft>
                <a:spcPts val="600"/>
              </a:spcAft>
            </a:pPr>
            <a:fld id="{E48A44D6-C73B-4F26-B5D3-0C399E9C1B57}" type="slidenum">
              <a:rPr lang="nl-NL" smtClean="0"/>
              <a:pPr>
                <a:spcAft>
                  <a:spcPts val="600"/>
                </a:spcAft>
              </a:pPr>
              <a:t>3</a:t>
            </a:fld>
            <a:endParaRPr lang="nl-NL"/>
          </a:p>
        </p:txBody>
      </p:sp>
    </p:spTree>
    <p:extLst>
      <p:ext uri="{BB962C8B-B14F-4D97-AF65-F5344CB8AC3E}">
        <p14:creationId xmlns:p14="http://schemas.microsoft.com/office/powerpoint/2010/main" val="280332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5F29F-EA08-4151-9499-DDB6874DB197}"/>
              </a:ext>
            </a:extLst>
          </p:cNvPr>
          <p:cNvSpPr>
            <a:spLocks noGrp="1"/>
          </p:cNvSpPr>
          <p:nvPr>
            <p:ph type="title"/>
          </p:nvPr>
        </p:nvSpPr>
        <p:spPr>
          <a:xfrm>
            <a:off x="762001" y="803325"/>
            <a:ext cx="5314536" cy="1325563"/>
          </a:xfrm>
        </p:spPr>
        <p:txBody>
          <a:bodyPr>
            <a:normAutofit/>
          </a:bodyPr>
          <a:lstStyle/>
          <a:p>
            <a:r>
              <a:rPr lang="nl-NL" dirty="0"/>
              <a:t>De oplossing</a:t>
            </a:r>
          </a:p>
        </p:txBody>
      </p:sp>
      <p:sp>
        <p:nvSpPr>
          <p:cNvPr id="3" name="Tijdelijke aanduiding voor inhoud 2">
            <a:extLst>
              <a:ext uri="{FF2B5EF4-FFF2-40B4-BE49-F238E27FC236}">
                <a16:creationId xmlns:a16="http://schemas.microsoft.com/office/drawing/2014/main" id="{0A529A88-9432-49CB-B08C-FC8E1DD2B313}"/>
              </a:ext>
            </a:extLst>
          </p:cNvPr>
          <p:cNvSpPr>
            <a:spLocks noGrp="1"/>
          </p:cNvSpPr>
          <p:nvPr>
            <p:ph idx="1"/>
          </p:nvPr>
        </p:nvSpPr>
        <p:spPr>
          <a:xfrm>
            <a:off x="762000" y="2279018"/>
            <a:ext cx="5314543" cy="3375920"/>
          </a:xfrm>
        </p:spPr>
        <p:txBody>
          <a:bodyPr anchor="t">
            <a:normAutofit/>
          </a:bodyPr>
          <a:lstStyle/>
          <a:p>
            <a:r>
              <a:rPr lang="nl-NL" sz="1800" dirty="0"/>
              <a:t>3D </a:t>
            </a:r>
            <a:r>
              <a:rPr lang="nl-NL" sz="1800" dirty="0" err="1"/>
              <a:t>grid</a:t>
            </a:r>
            <a:r>
              <a:rPr lang="nl-NL" sz="1800" dirty="0"/>
              <a:t> met meerdere lagen</a:t>
            </a:r>
          </a:p>
          <a:p>
            <a:pPr>
              <a:buFont typeface="Wingdings" panose="05000000000000000000" pitchFamily="2" charset="2"/>
              <a:buChar char="à"/>
            </a:pPr>
            <a:r>
              <a:rPr lang="nl-NL" sz="1800" dirty="0">
                <a:sym typeface="Wingdings" panose="05000000000000000000" pitchFamily="2" charset="2"/>
              </a:rPr>
              <a:t>nets kunnen over elkaar heen</a:t>
            </a:r>
          </a:p>
          <a:p>
            <a:r>
              <a:rPr lang="nl-NL" sz="1800" dirty="0">
                <a:sym typeface="Wingdings" panose="05000000000000000000" pitchFamily="2" charset="2"/>
              </a:rPr>
              <a:t>Volgorde waarin gates worden verbonden</a:t>
            </a:r>
          </a:p>
          <a:p>
            <a:endParaRPr lang="nl-NL" sz="1800" dirty="0">
              <a:sym typeface="Wingdings" panose="05000000000000000000" pitchFamily="2" charset="2"/>
            </a:endParaRPr>
          </a:p>
          <a:p>
            <a:pPr marL="0" indent="0">
              <a:buNone/>
            </a:pPr>
            <a:endParaRPr lang="nl-NL" sz="1800" dirty="0"/>
          </a:p>
          <a:p>
            <a:endParaRPr lang="nl-NL" sz="1800" dirty="0"/>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Afbeeldingsresultaat voor 3d grid cube&quot;">
            <a:extLst>
              <a:ext uri="{FF2B5EF4-FFF2-40B4-BE49-F238E27FC236}">
                <a16:creationId xmlns:a16="http://schemas.microsoft.com/office/drawing/2014/main" id="{E1AC8D98-EA8A-4766-A7E9-285E8308A7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1" r="2504" b="-1"/>
          <a:stretch/>
        </p:blipFill>
        <p:spPr bwMode="auto">
          <a:xfrm>
            <a:off x="6750141" y="3704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
        <p:nvSpPr>
          <p:cNvPr id="6" name="Tijdelijke aanduiding voor datum 5">
            <a:extLst>
              <a:ext uri="{FF2B5EF4-FFF2-40B4-BE49-F238E27FC236}">
                <a16:creationId xmlns:a16="http://schemas.microsoft.com/office/drawing/2014/main" id="{ED8B8E19-7DE0-4C95-A97F-029D01875D32}"/>
              </a:ext>
            </a:extLst>
          </p:cNvPr>
          <p:cNvSpPr>
            <a:spLocks noGrp="1"/>
          </p:cNvSpPr>
          <p:nvPr>
            <p:ph type="dt" sz="half" idx="10"/>
          </p:nvPr>
        </p:nvSpPr>
        <p:spPr>
          <a:xfrm>
            <a:off x="762001" y="6199632"/>
            <a:ext cx="3867496" cy="365760"/>
          </a:xfrm>
        </p:spPr>
        <p:txBody>
          <a:bodyPr anchor="ctr">
            <a:normAutofit/>
          </a:bodyPr>
          <a:lstStyle/>
          <a:p>
            <a:pPr>
              <a:spcAft>
                <a:spcPts val="600"/>
              </a:spcAft>
            </a:pPr>
            <a:fld id="{C1D47AF5-23F0-4D48-8565-07ACD618A584}" type="datetime1">
              <a:rPr lang="nl-NL" sz="1100">
                <a:solidFill>
                  <a:schemeClr val="tx1">
                    <a:alpha val="80000"/>
                  </a:schemeClr>
                </a:solidFill>
              </a:rPr>
              <a:pPr>
                <a:spcAft>
                  <a:spcPts val="600"/>
                </a:spcAft>
              </a:pPr>
              <a:t>6-1-2020</a:t>
            </a:fld>
            <a:endParaRPr lang="nl-NL" sz="1100">
              <a:solidFill>
                <a:schemeClr val="tx1">
                  <a:alpha val="80000"/>
                </a:schemeClr>
              </a:solidFill>
            </a:endParaRPr>
          </a:p>
        </p:txBody>
      </p:sp>
      <p:sp>
        <p:nvSpPr>
          <p:cNvPr id="4" name="Tijdelijke aanduiding voor voettekst 3">
            <a:extLst>
              <a:ext uri="{FF2B5EF4-FFF2-40B4-BE49-F238E27FC236}">
                <a16:creationId xmlns:a16="http://schemas.microsoft.com/office/drawing/2014/main" id="{4FF5EEC0-7BE9-4406-8A28-1E5D59970121}"/>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nl-NL" sz="1100">
                <a:solidFill>
                  <a:schemeClr val="tx1">
                    <a:alpha val="80000"/>
                  </a:schemeClr>
                </a:solidFill>
              </a:rPr>
              <a:t>Week 1 - Interpretatie van de case</a:t>
            </a:r>
          </a:p>
        </p:txBody>
      </p:sp>
      <p:sp>
        <p:nvSpPr>
          <p:cNvPr id="5" name="Tijdelijke aanduiding voor dianummer 4">
            <a:extLst>
              <a:ext uri="{FF2B5EF4-FFF2-40B4-BE49-F238E27FC236}">
                <a16:creationId xmlns:a16="http://schemas.microsoft.com/office/drawing/2014/main" id="{9DD13D82-D200-41DF-8A21-D5456C2879F4}"/>
              </a:ext>
            </a:extLst>
          </p:cNvPr>
          <p:cNvSpPr>
            <a:spLocks noGrp="1"/>
          </p:cNvSpPr>
          <p:nvPr>
            <p:ph type="sldNum" sz="quarter" idx="12"/>
          </p:nvPr>
        </p:nvSpPr>
        <p:spPr>
          <a:xfrm>
            <a:off x="11000232" y="6108192"/>
            <a:ext cx="548640" cy="548640"/>
          </a:xfrm>
          <a:prstGeom prst="ellipse">
            <a:avLst/>
          </a:prstGeom>
          <a:solidFill>
            <a:srgbClr val="536274"/>
          </a:solidFill>
        </p:spPr>
        <p:txBody>
          <a:bodyPr anchor="ctr">
            <a:normAutofit/>
          </a:bodyPr>
          <a:lstStyle/>
          <a:p>
            <a:pPr algn="ctr">
              <a:spcAft>
                <a:spcPts val="600"/>
              </a:spcAft>
            </a:pPr>
            <a:fld id="{E48A44D6-C73B-4F26-B5D3-0C399E9C1B57}" type="slidenum">
              <a:rPr lang="nl-NL" sz="1500">
                <a:solidFill>
                  <a:srgbClr val="FFFFFF"/>
                </a:solidFill>
              </a:rPr>
              <a:pPr algn="ctr">
                <a:spcAft>
                  <a:spcPts val="600"/>
                </a:spcAft>
              </a:pPr>
              <a:t>4</a:t>
            </a:fld>
            <a:endParaRPr lang="nl-NL" sz="1500">
              <a:solidFill>
                <a:srgbClr val="FFFFFF"/>
              </a:solidFill>
            </a:endParaRPr>
          </a:p>
        </p:txBody>
      </p:sp>
    </p:spTree>
    <p:extLst>
      <p:ext uri="{BB962C8B-B14F-4D97-AF65-F5344CB8AC3E}">
        <p14:creationId xmlns:p14="http://schemas.microsoft.com/office/powerpoint/2010/main" val="36186184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C063ED9-8C64-407D-8DC0-1CB74538AA6B}"/>
              </a:ext>
            </a:extLst>
          </p:cNvPr>
          <p:cNvSpPr>
            <a:spLocks noGrp="1"/>
          </p:cNvSpPr>
          <p:nvPr>
            <p:ph type="title"/>
          </p:nvPr>
        </p:nvSpPr>
        <p:spPr>
          <a:xfrm>
            <a:off x="838200" y="365760"/>
            <a:ext cx="10515600" cy="1325563"/>
          </a:xfrm>
        </p:spPr>
        <p:txBody>
          <a:bodyPr>
            <a:normAutofit/>
          </a:bodyPr>
          <a:lstStyle/>
          <a:p>
            <a:r>
              <a:rPr lang="nl-NL">
                <a:solidFill>
                  <a:schemeClr val="bg1"/>
                </a:solidFill>
              </a:rPr>
              <a:t>(Digitale) representatie</a:t>
            </a:r>
          </a:p>
        </p:txBody>
      </p:sp>
      <p:sp>
        <p:nvSpPr>
          <p:cNvPr id="6" name="Tijdelijke aanduiding voor datum 5">
            <a:extLst>
              <a:ext uri="{FF2B5EF4-FFF2-40B4-BE49-F238E27FC236}">
                <a16:creationId xmlns:a16="http://schemas.microsoft.com/office/drawing/2014/main" id="{40B1D2CB-798C-4DD7-A4DE-47A1FC6ABDD0}"/>
              </a:ext>
            </a:extLst>
          </p:cNvPr>
          <p:cNvSpPr>
            <a:spLocks noGrp="1"/>
          </p:cNvSpPr>
          <p:nvPr>
            <p:ph type="dt" sz="half" idx="10"/>
          </p:nvPr>
        </p:nvSpPr>
        <p:spPr>
          <a:xfrm>
            <a:off x="838200" y="6356350"/>
            <a:ext cx="2743200" cy="365125"/>
          </a:xfrm>
        </p:spPr>
        <p:txBody>
          <a:bodyPr>
            <a:normAutofit/>
          </a:bodyPr>
          <a:lstStyle/>
          <a:p>
            <a:pPr>
              <a:spcAft>
                <a:spcPts val="600"/>
              </a:spcAft>
            </a:pPr>
            <a:fld id="{311116D1-EA7C-4311-AABF-C371FFA57C6A}" type="datetime1">
              <a:rPr lang="nl-NL" smtClean="0"/>
              <a:pPr>
                <a:spcAft>
                  <a:spcPts val="600"/>
                </a:spcAft>
              </a:pPr>
              <a:t>6-1-2020</a:t>
            </a:fld>
            <a:endParaRPr lang="nl-NL"/>
          </a:p>
        </p:txBody>
      </p:sp>
      <p:sp>
        <p:nvSpPr>
          <p:cNvPr id="4" name="Tijdelijke aanduiding voor voettekst 3">
            <a:extLst>
              <a:ext uri="{FF2B5EF4-FFF2-40B4-BE49-F238E27FC236}">
                <a16:creationId xmlns:a16="http://schemas.microsoft.com/office/drawing/2014/main" id="{A27E5620-32DA-446F-B31B-7676A6C0F258}"/>
              </a:ext>
            </a:extLst>
          </p:cNvPr>
          <p:cNvSpPr>
            <a:spLocks noGrp="1"/>
          </p:cNvSpPr>
          <p:nvPr>
            <p:ph type="ftr" sz="quarter" idx="11"/>
          </p:nvPr>
        </p:nvSpPr>
        <p:spPr>
          <a:xfrm>
            <a:off x="4038600" y="6356350"/>
            <a:ext cx="4114800" cy="365125"/>
          </a:xfrm>
        </p:spPr>
        <p:txBody>
          <a:bodyPr>
            <a:normAutofit/>
          </a:bodyPr>
          <a:lstStyle/>
          <a:p>
            <a:pPr>
              <a:spcAft>
                <a:spcPts val="600"/>
              </a:spcAft>
            </a:pPr>
            <a:r>
              <a:rPr lang="nl-NL"/>
              <a:t>Week 1 - Interpretatie van de case</a:t>
            </a:r>
          </a:p>
        </p:txBody>
      </p:sp>
      <p:sp>
        <p:nvSpPr>
          <p:cNvPr id="5" name="Tijdelijke aanduiding voor dianummer 4">
            <a:extLst>
              <a:ext uri="{FF2B5EF4-FFF2-40B4-BE49-F238E27FC236}">
                <a16:creationId xmlns:a16="http://schemas.microsoft.com/office/drawing/2014/main" id="{6EAF9EB8-BF41-4FE2-8CE2-2D371C064AE2}"/>
              </a:ext>
            </a:extLst>
          </p:cNvPr>
          <p:cNvSpPr>
            <a:spLocks noGrp="1"/>
          </p:cNvSpPr>
          <p:nvPr>
            <p:ph type="sldNum" sz="quarter" idx="12"/>
          </p:nvPr>
        </p:nvSpPr>
        <p:spPr>
          <a:xfrm>
            <a:off x="8610600" y="6356350"/>
            <a:ext cx="2743200" cy="365125"/>
          </a:xfrm>
        </p:spPr>
        <p:txBody>
          <a:bodyPr>
            <a:normAutofit/>
          </a:bodyPr>
          <a:lstStyle/>
          <a:p>
            <a:pPr>
              <a:spcAft>
                <a:spcPts val="600"/>
              </a:spcAft>
            </a:pPr>
            <a:fld id="{E48A44D6-C73B-4F26-B5D3-0C399E9C1B57}" type="slidenum">
              <a:rPr lang="nl-NL" smtClean="0"/>
              <a:pPr>
                <a:spcAft>
                  <a:spcPts val="600"/>
                </a:spcAft>
              </a:pPr>
              <a:t>5</a:t>
            </a:fld>
            <a:endParaRPr lang="nl-NL"/>
          </a:p>
        </p:txBody>
      </p:sp>
      <p:pic>
        <p:nvPicPr>
          <p:cNvPr id="8" name="Afbeelding 7">
            <a:extLst>
              <a:ext uri="{FF2B5EF4-FFF2-40B4-BE49-F238E27FC236}">
                <a16:creationId xmlns:a16="http://schemas.microsoft.com/office/drawing/2014/main" id="{2AF8390B-33EE-4297-97B8-12DBF4804C2E}"/>
              </a:ext>
            </a:extLst>
          </p:cNvPr>
          <p:cNvPicPr>
            <a:picLocks noChangeAspect="1"/>
          </p:cNvPicPr>
          <p:nvPr/>
        </p:nvPicPr>
        <p:blipFill rotWithShape="1">
          <a:blip r:embed="rId2"/>
          <a:srcRect t="33200" r="58358" b="44478"/>
          <a:stretch/>
        </p:blipFill>
        <p:spPr>
          <a:xfrm>
            <a:off x="253435" y="2276856"/>
            <a:ext cx="11685130" cy="3523443"/>
          </a:xfrm>
          <a:prstGeom prst="rect">
            <a:avLst/>
          </a:prstGeom>
        </p:spPr>
      </p:pic>
    </p:spTree>
    <p:extLst>
      <p:ext uri="{BB962C8B-B14F-4D97-AF65-F5344CB8AC3E}">
        <p14:creationId xmlns:p14="http://schemas.microsoft.com/office/powerpoint/2010/main" val="117744606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341</Words>
  <Application>Microsoft Office PowerPoint</Application>
  <PresentationFormat>Breedbeeld</PresentationFormat>
  <Paragraphs>44</Paragraphs>
  <Slides>5</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vt:i4>
      </vt:variant>
    </vt:vector>
  </HeadingPairs>
  <TitlesOfParts>
    <vt:vector size="10" baseType="lpstr">
      <vt:lpstr>Arial</vt:lpstr>
      <vt:lpstr>Calibri</vt:lpstr>
      <vt:lpstr>Calibri Light</vt:lpstr>
      <vt:lpstr>Wingdings</vt:lpstr>
      <vt:lpstr>Kantoorthema</vt:lpstr>
      <vt:lpstr>Interpretatie van de case Week 1</vt:lpstr>
      <vt:lpstr>De case – Chips &amp; Circuits</vt:lpstr>
      <vt:lpstr>Het probleem</vt:lpstr>
      <vt:lpstr>De oplossing</vt:lpstr>
      <vt:lpstr>(Digitale) representatie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Interpretatie van de case Week 1</dc:title>
  <dc:creator>Robin Laponder</dc:creator>
  <cp:lastModifiedBy>Robin Laponder</cp:lastModifiedBy>
  <cp:revision>2</cp:revision>
  <dcterms:created xsi:type="dcterms:W3CDTF">2020-01-06T13:34:25Z</dcterms:created>
  <dcterms:modified xsi:type="dcterms:W3CDTF">2020-01-06T13:35:38Z</dcterms:modified>
</cp:coreProperties>
</file>