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C948D-2640-5409-24A5-ED0512D224C0}" v="503" dt="2025-02-17T03:10:02.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2/16/2025</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13933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22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8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68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53793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02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00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2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06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8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2/16/2025</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36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2/16/2025</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529884217"/>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18633" y="1247140"/>
            <a:ext cx="3608208" cy="3450844"/>
          </a:xfrm>
        </p:spPr>
        <p:txBody>
          <a:bodyPr>
            <a:normAutofit/>
          </a:bodyPr>
          <a:lstStyle/>
          <a:p>
            <a:r>
              <a:rPr lang="en-US" sz="4800"/>
              <a:t>Pager Rotations Duties</a:t>
            </a:r>
          </a:p>
        </p:txBody>
      </p:sp>
      <p:sp>
        <p:nvSpPr>
          <p:cNvPr id="3" name="Subtitle 2"/>
          <p:cNvSpPr>
            <a:spLocks noGrp="1"/>
          </p:cNvSpPr>
          <p:nvPr>
            <p:ph type="subTitle" idx="1"/>
          </p:nvPr>
        </p:nvSpPr>
        <p:spPr>
          <a:xfrm>
            <a:off x="8018633" y="4818126"/>
            <a:ext cx="3608208" cy="1268984"/>
          </a:xfrm>
        </p:spPr>
        <p:txBody>
          <a:bodyPr vert="horz" lIns="91440" tIns="45720" rIns="91440" bIns="45720" rtlCol="0">
            <a:normAutofit/>
          </a:bodyPr>
          <a:lstStyle/>
          <a:p>
            <a:pPr>
              <a:lnSpc>
                <a:spcPct val="100000"/>
              </a:lnSpc>
            </a:pPr>
            <a:r>
              <a:rPr lang="en-US" sz="1900"/>
              <a:t>By Victor Gregory Matos</a:t>
            </a:r>
          </a:p>
          <a:p>
            <a:pPr>
              <a:lnSpc>
                <a:spcPct val="100000"/>
              </a:lnSpc>
            </a:pPr>
            <a:r>
              <a:rPr lang="en-US" sz="1900"/>
              <a:t>CSD380-H330</a:t>
            </a:r>
          </a:p>
          <a:p>
            <a:pPr>
              <a:lnSpc>
                <a:spcPct val="100000"/>
              </a:lnSpc>
            </a:pPr>
            <a:r>
              <a:rPr lang="en-US" sz="1900"/>
              <a:t>Professor Sampson</a:t>
            </a:r>
          </a:p>
        </p:txBody>
      </p:sp>
      <p:pic>
        <p:nvPicPr>
          <p:cNvPr id="20" name="Picture 19">
            <a:extLst>
              <a:ext uri="{FF2B5EF4-FFF2-40B4-BE49-F238E27FC236}">
                <a16:creationId xmlns:a16="http://schemas.microsoft.com/office/drawing/2014/main" id="{BA34C956-0D96-851C-1E7C-AF19723E785E}"/>
              </a:ext>
            </a:extLst>
          </p:cNvPr>
          <p:cNvPicPr>
            <a:picLocks noChangeAspect="1"/>
          </p:cNvPicPr>
          <p:nvPr/>
        </p:nvPicPr>
        <p:blipFill>
          <a:blip r:embed="rId2"/>
          <a:srcRect l="13643" r="20791" b="-1"/>
          <a:stretch/>
        </p:blipFill>
        <p:spPr>
          <a:xfrm>
            <a:off x="-1" y="10"/>
            <a:ext cx="7456513" cy="6857990"/>
          </a:xfrm>
          <a:prstGeom prst="rect">
            <a:avLst/>
          </a:prstGeom>
        </p:spPr>
      </p:pic>
      <p:sp>
        <p:nvSpPr>
          <p:cNvPr id="21" name="Rectangle 2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2C8B4-EBC9-1E49-D558-94476AA8A72E}"/>
              </a:ext>
            </a:extLst>
          </p:cNvPr>
          <p:cNvSpPr>
            <a:spLocks noGrp="1"/>
          </p:cNvSpPr>
          <p:nvPr>
            <p:ph type="title"/>
          </p:nvPr>
        </p:nvSpPr>
        <p:spPr>
          <a:xfrm>
            <a:off x="8018462" y="455362"/>
            <a:ext cx="3683467" cy="1550419"/>
          </a:xfrm>
        </p:spPr>
        <p:txBody>
          <a:bodyPr>
            <a:normAutofit/>
          </a:bodyPr>
          <a:lstStyle/>
          <a:p>
            <a:pPr>
              <a:lnSpc>
                <a:spcPct val="90000"/>
              </a:lnSpc>
            </a:pPr>
            <a:r>
              <a:rPr lang="en-US" sz="2800"/>
              <a:t>Fostering a Culture of Continous Improvement</a:t>
            </a:r>
          </a:p>
        </p:txBody>
      </p:sp>
      <p:pic>
        <p:nvPicPr>
          <p:cNvPr id="4" name="Picture 3" descr="A person sitting at a desk with a computer&#10;&#10;AI-generated content may be incorrect.">
            <a:extLst>
              <a:ext uri="{FF2B5EF4-FFF2-40B4-BE49-F238E27FC236}">
                <a16:creationId xmlns:a16="http://schemas.microsoft.com/office/drawing/2014/main" id="{641BB5F9-5CAB-52CF-9132-B54EF4D676B1}"/>
              </a:ext>
            </a:extLst>
          </p:cNvPr>
          <p:cNvPicPr>
            <a:picLocks noChangeAspect="1"/>
          </p:cNvPicPr>
          <p:nvPr/>
        </p:nvPicPr>
        <p:blipFill>
          <a:blip r:embed="rId2"/>
          <a:srcRect l="12301" r="14392" b="-2"/>
          <a:stretch/>
        </p:blipFill>
        <p:spPr>
          <a:xfrm>
            <a:off x="20" y="1"/>
            <a:ext cx="7531588" cy="685800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62637-AA6B-A980-44A5-DDDF7FDB53B0}"/>
              </a:ext>
            </a:extLst>
          </p:cNvPr>
          <p:cNvSpPr>
            <a:spLocks noGrp="1"/>
          </p:cNvSpPr>
          <p:nvPr>
            <p:ph idx="1"/>
          </p:nvPr>
        </p:nvSpPr>
        <p:spPr>
          <a:xfrm>
            <a:off x="8018462" y="2160016"/>
            <a:ext cx="3683467" cy="3926152"/>
          </a:xfrm>
        </p:spPr>
        <p:txBody>
          <a:bodyPr vert="horz" lIns="91440" tIns="45720" rIns="91440" bIns="45720" rtlCol="0">
            <a:normAutofit/>
          </a:bodyPr>
          <a:lstStyle/>
          <a:p>
            <a:pPr marL="0" indent="0">
              <a:buNone/>
            </a:pPr>
            <a:r>
              <a:rPr lang="en-US">
                <a:ea typeface="+mn-lt"/>
                <a:cs typeface="+mn-lt"/>
              </a:rPr>
              <a:t>Conduct post-incident analyses to identify improvement areas.</a:t>
            </a:r>
            <a:endParaRPr lang="en-US"/>
          </a:p>
          <a:p>
            <a:pPr marL="0" indent="0">
              <a:buNone/>
            </a:pPr>
            <a:r>
              <a:rPr lang="en-US">
                <a:ea typeface="+mn-lt"/>
                <a:cs typeface="+mn-lt"/>
              </a:rPr>
              <a:t>Encourage open discussions to refine on-call practices and address concerns.</a:t>
            </a:r>
            <a:endParaRPr lang="en-US"/>
          </a:p>
          <a:p>
            <a:endParaRPr lang="en-US" dirty="0"/>
          </a:p>
        </p:txBody>
      </p:sp>
    </p:spTree>
    <p:extLst>
      <p:ext uri="{BB962C8B-B14F-4D97-AF65-F5344CB8AC3E}">
        <p14:creationId xmlns:p14="http://schemas.microsoft.com/office/powerpoint/2010/main" val="176347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995C2-527A-034B-AD42-B345C0FC6F90}"/>
              </a:ext>
            </a:extLst>
          </p:cNvPr>
          <p:cNvSpPr>
            <a:spLocks noGrp="1"/>
          </p:cNvSpPr>
          <p:nvPr>
            <p:ph type="title"/>
          </p:nvPr>
        </p:nvSpPr>
        <p:spPr>
          <a:xfrm>
            <a:off x="565151" y="455362"/>
            <a:ext cx="6881728" cy="1550419"/>
          </a:xfrm>
        </p:spPr>
        <p:txBody>
          <a:bodyPr>
            <a:normAutofit/>
          </a:bodyPr>
          <a:lstStyle/>
          <a:p>
            <a:r>
              <a:rPr lang="en-US"/>
              <a:t>Prioritizing Engineer's Well-Being</a:t>
            </a:r>
          </a:p>
        </p:txBody>
      </p:sp>
      <p:sp>
        <p:nvSpPr>
          <p:cNvPr id="3" name="Content Placeholder 2">
            <a:extLst>
              <a:ext uri="{FF2B5EF4-FFF2-40B4-BE49-F238E27FC236}">
                <a16:creationId xmlns:a16="http://schemas.microsoft.com/office/drawing/2014/main" id="{0EF595EB-F204-8A66-7A30-5CDD2DA4A33D}"/>
              </a:ext>
            </a:extLst>
          </p:cNvPr>
          <p:cNvSpPr>
            <a:spLocks noGrp="1"/>
          </p:cNvSpPr>
          <p:nvPr>
            <p:ph idx="1"/>
          </p:nvPr>
        </p:nvSpPr>
        <p:spPr>
          <a:xfrm>
            <a:off x="565151" y="2160016"/>
            <a:ext cx="6881728" cy="3926152"/>
          </a:xfrm>
        </p:spPr>
        <p:txBody>
          <a:bodyPr vert="horz" lIns="91440" tIns="45720" rIns="91440" bIns="45720" rtlCol="0">
            <a:normAutofit/>
          </a:bodyPr>
          <a:lstStyle/>
          <a:p>
            <a:pPr marL="0" indent="0">
              <a:buNone/>
            </a:pPr>
            <a:r>
              <a:rPr lang="en-US">
                <a:ea typeface="+mn-lt"/>
                <a:cs typeface="+mn-lt"/>
              </a:rPr>
              <a:t>Ensure fair distribution of on-call duties to prevent burnout.</a:t>
            </a:r>
            <a:endParaRPr lang="en-US"/>
          </a:p>
          <a:p>
            <a:pPr marL="0" indent="0">
              <a:buNone/>
            </a:pPr>
            <a:r>
              <a:rPr lang="en-US">
                <a:ea typeface="+mn-lt"/>
                <a:cs typeface="+mn-lt"/>
              </a:rPr>
              <a:t>Provide resources and support for engineers handling high-stress incidents. </a:t>
            </a:r>
            <a:endParaRPr lang="en-US"/>
          </a:p>
          <a:p>
            <a:endParaRPr lang="en-US" dirty="0"/>
          </a:p>
        </p:txBody>
      </p:sp>
      <p:pic>
        <p:nvPicPr>
          <p:cNvPr id="4" name="Picture 3" descr="Free Creativity Thinking illustration and picture">
            <a:extLst>
              <a:ext uri="{FF2B5EF4-FFF2-40B4-BE49-F238E27FC236}">
                <a16:creationId xmlns:a16="http://schemas.microsoft.com/office/drawing/2014/main" id="{E3D6ECA5-A941-BB29-7BD1-A27DD6150310}"/>
              </a:ext>
            </a:extLst>
          </p:cNvPr>
          <p:cNvPicPr>
            <a:picLocks noChangeAspect="1"/>
          </p:cNvPicPr>
          <p:nvPr/>
        </p:nvPicPr>
        <p:blipFill>
          <a:blip r:embed="rId2"/>
          <a:srcRect t="7566" r="-2" b="-2"/>
          <a:stretch/>
        </p:blipFill>
        <p:spPr>
          <a:xfrm>
            <a:off x="8018632" y="10"/>
            <a:ext cx="4173368" cy="6857990"/>
          </a:xfrm>
          <a:prstGeom prst="rect">
            <a:avLst/>
          </a:prstGeom>
        </p:spPr>
      </p:pic>
      <p:sp>
        <p:nvSpPr>
          <p:cNvPr id="16" name="Rectangle 1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53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0DC0D-8F93-0885-2EA8-03C61CFA1A48}"/>
              </a:ext>
            </a:extLst>
          </p:cNvPr>
          <p:cNvSpPr>
            <a:spLocks noGrp="1"/>
          </p:cNvSpPr>
          <p:nvPr>
            <p:ph idx="1"/>
          </p:nvPr>
        </p:nvSpPr>
        <p:spPr>
          <a:xfrm>
            <a:off x="1881493" y="1563269"/>
            <a:ext cx="9486690" cy="3926152"/>
          </a:xfrm>
        </p:spPr>
        <p:txBody>
          <a:bodyPr vert="horz" lIns="91440" tIns="45720" rIns="91440" bIns="45720" rtlCol="0" anchor="t">
            <a:normAutofit/>
          </a:bodyPr>
          <a:lstStyle/>
          <a:p>
            <a:pPr marL="0" indent="0">
              <a:buNone/>
            </a:pPr>
            <a:r>
              <a:rPr lang="en-US">
                <a:ea typeface="+mn-lt"/>
                <a:cs typeface="+mn-lt"/>
              </a:rPr>
              <a:t>Effective on-call rotations are vital for system reliability and team health.</a:t>
            </a:r>
            <a:endParaRPr lang="en-US"/>
          </a:p>
          <a:p>
            <a:pPr marL="0" indent="0">
              <a:buNone/>
            </a:pPr>
            <a:r>
              <a:rPr lang="en-US">
                <a:ea typeface="+mn-lt"/>
                <a:cs typeface="+mn-lt"/>
              </a:rPr>
              <a:t>Implement these best practices to enhance your </a:t>
            </a:r>
            <a:r>
              <a:rPr lang="en-US" dirty="0">
                <a:ea typeface="+mn-lt"/>
                <a:cs typeface="+mn-lt"/>
              </a:rPr>
              <a:t>DevOps on-call processes.</a:t>
            </a:r>
            <a:endParaRPr lang="en-US"/>
          </a:p>
          <a:p>
            <a:pPr marL="0" indent="0">
              <a:buNone/>
            </a:pPr>
            <a:r>
              <a:rPr lang="en-US">
                <a:ea typeface="+mn-lt"/>
                <a:cs typeface="+mn-lt"/>
              </a:rPr>
              <a:t>In Conclusion, by implementing these best practices, organizations can have a sustainable on-call rotation that provides system uptime and promotes a healthy work life for engineers. Making sure that we continue monitoring our On-Call.</a:t>
            </a:r>
            <a:endParaRPr lang="en-US"/>
          </a:p>
        </p:txBody>
      </p:sp>
      <p:pic>
        <p:nvPicPr>
          <p:cNvPr id="4" name="Picture 3" descr="Free meet relationship business illustration">
            <a:extLst>
              <a:ext uri="{FF2B5EF4-FFF2-40B4-BE49-F238E27FC236}">
                <a16:creationId xmlns:a16="http://schemas.microsoft.com/office/drawing/2014/main" id="{05145568-A9B7-2D13-5D10-1E90EC66EB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852521" y="3432382"/>
            <a:ext cx="5266544" cy="3757635"/>
          </a:xfrm>
          <a:prstGeom prst="rect">
            <a:avLst/>
          </a:prstGeom>
        </p:spPr>
      </p:pic>
    </p:spTree>
    <p:extLst>
      <p:ext uri="{BB962C8B-B14F-4D97-AF65-F5344CB8AC3E}">
        <p14:creationId xmlns:p14="http://schemas.microsoft.com/office/powerpoint/2010/main" val="316728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D6AD8-1291-BE86-708E-2FF6C9A1000C}"/>
              </a:ext>
            </a:extLst>
          </p:cNvPr>
          <p:cNvSpPr>
            <a:spLocks noGrp="1"/>
          </p:cNvSpPr>
          <p:nvPr>
            <p:ph type="title"/>
          </p:nvPr>
        </p:nvSpPr>
        <p:spPr>
          <a:xfrm>
            <a:off x="576072" y="455362"/>
            <a:ext cx="3603625" cy="1550419"/>
          </a:xfrm>
        </p:spPr>
        <p:txBody>
          <a:bodyPr>
            <a:normAutofit/>
          </a:bodyPr>
          <a:lstStyle/>
          <a:p>
            <a:pPr>
              <a:lnSpc>
                <a:spcPct val="90000"/>
              </a:lnSpc>
            </a:pPr>
            <a:r>
              <a:rPr lang="en-US" sz="3400"/>
              <a:t>On-Call Rotations in DevOps</a:t>
            </a:r>
          </a:p>
        </p:txBody>
      </p:sp>
      <p:sp>
        <p:nvSpPr>
          <p:cNvPr id="3" name="Content Placeholder 2">
            <a:extLst>
              <a:ext uri="{FF2B5EF4-FFF2-40B4-BE49-F238E27FC236}">
                <a16:creationId xmlns:a16="http://schemas.microsoft.com/office/drawing/2014/main" id="{F1A8E15C-61A4-E20E-AE8F-AD4BBC584C40}"/>
              </a:ext>
            </a:extLst>
          </p:cNvPr>
          <p:cNvSpPr>
            <a:spLocks noGrp="1"/>
          </p:cNvSpPr>
          <p:nvPr>
            <p:ph idx="1"/>
          </p:nvPr>
        </p:nvSpPr>
        <p:spPr>
          <a:xfrm>
            <a:off x="576072" y="2160016"/>
            <a:ext cx="3603625" cy="3926152"/>
          </a:xfrm>
        </p:spPr>
        <p:txBody>
          <a:bodyPr vert="horz" lIns="91440" tIns="45720" rIns="91440" bIns="45720" rtlCol="0" anchor="t">
            <a:normAutofit/>
          </a:bodyPr>
          <a:lstStyle/>
          <a:p>
            <a:pPr marL="0" indent="0">
              <a:buNone/>
            </a:pPr>
            <a:r>
              <a:rPr lang="en-US" sz="2000" dirty="0">
                <a:ea typeface="+mn-lt"/>
                <a:cs typeface="+mn-lt"/>
              </a:rPr>
              <a:t>On-call rotations involve scheduling team members to be available during off-hours to address critical system issues.</a:t>
            </a:r>
            <a:endParaRPr lang="en-US" sz="2000" dirty="0"/>
          </a:p>
          <a:p>
            <a:pPr marL="0" indent="0">
              <a:buNone/>
            </a:pPr>
            <a:r>
              <a:rPr lang="en-US" sz="2000" dirty="0">
                <a:ea typeface="+mn-lt"/>
                <a:cs typeface="+mn-lt"/>
              </a:rPr>
              <a:t>This ensures continuous system reliability and swift </a:t>
            </a:r>
            <a:r>
              <a:rPr lang="en-US" sz="2000">
                <a:ea typeface="+mn-lt"/>
                <a:cs typeface="+mn-lt"/>
              </a:rPr>
              <a:t>incident response when system is down.</a:t>
            </a:r>
            <a:endParaRPr lang="en-US" sz="2000"/>
          </a:p>
          <a:p>
            <a:endParaRPr lang="en-US" sz="2000"/>
          </a:p>
        </p:txBody>
      </p:sp>
      <p:pic>
        <p:nvPicPr>
          <p:cNvPr id="11" name="Picture 10" descr="Free Technology Computer photo and picture">
            <a:extLst>
              <a:ext uri="{FF2B5EF4-FFF2-40B4-BE49-F238E27FC236}">
                <a16:creationId xmlns:a16="http://schemas.microsoft.com/office/drawing/2014/main" id="{49307E60-3F4C-7B3F-D63A-79360D80065B}"/>
              </a:ext>
            </a:extLst>
          </p:cNvPr>
          <p:cNvPicPr>
            <a:picLocks noChangeAspect="1"/>
          </p:cNvPicPr>
          <p:nvPr/>
        </p:nvPicPr>
        <p:blipFill>
          <a:blip r:embed="rId2"/>
          <a:srcRect r="26193" b="-1"/>
          <a:stretch/>
        </p:blipFill>
        <p:spPr>
          <a:xfrm>
            <a:off x="4748403" y="10"/>
            <a:ext cx="7443597" cy="6857990"/>
          </a:xfrm>
          <a:prstGeom prst="rect">
            <a:avLst/>
          </a:prstGeom>
        </p:spPr>
      </p:pic>
      <p:sp>
        <p:nvSpPr>
          <p:cNvPr id="27" name="Rectangle 2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85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Error Not Found photo and picture">
            <a:extLst>
              <a:ext uri="{FF2B5EF4-FFF2-40B4-BE49-F238E27FC236}">
                <a16:creationId xmlns:a16="http://schemas.microsoft.com/office/drawing/2014/main" id="{5E8B6263-90E0-FEEF-C2C8-7092DD0E721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5980" t="546" r="10146" b="-546"/>
          <a:stretch/>
        </p:blipFill>
        <p:spPr>
          <a:xfrm>
            <a:off x="-2629" y="112435"/>
            <a:ext cx="12193348" cy="6858065"/>
          </a:xfrm>
          <a:prstGeom prst="rect">
            <a:avLst/>
          </a:prstGeom>
        </p:spPr>
      </p:pic>
      <p:sp>
        <p:nvSpPr>
          <p:cNvPr id="22"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08BFA57-5B2E-F3DD-424C-07286C3B2E0A}"/>
              </a:ext>
            </a:extLst>
          </p:cNvPr>
          <p:cNvSpPr>
            <a:spLocks noGrp="1"/>
          </p:cNvSpPr>
          <p:nvPr>
            <p:ph type="title"/>
          </p:nvPr>
        </p:nvSpPr>
        <p:spPr>
          <a:xfrm>
            <a:off x="576072" y="455613"/>
            <a:ext cx="3832751" cy="1549400"/>
          </a:xfrm>
        </p:spPr>
        <p:txBody>
          <a:bodyPr>
            <a:normAutofit/>
          </a:bodyPr>
          <a:lstStyle/>
          <a:p>
            <a:pPr>
              <a:lnSpc>
                <a:spcPct val="90000"/>
              </a:lnSpc>
            </a:pPr>
            <a:r>
              <a:rPr lang="en-US" sz="3400" b="0">
                <a:ea typeface="+mj-lt"/>
                <a:cs typeface="+mj-lt"/>
              </a:rPr>
              <a:t>Benefits of Effective On-Call Rotations</a:t>
            </a:r>
            <a:endParaRPr lang="en-US" sz="3400"/>
          </a:p>
        </p:txBody>
      </p:sp>
      <p:sp>
        <p:nvSpPr>
          <p:cNvPr id="3" name="Content Placeholder 2">
            <a:extLst>
              <a:ext uri="{FF2B5EF4-FFF2-40B4-BE49-F238E27FC236}">
                <a16:creationId xmlns:a16="http://schemas.microsoft.com/office/drawing/2014/main" id="{776A5756-0D0B-4C9E-8979-91D1D2A2C2BA}"/>
              </a:ext>
            </a:extLst>
          </p:cNvPr>
          <p:cNvSpPr>
            <a:spLocks noGrp="1"/>
          </p:cNvSpPr>
          <p:nvPr>
            <p:ph idx="1"/>
          </p:nvPr>
        </p:nvSpPr>
        <p:spPr>
          <a:xfrm>
            <a:off x="576072" y="2160588"/>
            <a:ext cx="3832751" cy="3925887"/>
          </a:xfrm>
        </p:spPr>
        <p:txBody>
          <a:bodyPr vert="horz" lIns="91440" tIns="45720" rIns="91440" bIns="45720" rtlCol="0" anchor="t">
            <a:normAutofit/>
          </a:bodyPr>
          <a:lstStyle/>
          <a:p>
            <a:pPr marL="0" indent="0">
              <a:buNone/>
            </a:pPr>
            <a:r>
              <a:rPr lang="en-US" dirty="0">
                <a:ea typeface="+mn-lt"/>
                <a:cs typeface="+mn-lt"/>
              </a:rPr>
              <a:t>This type of role can quickly address and resolve incidents to minimize downtime.</a:t>
            </a:r>
            <a:endParaRPr lang="en-US" dirty="0"/>
          </a:p>
          <a:p>
            <a:pPr marL="0" indent="0">
              <a:buNone/>
            </a:pPr>
            <a:r>
              <a:rPr lang="en-US" dirty="0">
                <a:ea typeface="+mn-lt"/>
                <a:cs typeface="+mn-lt"/>
              </a:rPr>
              <a:t>People with these type of roles and responsibilities </a:t>
            </a:r>
            <a:r>
              <a:rPr lang="en-US">
                <a:ea typeface="+mn-lt"/>
                <a:cs typeface="+mn-lt"/>
              </a:rPr>
              <a:t>during incidents. Prompt issue resolution </a:t>
            </a:r>
            <a:r>
              <a:rPr lang="en-US" dirty="0">
                <a:ea typeface="+mn-lt"/>
                <a:cs typeface="+mn-lt"/>
              </a:rPr>
              <a:t>leads to happier users.</a:t>
            </a:r>
            <a:endParaRPr lang="en-US" dirty="0"/>
          </a:p>
          <a:p>
            <a:endParaRPr lang="en-US" dirty="0"/>
          </a:p>
        </p:txBody>
      </p:sp>
      <p:sp>
        <p:nvSpPr>
          <p:cNvPr id="24" name="Rectangle 2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77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78F3E-B379-97A8-2A5C-469A8E5BF524}"/>
              </a:ext>
            </a:extLst>
          </p:cNvPr>
          <p:cNvSpPr>
            <a:spLocks noGrp="1"/>
          </p:cNvSpPr>
          <p:nvPr>
            <p:ph type="title"/>
          </p:nvPr>
        </p:nvSpPr>
        <p:spPr>
          <a:xfrm>
            <a:off x="576072" y="455362"/>
            <a:ext cx="3603625" cy="1550419"/>
          </a:xfrm>
        </p:spPr>
        <p:txBody>
          <a:bodyPr>
            <a:normAutofit/>
          </a:bodyPr>
          <a:lstStyle/>
          <a:p>
            <a:pPr>
              <a:lnSpc>
                <a:spcPct val="90000"/>
              </a:lnSpc>
            </a:pPr>
            <a:r>
              <a:rPr lang="en-US" sz="2800"/>
              <a:t>Implement DevOps Practices</a:t>
            </a:r>
            <a:br>
              <a:rPr lang="en-US" sz="2800"/>
            </a:br>
            <a:endParaRPr lang="en-US" sz="2800"/>
          </a:p>
        </p:txBody>
      </p:sp>
      <p:sp>
        <p:nvSpPr>
          <p:cNvPr id="3" name="Content Placeholder 2">
            <a:extLst>
              <a:ext uri="{FF2B5EF4-FFF2-40B4-BE49-F238E27FC236}">
                <a16:creationId xmlns:a16="http://schemas.microsoft.com/office/drawing/2014/main" id="{8E4E7161-4DF8-7F91-896E-67438A9BDE31}"/>
              </a:ext>
            </a:extLst>
          </p:cNvPr>
          <p:cNvSpPr>
            <a:spLocks noGrp="1"/>
          </p:cNvSpPr>
          <p:nvPr>
            <p:ph idx="1"/>
          </p:nvPr>
        </p:nvSpPr>
        <p:spPr>
          <a:xfrm>
            <a:off x="576072" y="2160016"/>
            <a:ext cx="3603625" cy="3926152"/>
          </a:xfrm>
        </p:spPr>
        <p:txBody>
          <a:bodyPr vert="horz" lIns="91440" tIns="45720" rIns="91440" bIns="45720" rtlCol="0" anchor="t">
            <a:normAutofit/>
          </a:bodyPr>
          <a:lstStyle/>
          <a:p>
            <a:pPr marL="0" indent="0">
              <a:buNone/>
            </a:pPr>
            <a:r>
              <a:rPr lang="en-US" sz="2000">
                <a:ea typeface="+mn-lt"/>
                <a:cs typeface="+mn-lt"/>
              </a:rPr>
              <a:t>Break down silos between development and operations for seamless issue resolution.</a:t>
            </a:r>
            <a:endParaRPr lang="en-US"/>
          </a:p>
          <a:p>
            <a:pPr marL="0" indent="0">
              <a:buNone/>
            </a:pPr>
            <a:r>
              <a:rPr lang="en-US" sz="2000">
                <a:ea typeface="+mn-lt"/>
                <a:cs typeface="+mn-lt"/>
              </a:rPr>
              <a:t>Developers support the code they write, leading to more robust software (</a:t>
            </a:r>
            <a:r>
              <a:rPr lang="en-US" sz="2000" i="1">
                <a:ea typeface="+mn-lt"/>
                <a:cs typeface="+mn-lt"/>
              </a:rPr>
              <a:t>Best Practices for Your Team’s On-call Rotations</a:t>
            </a:r>
            <a:r>
              <a:rPr lang="en-US" sz="2000">
                <a:ea typeface="+mn-lt"/>
                <a:cs typeface="+mn-lt"/>
              </a:rPr>
              <a:t>, n.d.). </a:t>
            </a:r>
          </a:p>
          <a:p>
            <a:endParaRPr lang="en-US" sz="2000"/>
          </a:p>
        </p:txBody>
      </p:sp>
      <p:pic>
        <p:nvPicPr>
          <p:cNvPr id="4" name="Picture 3" descr="Free Silo Light photo and picture">
            <a:extLst>
              <a:ext uri="{FF2B5EF4-FFF2-40B4-BE49-F238E27FC236}">
                <a16:creationId xmlns:a16="http://schemas.microsoft.com/office/drawing/2014/main" id="{71247D5F-B7EB-B6F2-751B-25A983B952DE}"/>
              </a:ext>
            </a:extLst>
          </p:cNvPr>
          <p:cNvPicPr>
            <a:picLocks noChangeAspect="1"/>
          </p:cNvPicPr>
          <p:nvPr/>
        </p:nvPicPr>
        <p:blipFill>
          <a:blip r:embed="rId2"/>
          <a:srcRect l="16178" r="11102" b="2"/>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0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4A7E5-B97E-0520-8896-13D8E02C7F49}"/>
              </a:ext>
            </a:extLst>
          </p:cNvPr>
          <p:cNvSpPr>
            <a:spLocks noGrp="1"/>
          </p:cNvSpPr>
          <p:nvPr>
            <p:ph type="title"/>
          </p:nvPr>
        </p:nvSpPr>
        <p:spPr>
          <a:xfrm>
            <a:off x="576072" y="455362"/>
            <a:ext cx="3603625" cy="852685"/>
          </a:xfrm>
        </p:spPr>
        <p:txBody>
          <a:bodyPr>
            <a:normAutofit/>
          </a:bodyPr>
          <a:lstStyle/>
          <a:p>
            <a:r>
              <a:rPr lang="en-US"/>
              <a:t>Team Roles</a:t>
            </a:r>
          </a:p>
        </p:txBody>
      </p:sp>
      <p:sp>
        <p:nvSpPr>
          <p:cNvPr id="9" name="Content Placeholder 8">
            <a:extLst>
              <a:ext uri="{FF2B5EF4-FFF2-40B4-BE49-F238E27FC236}">
                <a16:creationId xmlns:a16="http://schemas.microsoft.com/office/drawing/2014/main" id="{0E421F47-75F6-F469-4E6D-7B63B55F033B}"/>
              </a:ext>
            </a:extLst>
          </p:cNvPr>
          <p:cNvSpPr>
            <a:spLocks noGrp="1"/>
          </p:cNvSpPr>
          <p:nvPr>
            <p:ph idx="1"/>
          </p:nvPr>
        </p:nvSpPr>
        <p:spPr>
          <a:xfrm>
            <a:off x="576072" y="1379655"/>
            <a:ext cx="3603625" cy="3926152"/>
          </a:xfrm>
        </p:spPr>
        <p:txBody>
          <a:bodyPr vert="horz" lIns="91440" tIns="45720" rIns="91440" bIns="45720" rtlCol="0" anchor="t">
            <a:normAutofit lnSpcReduction="10000"/>
          </a:bodyPr>
          <a:lstStyle/>
          <a:p>
            <a:pPr marL="0" indent="0">
              <a:buNone/>
            </a:pPr>
            <a:r>
              <a:rPr lang="en-US">
                <a:ea typeface="+mn-lt"/>
                <a:cs typeface="+mn-lt"/>
              </a:rPr>
              <a:t>Assign specific services to dedicated teams for focused expertise.</a:t>
            </a:r>
            <a:endParaRPr lang="en-US"/>
          </a:p>
          <a:p>
            <a:pPr marL="0" indent="0">
              <a:buNone/>
            </a:pPr>
            <a:r>
              <a:rPr lang="en-US">
                <a:ea typeface="+mn-lt"/>
                <a:cs typeface="+mn-lt"/>
              </a:rPr>
              <a:t>Clearly outline responsibilities for primary responders and escalation paths (</a:t>
            </a:r>
            <a:r>
              <a:rPr lang="en-US" i="1">
                <a:ea typeface="+mn-lt"/>
                <a:cs typeface="+mn-lt"/>
              </a:rPr>
              <a:t>On-Call Rotations and Schedules | Articles | PagerDuty</a:t>
            </a:r>
            <a:r>
              <a:rPr lang="en-US">
                <a:ea typeface="+mn-lt"/>
                <a:cs typeface="+mn-lt"/>
              </a:rPr>
              <a:t>, 2023). </a:t>
            </a:r>
            <a:endParaRPr lang="en-US"/>
          </a:p>
          <a:p>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8CE17328-C58F-7736-3629-F1CDDF528528}"/>
              </a:ext>
            </a:extLst>
          </p:cNvPr>
          <p:cNvPicPr>
            <a:picLocks noChangeAspect="1"/>
          </p:cNvPicPr>
          <p:nvPr/>
        </p:nvPicPr>
        <p:blipFill>
          <a:blip r:embed="rId2"/>
          <a:srcRect l="-1" r="32735" b="-32"/>
          <a:stretch/>
        </p:blipFill>
        <p:spPr>
          <a:xfrm>
            <a:off x="6219187" y="10"/>
            <a:ext cx="5971589" cy="6860068"/>
          </a:xfrm>
          <a:prstGeom prst="rect">
            <a:avLst/>
          </a:prstGeom>
        </p:spPr>
      </p:pic>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8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4E5C4-A845-54E5-D10E-868FDC1FE934}"/>
              </a:ext>
            </a:extLst>
          </p:cNvPr>
          <p:cNvSpPr>
            <a:spLocks noGrp="1"/>
          </p:cNvSpPr>
          <p:nvPr>
            <p:ph type="title"/>
          </p:nvPr>
        </p:nvSpPr>
        <p:spPr>
          <a:xfrm>
            <a:off x="576072" y="455362"/>
            <a:ext cx="3603625" cy="1550419"/>
          </a:xfrm>
        </p:spPr>
        <p:txBody>
          <a:bodyPr>
            <a:normAutofit/>
          </a:bodyPr>
          <a:lstStyle/>
          <a:p>
            <a:pPr>
              <a:lnSpc>
                <a:spcPct val="90000"/>
              </a:lnSpc>
            </a:pPr>
            <a:r>
              <a:rPr lang="en-US" sz="3400"/>
              <a:t>Automating, Scheduling, and Notifications</a:t>
            </a:r>
          </a:p>
        </p:txBody>
      </p:sp>
      <p:sp>
        <p:nvSpPr>
          <p:cNvPr id="3" name="Content Placeholder 2">
            <a:extLst>
              <a:ext uri="{FF2B5EF4-FFF2-40B4-BE49-F238E27FC236}">
                <a16:creationId xmlns:a16="http://schemas.microsoft.com/office/drawing/2014/main" id="{ACAF1485-BF90-A41D-B6A6-222A9A11E84D}"/>
              </a:ext>
            </a:extLst>
          </p:cNvPr>
          <p:cNvSpPr>
            <a:spLocks noGrp="1"/>
          </p:cNvSpPr>
          <p:nvPr>
            <p:ph idx="1"/>
          </p:nvPr>
        </p:nvSpPr>
        <p:spPr>
          <a:xfrm>
            <a:off x="576072" y="2160016"/>
            <a:ext cx="3603625" cy="3926152"/>
          </a:xfrm>
        </p:spPr>
        <p:txBody>
          <a:bodyPr vert="horz" lIns="91440" tIns="45720" rIns="91440" bIns="45720" rtlCol="0" anchor="t">
            <a:normAutofit/>
          </a:bodyPr>
          <a:lstStyle/>
          <a:p>
            <a:pPr marL="0" indent="0">
              <a:lnSpc>
                <a:spcPct val="100000"/>
              </a:lnSpc>
              <a:buNone/>
            </a:pPr>
            <a:r>
              <a:rPr lang="en-US" sz="1700">
                <a:ea typeface="+mn-lt"/>
                <a:cs typeface="+mn-lt"/>
              </a:rPr>
              <a:t>Implement tools to automate on-call schedules and reduce manual errors. In my workplace we use Service Now and Jira. These services can help us make tickets or incident for our support to assist and find the root cause of the issue. </a:t>
            </a:r>
            <a:endParaRPr lang="en-US" sz="1700"/>
          </a:p>
          <a:p>
            <a:pPr marL="0" indent="0">
              <a:lnSpc>
                <a:spcPct val="100000"/>
              </a:lnSpc>
              <a:buNone/>
            </a:pPr>
            <a:r>
              <a:rPr lang="en-US" sz="1700" dirty="0">
                <a:ea typeface="+mn-lt"/>
                <a:cs typeface="+mn-lt"/>
              </a:rPr>
              <a:t>Set up systems to notify on-call engineers through preferred </a:t>
            </a:r>
            <a:r>
              <a:rPr lang="en-US" sz="1700">
                <a:ea typeface="+mn-lt"/>
                <a:cs typeface="+mn-lt"/>
              </a:rPr>
              <a:t>channels (e.g., email, SMS, </a:t>
            </a:r>
            <a:r>
              <a:rPr lang="en-US" sz="1700" dirty="0">
                <a:ea typeface="+mn-lt"/>
                <a:cs typeface="+mn-lt"/>
              </a:rPr>
              <a:t>Messaging) (</a:t>
            </a:r>
            <a:r>
              <a:rPr lang="en-US" sz="1700" i="1" dirty="0">
                <a:ea typeface="+mn-lt"/>
                <a:cs typeface="+mn-lt"/>
              </a:rPr>
              <a:t>On-Call Rotations and Schedules | Articles | PagerDuty</a:t>
            </a:r>
            <a:r>
              <a:rPr lang="en-US" sz="1700" dirty="0">
                <a:ea typeface="+mn-lt"/>
                <a:cs typeface="+mn-lt"/>
              </a:rPr>
              <a:t>, 2023) </a:t>
            </a:r>
            <a:endParaRPr lang="en-US" sz="1700" dirty="0"/>
          </a:p>
          <a:p>
            <a:pPr>
              <a:lnSpc>
                <a:spcPct val="100000"/>
              </a:lnSpc>
            </a:pPr>
            <a:endParaRPr lang="en-US" sz="1700"/>
          </a:p>
        </p:txBody>
      </p:sp>
      <p:pic>
        <p:nvPicPr>
          <p:cNvPr id="4" name="Picture 3" descr="A finger pointing at a diagram&#10;&#10;AI-generated content may be incorrect.">
            <a:extLst>
              <a:ext uri="{FF2B5EF4-FFF2-40B4-BE49-F238E27FC236}">
                <a16:creationId xmlns:a16="http://schemas.microsoft.com/office/drawing/2014/main" id="{45A647E0-525C-668F-6F75-9C666444C5C9}"/>
              </a:ext>
            </a:extLst>
          </p:cNvPr>
          <p:cNvPicPr>
            <a:picLocks noChangeAspect="1"/>
          </p:cNvPicPr>
          <p:nvPr/>
        </p:nvPicPr>
        <p:blipFill>
          <a:blip r:embed="rId2"/>
          <a:srcRect l="11357" r="20535" b="1"/>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9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E9531-4A0E-8043-BB2A-43DF31D232DC}"/>
              </a:ext>
            </a:extLst>
          </p:cNvPr>
          <p:cNvSpPr>
            <a:spLocks noGrp="1"/>
          </p:cNvSpPr>
          <p:nvPr>
            <p:ph type="title"/>
          </p:nvPr>
        </p:nvSpPr>
        <p:spPr>
          <a:xfrm>
            <a:off x="1587710" y="455362"/>
            <a:ext cx="4067909" cy="1550419"/>
          </a:xfrm>
        </p:spPr>
        <p:txBody>
          <a:bodyPr>
            <a:normAutofit/>
          </a:bodyPr>
          <a:lstStyle/>
          <a:p>
            <a:r>
              <a:rPr lang="en-US"/>
              <a:t>Escalation Policies</a:t>
            </a:r>
          </a:p>
        </p:txBody>
      </p:sp>
      <p:sp>
        <p:nvSpPr>
          <p:cNvPr id="3" name="Content Placeholder 2">
            <a:extLst>
              <a:ext uri="{FF2B5EF4-FFF2-40B4-BE49-F238E27FC236}">
                <a16:creationId xmlns:a16="http://schemas.microsoft.com/office/drawing/2014/main" id="{DAE1557E-C36D-AF0D-7C0D-5D36530EF227}"/>
              </a:ext>
            </a:extLst>
          </p:cNvPr>
          <p:cNvSpPr>
            <a:spLocks noGrp="1"/>
          </p:cNvSpPr>
          <p:nvPr>
            <p:ph idx="1"/>
          </p:nvPr>
        </p:nvSpPr>
        <p:spPr>
          <a:xfrm>
            <a:off x="1587710" y="2160016"/>
            <a:ext cx="4067909" cy="3926152"/>
          </a:xfrm>
        </p:spPr>
        <p:txBody>
          <a:bodyPr vert="horz" lIns="91440" tIns="45720" rIns="91440" bIns="45720" rtlCol="0">
            <a:normAutofit/>
          </a:bodyPr>
          <a:lstStyle/>
          <a:p>
            <a:r>
              <a:rPr lang="en-US">
                <a:ea typeface="+mn-lt"/>
                <a:cs typeface="+mn-lt"/>
              </a:rPr>
              <a:t>Create a structured approach for escalating unresolved issues.</a:t>
            </a:r>
            <a:endParaRPr lang="en-US"/>
          </a:p>
          <a:p>
            <a:r>
              <a:rPr lang="en-US">
                <a:ea typeface="+mn-lt"/>
                <a:cs typeface="+mn-lt"/>
              </a:rPr>
              <a:t>Set time limits for issue acknowledgment to ensure timely responses (</a:t>
            </a:r>
            <a:r>
              <a:rPr lang="en-US" i="1">
                <a:ea typeface="+mn-lt"/>
                <a:cs typeface="+mn-lt"/>
              </a:rPr>
              <a:t>On-Call Rotations and Schedules | Articles | PagerDuty</a:t>
            </a:r>
            <a:r>
              <a:rPr lang="en-US">
                <a:ea typeface="+mn-lt"/>
                <a:cs typeface="+mn-lt"/>
              </a:rPr>
              <a:t>, 2023). </a:t>
            </a:r>
            <a:endParaRPr lang="en-US"/>
          </a:p>
          <a:p>
            <a:endParaRPr lang="en-US" dirty="0"/>
          </a:p>
        </p:txBody>
      </p:sp>
      <p:pic>
        <p:nvPicPr>
          <p:cNvPr id="4" name="Picture 3" descr="Free Isolated Devops illustration and picture">
            <a:extLst>
              <a:ext uri="{FF2B5EF4-FFF2-40B4-BE49-F238E27FC236}">
                <a16:creationId xmlns:a16="http://schemas.microsoft.com/office/drawing/2014/main" id="{8C46FC4C-03F9-F3C7-F367-4C23E4781A72}"/>
              </a:ext>
            </a:extLst>
          </p:cNvPr>
          <p:cNvPicPr>
            <a:picLocks noChangeAspect="1"/>
          </p:cNvPicPr>
          <p:nvPr/>
        </p:nvPicPr>
        <p:blipFill>
          <a:blip r:embed="rId2"/>
          <a:stretch>
            <a:fillRect/>
          </a:stretch>
        </p:blipFill>
        <p:spPr>
          <a:xfrm>
            <a:off x="5662194" y="450568"/>
            <a:ext cx="5961575" cy="5986558"/>
          </a:xfrm>
          <a:prstGeom prst="rect">
            <a:avLst/>
          </a:prstGeom>
        </p:spPr>
      </p:pic>
    </p:spTree>
    <p:extLst>
      <p:ext uri="{BB962C8B-B14F-4D97-AF65-F5344CB8AC3E}">
        <p14:creationId xmlns:p14="http://schemas.microsoft.com/office/powerpoint/2010/main" val="14909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002D5-0020-083C-4631-52E3509E7D7A}"/>
              </a:ext>
            </a:extLst>
          </p:cNvPr>
          <p:cNvSpPr>
            <a:spLocks noGrp="1"/>
          </p:cNvSpPr>
          <p:nvPr>
            <p:ph type="title"/>
          </p:nvPr>
        </p:nvSpPr>
        <p:spPr>
          <a:xfrm>
            <a:off x="576072" y="455362"/>
            <a:ext cx="3603625" cy="1550419"/>
          </a:xfrm>
        </p:spPr>
        <p:txBody>
          <a:bodyPr>
            <a:normAutofit/>
          </a:bodyPr>
          <a:lstStyle/>
          <a:p>
            <a:r>
              <a:rPr lang="en-US"/>
              <a:t>Optimizing Page Load</a:t>
            </a:r>
          </a:p>
        </p:txBody>
      </p:sp>
      <p:sp>
        <p:nvSpPr>
          <p:cNvPr id="3" name="Content Placeholder 2">
            <a:extLst>
              <a:ext uri="{FF2B5EF4-FFF2-40B4-BE49-F238E27FC236}">
                <a16:creationId xmlns:a16="http://schemas.microsoft.com/office/drawing/2014/main" id="{FF90DC88-0FC0-2335-3023-699F2798ED4B}"/>
              </a:ext>
            </a:extLst>
          </p:cNvPr>
          <p:cNvSpPr>
            <a:spLocks noGrp="1"/>
          </p:cNvSpPr>
          <p:nvPr>
            <p:ph idx="1"/>
          </p:nvPr>
        </p:nvSpPr>
        <p:spPr>
          <a:xfrm>
            <a:off x="576072" y="2160016"/>
            <a:ext cx="3603625" cy="3926152"/>
          </a:xfrm>
        </p:spPr>
        <p:txBody>
          <a:bodyPr vert="horz" lIns="91440" tIns="45720" rIns="91440" bIns="45720" rtlCol="0">
            <a:normAutofit/>
          </a:bodyPr>
          <a:lstStyle/>
          <a:p>
            <a:r>
              <a:rPr lang="en-US">
                <a:ea typeface="+mn-lt"/>
                <a:cs typeface="+mn-lt"/>
              </a:rPr>
              <a:t>Monitor the frequency and timing of pages to identify patterns.</a:t>
            </a:r>
            <a:endParaRPr lang="en-US"/>
          </a:p>
          <a:p>
            <a:r>
              <a:rPr lang="en-US">
                <a:ea typeface="+mn-lt"/>
                <a:cs typeface="+mn-lt"/>
              </a:rPr>
              <a:t>Filter non-critical alerts to prevent alert fatigue among engineers (Cook et al., n.d.). </a:t>
            </a:r>
            <a:endParaRPr lang="en-US"/>
          </a:p>
          <a:p>
            <a:pPr marL="0" indent="0">
              <a:buNone/>
            </a:pPr>
            <a:endParaRPr lang="en-US" dirty="0"/>
          </a:p>
          <a:p>
            <a:endParaRPr lang="en-US" dirty="0"/>
          </a:p>
        </p:txBody>
      </p:sp>
      <p:pic>
        <p:nvPicPr>
          <p:cNvPr id="4" name="Picture 3" descr="A person sitting at a desk working on a computer&#10;&#10;AI-generated content may be incorrect.">
            <a:extLst>
              <a:ext uri="{FF2B5EF4-FFF2-40B4-BE49-F238E27FC236}">
                <a16:creationId xmlns:a16="http://schemas.microsoft.com/office/drawing/2014/main" id="{E24C4955-0AA3-4A7F-5DAB-F504D09E073E}"/>
              </a:ext>
            </a:extLst>
          </p:cNvPr>
          <p:cNvPicPr>
            <a:picLocks noChangeAspect="1"/>
          </p:cNvPicPr>
          <p:nvPr/>
        </p:nvPicPr>
        <p:blipFill>
          <a:blip r:embed="rId2"/>
          <a:srcRect l="16419" r="18458"/>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82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ai generated woman coding illustration">
            <a:extLst>
              <a:ext uri="{FF2B5EF4-FFF2-40B4-BE49-F238E27FC236}">
                <a16:creationId xmlns:a16="http://schemas.microsoft.com/office/drawing/2014/main" id="{07EFD321-F3CA-2E49-FD1D-BBFCADBEEB7A}"/>
              </a:ext>
            </a:extLst>
          </p:cNvPr>
          <p:cNvPicPr>
            <a:picLocks noChangeAspect="1"/>
          </p:cNvPicPr>
          <p:nvPr/>
        </p:nvPicPr>
        <p:blipFill>
          <a:blip r:embed="rId2"/>
          <a:srcRect l="60809" r="4809"/>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28" name="Rectangle 2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8B7614-4807-32E2-243C-53319C87396B}"/>
              </a:ext>
            </a:extLst>
          </p:cNvPr>
          <p:cNvSpPr>
            <a:spLocks noGrp="1"/>
          </p:cNvSpPr>
          <p:nvPr>
            <p:ph idx="1"/>
          </p:nvPr>
        </p:nvSpPr>
        <p:spPr>
          <a:xfrm>
            <a:off x="4635040" y="2160016"/>
            <a:ext cx="6991800" cy="1943116"/>
          </a:xfrm>
        </p:spPr>
        <p:txBody>
          <a:bodyPr vert="horz" lIns="91440" tIns="45720" rIns="91440" bIns="45720" rtlCol="0" anchor="t">
            <a:normAutofit/>
          </a:bodyPr>
          <a:lstStyle/>
          <a:p>
            <a:pPr marL="0" indent="0">
              <a:buNone/>
            </a:pPr>
            <a:r>
              <a:rPr lang="en-US">
                <a:latin typeface="Roboto"/>
                <a:ea typeface="Roboto"/>
                <a:cs typeface="Roboto"/>
              </a:rPr>
              <a:t>“Our on-call engineer gets paged about a hundred times in a typical 24-hour shift. A lot of pages get ignored, while the real problems are buried under the pile. Where should we start?” </a:t>
            </a:r>
            <a:br>
              <a:rPr lang="en-US" dirty="0">
                <a:latin typeface="Roboto"/>
                <a:ea typeface="Roboto"/>
                <a:cs typeface="Roboto"/>
              </a:rPr>
            </a:br>
            <a:r>
              <a:rPr lang="en-US">
                <a:latin typeface="Roboto"/>
                <a:ea typeface="Roboto"/>
                <a:cs typeface="Roboto"/>
              </a:rPr>
              <a:t>  - </a:t>
            </a:r>
            <a:r>
              <a:rPr lang="en-US">
                <a:ea typeface="+mn-lt"/>
                <a:cs typeface="+mn-lt"/>
              </a:rPr>
              <a:t>Cook et al. (n.d.)</a:t>
            </a:r>
            <a:endParaRPr lang="en-US"/>
          </a:p>
          <a:p>
            <a:pPr marL="0" indent="0">
              <a:buNone/>
            </a:pPr>
            <a:endParaRPr lang="en-US" dirty="0"/>
          </a:p>
        </p:txBody>
      </p:sp>
    </p:spTree>
    <p:extLst>
      <p:ext uri="{BB962C8B-B14F-4D97-AF65-F5344CB8AC3E}">
        <p14:creationId xmlns:p14="http://schemas.microsoft.com/office/powerpoint/2010/main" val="644572"/>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InterweaveVTI</vt:lpstr>
      <vt:lpstr>Pager Rotations Duties</vt:lpstr>
      <vt:lpstr>On-Call Rotations in DevOps</vt:lpstr>
      <vt:lpstr>Benefits of Effective On-Call Rotations</vt:lpstr>
      <vt:lpstr>Implement DevOps Practices </vt:lpstr>
      <vt:lpstr>Team Roles</vt:lpstr>
      <vt:lpstr>Automating, Scheduling, and Notifications</vt:lpstr>
      <vt:lpstr>Escalation Policies</vt:lpstr>
      <vt:lpstr>Optimizing Page Load</vt:lpstr>
      <vt:lpstr>PowerPoint Presentation</vt:lpstr>
      <vt:lpstr>Fostering a Culture of Continous Improvement</vt:lpstr>
      <vt:lpstr>Prioritizing Engineer's Well-Being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189</cp:revision>
  <dcterms:created xsi:type="dcterms:W3CDTF">2025-02-17T01:55:13Z</dcterms:created>
  <dcterms:modified xsi:type="dcterms:W3CDTF">2025-02-17T03:13:34Z</dcterms:modified>
</cp:coreProperties>
</file>