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3" r:id="rId3"/>
    <p:sldId id="269" r:id="rId4"/>
    <p:sldId id="271" r:id="rId5"/>
    <p:sldId id="275" r:id="rId6"/>
    <p:sldId id="276" r:id="rId7"/>
    <p:sldId id="277" r:id="rId8"/>
    <p:sldId id="274" r:id="rId9"/>
    <p:sldId id="285" r:id="rId10"/>
    <p:sldId id="279" r:id="rId11"/>
    <p:sldId id="288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A383FFCF-4386-7345-8EE1-F2E8D3DDD784}">
          <p14:sldIdLst>
            <p14:sldId id="258"/>
            <p14:sldId id="263"/>
            <p14:sldId id="269"/>
            <p14:sldId id="271"/>
            <p14:sldId id="275"/>
            <p14:sldId id="276"/>
            <p14:sldId id="277"/>
            <p14:sldId id="274"/>
            <p14:sldId id="285"/>
            <p14:sldId id="279"/>
            <p14:sldId id="288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B00"/>
    <a:srgbClr val="103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/>
    <p:restoredTop sz="94648"/>
  </p:normalViewPr>
  <p:slideViewPr>
    <p:cSldViewPr snapToGrid="0">
      <p:cViewPr varScale="1">
        <p:scale>
          <a:sx n="117" d="100"/>
          <a:sy n="117" d="100"/>
        </p:scale>
        <p:origin x="240" y="168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EA825-C74E-4F45-A46D-9A7FCF041DBB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D9CC2-3BC0-634B-9B5F-28FA77C34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8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D9CC2-3BC0-634B-9B5F-28FA77C345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2C1D-9547-4282-532E-CEDCD3B03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DDF3A-5176-BF60-A50F-033FBCD67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0D93B-F4C3-5EE4-2073-81FFB2ED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EE52-6A4D-9A43-9F08-749BD53CB58F}" type="datetime1">
              <a:rPr lang="en-SG" smtClean="0"/>
              <a:t>22/11/23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410A-7486-D997-AC2B-2ED7CF42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EE5703 Industrial drives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E746-472F-2286-F36F-E358D7B5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2078-DD58-A44C-82AE-69B13AB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5CA3-5511-B3BE-3E2A-E5763C10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3C89E-3866-4E83-0CDD-A077A3C1B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C391C-5989-FAEE-00E1-6EEAE5D6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139-4237-EE48-9FEF-69770129C0EB}" type="datetime1">
              <a:rPr lang="en-SG" smtClean="0"/>
              <a:t>22/11/23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2FCC-0E75-7215-5B52-02E8E4B6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EE5703 Industrial drives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147BD-6438-94E7-9334-E9A0EEF4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2078-DD58-A44C-82AE-69B13AB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5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F15A5-36EB-DF6B-FD14-30466537D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25D08-00ED-FC11-2A53-5903158D3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26D46-D006-6ED0-6D46-F9328B92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108F-76BC-294B-A4F4-9D189E6AD10F}" type="datetime1">
              <a:rPr lang="en-SG" smtClean="0"/>
              <a:t>22/11/23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B759-7DF0-9D7A-7C2C-B5CAD882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EE5703 Industrial drives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A7BE9-E41E-C1F0-6FEE-50A3366E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2078-DD58-A44C-82AE-69B13AB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0E87E-8F37-B19A-1E01-27FF501C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D272-98C4-CE81-95A1-BE0148D8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D94F-E8E6-954B-AD9F-4158BEBC5EB9}" type="datetime1">
              <a:rPr lang="en-SG" smtClean="0"/>
              <a:t>22/11/23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C5762-B72B-AFDD-6A9D-CD62F5E9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38912"/>
            <a:ext cx="4114800" cy="365125"/>
          </a:xfrm>
        </p:spPr>
        <p:txBody>
          <a:bodyPr/>
          <a:lstStyle>
            <a:lvl1pPr>
              <a:defRPr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EE</a:t>
            </a:r>
            <a:r>
              <a:rPr lang="en-US" altLang="zh-CN" dirty="0"/>
              <a:t>5703</a:t>
            </a:r>
            <a:r>
              <a:rPr lang="zh-CN" altLang="en-US" dirty="0"/>
              <a:t> </a:t>
            </a:r>
            <a:r>
              <a:rPr lang="en-US" altLang="zh-CN" dirty="0"/>
              <a:t>Industrial</a:t>
            </a:r>
            <a:r>
              <a:rPr lang="zh-CN" altLang="en-US" dirty="0"/>
              <a:t> </a:t>
            </a:r>
            <a:r>
              <a:rPr lang="en-US" altLang="zh-CN" dirty="0"/>
              <a:t>drives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A65C5-FE73-CEB1-F9D6-7D7EE651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fld id="{7C9E2078-DD58-A44C-82AE-69B13AB1E97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logo of a national university of singapore&#10;&#10;Description automatically generated">
            <a:extLst>
              <a:ext uri="{FF2B5EF4-FFF2-40B4-BE49-F238E27FC236}">
                <a16:creationId xmlns:a16="http://schemas.microsoft.com/office/drawing/2014/main" id="{B8B3D240-7AB8-BC1E-DA19-E45681B1D8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735" t="13705" b="16287"/>
          <a:stretch/>
        </p:blipFill>
        <p:spPr>
          <a:xfrm>
            <a:off x="136336" y="0"/>
            <a:ext cx="1403728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8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4F84-19AB-51C5-5B12-63F43958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EB445-B6AB-A538-2075-8EC45FA87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98ACE-B346-BDEE-984A-B1F0E09B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8253-9B1E-E147-B9FA-E72D474C5F67}" type="datetime1">
              <a:rPr lang="en-SG" smtClean="0"/>
              <a:t>22/11/23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8C26E-CE97-7963-525C-651003E6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EE5703 Industrial drives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0D4E0-8936-1444-D3DB-4F07CA30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2078-DD58-A44C-82AE-69B13AB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8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D336-0EFC-573E-164D-30ABB0E1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C5613-3B17-8EC1-7327-AA0C3211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6700F-8838-87AA-EE66-BC5B8E7A0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0E2A5-676C-40F8-38C1-41A06A75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7FB5-7FA4-3341-8C05-F3BAC0677EC2}" type="datetime1">
              <a:rPr lang="en-SG" smtClean="0"/>
              <a:t>22/11/23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D6D0E-F178-6739-6606-9D7426C5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EE5703 Industrial drives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F6D9-2E3F-E361-7D92-4B2D8397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2078-DD58-A44C-82AE-69B13AB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7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EB16-3AAD-4E52-2B66-544B3EED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290A4-8FDC-7C64-503A-45363B047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FB099-74E2-A42D-2154-07A41FFE8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83FCE-257C-81F8-0BC4-F92A52C89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C0FDE-6A68-BF75-EA4A-961385716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017A0-152A-D624-C803-B99F1EED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FFA9-0B46-BF48-9943-8B68A49D91C0}" type="datetime1">
              <a:rPr lang="en-SG" smtClean="0"/>
              <a:t>22/11/23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C5095-1FF4-9897-BBAD-1845E18F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EE5703 Industrial drives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72265-D900-4848-68A2-D78AC5D4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2078-DD58-A44C-82AE-69B13AB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1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CCE6-B5DE-B669-E552-DE400C07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AE81F-88E0-272A-F16F-DAAFE2BB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517E-CE14-214B-B8E6-E058CE894D92}" type="datetime1">
              <a:rPr lang="en-SG" smtClean="0"/>
              <a:t>22/11/23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B19C0-2A25-06CD-C827-C0D2B0AF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EE5703 Industrial drives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CB50D-EBEF-208B-0444-2B41D46A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2078-DD58-A44C-82AE-69B13AB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2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71287-F815-A314-04D4-E4DF5508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6404-4B7E-4A47-AE5F-2CD5B2A27D4E}" type="datetime1">
              <a:rPr lang="en-SG" smtClean="0"/>
              <a:t>22/11/23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21BB1-801E-8505-4216-3AAE1C14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EE5703 Industrial drives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69EDB-A770-3182-B5D9-1E52E590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2078-DD58-A44C-82AE-69B13AB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5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9733-3BB9-C4D1-70D4-62CB7F39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D8D4-70BA-9908-C65C-DA0FE6EC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BA6A-F57C-E954-04D5-27812323F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A032B-1377-6D17-BB25-DAE0BE5B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4C08-A7A5-3A4B-ACB2-751037DFAC5A}" type="datetime1">
              <a:rPr lang="en-SG" smtClean="0"/>
              <a:t>22/11/23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588DE-1D29-668A-A071-E3CB3596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EE5703 Industrial drives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214DD-B2B4-9CE8-6243-5E9C592D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2078-DD58-A44C-82AE-69B13AB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6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5CF5-D9CE-2979-3B60-A6C85C2C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E1594-C905-A9CB-466B-87D17AB3F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B2C48-1D40-D0DA-8D9D-CB3DA7C32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97327-03BE-C0EA-AFE0-506BFEFB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9061-F239-DB4F-B271-66AC5C2A417D}" type="datetime1">
              <a:rPr lang="en-SG" smtClean="0"/>
              <a:t>22/11/23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8C76-0146-3CB4-7CDD-D878EAD4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EE5703 Industrial drives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60962-3221-0991-1E1E-E4D8CA7E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2078-DD58-A44C-82AE-69B13AB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6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F6E42-02FB-3E31-29BF-1C47833D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F2A2-1ED3-9A7E-9202-DBBA4FBD3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46837-3A34-C64F-242D-264619AD7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54B08-C30B-9449-970A-A43629B59414}" type="datetime1">
              <a:rPr lang="en-SG" smtClean="0"/>
              <a:t>22/11/23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A932D-44A5-2074-8708-43F59CCEF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EE5703 Industrial drives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5BF5E-B4AB-DD36-BEC8-80EAD0196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E2078-DD58-A44C-82AE-69B13AB1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7EB3AE-9EC3-2AAF-3563-CC7F3DF0D76E}"/>
              </a:ext>
            </a:extLst>
          </p:cNvPr>
          <p:cNvSpPr txBox="1"/>
          <p:nvPr/>
        </p:nvSpPr>
        <p:spPr>
          <a:xfrm>
            <a:off x="3406766" y="492005"/>
            <a:ext cx="4960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EE5703 Industrial Drives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C6F6F1-3D61-18D4-F731-BE65D6F7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2078-DD58-A44C-82AE-69B13AB1E971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7B6D7-B692-A298-BEB5-DD787373E689}"/>
              </a:ext>
            </a:extLst>
          </p:cNvPr>
          <p:cNvSpPr txBox="1"/>
          <p:nvPr/>
        </p:nvSpPr>
        <p:spPr>
          <a:xfrm>
            <a:off x="6447400" y="1859984"/>
            <a:ext cx="135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Guo Shiping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A02600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2A5915-F1C2-205A-CF33-3312ED041F15}"/>
              </a:ext>
            </a:extLst>
          </p:cNvPr>
          <p:cNvSpPr txBox="1"/>
          <p:nvPr/>
        </p:nvSpPr>
        <p:spPr>
          <a:xfrm>
            <a:off x="4294063" y="1871035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Ruijie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A0279395H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07AA41-6D69-9A4C-D19F-2C49A4C3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458" y="2506315"/>
            <a:ext cx="7433084" cy="41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20089E-CBF0-462F-2E08-C08552CD86E9}"/>
              </a:ext>
            </a:extLst>
          </p:cNvPr>
          <p:cNvSpPr txBox="1"/>
          <p:nvPr/>
        </p:nvSpPr>
        <p:spPr>
          <a:xfrm>
            <a:off x="4294063" y="1150767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Robot Position Control</a:t>
            </a:r>
          </a:p>
        </p:txBody>
      </p:sp>
    </p:spTree>
    <p:extLst>
      <p:ext uri="{BB962C8B-B14F-4D97-AF65-F5344CB8AC3E}">
        <p14:creationId xmlns:p14="http://schemas.microsoft.com/office/powerpoint/2010/main" val="4151943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4956-E8B5-9ED0-D3D3-D4C4B24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2078-DD58-A44C-82AE-69B13AB1E971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D5A75-5596-A534-2BD6-1148148FF0F5}"/>
              </a:ext>
            </a:extLst>
          </p:cNvPr>
          <p:cNvSpPr txBox="1"/>
          <p:nvPr/>
        </p:nvSpPr>
        <p:spPr>
          <a:xfrm>
            <a:off x="3537127" y="0"/>
            <a:ext cx="4196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0" i="0" u="none" strike="noStrike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Augmented matrix LQR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1E7F0CB1-E577-A309-3203-E327A74E9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809" y="1299803"/>
            <a:ext cx="6392848" cy="2441903"/>
          </a:xfrm>
          <a:prstGeom prst="rect">
            <a:avLst/>
          </a:prstGeom>
        </p:spPr>
      </p:pic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F837554C-039A-919A-8ADA-FDEDAE2D7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64" y="3926364"/>
            <a:ext cx="6235636" cy="238185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1D636F8-DA7F-BDE8-355E-A67013BE31F5}"/>
              </a:ext>
            </a:extLst>
          </p:cNvPr>
          <p:cNvGrpSpPr/>
          <p:nvPr/>
        </p:nvGrpSpPr>
        <p:grpSpPr>
          <a:xfrm>
            <a:off x="-13648" y="6589596"/>
            <a:ext cx="11941013" cy="275231"/>
            <a:chOff x="-13648" y="6589596"/>
            <a:chExt cx="11941013" cy="275231"/>
          </a:xfrm>
        </p:grpSpPr>
        <p:sp>
          <p:nvSpPr>
            <p:cNvPr id="19" name="Pentagon 18">
              <a:extLst>
                <a:ext uri="{FF2B5EF4-FFF2-40B4-BE49-F238E27FC236}">
                  <a16:creationId xmlns:a16="http://schemas.microsoft.com/office/drawing/2014/main" id="{A6B7AC3F-B68E-1F62-EDAE-F14135FD4727}"/>
                </a:ext>
              </a:extLst>
            </p:cNvPr>
            <p:cNvSpPr/>
            <p:nvPr/>
          </p:nvSpPr>
          <p:spPr>
            <a:xfrm>
              <a:off x="-13648" y="6589596"/>
              <a:ext cx="1037230" cy="268404"/>
            </a:xfrm>
            <a:prstGeom prst="homePlate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Goals</a:t>
              </a:r>
              <a:endParaRPr lang="en-US" b="1" dirty="0">
                <a:solidFill>
                  <a:srgbClr val="103C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hevron 19">
              <a:extLst>
                <a:ext uri="{FF2B5EF4-FFF2-40B4-BE49-F238E27FC236}">
                  <a16:creationId xmlns:a16="http://schemas.microsoft.com/office/drawing/2014/main" id="{98F1359F-1150-1D58-B4A0-E01D61A46077}"/>
                </a:ext>
              </a:extLst>
            </p:cNvPr>
            <p:cNvSpPr/>
            <p:nvPr/>
          </p:nvSpPr>
          <p:spPr>
            <a:xfrm>
              <a:off x="951525" y="6592959"/>
              <a:ext cx="2197288" cy="262767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Mathematic model</a:t>
              </a:r>
            </a:p>
          </p:txBody>
        </p:sp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0DB04FF5-6B6C-DFC1-85F5-E1B60261FB1C}"/>
                </a:ext>
              </a:extLst>
            </p:cNvPr>
            <p:cNvSpPr/>
            <p:nvPr/>
          </p:nvSpPr>
          <p:spPr>
            <a:xfrm>
              <a:off x="3086809" y="6591870"/>
              <a:ext cx="254881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 simulation</a:t>
              </a:r>
            </a:p>
          </p:txBody>
        </p:sp>
        <p:sp>
          <p:nvSpPr>
            <p:cNvPr id="22" name="Chevron 21">
              <a:extLst>
                <a:ext uri="{FF2B5EF4-FFF2-40B4-BE49-F238E27FC236}">
                  <a16:creationId xmlns:a16="http://schemas.microsoft.com/office/drawing/2014/main" id="{7FA7840A-87D3-990E-0DFD-9D785DE2970F}"/>
                </a:ext>
              </a:extLst>
            </p:cNvPr>
            <p:cNvSpPr/>
            <p:nvPr/>
          </p:nvSpPr>
          <p:spPr>
            <a:xfrm>
              <a:off x="5567465" y="6590685"/>
              <a:ext cx="157527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PID Control</a:t>
              </a:r>
            </a:p>
          </p:txBody>
        </p:sp>
        <p:sp>
          <p:nvSpPr>
            <p:cNvPr id="23" name="Chevron 22">
              <a:extLst>
                <a:ext uri="{FF2B5EF4-FFF2-40B4-BE49-F238E27FC236}">
                  <a16:creationId xmlns:a16="http://schemas.microsoft.com/office/drawing/2014/main" id="{30D36A2E-E76A-ED98-E30B-6F56552A4BAF}"/>
                </a:ext>
              </a:extLst>
            </p:cNvPr>
            <p:cNvSpPr/>
            <p:nvPr/>
          </p:nvSpPr>
          <p:spPr>
            <a:xfrm>
              <a:off x="8684363" y="6589597"/>
              <a:ext cx="1711915" cy="27523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Comparation</a:t>
              </a:r>
            </a:p>
          </p:txBody>
        </p:sp>
        <p:sp>
          <p:nvSpPr>
            <p:cNvPr id="24" name="Chevron 23">
              <a:extLst>
                <a:ext uri="{FF2B5EF4-FFF2-40B4-BE49-F238E27FC236}">
                  <a16:creationId xmlns:a16="http://schemas.microsoft.com/office/drawing/2014/main" id="{64177830-F31C-CEA5-3D3F-46727E2E3548}"/>
                </a:ext>
              </a:extLst>
            </p:cNvPr>
            <p:cNvSpPr/>
            <p:nvPr/>
          </p:nvSpPr>
          <p:spPr>
            <a:xfrm>
              <a:off x="10321834" y="6596421"/>
              <a:ext cx="1605531" cy="26158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374C5318-9222-F1E6-C8C5-B644C508CC27}"/>
                </a:ext>
              </a:extLst>
            </p:cNvPr>
            <p:cNvSpPr/>
            <p:nvPr/>
          </p:nvSpPr>
          <p:spPr>
            <a:xfrm>
              <a:off x="7051132" y="6589597"/>
              <a:ext cx="1711915" cy="268404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EE7B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LQR Control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68CFA20-76C1-4C2D-EEEF-28D30CD93FE2}"/>
              </a:ext>
            </a:extLst>
          </p:cNvPr>
          <p:cNvSpPr txBox="1"/>
          <p:nvPr/>
        </p:nvSpPr>
        <p:spPr>
          <a:xfrm>
            <a:off x="1982438" y="779176"/>
            <a:ext cx="822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get better performance of controller we applied augmented matrix control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E255F-8169-4A7E-0997-C314C2945515}"/>
              </a:ext>
            </a:extLst>
          </p:cNvPr>
          <p:cNvSpPr txBox="1"/>
          <p:nvPr/>
        </p:nvSpPr>
        <p:spPr>
          <a:xfrm>
            <a:off x="684425" y="1583365"/>
            <a:ext cx="230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result is ideal, fast response and precise position.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E0AD7A-7F67-362A-0E05-B885F5F452BD}"/>
              </a:ext>
            </a:extLst>
          </p:cNvPr>
          <p:cNvSpPr txBox="1"/>
          <p:nvPr/>
        </p:nvSpPr>
        <p:spPr>
          <a:xfrm>
            <a:off x="9883190" y="1583365"/>
            <a:ext cx="2302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input signal requirement is too high to meet in reality.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7B2225-A986-190E-FB33-E32E3C9FFE1B}"/>
              </a:ext>
            </a:extLst>
          </p:cNvPr>
          <p:cNvSpPr txBox="1"/>
          <p:nvPr/>
        </p:nvSpPr>
        <p:spPr>
          <a:xfrm>
            <a:off x="729745" y="4470959"/>
            <a:ext cx="230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another pair of Q and R, the result is still good.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E0DD75-B9EF-396C-96FE-E1C23BDAD57A}"/>
              </a:ext>
            </a:extLst>
          </p:cNvPr>
          <p:cNvSpPr txBox="1"/>
          <p:nvPr/>
        </p:nvSpPr>
        <p:spPr>
          <a:xfrm>
            <a:off x="9883189" y="4470959"/>
            <a:ext cx="230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signal is reachable.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B9A3B9-DB54-D2DE-7013-68FBD10D1AB8}"/>
                  </a:ext>
                </a:extLst>
              </p:cNvPr>
              <p:cNvSpPr txBox="1"/>
              <p:nvPr/>
            </p:nvSpPr>
            <p:spPr>
              <a:xfrm>
                <a:off x="10691457" y="191634"/>
                <a:ext cx="1235908" cy="1096198"/>
              </a:xfrm>
              <a:prstGeom prst="rect">
                <a:avLst/>
              </a:prstGeom>
              <a:noFill/>
              <a:ln w="50800" cmpd="dbl"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6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0.1729,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16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0.6986,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16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0.4347,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6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50.5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B9A3B9-DB54-D2DE-7013-68FBD10D1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457" y="191634"/>
                <a:ext cx="1235908" cy="1096198"/>
              </a:xfrm>
              <a:prstGeom prst="rect">
                <a:avLst/>
              </a:prstGeom>
              <a:blipFill>
                <a:blip r:embed="rId4"/>
                <a:stretch>
                  <a:fillRect b="-3723"/>
                </a:stretch>
              </a:blipFill>
              <a:ln w="50800" cmpd="dbl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5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4956-E8B5-9ED0-D3D3-D4C4B24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2078-DD58-A44C-82AE-69B13AB1E971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D5A75-5596-A534-2BD6-1148148FF0F5}"/>
              </a:ext>
            </a:extLst>
          </p:cNvPr>
          <p:cNvSpPr txBox="1"/>
          <p:nvPr/>
        </p:nvSpPr>
        <p:spPr>
          <a:xfrm>
            <a:off x="4932059" y="0"/>
            <a:ext cx="2327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1BB987-A608-73A4-6653-B71068E515E7}"/>
              </a:ext>
            </a:extLst>
          </p:cNvPr>
          <p:cNvGrpSpPr/>
          <p:nvPr/>
        </p:nvGrpSpPr>
        <p:grpSpPr>
          <a:xfrm>
            <a:off x="-13648" y="6589596"/>
            <a:ext cx="11941013" cy="275231"/>
            <a:chOff x="-13648" y="6589596"/>
            <a:chExt cx="11941013" cy="275231"/>
          </a:xfrm>
        </p:grpSpPr>
        <p:sp>
          <p:nvSpPr>
            <p:cNvPr id="14" name="Pentagon 13">
              <a:extLst>
                <a:ext uri="{FF2B5EF4-FFF2-40B4-BE49-F238E27FC236}">
                  <a16:creationId xmlns:a16="http://schemas.microsoft.com/office/drawing/2014/main" id="{B453647D-DECC-BE69-9451-6AD975A042C7}"/>
                </a:ext>
              </a:extLst>
            </p:cNvPr>
            <p:cNvSpPr/>
            <p:nvPr/>
          </p:nvSpPr>
          <p:spPr>
            <a:xfrm>
              <a:off x="-13648" y="6589596"/>
              <a:ext cx="1037230" cy="268404"/>
            </a:xfrm>
            <a:prstGeom prst="homePlate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Goals</a:t>
              </a:r>
              <a:endParaRPr lang="en-US" b="1" dirty="0">
                <a:solidFill>
                  <a:srgbClr val="103C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BD7C42BA-D289-5744-5387-8F852530E6DB}"/>
                </a:ext>
              </a:extLst>
            </p:cNvPr>
            <p:cNvSpPr/>
            <p:nvPr/>
          </p:nvSpPr>
          <p:spPr>
            <a:xfrm>
              <a:off x="951525" y="6592959"/>
              <a:ext cx="2197288" cy="262767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Mathematic model</a:t>
              </a: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F79F1979-DEAE-69A5-E203-2B180DCBEDC6}"/>
                </a:ext>
              </a:extLst>
            </p:cNvPr>
            <p:cNvSpPr/>
            <p:nvPr/>
          </p:nvSpPr>
          <p:spPr>
            <a:xfrm>
              <a:off x="3086809" y="6591870"/>
              <a:ext cx="254881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 simulation</a:t>
              </a:r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2DB0994C-AD33-F1AF-B071-BD5C51E12479}"/>
                </a:ext>
              </a:extLst>
            </p:cNvPr>
            <p:cNvSpPr/>
            <p:nvPr/>
          </p:nvSpPr>
          <p:spPr>
            <a:xfrm>
              <a:off x="5567465" y="6590685"/>
              <a:ext cx="157527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PID Control</a:t>
              </a: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3199EB50-66A4-E9E3-A0E2-CF291869F109}"/>
                </a:ext>
              </a:extLst>
            </p:cNvPr>
            <p:cNvSpPr/>
            <p:nvPr/>
          </p:nvSpPr>
          <p:spPr>
            <a:xfrm>
              <a:off x="8684363" y="6589597"/>
              <a:ext cx="1711915" cy="27523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EE7B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Comparation</a:t>
              </a:r>
            </a:p>
          </p:txBody>
        </p: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20D0ADC5-CA4D-E27B-B4F9-953039FFA902}"/>
                </a:ext>
              </a:extLst>
            </p:cNvPr>
            <p:cNvSpPr/>
            <p:nvPr/>
          </p:nvSpPr>
          <p:spPr>
            <a:xfrm>
              <a:off x="10321834" y="6596421"/>
              <a:ext cx="1605531" cy="26158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  <p:sp>
          <p:nvSpPr>
            <p:cNvPr id="20" name="Chevron 19">
              <a:extLst>
                <a:ext uri="{FF2B5EF4-FFF2-40B4-BE49-F238E27FC236}">
                  <a16:creationId xmlns:a16="http://schemas.microsoft.com/office/drawing/2014/main" id="{3DCCB3E9-DC1C-D049-27D0-10EBCED685B3}"/>
                </a:ext>
              </a:extLst>
            </p:cNvPr>
            <p:cNvSpPr/>
            <p:nvPr/>
          </p:nvSpPr>
          <p:spPr>
            <a:xfrm>
              <a:off x="7051132" y="6589597"/>
              <a:ext cx="1711915" cy="268404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LQR Control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1E14C77-FF1A-0A3E-CF5D-D8ADFFA8EFEB}"/>
              </a:ext>
            </a:extLst>
          </p:cNvPr>
          <p:cNvSpPr txBox="1"/>
          <p:nvPr/>
        </p:nvSpPr>
        <p:spPr>
          <a:xfrm>
            <a:off x="2009226" y="186225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BCE030-3960-944E-433A-ABF1AD2A4115}"/>
              </a:ext>
            </a:extLst>
          </p:cNvPr>
          <p:cNvSpPr txBox="1"/>
          <p:nvPr/>
        </p:nvSpPr>
        <p:spPr>
          <a:xfrm>
            <a:off x="2009226" y="404293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75CC674-53E1-6A88-DC1F-9EC6D27722AE}"/>
                  </a:ext>
                </a:extLst>
              </p:cNvPr>
              <p:cNvSpPr txBox="1"/>
              <p:nvPr/>
            </p:nvSpPr>
            <p:spPr>
              <a:xfrm>
                <a:off x="9692720" y="1137983"/>
                <a:ext cx="2137134" cy="603755"/>
              </a:xfrm>
              <a:prstGeom prst="rect">
                <a:avLst/>
              </a:prstGeom>
              <a:noFill/>
              <a:ln w="50800" cmpd="dbl"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6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0.3264,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16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1.459,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16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3.622,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6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4.488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75CC674-53E1-6A88-DC1F-9EC6D2772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720" y="1137983"/>
                <a:ext cx="2137134" cy="603755"/>
              </a:xfrm>
              <a:prstGeom prst="rect">
                <a:avLst/>
              </a:prstGeom>
              <a:blipFill>
                <a:blip r:embed="rId2"/>
                <a:stretch>
                  <a:fillRect r="-836" b="-7477"/>
                </a:stretch>
              </a:blipFill>
              <a:ln w="50800" cmpd="dbl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FB525FB7-B89F-194F-D861-CFD35141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696" y="3450013"/>
            <a:ext cx="7747591" cy="1924516"/>
          </a:xfrm>
          <a:prstGeom prst="rect">
            <a:avLst/>
          </a:prstGeom>
        </p:spPr>
      </p:pic>
      <p:sp>
        <p:nvSpPr>
          <p:cNvPr id="10" name="TextBox 26">
            <a:extLst>
              <a:ext uri="{FF2B5EF4-FFF2-40B4-BE49-F238E27FC236}">
                <a16:creationId xmlns:a16="http://schemas.microsoft.com/office/drawing/2014/main" id="{11D4C30D-DDB4-7730-A497-BA3364A83D96}"/>
              </a:ext>
            </a:extLst>
          </p:cNvPr>
          <p:cNvSpPr txBox="1"/>
          <p:nvPr/>
        </p:nvSpPr>
        <p:spPr>
          <a:xfrm>
            <a:off x="1928373" y="5453109"/>
            <a:ext cx="9034973" cy="707886"/>
          </a:xfrm>
          <a:prstGeom prst="rect">
            <a:avLst/>
          </a:prstGeom>
          <a:noFill/>
          <a:ln w="63500" cmpd="thickThin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arefully tuned Q and R helps to overcome the problem of LQR control signal;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LQR performs much better than PID.</a:t>
            </a:r>
          </a:p>
        </p:txBody>
      </p:sp>
      <p:pic>
        <p:nvPicPr>
          <p:cNvPr id="27" name="图片 26" descr="图表&#10;&#10;描述已自动生成">
            <a:extLst>
              <a:ext uri="{FF2B5EF4-FFF2-40B4-BE49-F238E27FC236}">
                <a16:creationId xmlns:a16="http://schemas.microsoft.com/office/drawing/2014/main" id="{7CF9C4FE-B3FE-3F05-7FA1-5955FD5F5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313" y="1369427"/>
            <a:ext cx="6115371" cy="15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6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4956-E8B5-9ED0-D3D3-D4C4B24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2078-DD58-A44C-82AE-69B13AB1E971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D5A75-5596-A534-2BD6-1148148FF0F5}"/>
              </a:ext>
            </a:extLst>
          </p:cNvPr>
          <p:cNvSpPr txBox="1"/>
          <p:nvPr/>
        </p:nvSpPr>
        <p:spPr>
          <a:xfrm>
            <a:off x="4932059" y="0"/>
            <a:ext cx="2327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1BB987-A608-73A4-6653-B71068E515E7}"/>
              </a:ext>
            </a:extLst>
          </p:cNvPr>
          <p:cNvGrpSpPr/>
          <p:nvPr/>
        </p:nvGrpSpPr>
        <p:grpSpPr>
          <a:xfrm>
            <a:off x="-13648" y="6589596"/>
            <a:ext cx="11941013" cy="275231"/>
            <a:chOff x="-13648" y="6589596"/>
            <a:chExt cx="11941013" cy="275231"/>
          </a:xfrm>
        </p:grpSpPr>
        <p:sp>
          <p:nvSpPr>
            <p:cNvPr id="14" name="Pentagon 13">
              <a:extLst>
                <a:ext uri="{FF2B5EF4-FFF2-40B4-BE49-F238E27FC236}">
                  <a16:creationId xmlns:a16="http://schemas.microsoft.com/office/drawing/2014/main" id="{B453647D-DECC-BE69-9451-6AD975A042C7}"/>
                </a:ext>
              </a:extLst>
            </p:cNvPr>
            <p:cNvSpPr/>
            <p:nvPr/>
          </p:nvSpPr>
          <p:spPr>
            <a:xfrm>
              <a:off x="-13648" y="6589596"/>
              <a:ext cx="1037230" cy="268404"/>
            </a:xfrm>
            <a:prstGeom prst="homePlate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Goals</a:t>
              </a:r>
              <a:endParaRPr lang="en-US" b="1" dirty="0">
                <a:solidFill>
                  <a:srgbClr val="103C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BD7C42BA-D289-5744-5387-8F852530E6DB}"/>
                </a:ext>
              </a:extLst>
            </p:cNvPr>
            <p:cNvSpPr/>
            <p:nvPr/>
          </p:nvSpPr>
          <p:spPr>
            <a:xfrm>
              <a:off x="951525" y="6592959"/>
              <a:ext cx="2197288" cy="262767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Mathematic model</a:t>
              </a: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F79F1979-DEAE-69A5-E203-2B180DCBEDC6}"/>
                </a:ext>
              </a:extLst>
            </p:cNvPr>
            <p:cNvSpPr/>
            <p:nvPr/>
          </p:nvSpPr>
          <p:spPr>
            <a:xfrm>
              <a:off x="3086809" y="6591870"/>
              <a:ext cx="254881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 simulation</a:t>
              </a:r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2DB0994C-AD33-F1AF-B071-BD5C51E12479}"/>
                </a:ext>
              </a:extLst>
            </p:cNvPr>
            <p:cNvSpPr/>
            <p:nvPr/>
          </p:nvSpPr>
          <p:spPr>
            <a:xfrm>
              <a:off x="5567465" y="6590685"/>
              <a:ext cx="157527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PID Control</a:t>
              </a: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3199EB50-66A4-E9E3-A0E2-CF291869F109}"/>
                </a:ext>
              </a:extLst>
            </p:cNvPr>
            <p:cNvSpPr/>
            <p:nvPr/>
          </p:nvSpPr>
          <p:spPr>
            <a:xfrm>
              <a:off x="8684363" y="6589597"/>
              <a:ext cx="1711915" cy="27523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EE7B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Comparation</a:t>
              </a:r>
            </a:p>
          </p:txBody>
        </p: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20D0ADC5-CA4D-E27B-B4F9-953039FFA902}"/>
                </a:ext>
              </a:extLst>
            </p:cNvPr>
            <p:cNvSpPr/>
            <p:nvPr/>
          </p:nvSpPr>
          <p:spPr>
            <a:xfrm>
              <a:off x="10321834" y="6596421"/>
              <a:ext cx="1605531" cy="26158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  <p:sp>
          <p:nvSpPr>
            <p:cNvPr id="20" name="Chevron 19">
              <a:extLst>
                <a:ext uri="{FF2B5EF4-FFF2-40B4-BE49-F238E27FC236}">
                  <a16:creationId xmlns:a16="http://schemas.microsoft.com/office/drawing/2014/main" id="{3DCCB3E9-DC1C-D049-27D0-10EBCED685B3}"/>
                </a:ext>
              </a:extLst>
            </p:cNvPr>
            <p:cNvSpPr/>
            <p:nvPr/>
          </p:nvSpPr>
          <p:spPr>
            <a:xfrm>
              <a:off x="7051132" y="6589597"/>
              <a:ext cx="1711915" cy="268404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LQR Control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1E14C77-FF1A-0A3E-CF5D-D8ADFFA8EFEB}"/>
              </a:ext>
            </a:extLst>
          </p:cNvPr>
          <p:cNvSpPr txBox="1"/>
          <p:nvPr/>
        </p:nvSpPr>
        <p:spPr>
          <a:xfrm>
            <a:off x="516940" y="118307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BCE030-3960-944E-433A-ABF1AD2A4115}"/>
              </a:ext>
            </a:extLst>
          </p:cNvPr>
          <p:cNvSpPr txBox="1"/>
          <p:nvPr/>
        </p:nvSpPr>
        <p:spPr>
          <a:xfrm>
            <a:off x="504967" y="279734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LQR</a:t>
            </a: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8F50BA81-6EF7-545F-5EF0-A8023545D866}"/>
              </a:ext>
            </a:extLst>
          </p:cNvPr>
          <p:cNvSpPr txBox="1"/>
          <p:nvPr/>
        </p:nvSpPr>
        <p:spPr>
          <a:xfrm>
            <a:off x="7288170" y="1822210"/>
            <a:ext cx="4504300" cy="707886"/>
          </a:xfrm>
          <a:prstGeom prst="rect">
            <a:avLst/>
          </a:prstGeom>
          <a:noFill/>
          <a:ln w="63500" cmpd="thickThin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long time simulation two methods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work well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192904D2-37F5-198F-001D-C89B1025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32" y="804963"/>
            <a:ext cx="5521422" cy="1371190"/>
          </a:xfrm>
          <a:prstGeom prst="rect">
            <a:avLst/>
          </a:prstGeom>
        </p:spPr>
      </p:pic>
      <p:sp>
        <p:nvSpPr>
          <p:cNvPr id="32" name="TextBox 23">
            <a:extLst>
              <a:ext uri="{FF2B5EF4-FFF2-40B4-BE49-F238E27FC236}">
                <a16:creationId xmlns:a16="http://schemas.microsoft.com/office/drawing/2014/main" id="{5570310D-1488-B126-3CD1-C837AA9DCE8C}"/>
              </a:ext>
            </a:extLst>
          </p:cNvPr>
          <p:cNvSpPr txBox="1"/>
          <p:nvPr/>
        </p:nvSpPr>
        <p:spPr>
          <a:xfrm>
            <a:off x="428372" y="422694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LQR, disturbance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B8EFC0-26C3-07D5-D96D-A658418B4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233"/>
          <a:stretch/>
        </p:blipFill>
        <p:spPr>
          <a:xfrm>
            <a:off x="1142695" y="2329525"/>
            <a:ext cx="5739384" cy="1798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E2833-F08F-063E-690D-282B3D6410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1886142" y="4603492"/>
            <a:ext cx="4974996" cy="1977702"/>
          </a:xfrm>
          <a:prstGeom prst="rect">
            <a:avLst/>
          </a:prstGeom>
        </p:spPr>
      </p:pic>
      <p:sp>
        <p:nvSpPr>
          <p:cNvPr id="6" name="TextBox 26">
            <a:extLst>
              <a:ext uri="{FF2B5EF4-FFF2-40B4-BE49-F238E27FC236}">
                <a16:creationId xmlns:a16="http://schemas.microsoft.com/office/drawing/2014/main" id="{531B213E-9F35-2B37-EB92-E6922A7239D8}"/>
              </a:ext>
            </a:extLst>
          </p:cNvPr>
          <p:cNvSpPr txBox="1"/>
          <p:nvPr/>
        </p:nvSpPr>
        <p:spPr>
          <a:xfrm>
            <a:off x="7259940" y="4698670"/>
            <a:ext cx="4504300" cy="1323439"/>
          </a:xfrm>
          <a:prstGeom prst="rect">
            <a:avLst/>
          </a:prstGeom>
          <a:noFill/>
          <a:ln w="63500" cmpd="thickThin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LQR part, we try to build a disturbance reject system but not work well this can be the future research direction for us.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68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4956-E8B5-9ED0-D3D3-D4C4B24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2078-DD58-A44C-82AE-69B13AB1E971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D5A75-5596-A534-2BD6-1148148FF0F5}"/>
              </a:ext>
            </a:extLst>
          </p:cNvPr>
          <p:cNvSpPr txBox="1"/>
          <p:nvPr/>
        </p:nvSpPr>
        <p:spPr>
          <a:xfrm>
            <a:off x="5068314" y="0"/>
            <a:ext cx="20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C6C2AC-B7DE-3890-0718-D999636F350A}"/>
              </a:ext>
            </a:extLst>
          </p:cNvPr>
          <p:cNvGrpSpPr/>
          <p:nvPr/>
        </p:nvGrpSpPr>
        <p:grpSpPr>
          <a:xfrm>
            <a:off x="-13648" y="6589596"/>
            <a:ext cx="11941013" cy="275231"/>
            <a:chOff x="-13648" y="6589596"/>
            <a:chExt cx="11941013" cy="275231"/>
          </a:xfrm>
        </p:grpSpPr>
        <p:sp>
          <p:nvSpPr>
            <p:cNvPr id="13" name="Pentagon 12">
              <a:extLst>
                <a:ext uri="{FF2B5EF4-FFF2-40B4-BE49-F238E27FC236}">
                  <a16:creationId xmlns:a16="http://schemas.microsoft.com/office/drawing/2014/main" id="{EFAADBE1-AB82-E9A3-B727-597A99C3673D}"/>
                </a:ext>
              </a:extLst>
            </p:cNvPr>
            <p:cNvSpPr/>
            <p:nvPr/>
          </p:nvSpPr>
          <p:spPr>
            <a:xfrm>
              <a:off x="-13648" y="6589596"/>
              <a:ext cx="1037230" cy="268404"/>
            </a:xfrm>
            <a:prstGeom prst="homePlate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Goals</a:t>
              </a:r>
              <a:endParaRPr lang="en-US" b="1" dirty="0">
                <a:solidFill>
                  <a:srgbClr val="103C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25DBB548-9BA2-7525-D341-8984870ED2BE}"/>
                </a:ext>
              </a:extLst>
            </p:cNvPr>
            <p:cNvSpPr/>
            <p:nvPr/>
          </p:nvSpPr>
          <p:spPr>
            <a:xfrm>
              <a:off x="951525" y="6592959"/>
              <a:ext cx="2197288" cy="262767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Mathematic model</a:t>
              </a: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BF6F78C7-B5BB-B895-C4F4-DA8FE8E2EC5E}"/>
                </a:ext>
              </a:extLst>
            </p:cNvPr>
            <p:cNvSpPr/>
            <p:nvPr/>
          </p:nvSpPr>
          <p:spPr>
            <a:xfrm>
              <a:off x="3086809" y="6591870"/>
              <a:ext cx="254881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 simulation</a:t>
              </a: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CD6F2AC5-0B2F-AE91-3105-297708008338}"/>
                </a:ext>
              </a:extLst>
            </p:cNvPr>
            <p:cNvSpPr/>
            <p:nvPr/>
          </p:nvSpPr>
          <p:spPr>
            <a:xfrm>
              <a:off x="5567465" y="6590685"/>
              <a:ext cx="157527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PID Control</a:t>
              </a:r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9321F17B-CD7D-DFBB-552B-75CC7B161998}"/>
                </a:ext>
              </a:extLst>
            </p:cNvPr>
            <p:cNvSpPr/>
            <p:nvPr/>
          </p:nvSpPr>
          <p:spPr>
            <a:xfrm>
              <a:off x="8684363" y="6589597"/>
              <a:ext cx="1711915" cy="27523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Comparation</a:t>
              </a: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6A6B78AE-B650-AF36-95A2-5AC992732F4F}"/>
                </a:ext>
              </a:extLst>
            </p:cNvPr>
            <p:cNvSpPr/>
            <p:nvPr/>
          </p:nvSpPr>
          <p:spPr>
            <a:xfrm>
              <a:off x="10321834" y="6596421"/>
              <a:ext cx="1605531" cy="26158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EE7B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E2E59C96-329A-EF37-CBF3-897140EFBE3F}"/>
                </a:ext>
              </a:extLst>
            </p:cNvPr>
            <p:cNvSpPr/>
            <p:nvPr/>
          </p:nvSpPr>
          <p:spPr>
            <a:xfrm>
              <a:off x="7051132" y="6589597"/>
              <a:ext cx="1711915" cy="268404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LQR Control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8BB9438-2686-DB3D-9F86-F56753593D5A}"/>
              </a:ext>
            </a:extLst>
          </p:cNvPr>
          <p:cNvSpPr txBox="1"/>
          <p:nvPr/>
        </p:nvSpPr>
        <p:spPr>
          <a:xfrm>
            <a:off x="1571503" y="1398810"/>
            <a:ext cx="95671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b="0" i="0" u="none" strike="noStrike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evaluates a PMSM for industrial robot position control, covering dynamic equations, steady-state analysis, and key motor characteristics.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b="0" i="0" u="none" strike="noStrike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b="0" i="0" u="none" strike="noStrike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report compares position control using PID and LQR methods.</a:t>
            </a:r>
          </a:p>
          <a:p>
            <a:r>
              <a:rPr lang="en-SG" sz="2400" b="0" i="0" u="none" strike="noStrike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end we compared two position control PID and LQR and get the conclusion that LQR is a better choice for precise position control despite some unsolved defects.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importantly, these practice enhances our theoretical understanding learnt in class.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16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F94E75-271A-EB2B-61C9-72A4FC8C9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805" y="1938331"/>
            <a:ext cx="7642387" cy="2176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021ACD-7AF2-3A65-4932-EB7736C872DD}"/>
              </a:ext>
            </a:extLst>
          </p:cNvPr>
          <p:cNvSpPr txBox="1"/>
          <p:nvPr/>
        </p:nvSpPr>
        <p:spPr>
          <a:xfrm>
            <a:off x="4458371" y="0"/>
            <a:ext cx="3275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5E9D8-FE59-C1D6-D387-515419D7ED7C}"/>
              </a:ext>
            </a:extLst>
          </p:cNvPr>
          <p:cNvSpPr txBox="1"/>
          <p:nvPr/>
        </p:nvSpPr>
        <p:spPr>
          <a:xfrm>
            <a:off x="5078993" y="4114474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circuit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05099-450E-B80D-DC21-1F48D9881318}"/>
              </a:ext>
            </a:extLst>
          </p:cNvPr>
          <p:cNvSpPr txBox="1"/>
          <p:nvPr/>
        </p:nvSpPr>
        <p:spPr>
          <a:xfrm>
            <a:off x="1480613" y="704786"/>
            <a:ext cx="351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apply d-q axis coordinate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2F827-EBB4-03D8-DEEC-38B01FC489E0}"/>
              </a:ext>
            </a:extLst>
          </p:cNvPr>
          <p:cNvSpPr txBox="1"/>
          <p:nvPr/>
        </p:nvSpPr>
        <p:spPr>
          <a:xfrm>
            <a:off x="1480613" y="1282781"/>
            <a:ext cx="10045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rotor lacks electromagnetic dynamics since the flux is generated by permanent magnets. 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close-up of a number of letters&#10;&#10;Description automatically generated">
            <a:extLst>
              <a:ext uri="{FF2B5EF4-FFF2-40B4-BE49-F238E27FC236}">
                <a16:creationId xmlns:a16="http://schemas.microsoft.com/office/drawing/2014/main" id="{E913A701-165F-6FAB-5B14-70477FEB1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882" y="4792064"/>
            <a:ext cx="2934615" cy="1023220"/>
          </a:xfrm>
          <a:prstGeom prst="rect">
            <a:avLst/>
          </a:prstGeom>
        </p:spPr>
      </p:pic>
      <p:pic>
        <p:nvPicPr>
          <p:cNvPr id="16" name="Picture 15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AEA306EB-50A7-8E53-6B4D-CE7EE7C8F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985" y="4753084"/>
            <a:ext cx="3675707" cy="1062200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998BF417-11E7-15B0-A647-9D6E08B0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7C9E2078-DD58-A44C-82AE-69B13AB1E971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4EDD2F-723C-84ED-ABD6-21B283256873}"/>
              </a:ext>
            </a:extLst>
          </p:cNvPr>
          <p:cNvGrpSpPr/>
          <p:nvPr/>
        </p:nvGrpSpPr>
        <p:grpSpPr>
          <a:xfrm>
            <a:off x="-13648" y="6589596"/>
            <a:ext cx="11941013" cy="275231"/>
            <a:chOff x="-13648" y="6589596"/>
            <a:chExt cx="11941013" cy="275231"/>
          </a:xfrm>
        </p:grpSpPr>
        <p:sp>
          <p:nvSpPr>
            <p:cNvPr id="28" name="Pentagon 27">
              <a:extLst>
                <a:ext uri="{FF2B5EF4-FFF2-40B4-BE49-F238E27FC236}">
                  <a16:creationId xmlns:a16="http://schemas.microsoft.com/office/drawing/2014/main" id="{2BB729A8-C5A2-1876-9B08-27A759D6F1D0}"/>
                </a:ext>
              </a:extLst>
            </p:cNvPr>
            <p:cNvSpPr/>
            <p:nvPr/>
          </p:nvSpPr>
          <p:spPr>
            <a:xfrm>
              <a:off x="-13648" y="6589596"/>
              <a:ext cx="1037230" cy="268404"/>
            </a:xfrm>
            <a:prstGeom prst="homePlate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Goals</a:t>
              </a:r>
              <a:endParaRPr lang="en-US" b="1" dirty="0">
                <a:solidFill>
                  <a:srgbClr val="103C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Chevron 28">
              <a:extLst>
                <a:ext uri="{FF2B5EF4-FFF2-40B4-BE49-F238E27FC236}">
                  <a16:creationId xmlns:a16="http://schemas.microsoft.com/office/drawing/2014/main" id="{466C27FC-EB8B-D538-E62A-05D1A2215BB4}"/>
                </a:ext>
              </a:extLst>
            </p:cNvPr>
            <p:cNvSpPr/>
            <p:nvPr/>
          </p:nvSpPr>
          <p:spPr>
            <a:xfrm>
              <a:off x="951525" y="6592959"/>
              <a:ext cx="2197288" cy="262767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EE7B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Mathematic model</a:t>
              </a:r>
            </a:p>
          </p:txBody>
        </p:sp>
        <p:sp>
          <p:nvSpPr>
            <p:cNvPr id="30" name="Chevron 29">
              <a:extLst>
                <a:ext uri="{FF2B5EF4-FFF2-40B4-BE49-F238E27FC236}">
                  <a16:creationId xmlns:a16="http://schemas.microsoft.com/office/drawing/2014/main" id="{0E1C1426-EEA9-D192-A72F-34CA7F2A6561}"/>
                </a:ext>
              </a:extLst>
            </p:cNvPr>
            <p:cNvSpPr/>
            <p:nvPr/>
          </p:nvSpPr>
          <p:spPr>
            <a:xfrm>
              <a:off x="3086809" y="6591870"/>
              <a:ext cx="254881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 simulation</a:t>
              </a:r>
            </a:p>
          </p:txBody>
        </p:sp>
        <p:sp>
          <p:nvSpPr>
            <p:cNvPr id="31" name="Chevron 30">
              <a:extLst>
                <a:ext uri="{FF2B5EF4-FFF2-40B4-BE49-F238E27FC236}">
                  <a16:creationId xmlns:a16="http://schemas.microsoft.com/office/drawing/2014/main" id="{B3E2FD76-30DD-825D-72C9-28F5DF4ACA2D}"/>
                </a:ext>
              </a:extLst>
            </p:cNvPr>
            <p:cNvSpPr/>
            <p:nvPr/>
          </p:nvSpPr>
          <p:spPr>
            <a:xfrm>
              <a:off x="5567465" y="6590685"/>
              <a:ext cx="157527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PID Control</a:t>
              </a:r>
            </a:p>
          </p:txBody>
        </p:sp>
        <p:sp>
          <p:nvSpPr>
            <p:cNvPr id="32" name="Chevron 31">
              <a:extLst>
                <a:ext uri="{FF2B5EF4-FFF2-40B4-BE49-F238E27FC236}">
                  <a16:creationId xmlns:a16="http://schemas.microsoft.com/office/drawing/2014/main" id="{717AC53D-6FCC-8459-51E3-255E0593CDB4}"/>
                </a:ext>
              </a:extLst>
            </p:cNvPr>
            <p:cNvSpPr/>
            <p:nvPr/>
          </p:nvSpPr>
          <p:spPr>
            <a:xfrm>
              <a:off x="8684363" y="6589597"/>
              <a:ext cx="1711915" cy="27523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Comparation</a:t>
              </a:r>
            </a:p>
          </p:txBody>
        </p:sp>
        <p:sp>
          <p:nvSpPr>
            <p:cNvPr id="33" name="Chevron 32">
              <a:extLst>
                <a:ext uri="{FF2B5EF4-FFF2-40B4-BE49-F238E27FC236}">
                  <a16:creationId xmlns:a16="http://schemas.microsoft.com/office/drawing/2014/main" id="{51E371AD-0B90-F86A-2648-318E6EAEC105}"/>
                </a:ext>
              </a:extLst>
            </p:cNvPr>
            <p:cNvSpPr/>
            <p:nvPr/>
          </p:nvSpPr>
          <p:spPr>
            <a:xfrm>
              <a:off x="10321834" y="6596421"/>
              <a:ext cx="1605531" cy="26158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  <p:sp>
          <p:nvSpPr>
            <p:cNvPr id="34" name="Chevron 33">
              <a:extLst>
                <a:ext uri="{FF2B5EF4-FFF2-40B4-BE49-F238E27FC236}">
                  <a16:creationId xmlns:a16="http://schemas.microsoft.com/office/drawing/2014/main" id="{C057809A-48EB-87E1-8BD8-F4A49E997C84}"/>
                </a:ext>
              </a:extLst>
            </p:cNvPr>
            <p:cNvSpPr/>
            <p:nvPr/>
          </p:nvSpPr>
          <p:spPr>
            <a:xfrm>
              <a:off x="7051132" y="6589597"/>
              <a:ext cx="1711915" cy="268404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LQR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55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4956-E8B5-9ED0-D3D3-D4C4B24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2078-DD58-A44C-82AE-69B13AB1E97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8DCC5-86D7-CE92-06AB-126D33CF2F11}"/>
              </a:ext>
            </a:extLst>
          </p:cNvPr>
          <p:cNvSpPr txBox="1"/>
          <p:nvPr/>
        </p:nvSpPr>
        <p:spPr>
          <a:xfrm>
            <a:off x="4458371" y="0"/>
            <a:ext cx="3275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7F078B-BE87-D4D8-6AB8-88B9237E5324}"/>
              </a:ext>
            </a:extLst>
          </p:cNvPr>
          <p:cNvSpPr txBox="1"/>
          <p:nvPr/>
        </p:nvSpPr>
        <p:spPr>
          <a:xfrm>
            <a:off x="922874" y="4448671"/>
            <a:ext cx="100489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/>
              <a:t>d-q coordinate dynamic model is a commonly adopted and relatively straightforward.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/>
              <a:t>In our efforts to gain a deeper understanding of the PMSM and help us study we tried to model in stator coordinates.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transform the equation on the d-q axis coordinate system to the </a:t>
            </a:r>
            <a:r>
              <a:rPr lang="el-GR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α−β </a:t>
            </a:r>
            <a:r>
              <a:rPr lang="en-SG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axis coordinate system using 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SG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 velocity relationship</a:t>
            </a:r>
            <a:r>
              <a:rPr lang="en-SG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voltage equation in the </a:t>
            </a:r>
            <a:r>
              <a:rPr lang="el-GR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 − β </a:t>
            </a:r>
            <a:r>
              <a:rPr lang="en-SG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coordinate system can be expressed as 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math equations and formulas&#10;&#10;Description automatically generated">
            <a:extLst>
              <a:ext uri="{FF2B5EF4-FFF2-40B4-BE49-F238E27FC236}">
                <a16:creationId xmlns:a16="http://schemas.microsoft.com/office/drawing/2014/main" id="{C4368275-4B10-5641-818F-A1DBE9257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041" y="824307"/>
            <a:ext cx="3657600" cy="2565400"/>
          </a:xfrm>
          <a:prstGeom prst="rect">
            <a:avLst/>
          </a:prstGeom>
        </p:spPr>
      </p:pic>
      <p:pic>
        <p:nvPicPr>
          <p:cNvPr id="13" name="Picture 12" descr="A diagram of a space&#10;&#10;Description automatically generated">
            <a:extLst>
              <a:ext uri="{FF2B5EF4-FFF2-40B4-BE49-F238E27FC236}">
                <a16:creationId xmlns:a16="http://schemas.microsoft.com/office/drawing/2014/main" id="{4BB3872E-B43C-3D5D-6B13-95A9F0C8F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72" b="5086"/>
          <a:stretch/>
        </p:blipFill>
        <p:spPr>
          <a:xfrm>
            <a:off x="4849969" y="1853696"/>
            <a:ext cx="2933700" cy="1575304"/>
          </a:xfrm>
          <a:prstGeom prst="rect">
            <a:avLst/>
          </a:prstGeom>
        </p:spPr>
      </p:pic>
      <p:pic>
        <p:nvPicPr>
          <p:cNvPr id="14" name="Picture 13" descr="A math equation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820E3077-D303-D572-A783-F63AAEC3F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891" y="3308354"/>
            <a:ext cx="2560235" cy="1112717"/>
          </a:xfrm>
          <a:prstGeom prst="rect">
            <a:avLst/>
          </a:prstGeom>
        </p:spPr>
      </p:pic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187E29D2-F187-F470-F292-60CC60BABAB7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9E2078-DD58-A44C-82AE-69B13AB1E971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8C42CD-E9C2-75F5-2D2B-DECE584E07E1}"/>
              </a:ext>
            </a:extLst>
          </p:cNvPr>
          <p:cNvGrpSpPr/>
          <p:nvPr/>
        </p:nvGrpSpPr>
        <p:grpSpPr>
          <a:xfrm>
            <a:off x="-13648" y="6589596"/>
            <a:ext cx="11941013" cy="275231"/>
            <a:chOff x="-13648" y="6589596"/>
            <a:chExt cx="11941013" cy="275231"/>
          </a:xfrm>
        </p:grpSpPr>
        <p:sp>
          <p:nvSpPr>
            <p:cNvPr id="27" name="Pentagon 26">
              <a:extLst>
                <a:ext uri="{FF2B5EF4-FFF2-40B4-BE49-F238E27FC236}">
                  <a16:creationId xmlns:a16="http://schemas.microsoft.com/office/drawing/2014/main" id="{C0A0E21A-8862-3917-9A8A-B81ECCDD12EF}"/>
                </a:ext>
              </a:extLst>
            </p:cNvPr>
            <p:cNvSpPr/>
            <p:nvPr/>
          </p:nvSpPr>
          <p:spPr>
            <a:xfrm>
              <a:off x="-13648" y="6589596"/>
              <a:ext cx="1037230" cy="268404"/>
            </a:xfrm>
            <a:prstGeom prst="homePlate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Goals</a:t>
              </a:r>
              <a:endParaRPr lang="en-US" b="1" dirty="0">
                <a:solidFill>
                  <a:srgbClr val="103C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Chevron 27">
              <a:extLst>
                <a:ext uri="{FF2B5EF4-FFF2-40B4-BE49-F238E27FC236}">
                  <a16:creationId xmlns:a16="http://schemas.microsoft.com/office/drawing/2014/main" id="{41D7F387-2EBB-828F-B9E7-499749F7C280}"/>
                </a:ext>
              </a:extLst>
            </p:cNvPr>
            <p:cNvSpPr/>
            <p:nvPr/>
          </p:nvSpPr>
          <p:spPr>
            <a:xfrm>
              <a:off x="951525" y="6592959"/>
              <a:ext cx="2197288" cy="262767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EE7B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Mathematic model</a:t>
              </a:r>
            </a:p>
          </p:txBody>
        </p:sp>
        <p:sp>
          <p:nvSpPr>
            <p:cNvPr id="29" name="Chevron 28">
              <a:extLst>
                <a:ext uri="{FF2B5EF4-FFF2-40B4-BE49-F238E27FC236}">
                  <a16:creationId xmlns:a16="http://schemas.microsoft.com/office/drawing/2014/main" id="{EB45337A-A512-E8AF-8953-5D13A6E6DB63}"/>
                </a:ext>
              </a:extLst>
            </p:cNvPr>
            <p:cNvSpPr/>
            <p:nvPr/>
          </p:nvSpPr>
          <p:spPr>
            <a:xfrm>
              <a:off x="3086809" y="6591870"/>
              <a:ext cx="254881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 simulation</a:t>
              </a:r>
            </a:p>
          </p:txBody>
        </p:sp>
        <p:sp>
          <p:nvSpPr>
            <p:cNvPr id="30" name="Chevron 29">
              <a:extLst>
                <a:ext uri="{FF2B5EF4-FFF2-40B4-BE49-F238E27FC236}">
                  <a16:creationId xmlns:a16="http://schemas.microsoft.com/office/drawing/2014/main" id="{A6525B2D-7956-8443-C691-8832D3CB9E8C}"/>
                </a:ext>
              </a:extLst>
            </p:cNvPr>
            <p:cNvSpPr/>
            <p:nvPr/>
          </p:nvSpPr>
          <p:spPr>
            <a:xfrm>
              <a:off x="5567465" y="6590685"/>
              <a:ext cx="157527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PID Control</a:t>
              </a:r>
            </a:p>
          </p:txBody>
        </p:sp>
        <p:sp>
          <p:nvSpPr>
            <p:cNvPr id="31" name="Chevron 30">
              <a:extLst>
                <a:ext uri="{FF2B5EF4-FFF2-40B4-BE49-F238E27FC236}">
                  <a16:creationId xmlns:a16="http://schemas.microsoft.com/office/drawing/2014/main" id="{EFAC521B-F77F-9697-D213-FD8B6F04429A}"/>
                </a:ext>
              </a:extLst>
            </p:cNvPr>
            <p:cNvSpPr/>
            <p:nvPr/>
          </p:nvSpPr>
          <p:spPr>
            <a:xfrm>
              <a:off x="8684363" y="6589597"/>
              <a:ext cx="1711915" cy="27523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Comparation</a:t>
              </a:r>
            </a:p>
          </p:txBody>
        </p:sp>
        <p:sp>
          <p:nvSpPr>
            <p:cNvPr id="32" name="Chevron 31">
              <a:extLst>
                <a:ext uri="{FF2B5EF4-FFF2-40B4-BE49-F238E27FC236}">
                  <a16:creationId xmlns:a16="http://schemas.microsoft.com/office/drawing/2014/main" id="{44169519-3466-63D4-9CDC-2D3291289EBF}"/>
                </a:ext>
              </a:extLst>
            </p:cNvPr>
            <p:cNvSpPr/>
            <p:nvPr/>
          </p:nvSpPr>
          <p:spPr>
            <a:xfrm>
              <a:off x="10321834" y="6596421"/>
              <a:ext cx="1605531" cy="26158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  <p:sp>
          <p:nvSpPr>
            <p:cNvPr id="33" name="Chevron 32">
              <a:extLst>
                <a:ext uri="{FF2B5EF4-FFF2-40B4-BE49-F238E27FC236}">
                  <a16:creationId xmlns:a16="http://schemas.microsoft.com/office/drawing/2014/main" id="{BF42683C-ABEC-E8A0-C098-1A0F380E21EC}"/>
                </a:ext>
              </a:extLst>
            </p:cNvPr>
            <p:cNvSpPr/>
            <p:nvPr/>
          </p:nvSpPr>
          <p:spPr>
            <a:xfrm>
              <a:off x="7051132" y="6589597"/>
              <a:ext cx="1711915" cy="268404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LQR Control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62061EFB-CEE6-301D-09BC-25334985C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398" y="1428795"/>
            <a:ext cx="4062786" cy="281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4956-E8B5-9ED0-D3D3-D4C4B24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2078-DD58-A44C-82AE-69B13AB1E971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D5A75-5596-A534-2BD6-1148148FF0F5}"/>
              </a:ext>
            </a:extLst>
          </p:cNvPr>
          <p:cNvSpPr txBox="1"/>
          <p:nvPr/>
        </p:nvSpPr>
        <p:spPr>
          <a:xfrm>
            <a:off x="4257578" y="106325"/>
            <a:ext cx="4689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PMSM Steady State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EC4AE-730D-A1B5-F95A-A6F0CE183157}"/>
              </a:ext>
            </a:extLst>
          </p:cNvPr>
          <p:cNvSpPr txBox="1"/>
          <p:nvPr/>
        </p:nvSpPr>
        <p:spPr>
          <a:xfrm>
            <a:off x="1196196" y="1395690"/>
            <a:ext cx="536146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 real practice, the motor almost work in steady state.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Times New Roman"/>
                <a:ea typeface="等线"/>
                <a:cs typeface="Times New Roman"/>
              </a:rPr>
              <a:t>Hence, we need to keep torque output</a:t>
            </a:r>
            <a:r>
              <a:rPr lang="en-US" dirty="0">
                <a:latin typeface="Times New Roman"/>
                <a:cs typeface="Times New Roman"/>
              </a:rPr>
              <a:t> constant.</a:t>
            </a:r>
            <a:endParaRPr lang="en-US" dirty="0"/>
          </a:p>
        </p:txBody>
      </p:sp>
      <p:pic>
        <p:nvPicPr>
          <p:cNvPr id="10" name="Picture 9" descr="A group of black text&#10;&#10;Description automatically generated with medium confidence">
            <a:extLst>
              <a:ext uri="{FF2B5EF4-FFF2-40B4-BE49-F238E27FC236}">
                <a16:creationId xmlns:a16="http://schemas.microsoft.com/office/drawing/2014/main" id="{4330036A-15DE-82CA-2B31-4F3AB7299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74" y="3429000"/>
            <a:ext cx="4678294" cy="2178214"/>
          </a:xfrm>
          <a:prstGeom prst="rect">
            <a:avLst/>
          </a:prstGeom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68D188B-8F99-ABD5-2989-07D632216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833164"/>
              </p:ext>
            </p:extLst>
          </p:nvPr>
        </p:nvGraphicFramePr>
        <p:xfrm>
          <a:off x="3036706" y="2744232"/>
          <a:ext cx="30448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521720" imgH="348120" progId="Equation.AxMath">
                  <p:embed/>
                </p:oleObj>
              </mc:Choice>
              <mc:Fallback>
                <p:oleObj name="AxMath" r:id="rId3" imgW="152172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6706" y="2744232"/>
                        <a:ext cx="304482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6">
            <a:extLst>
              <a:ext uri="{FF2B5EF4-FFF2-40B4-BE49-F238E27FC236}">
                <a16:creationId xmlns:a16="http://schemas.microsoft.com/office/drawing/2014/main" id="{61D0C077-040D-ACD1-52BA-CD46BEA166B6}"/>
              </a:ext>
            </a:extLst>
          </p:cNvPr>
          <p:cNvSpPr txBox="1"/>
          <p:nvPr/>
        </p:nvSpPr>
        <p:spPr>
          <a:xfrm>
            <a:off x="1196196" y="2891194"/>
            <a:ext cx="188041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SG" dirty="0"/>
              <a:t>For steady state, </a:t>
            </a:r>
            <a:endParaRPr lang="en-US" dirty="0"/>
          </a:p>
        </p:txBody>
      </p:sp>
      <p:pic>
        <p:nvPicPr>
          <p:cNvPr id="11" name="图片 10" descr="图表, 表面图&#10;&#10;描述已自动生成">
            <a:extLst>
              <a:ext uri="{FF2B5EF4-FFF2-40B4-BE49-F238E27FC236}">
                <a16:creationId xmlns:a16="http://schemas.microsoft.com/office/drawing/2014/main" id="{6D52D2BB-B528-62EB-5131-08AA60D2B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672" y="1713972"/>
            <a:ext cx="5647244" cy="2643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25">
                <a:extLst>
                  <a:ext uri="{FF2B5EF4-FFF2-40B4-BE49-F238E27FC236}">
                    <a16:creationId xmlns:a16="http://schemas.microsoft.com/office/drawing/2014/main" id="{BB55E6AA-0FF3-E441-4469-D28FA25C6A9F}"/>
                  </a:ext>
                </a:extLst>
              </p:cNvPr>
              <p:cNvSpPr txBox="1"/>
              <p:nvPr/>
            </p:nvSpPr>
            <p:spPr>
              <a:xfrm>
                <a:off x="6578887" y="4686549"/>
                <a:ext cx="5739826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Respective variation of </a:t>
                </a:r>
                <a:r>
                  <a:rPr lang="en-SG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SG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SG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𝑠𝑑</m:t>
                        </m:r>
                      </m:sub>
                    </m:sSub>
                  </m:oMath>
                </a14:m>
                <a:r>
                  <a:rPr lang="en-S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SG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SG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SG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SG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S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S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Servo steady state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S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indicated by red line</a:t>
                </a:r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25">
                <a:extLst>
                  <a:ext uri="{FF2B5EF4-FFF2-40B4-BE49-F238E27FC236}">
                    <a16:creationId xmlns:a16="http://schemas.microsoft.com/office/drawing/2014/main" id="{BB55E6AA-0FF3-E441-4469-D28FA25C6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887" y="4686549"/>
                <a:ext cx="5739826" cy="667747"/>
              </a:xfrm>
              <a:prstGeom prst="rect">
                <a:avLst/>
              </a:prstGeom>
              <a:blipFill>
                <a:blip r:embed="rId6"/>
                <a:stretch>
                  <a:fillRect l="-637" t="-11927" b="-14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A0B0EB2-D5E1-81CE-733D-84F7947DE23F}"/>
              </a:ext>
            </a:extLst>
          </p:cNvPr>
          <p:cNvGrpSpPr/>
          <p:nvPr/>
        </p:nvGrpSpPr>
        <p:grpSpPr>
          <a:xfrm>
            <a:off x="-13648" y="6589596"/>
            <a:ext cx="11941013" cy="275231"/>
            <a:chOff x="-13648" y="6589596"/>
            <a:chExt cx="11941013" cy="275231"/>
          </a:xfrm>
        </p:grpSpPr>
        <p:sp>
          <p:nvSpPr>
            <p:cNvPr id="8" name="Pentagon 7">
              <a:extLst>
                <a:ext uri="{FF2B5EF4-FFF2-40B4-BE49-F238E27FC236}">
                  <a16:creationId xmlns:a16="http://schemas.microsoft.com/office/drawing/2014/main" id="{EF1861A2-A230-DEA3-B357-A747E9C11C85}"/>
                </a:ext>
              </a:extLst>
            </p:cNvPr>
            <p:cNvSpPr/>
            <p:nvPr/>
          </p:nvSpPr>
          <p:spPr>
            <a:xfrm>
              <a:off x="-13648" y="6589596"/>
              <a:ext cx="1037230" cy="268404"/>
            </a:xfrm>
            <a:prstGeom prst="homePlate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Goals</a:t>
              </a:r>
              <a:endParaRPr lang="en-US" b="1" dirty="0">
                <a:solidFill>
                  <a:srgbClr val="103C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419765B9-E860-B617-C3DD-B8ECE50D17C1}"/>
                </a:ext>
              </a:extLst>
            </p:cNvPr>
            <p:cNvSpPr/>
            <p:nvPr/>
          </p:nvSpPr>
          <p:spPr>
            <a:xfrm>
              <a:off x="951525" y="6592959"/>
              <a:ext cx="2197288" cy="262767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EE7B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Mathematic model</a:t>
              </a: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2C650088-6E1B-F063-72A0-B36A6BEEE448}"/>
                </a:ext>
              </a:extLst>
            </p:cNvPr>
            <p:cNvSpPr/>
            <p:nvPr/>
          </p:nvSpPr>
          <p:spPr>
            <a:xfrm>
              <a:off x="3086809" y="6591870"/>
              <a:ext cx="254881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 simulation</a:t>
              </a: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34E0BF01-A872-86D3-A74F-CEB27706B881}"/>
                </a:ext>
              </a:extLst>
            </p:cNvPr>
            <p:cNvSpPr/>
            <p:nvPr/>
          </p:nvSpPr>
          <p:spPr>
            <a:xfrm>
              <a:off x="5567465" y="6590685"/>
              <a:ext cx="157527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PID Control</a:t>
              </a: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C953CF34-7ED1-896F-9F84-A4CE14A6D5B8}"/>
                </a:ext>
              </a:extLst>
            </p:cNvPr>
            <p:cNvSpPr/>
            <p:nvPr/>
          </p:nvSpPr>
          <p:spPr>
            <a:xfrm>
              <a:off x="8684363" y="6589597"/>
              <a:ext cx="1711915" cy="27523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Comparation</a:t>
              </a: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49D61DF2-B1E6-4070-BCE4-191DB4DD64BB}"/>
                </a:ext>
              </a:extLst>
            </p:cNvPr>
            <p:cNvSpPr/>
            <p:nvPr/>
          </p:nvSpPr>
          <p:spPr>
            <a:xfrm>
              <a:off x="10321834" y="6596421"/>
              <a:ext cx="1605531" cy="26158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793FE048-F164-30EF-473A-E04401F884C2}"/>
                </a:ext>
              </a:extLst>
            </p:cNvPr>
            <p:cNvSpPr/>
            <p:nvPr/>
          </p:nvSpPr>
          <p:spPr>
            <a:xfrm>
              <a:off x="7051132" y="6589597"/>
              <a:ext cx="1711915" cy="268404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LQR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271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4956-E8B5-9ED0-D3D3-D4C4B24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2078-DD58-A44C-82AE-69B13AB1E971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D5A75-5596-A534-2BD6-1148148FF0F5}"/>
              </a:ext>
            </a:extLst>
          </p:cNvPr>
          <p:cNvSpPr txBox="1"/>
          <p:nvPr/>
        </p:nvSpPr>
        <p:spPr>
          <a:xfrm>
            <a:off x="4458371" y="0"/>
            <a:ext cx="3525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simulation</a:t>
            </a:r>
          </a:p>
        </p:txBody>
      </p:sp>
      <p:pic>
        <p:nvPicPr>
          <p:cNvPr id="5" name="Picture 4" descr="A graph of 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7A78AFB2-9E9D-21A5-DD31-626990A8C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891" y="1063812"/>
            <a:ext cx="4620396" cy="3735840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574A78AE-199F-3F16-03FB-7110897C6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51" y="1063812"/>
            <a:ext cx="4169802" cy="37358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4D9713-4CEE-BB9D-7D52-9D469F7B07B2}"/>
              </a:ext>
            </a:extLst>
          </p:cNvPr>
          <p:cNvGrpSpPr/>
          <p:nvPr/>
        </p:nvGrpSpPr>
        <p:grpSpPr>
          <a:xfrm>
            <a:off x="-13648" y="6589596"/>
            <a:ext cx="11941013" cy="275231"/>
            <a:chOff x="-13648" y="6589596"/>
            <a:chExt cx="11941013" cy="275231"/>
          </a:xfrm>
        </p:grpSpPr>
        <p:sp>
          <p:nvSpPr>
            <p:cNvPr id="17" name="Pentagon 16">
              <a:extLst>
                <a:ext uri="{FF2B5EF4-FFF2-40B4-BE49-F238E27FC236}">
                  <a16:creationId xmlns:a16="http://schemas.microsoft.com/office/drawing/2014/main" id="{6850F132-FFE2-21C7-C970-5F718786F26D}"/>
                </a:ext>
              </a:extLst>
            </p:cNvPr>
            <p:cNvSpPr/>
            <p:nvPr/>
          </p:nvSpPr>
          <p:spPr>
            <a:xfrm>
              <a:off x="-13648" y="6589596"/>
              <a:ext cx="1037230" cy="268404"/>
            </a:xfrm>
            <a:prstGeom prst="homePlate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Goals</a:t>
              </a:r>
              <a:endParaRPr lang="en-US" b="1" dirty="0">
                <a:solidFill>
                  <a:srgbClr val="103C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8B87CBFB-07A3-9D26-7FA9-45AD204F40D9}"/>
                </a:ext>
              </a:extLst>
            </p:cNvPr>
            <p:cNvSpPr/>
            <p:nvPr/>
          </p:nvSpPr>
          <p:spPr>
            <a:xfrm>
              <a:off x="951525" y="6592959"/>
              <a:ext cx="2197288" cy="262767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Mathematic model</a:t>
              </a:r>
            </a:p>
          </p:txBody>
        </p: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F109D44C-A01F-48C5-69A0-37140459C9F5}"/>
                </a:ext>
              </a:extLst>
            </p:cNvPr>
            <p:cNvSpPr/>
            <p:nvPr/>
          </p:nvSpPr>
          <p:spPr>
            <a:xfrm>
              <a:off x="3086809" y="6591870"/>
              <a:ext cx="254881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EE7B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 simulation</a:t>
              </a:r>
            </a:p>
          </p:txBody>
        </p:sp>
        <p:sp>
          <p:nvSpPr>
            <p:cNvPr id="20" name="Chevron 19">
              <a:extLst>
                <a:ext uri="{FF2B5EF4-FFF2-40B4-BE49-F238E27FC236}">
                  <a16:creationId xmlns:a16="http://schemas.microsoft.com/office/drawing/2014/main" id="{8D8AAC3C-B21D-BD0A-8727-9A633F9D2819}"/>
                </a:ext>
              </a:extLst>
            </p:cNvPr>
            <p:cNvSpPr/>
            <p:nvPr/>
          </p:nvSpPr>
          <p:spPr>
            <a:xfrm>
              <a:off x="5567465" y="6590685"/>
              <a:ext cx="157527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PID Control</a:t>
              </a:r>
            </a:p>
          </p:txBody>
        </p:sp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2FF34FF2-42AF-6374-763A-413000183CFC}"/>
                </a:ext>
              </a:extLst>
            </p:cNvPr>
            <p:cNvSpPr/>
            <p:nvPr/>
          </p:nvSpPr>
          <p:spPr>
            <a:xfrm>
              <a:off x="8684363" y="6589597"/>
              <a:ext cx="1711915" cy="27523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Comparation</a:t>
              </a:r>
            </a:p>
          </p:txBody>
        </p:sp>
        <p:sp>
          <p:nvSpPr>
            <p:cNvPr id="22" name="Chevron 21">
              <a:extLst>
                <a:ext uri="{FF2B5EF4-FFF2-40B4-BE49-F238E27FC236}">
                  <a16:creationId xmlns:a16="http://schemas.microsoft.com/office/drawing/2014/main" id="{77F6745A-6182-F928-0F9F-21C26C57BF85}"/>
                </a:ext>
              </a:extLst>
            </p:cNvPr>
            <p:cNvSpPr/>
            <p:nvPr/>
          </p:nvSpPr>
          <p:spPr>
            <a:xfrm>
              <a:off x="10321834" y="6596421"/>
              <a:ext cx="1605531" cy="26158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  <p:sp>
          <p:nvSpPr>
            <p:cNvPr id="23" name="Chevron 22">
              <a:extLst>
                <a:ext uri="{FF2B5EF4-FFF2-40B4-BE49-F238E27FC236}">
                  <a16:creationId xmlns:a16="http://schemas.microsoft.com/office/drawing/2014/main" id="{B06A1FC9-0FA6-05E2-61DC-7C48D7420E58}"/>
                </a:ext>
              </a:extLst>
            </p:cNvPr>
            <p:cNvSpPr/>
            <p:nvPr/>
          </p:nvSpPr>
          <p:spPr>
            <a:xfrm>
              <a:off x="7051132" y="6589597"/>
              <a:ext cx="1711915" cy="268404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LQR Control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19827E-A2D7-BF16-E09D-9F043A9899E3}"/>
                  </a:ext>
                </a:extLst>
              </p:cNvPr>
              <p:cNvSpPr txBox="1"/>
              <p:nvPr/>
            </p:nvSpPr>
            <p:spPr>
              <a:xfrm>
                <a:off x="3030519" y="681497"/>
                <a:ext cx="8041225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nitial rotational velocity of -5 rad/s. </a:t>
                </a:r>
                <a:r>
                  <a:rPr lang="en-S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SG" sz="18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0.8 then to -0.35. </a:t>
                </a:r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19827E-A2D7-BF16-E09D-9F043A989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9" y="681497"/>
                <a:ext cx="8041225" cy="390748"/>
              </a:xfrm>
              <a:prstGeom prst="rect">
                <a:avLst/>
              </a:prstGeom>
              <a:blipFill>
                <a:blip r:embed="rId4"/>
                <a:stretch>
                  <a:fillRect l="-607" t="-93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2A1B8AE-FF15-F2EF-DA31-6F35A4208DF6}"/>
              </a:ext>
            </a:extLst>
          </p:cNvPr>
          <p:cNvSpPr txBox="1"/>
          <p:nvPr/>
        </p:nvSpPr>
        <p:spPr>
          <a:xfrm>
            <a:off x="2076682" y="4820321"/>
            <a:ext cx="895689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both models we can see the the rotational speed initiates from -0.5 and progressively accelerates, reversing direction.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proves that the d-q coordinates method is much more straightforward for accomplishing precise current control compared with Stator coordinate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D2B25A-C68A-398A-4F39-9C02C903B205}"/>
                  </a:ext>
                </a:extLst>
              </p:cNvPr>
              <p:cNvSpPr txBox="1"/>
              <p:nvPr/>
            </p:nvSpPr>
            <p:spPr>
              <a:xfrm>
                <a:off x="10691457" y="1113583"/>
                <a:ext cx="1235908" cy="1096198"/>
              </a:xfrm>
              <a:prstGeom prst="rect">
                <a:avLst/>
              </a:prstGeom>
              <a:noFill/>
              <a:ln w="50800" cmpd="dbl"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6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0.1729,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16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0.6986,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16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0.4347,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6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50.5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D2B25A-C68A-398A-4F39-9C02C903B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457" y="1113583"/>
                <a:ext cx="1235908" cy="1096198"/>
              </a:xfrm>
              <a:prstGeom prst="rect">
                <a:avLst/>
              </a:prstGeom>
              <a:blipFill>
                <a:blip r:embed="rId5"/>
                <a:stretch>
                  <a:fillRect b="-4278"/>
                </a:stretch>
              </a:blipFill>
              <a:ln w="50800" cmpd="dbl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48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4956-E8B5-9ED0-D3D3-D4C4B24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2078-DD58-A44C-82AE-69B13AB1E971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DD735CCF-5AA8-959D-7DFD-66428716B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817"/>
            <a:ext cx="6235700" cy="2743200"/>
          </a:xfrm>
          <a:prstGeom prst="rect">
            <a:avLst/>
          </a:prstGeom>
        </p:spPr>
      </p:pic>
      <p:pic>
        <p:nvPicPr>
          <p:cNvPr id="11" name="Picture 10" descr="A graph of a line with red and blue lines&#10;&#10;Description automatically generated">
            <a:extLst>
              <a:ext uri="{FF2B5EF4-FFF2-40B4-BE49-F238E27FC236}">
                <a16:creationId xmlns:a16="http://schemas.microsoft.com/office/drawing/2014/main" id="{94F9F144-8E48-647F-902B-2743AD672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103" y="1063527"/>
            <a:ext cx="3095897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9C742D-4594-749E-2255-9EBDEE7CE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365" y="1063528"/>
            <a:ext cx="3194523" cy="27431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C158CB-D00B-8FDC-403A-37368B6BFE94}"/>
              </a:ext>
            </a:extLst>
          </p:cNvPr>
          <p:cNvSpPr txBox="1"/>
          <p:nvPr/>
        </p:nvSpPr>
        <p:spPr>
          <a:xfrm>
            <a:off x="4458371" y="0"/>
            <a:ext cx="3525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simulation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BF93BC-5FEB-A606-81AF-EF7961B905FC}"/>
              </a:ext>
            </a:extLst>
          </p:cNvPr>
          <p:cNvGrpSpPr/>
          <p:nvPr/>
        </p:nvGrpSpPr>
        <p:grpSpPr>
          <a:xfrm>
            <a:off x="-13648" y="6589596"/>
            <a:ext cx="11941013" cy="275231"/>
            <a:chOff x="-13648" y="6589596"/>
            <a:chExt cx="11941013" cy="275231"/>
          </a:xfrm>
        </p:grpSpPr>
        <p:sp>
          <p:nvSpPr>
            <p:cNvPr id="23" name="Pentagon 22">
              <a:extLst>
                <a:ext uri="{FF2B5EF4-FFF2-40B4-BE49-F238E27FC236}">
                  <a16:creationId xmlns:a16="http://schemas.microsoft.com/office/drawing/2014/main" id="{FDFC6AA1-93DC-5497-0D4D-E3D3AA33BEBE}"/>
                </a:ext>
              </a:extLst>
            </p:cNvPr>
            <p:cNvSpPr/>
            <p:nvPr/>
          </p:nvSpPr>
          <p:spPr>
            <a:xfrm>
              <a:off x="-13648" y="6589596"/>
              <a:ext cx="1037230" cy="268404"/>
            </a:xfrm>
            <a:prstGeom prst="homePlate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Goals</a:t>
              </a:r>
              <a:endParaRPr lang="en-US" b="1" dirty="0">
                <a:solidFill>
                  <a:srgbClr val="103C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hevron 23">
              <a:extLst>
                <a:ext uri="{FF2B5EF4-FFF2-40B4-BE49-F238E27FC236}">
                  <a16:creationId xmlns:a16="http://schemas.microsoft.com/office/drawing/2014/main" id="{67212E10-F6B7-9ECD-0B39-A1771AAA661B}"/>
                </a:ext>
              </a:extLst>
            </p:cNvPr>
            <p:cNvSpPr/>
            <p:nvPr/>
          </p:nvSpPr>
          <p:spPr>
            <a:xfrm>
              <a:off x="951525" y="6592959"/>
              <a:ext cx="2197288" cy="262767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Mathematic model</a:t>
              </a:r>
            </a:p>
          </p:txBody>
        </p:sp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B848F8ED-22D3-58BF-D67A-0A906A284EBB}"/>
                </a:ext>
              </a:extLst>
            </p:cNvPr>
            <p:cNvSpPr/>
            <p:nvPr/>
          </p:nvSpPr>
          <p:spPr>
            <a:xfrm>
              <a:off x="3086809" y="6591870"/>
              <a:ext cx="254881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EE7B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 simulation</a:t>
              </a:r>
            </a:p>
          </p:txBody>
        </p:sp>
        <p:sp>
          <p:nvSpPr>
            <p:cNvPr id="26" name="Chevron 25">
              <a:extLst>
                <a:ext uri="{FF2B5EF4-FFF2-40B4-BE49-F238E27FC236}">
                  <a16:creationId xmlns:a16="http://schemas.microsoft.com/office/drawing/2014/main" id="{D5415799-FE81-0B1C-1806-F54809456E46}"/>
                </a:ext>
              </a:extLst>
            </p:cNvPr>
            <p:cNvSpPr/>
            <p:nvPr/>
          </p:nvSpPr>
          <p:spPr>
            <a:xfrm>
              <a:off x="5567465" y="6590685"/>
              <a:ext cx="157527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PID Control</a:t>
              </a:r>
            </a:p>
          </p:txBody>
        </p:sp>
        <p:sp>
          <p:nvSpPr>
            <p:cNvPr id="27" name="Chevron 26">
              <a:extLst>
                <a:ext uri="{FF2B5EF4-FFF2-40B4-BE49-F238E27FC236}">
                  <a16:creationId xmlns:a16="http://schemas.microsoft.com/office/drawing/2014/main" id="{643C29A3-826E-FBC7-CD8F-B2B6AAE9A0B9}"/>
                </a:ext>
              </a:extLst>
            </p:cNvPr>
            <p:cNvSpPr/>
            <p:nvPr/>
          </p:nvSpPr>
          <p:spPr>
            <a:xfrm>
              <a:off x="8684363" y="6589597"/>
              <a:ext cx="1711915" cy="27523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Comparation</a:t>
              </a:r>
            </a:p>
          </p:txBody>
        </p:sp>
        <p:sp>
          <p:nvSpPr>
            <p:cNvPr id="28" name="Chevron 27">
              <a:extLst>
                <a:ext uri="{FF2B5EF4-FFF2-40B4-BE49-F238E27FC236}">
                  <a16:creationId xmlns:a16="http://schemas.microsoft.com/office/drawing/2014/main" id="{F82B4E33-4438-4C0B-64F0-4F4989A4BB0D}"/>
                </a:ext>
              </a:extLst>
            </p:cNvPr>
            <p:cNvSpPr/>
            <p:nvPr/>
          </p:nvSpPr>
          <p:spPr>
            <a:xfrm>
              <a:off x="10321834" y="6596421"/>
              <a:ext cx="1605531" cy="26158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  <p:sp>
          <p:nvSpPr>
            <p:cNvPr id="29" name="Chevron 28">
              <a:extLst>
                <a:ext uri="{FF2B5EF4-FFF2-40B4-BE49-F238E27FC236}">
                  <a16:creationId xmlns:a16="http://schemas.microsoft.com/office/drawing/2014/main" id="{2406AEB4-BE43-BD5C-FCB5-55B59B1CE471}"/>
                </a:ext>
              </a:extLst>
            </p:cNvPr>
            <p:cNvSpPr/>
            <p:nvPr/>
          </p:nvSpPr>
          <p:spPr>
            <a:xfrm>
              <a:off x="7051132" y="6589597"/>
              <a:ext cx="1711915" cy="268404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LQR Control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64CB95F-8105-2CB6-963E-9DC6705BAD0D}"/>
              </a:ext>
            </a:extLst>
          </p:cNvPr>
          <p:cNvSpPr txBox="1"/>
          <p:nvPr/>
        </p:nvSpPr>
        <p:spPr>
          <a:xfrm>
            <a:off x="1132922" y="4244022"/>
            <a:ext cx="104443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/>
              <a:t>Even though there is a smooth and slightly overshooting current initiation, the output torque and rotational speed exhibit seamless transitions without significant overshooting or oscillations.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/>
              <a:t>For current trajectory the q-axis current undergoes significant changes, underscoring its primary role in torque control.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/>
              <a:t>It demonstrates the q-axis current is the main contributor to torque regulation.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3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4956-E8B5-9ED0-D3D3-D4C4B24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2078-DD58-A44C-82AE-69B13AB1E971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C8EE0243-ED6B-6F34-B42B-B2E78927A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059" y="1117119"/>
            <a:ext cx="4649313" cy="3663095"/>
          </a:xfrm>
          <a:prstGeom prst="rect">
            <a:avLst/>
          </a:prstGeom>
        </p:spPr>
      </p:pic>
      <p:pic>
        <p:nvPicPr>
          <p:cNvPr id="6" name="Picture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3B1D7326-630C-BE67-4205-F7F14B209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720" y="1156889"/>
            <a:ext cx="4649313" cy="3663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A49F6C-A7AD-6E97-6ED9-6756C80CDD1A}"/>
              </a:ext>
            </a:extLst>
          </p:cNvPr>
          <p:cNvSpPr txBox="1"/>
          <p:nvPr/>
        </p:nvSpPr>
        <p:spPr>
          <a:xfrm>
            <a:off x="4458371" y="0"/>
            <a:ext cx="3525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simulation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1A0E35-BB0C-5E49-2684-A79A29F05954}"/>
              </a:ext>
            </a:extLst>
          </p:cNvPr>
          <p:cNvGrpSpPr/>
          <p:nvPr/>
        </p:nvGrpSpPr>
        <p:grpSpPr>
          <a:xfrm>
            <a:off x="-13648" y="6589596"/>
            <a:ext cx="11941013" cy="275231"/>
            <a:chOff x="-13648" y="6589596"/>
            <a:chExt cx="11941013" cy="275231"/>
          </a:xfrm>
        </p:grpSpPr>
        <p:sp>
          <p:nvSpPr>
            <p:cNvPr id="18" name="Pentagon 17">
              <a:extLst>
                <a:ext uri="{FF2B5EF4-FFF2-40B4-BE49-F238E27FC236}">
                  <a16:creationId xmlns:a16="http://schemas.microsoft.com/office/drawing/2014/main" id="{B70E3BEB-4BE7-FC84-DE0B-6D0C992815CC}"/>
                </a:ext>
              </a:extLst>
            </p:cNvPr>
            <p:cNvSpPr/>
            <p:nvPr/>
          </p:nvSpPr>
          <p:spPr>
            <a:xfrm>
              <a:off x="-13648" y="6589596"/>
              <a:ext cx="1037230" cy="268404"/>
            </a:xfrm>
            <a:prstGeom prst="homePlate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Goals</a:t>
              </a:r>
              <a:endParaRPr lang="en-US" b="1" dirty="0">
                <a:solidFill>
                  <a:srgbClr val="103C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9794BE7F-00C9-1ECD-296D-39B563F44C21}"/>
                </a:ext>
              </a:extLst>
            </p:cNvPr>
            <p:cNvSpPr/>
            <p:nvPr/>
          </p:nvSpPr>
          <p:spPr>
            <a:xfrm>
              <a:off x="951525" y="6592959"/>
              <a:ext cx="2197288" cy="262767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Mathematic model</a:t>
              </a:r>
            </a:p>
          </p:txBody>
        </p:sp>
        <p:sp>
          <p:nvSpPr>
            <p:cNvPr id="20" name="Chevron 19">
              <a:extLst>
                <a:ext uri="{FF2B5EF4-FFF2-40B4-BE49-F238E27FC236}">
                  <a16:creationId xmlns:a16="http://schemas.microsoft.com/office/drawing/2014/main" id="{BA528511-2C2C-2DF0-C493-16A7ACEA0205}"/>
                </a:ext>
              </a:extLst>
            </p:cNvPr>
            <p:cNvSpPr/>
            <p:nvPr/>
          </p:nvSpPr>
          <p:spPr>
            <a:xfrm>
              <a:off x="3086809" y="6591870"/>
              <a:ext cx="254881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EE7B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 simulation</a:t>
              </a:r>
            </a:p>
          </p:txBody>
        </p:sp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44AFDD1D-2033-2980-1D9C-7501073A97D3}"/>
                </a:ext>
              </a:extLst>
            </p:cNvPr>
            <p:cNvSpPr/>
            <p:nvPr/>
          </p:nvSpPr>
          <p:spPr>
            <a:xfrm>
              <a:off x="5567465" y="6590685"/>
              <a:ext cx="157527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PID Control</a:t>
              </a:r>
            </a:p>
          </p:txBody>
        </p:sp>
        <p:sp>
          <p:nvSpPr>
            <p:cNvPr id="22" name="Chevron 21">
              <a:extLst>
                <a:ext uri="{FF2B5EF4-FFF2-40B4-BE49-F238E27FC236}">
                  <a16:creationId xmlns:a16="http://schemas.microsoft.com/office/drawing/2014/main" id="{B09BA62A-F394-AD39-B2BD-B0D18ED6CF33}"/>
                </a:ext>
              </a:extLst>
            </p:cNvPr>
            <p:cNvSpPr/>
            <p:nvPr/>
          </p:nvSpPr>
          <p:spPr>
            <a:xfrm>
              <a:off x="8684363" y="6589597"/>
              <a:ext cx="1711915" cy="27523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Comparation</a:t>
              </a:r>
            </a:p>
          </p:txBody>
        </p:sp>
        <p:sp>
          <p:nvSpPr>
            <p:cNvPr id="23" name="Chevron 22">
              <a:extLst>
                <a:ext uri="{FF2B5EF4-FFF2-40B4-BE49-F238E27FC236}">
                  <a16:creationId xmlns:a16="http://schemas.microsoft.com/office/drawing/2014/main" id="{77F58284-D967-4E13-70AF-8BDDCDA7BB92}"/>
                </a:ext>
              </a:extLst>
            </p:cNvPr>
            <p:cNvSpPr/>
            <p:nvPr/>
          </p:nvSpPr>
          <p:spPr>
            <a:xfrm>
              <a:off x="10321834" y="6596421"/>
              <a:ext cx="1605531" cy="26158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  <p:sp>
          <p:nvSpPr>
            <p:cNvPr id="24" name="Chevron 23">
              <a:extLst>
                <a:ext uri="{FF2B5EF4-FFF2-40B4-BE49-F238E27FC236}">
                  <a16:creationId xmlns:a16="http://schemas.microsoft.com/office/drawing/2014/main" id="{C740DACD-287B-38F1-333C-51FBA6768ADF}"/>
                </a:ext>
              </a:extLst>
            </p:cNvPr>
            <p:cNvSpPr/>
            <p:nvPr/>
          </p:nvSpPr>
          <p:spPr>
            <a:xfrm>
              <a:off x="7051132" y="6589597"/>
              <a:ext cx="1711915" cy="268404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LQR Control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99CFA0-4A7D-9076-19F2-D79E00424DD3}"/>
                  </a:ext>
                </a:extLst>
              </p:cNvPr>
              <p:cNvSpPr txBox="1"/>
              <p:nvPr/>
            </p:nvSpPr>
            <p:spPr>
              <a:xfrm>
                <a:off x="1580995" y="4787038"/>
                <a:ext cx="9405453" cy="1986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other two situations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demonstrate effective control of current and rotation speed.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primary distinction lies in the rotational acceleration.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SG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SG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SG" sz="200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200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SG" sz="200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acceleration is notably higher compared to the scenario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SG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SG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SG" sz="200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200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SG" sz="2000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SG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SG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SG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results in a more robust field along the d-axis, augmenting the motor’s torque production capacity.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99CFA0-4A7D-9076-19F2-D79E00424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95" y="4787038"/>
                <a:ext cx="9405453" cy="1986313"/>
              </a:xfrm>
              <a:prstGeom prst="rect">
                <a:avLst/>
              </a:prstGeom>
              <a:blipFill>
                <a:blip r:embed="rId4"/>
                <a:stretch>
                  <a:fillRect l="-583" t="-1534" r="-1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64C97080-BA4A-AB81-20CD-9E3EDC555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046" y="655026"/>
            <a:ext cx="888354" cy="501863"/>
          </a:xfrm>
          <a:prstGeom prst="rect">
            <a:avLst/>
          </a:prstGeom>
        </p:spPr>
      </p:pic>
      <p:pic>
        <p:nvPicPr>
          <p:cNvPr id="31" name="Picture 30" descr="A black arrow in a white background&#10;&#10;Description automatically generated">
            <a:extLst>
              <a:ext uri="{FF2B5EF4-FFF2-40B4-BE49-F238E27FC236}">
                <a16:creationId xmlns:a16="http://schemas.microsoft.com/office/drawing/2014/main" id="{D63BAD67-DFCC-1FCC-ABA7-99F095564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0186" y="730138"/>
            <a:ext cx="888354" cy="35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0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4956-E8B5-9ED0-D3D3-D4C4B24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2078-DD58-A44C-82AE-69B13AB1E971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D5A75-5596-A534-2BD6-1148148FF0F5}"/>
              </a:ext>
            </a:extLst>
          </p:cNvPr>
          <p:cNvSpPr txBox="1"/>
          <p:nvPr/>
        </p:nvSpPr>
        <p:spPr>
          <a:xfrm>
            <a:off x="4458371" y="0"/>
            <a:ext cx="3275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 model</a:t>
            </a:r>
          </a:p>
        </p:txBody>
      </p:sp>
      <p:pic>
        <p:nvPicPr>
          <p:cNvPr id="5" name="Picture 4" descr="A diagram of a rainbow&#10;&#10;Description automatically generated">
            <a:extLst>
              <a:ext uri="{FF2B5EF4-FFF2-40B4-BE49-F238E27FC236}">
                <a16:creationId xmlns:a16="http://schemas.microsoft.com/office/drawing/2014/main" id="{9F4FB404-51C8-7624-CAEB-067F7B94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25" y="1366393"/>
            <a:ext cx="3991162" cy="3588079"/>
          </a:xfrm>
          <a:prstGeom prst="rect">
            <a:avLst/>
          </a:prstGeom>
        </p:spPr>
      </p:pic>
      <p:pic>
        <p:nvPicPr>
          <p:cNvPr id="7" name="Picture 6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E0E1042B-E7D4-22E9-6D65-6FA8857F4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735" y="1270882"/>
            <a:ext cx="3730986" cy="337137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5F1DC17-75CD-30D3-A253-ED176B0B4D6C}"/>
              </a:ext>
            </a:extLst>
          </p:cNvPr>
          <p:cNvGrpSpPr/>
          <p:nvPr/>
        </p:nvGrpSpPr>
        <p:grpSpPr>
          <a:xfrm>
            <a:off x="-13648" y="6589596"/>
            <a:ext cx="11941013" cy="275231"/>
            <a:chOff x="-13648" y="6589596"/>
            <a:chExt cx="11941013" cy="275231"/>
          </a:xfrm>
        </p:grpSpPr>
        <p:sp>
          <p:nvSpPr>
            <p:cNvPr id="17" name="Pentagon 16">
              <a:extLst>
                <a:ext uri="{FF2B5EF4-FFF2-40B4-BE49-F238E27FC236}">
                  <a16:creationId xmlns:a16="http://schemas.microsoft.com/office/drawing/2014/main" id="{2D143B59-EE3B-6AB7-54BB-21F3D46DDFC7}"/>
                </a:ext>
              </a:extLst>
            </p:cNvPr>
            <p:cNvSpPr/>
            <p:nvPr/>
          </p:nvSpPr>
          <p:spPr>
            <a:xfrm>
              <a:off x="-13648" y="6589596"/>
              <a:ext cx="1037230" cy="268404"/>
            </a:xfrm>
            <a:prstGeom prst="homePlate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Goals</a:t>
              </a:r>
              <a:endParaRPr lang="en-US" b="1" dirty="0">
                <a:solidFill>
                  <a:srgbClr val="103C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AE0F9D8B-A46D-3796-503E-FC59EE85BD85}"/>
                </a:ext>
              </a:extLst>
            </p:cNvPr>
            <p:cNvSpPr/>
            <p:nvPr/>
          </p:nvSpPr>
          <p:spPr>
            <a:xfrm>
              <a:off x="951525" y="6592959"/>
              <a:ext cx="2197288" cy="262767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Mathematic model</a:t>
              </a:r>
            </a:p>
          </p:txBody>
        </p: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2293337A-F5DB-9722-B88F-2E21603CF803}"/>
                </a:ext>
              </a:extLst>
            </p:cNvPr>
            <p:cNvSpPr/>
            <p:nvPr/>
          </p:nvSpPr>
          <p:spPr>
            <a:xfrm>
              <a:off x="3086809" y="6591870"/>
              <a:ext cx="254881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EE7B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 simulation</a:t>
              </a:r>
            </a:p>
          </p:txBody>
        </p:sp>
        <p:sp>
          <p:nvSpPr>
            <p:cNvPr id="20" name="Chevron 19">
              <a:extLst>
                <a:ext uri="{FF2B5EF4-FFF2-40B4-BE49-F238E27FC236}">
                  <a16:creationId xmlns:a16="http://schemas.microsoft.com/office/drawing/2014/main" id="{813B2487-0E2A-4156-3D81-AEC9EB883534}"/>
                </a:ext>
              </a:extLst>
            </p:cNvPr>
            <p:cNvSpPr/>
            <p:nvPr/>
          </p:nvSpPr>
          <p:spPr>
            <a:xfrm>
              <a:off x="5567465" y="6590685"/>
              <a:ext cx="157527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PID Control</a:t>
              </a:r>
            </a:p>
          </p:txBody>
        </p:sp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E4EE70DD-E740-6F86-85B4-5EE398F9D9FA}"/>
                </a:ext>
              </a:extLst>
            </p:cNvPr>
            <p:cNvSpPr/>
            <p:nvPr/>
          </p:nvSpPr>
          <p:spPr>
            <a:xfrm>
              <a:off x="8684363" y="6589597"/>
              <a:ext cx="1711915" cy="27523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Comparation</a:t>
              </a:r>
            </a:p>
          </p:txBody>
        </p:sp>
        <p:sp>
          <p:nvSpPr>
            <p:cNvPr id="22" name="Chevron 21">
              <a:extLst>
                <a:ext uri="{FF2B5EF4-FFF2-40B4-BE49-F238E27FC236}">
                  <a16:creationId xmlns:a16="http://schemas.microsoft.com/office/drawing/2014/main" id="{7F7D54D9-481A-49C5-291F-2DF56C7940AA}"/>
                </a:ext>
              </a:extLst>
            </p:cNvPr>
            <p:cNvSpPr/>
            <p:nvPr/>
          </p:nvSpPr>
          <p:spPr>
            <a:xfrm>
              <a:off x="10321834" y="6596421"/>
              <a:ext cx="1605531" cy="26158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  <p:sp>
          <p:nvSpPr>
            <p:cNvPr id="23" name="Chevron 22">
              <a:extLst>
                <a:ext uri="{FF2B5EF4-FFF2-40B4-BE49-F238E27FC236}">
                  <a16:creationId xmlns:a16="http://schemas.microsoft.com/office/drawing/2014/main" id="{A48C41A5-AA54-554F-F096-D6F69AEEAE72}"/>
                </a:ext>
              </a:extLst>
            </p:cNvPr>
            <p:cNvSpPr/>
            <p:nvPr/>
          </p:nvSpPr>
          <p:spPr>
            <a:xfrm>
              <a:off x="7051132" y="6589597"/>
              <a:ext cx="1711915" cy="268404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LQR Control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CF4E179-D513-BC28-2844-165D206C6A15}"/>
              </a:ext>
            </a:extLst>
          </p:cNvPr>
          <p:cNvSpPr txBox="1"/>
          <p:nvPr/>
        </p:nvSpPr>
        <p:spPr>
          <a:xfrm>
            <a:off x="1226184" y="887250"/>
            <a:ext cx="3845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Torque per Ampere(MPTA) 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35FF63-FA96-D65F-340E-934FEDDAF47A}"/>
              </a:ext>
            </a:extLst>
          </p:cNvPr>
          <p:cNvSpPr txBox="1"/>
          <p:nvPr/>
        </p:nvSpPr>
        <p:spPr>
          <a:xfrm>
            <a:off x="7907089" y="849777"/>
            <a:ext cx="230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and efficiency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77FA49-4FED-47AD-6AFC-6E3E839609A2}"/>
                  </a:ext>
                </a:extLst>
              </p:cNvPr>
              <p:cNvSpPr txBox="1"/>
              <p:nvPr/>
            </p:nvSpPr>
            <p:spPr>
              <a:xfrm>
                <a:off x="631373" y="4956154"/>
                <a:ext cx="5155278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simulation reveals that the MPTA position is not linearly related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8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SG" sz="18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18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SG" sz="18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it’s crucial to find the MPTA point in reality to improve the overall efficiency of robot operations. </a:t>
                </a:r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77FA49-4FED-47AD-6AFC-6E3E83960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3" y="4956154"/>
                <a:ext cx="5155278" cy="1498744"/>
              </a:xfrm>
              <a:prstGeom prst="rect">
                <a:avLst/>
              </a:prstGeom>
              <a:blipFill>
                <a:blip r:embed="rId4"/>
                <a:stretch>
                  <a:fillRect l="-828" t="-2033" r="-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7DD60FA-CBFD-F63E-5474-E428C5CD6218}"/>
              </a:ext>
            </a:extLst>
          </p:cNvPr>
          <p:cNvSpPr txBox="1"/>
          <p:nvPr/>
        </p:nvSpPr>
        <p:spPr>
          <a:xfrm>
            <a:off x="6660003" y="4954472"/>
            <a:ext cx="5155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efficiency remains consistently high, nearing 1 in most conditions.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fluctuations are observed when the current or rotor changes direction.</a:t>
            </a:r>
          </a:p>
        </p:txBody>
      </p:sp>
    </p:spTree>
    <p:extLst>
      <p:ext uri="{BB962C8B-B14F-4D97-AF65-F5344CB8AC3E}">
        <p14:creationId xmlns:p14="http://schemas.microsoft.com/office/powerpoint/2010/main" val="20584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CC517DCF-1131-964D-F4C2-12AADCD31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020" y="471711"/>
            <a:ext cx="4603305" cy="22427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4956-E8B5-9ED0-D3D3-D4C4B24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2078-DD58-A44C-82AE-69B13AB1E971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D5A75-5596-A534-2BD6-1148148FF0F5}"/>
              </a:ext>
            </a:extLst>
          </p:cNvPr>
          <p:cNvSpPr txBox="1"/>
          <p:nvPr/>
        </p:nvSpPr>
        <p:spPr>
          <a:xfrm>
            <a:off x="4418640" y="0"/>
            <a:ext cx="367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 PID Control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A945AE-267A-2538-56BE-CEF4BA4E482B}"/>
              </a:ext>
            </a:extLst>
          </p:cNvPr>
          <p:cNvGrpSpPr/>
          <p:nvPr/>
        </p:nvGrpSpPr>
        <p:grpSpPr>
          <a:xfrm>
            <a:off x="-13648" y="6589596"/>
            <a:ext cx="11941013" cy="275231"/>
            <a:chOff x="-13648" y="6589596"/>
            <a:chExt cx="11941013" cy="275231"/>
          </a:xfrm>
        </p:grpSpPr>
        <p:sp>
          <p:nvSpPr>
            <p:cNvPr id="16" name="Pentagon 15">
              <a:extLst>
                <a:ext uri="{FF2B5EF4-FFF2-40B4-BE49-F238E27FC236}">
                  <a16:creationId xmlns:a16="http://schemas.microsoft.com/office/drawing/2014/main" id="{CC5017AC-B076-A380-F9EC-0BBD0F305F0E}"/>
                </a:ext>
              </a:extLst>
            </p:cNvPr>
            <p:cNvSpPr/>
            <p:nvPr/>
          </p:nvSpPr>
          <p:spPr>
            <a:xfrm>
              <a:off x="-13648" y="6589596"/>
              <a:ext cx="1037230" cy="268404"/>
            </a:xfrm>
            <a:prstGeom prst="homePlate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Goals</a:t>
              </a:r>
              <a:endParaRPr lang="en-US" b="1" dirty="0">
                <a:solidFill>
                  <a:srgbClr val="103C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2BAB36EE-E443-5AA7-772E-54C23AF689AE}"/>
                </a:ext>
              </a:extLst>
            </p:cNvPr>
            <p:cNvSpPr/>
            <p:nvPr/>
          </p:nvSpPr>
          <p:spPr>
            <a:xfrm>
              <a:off x="951525" y="6592959"/>
              <a:ext cx="2197288" cy="262767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Mathematic model</a:t>
              </a: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5743B130-E669-11F5-8993-6AC163DE7BDD}"/>
                </a:ext>
              </a:extLst>
            </p:cNvPr>
            <p:cNvSpPr/>
            <p:nvPr/>
          </p:nvSpPr>
          <p:spPr>
            <a:xfrm>
              <a:off x="3086809" y="6591870"/>
              <a:ext cx="254881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 simulation</a:t>
              </a:r>
            </a:p>
          </p:txBody>
        </p: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2E999E70-907C-C445-88AC-5D49E3B7C4C9}"/>
                </a:ext>
              </a:extLst>
            </p:cNvPr>
            <p:cNvSpPr/>
            <p:nvPr/>
          </p:nvSpPr>
          <p:spPr>
            <a:xfrm>
              <a:off x="5567465" y="6590685"/>
              <a:ext cx="1575270" cy="265041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EE7B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PID Control</a:t>
              </a:r>
            </a:p>
          </p:txBody>
        </p:sp>
        <p:sp>
          <p:nvSpPr>
            <p:cNvPr id="20" name="Chevron 19">
              <a:extLst>
                <a:ext uri="{FF2B5EF4-FFF2-40B4-BE49-F238E27FC236}">
                  <a16:creationId xmlns:a16="http://schemas.microsoft.com/office/drawing/2014/main" id="{25900F62-5B94-E4BB-2036-47114EEB4682}"/>
                </a:ext>
              </a:extLst>
            </p:cNvPr>
            <p:cNvSpPr/>
            <p:nvPr/>
          </p:nvSpPr>
          <p:spPr>
            <a:xfrm>
              <a:off x="8684363" y="6589597"/>
              <a:ext cx="1711915" cy="27523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Comparation</a:t>
              </a:r>
            </a:p>
          </p:txBody>
        </p:sp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AA01A07B-9C85-FE68-8834-3143CA9BA38F}"/>
                </a:ext>
              </a:extLst>
            </p:cNvPr>
            <p:cNvSpPr/>
            <p:nvPr/>
          </p:nvSpPr>
          <p:spPr>
            <a:xfrm>
              <a:off x="10321834" y="6596421"/>
              <a:ext cx="1605531" cy="261580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  <p:sp>
          <p:nvSpPr>
            <p:cNvPr id="22" name="Chevron 21">
              <a:extLst>
                <a:ext uri="{FF2B5EF4-FFF2-40B4-BE49-F238E27FC236}">
                  <a16:creationId xmlns:a16="http://schemas.microsoft.com/office/drawing/2014/main" id="{04F95735-30FB-C13F-5467-7783881A9600}"/>
                </a:ext>
              </a:extLst>
            </p:cNvPr>
            <p:cNvSpPr/>
            <p:nvPr/>
          </p:nvSpPr>
          <p:spPr>
            <a:xfrm>
              <a:off x="7051132" y="6589597"/>
              <a:ext cx="1711915" cy="268404"/>
            </a:xfrm>
            <a:prstGeom prst="chevron">
              <a:avLst/>
            </a:prstGeom>
            <a:solidFill>
              <a:srgbClr val="103C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103C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LQR Control</a:t>
              </a:r>
            </a:p>
          </p:txBody>
        </p:sp>
      </p:grpSp>
      <p:sp>
        <p:nvSpPr>
          <p:cNvPr id="25" name="TextBox 26">
            <a:extLst>
              <a:ext uri="{FF2B5EF4-FFF2-40B4-BE49-F238E27FC236}">
                <a16:creationId xmlns:a16="http://schemas.microsoft.com/office/drawing/2014/main" id="{F2208272-2E65-32A9-B45E-0DFF283D9D6A}"/>
              </a:ext>
            </a:extLst>
          </p:cNvPr>
          <p:cNvSpPr txBox="1"/>
          <p:nvPr/>
        </p:nvSpPr>
        <p:spPr>
          <a:xfrm>
            <a:off x="7907089" y="2755979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position-velocity cascade control 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368BE5A-BA36-C2F7-988B-84496355C6C0}"/>
              </a:ext>
            </a:extLst>
          </p:cNvPr>
          <p:cNvGrpSpPr/>
          <p:nvPr/>
        </p:nvGrpSpPr>
        <p:grpSpPr>
          <a:xfrm>
            <a:off x="7595193" y="4590215"/>
            <a:ext cx="4456958" cy="1447418"/>
            <a:chOff x="2527511" y="3765467"/>
            <a:chExt cx="4333316" cy="1447418"/>
          </a:xfrm>
        </p:grpSpPr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31248CD6-ADFE-0C8D-3664-B0242A2CC26A}"/>
                </a:ext>
              </a:extLst>
            </p:cNvPr>
            <p:cNvSpPr txBox="1"/>
            <p:nvPr/>
          </p:nvSpPr>
          <p:spPr>
            <a:xfrm>
              <a:off x="2667298" y="3787033"/>
              <a:ext cx="4116902" cy="1323439"/>
            </a:xfrm>
            <a:prstGeom prst="rect">
              <a:avLst/>
            </a:prstGeom>
            <a:noFill/>
            <a:ln w="63500" cmpd="thickThin"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overshoot, but long settling time;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Slow recovery from load torque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Less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undershoot caused by load if </a:t>
              </a:r>
              <a:r>
                <a:rPr lang="en-SG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voltage limit is extended to 5 </a:t>
              </a:r>
              <a:r>
                <a:rPr lang="en-SG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p.u</a:t>
              </a:r>
              <a:r>
                <a:rPr lang="en-SG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.;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0A9918B-723F-5E03-98BF-1F10B1526A42}"/>
                </a:ext>
              </a:extLst>
            </p:cNvPr>
            <p:cNvSpPr/>
            <p:nvPr/>
          </p:nvSpPr>
          <p:spPr>
            <a:xfrm>
              <a:off x="2527511" y="3765467"/>
              <a:ext cx="4333316" cy="1447418"/>
            </a:xfrm>
            <a:prstGeom prst="rect">
              <a:avLst/>
            </a:prstGeom>
            <a:noFill/>
            <a:ln w="63500" cmpd="thickThin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7ABCBD7-073A-1DC2-C26C-F150CD7A6447}"/>
                  </a:ext>
                </a:extLst>
              </p:cNvPr>
              <p:cNvSpPr txBox="1"/>
              <p:nvPr/>
            </p:nvSpPr>
            <p:spPr>
              <a:xfrm>
                <a:off x="9751833" y="3605011"/>
                <a:ext cx="2137134" cy="603755"/>
              </a:xfrm>
              <a:prstGeom prst="rect">
                <a:avLst/>
              </a:prstGeom>
              <a:noFill/>
              <a:ln w="50800" cmpd="dbl"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6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0.3264,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16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1.459,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16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3.622,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6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4.488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7ABCBD7-073A-1DC2-C26C-F150CD7A6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833" y="3605011"/>
                <a:ext cx="2137134" cy="603755"/>
              </a:xfrm>
              <a:prstGeom prst="rect">
                <a:avLst/>
              </a:prstGeom>
              <a:blipFill>
                <a:blip r:embed="rId3"/>
                <a:stretch>
                  <a:fillRect r="-838" b="-7477"/>
                </a:stretch>
              </a:blipFill>
              <a:ln w="50800" cmpd="dbl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9A0F63A0-56D7-93CF-3A4B-06212648BCA0}"/>
              </a:ext>
            </a:extLst>
          </p:cNvPr>
          <p:cNvGrpSpPr/>
          <p:nvPr/>
        </p:nvGrpSpPr>
        <p:grpSpPr>
          <a:xfrm>
            <a:off x="199859" y="1059956"/>
            <a:ext cx="6719483" cy="1226733"/>
            <a:chOff x="127672" y="907339"/>
            <a:chExt cx="6719483" cy="12267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26">
                  <a:extLst>
                    <a:ext uri="{FF2B5EF4-FFF2-40B4-BE49-F238E27FC236}">
                      <a16:creationId xmlns:a16="http://schemas.microsoft.com/office/drawing/2014/main" id="{539C51BC-5899-B196-67A2-EEACD8414B5E}"/>
                    </a:ext>
                  </a:extLst>
                </p:cNvPr>
                <p:cNvSpPr txBox="1"/>
                <p:nvPr/>
              </p:nvSpPr>
              <p:spPr>
                <a:xfrm>
                  <a:off x="5085228" y="936909"/>
                  <a:ext cx="176192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Position 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step </a:t>
                  </a:r>
                </a:p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response: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∠90°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</a:p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 load</a:t>
                  </a:r>
                </a:p>
              </p:txBody>
            </p:sp>
          </mc:Choice>
          <mc:Fallback xmlns="">
            <p:sp>
              <p:nvSpPr>
                <p:cNvPr id="13" name="TextBox 26">
                  <a:extLst>
                    <a:ext uri="{FF2B5EF4-FFF2-40B4-BE49-F238E27FC236}">
                      <a16:creationId xmlns:a16="http://schemas.microsoft.com/office/drawing/2014/main" id="{539C51BC-5899-B196-67A2-EEACD8414B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5228" y="936909"/>
                  <a:ext cx="1761927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2768" t="-3974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7EF4ADE-25CF-3713-AA2F-A28BF9ADC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672" y="907339"/>
              <a:ext cx="4935928" cy="1226733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694D481-EF20-D7F4-6A35-9C8891B1ABCB}"/>
              </a:ext>
            </a:extLst>
          </p:cNvPr>
          <p:cNvGrpSpPr/>
          <p:nvPr/>
        </p:nvGrpSpPr>
        <p:grpSpPr>
          <a:xfrm>
            <a:off x="303033" y="2806802"/>
            <a:ext cx="6592336" cy="1243353"/>
            <a:chOff x="254819" y="2202750"/>
            <a:chExt cx="6592336" cy="1243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26">
                  <a:extLst>
                    <a:ext uri="{FF2B5EF4-FFF2-40B4-BE49-F238E27FC236}">
                      <a16:creationId xmlns:a16="http://schemas.microsoft.com/office/drawing/2014/main" id="{73EF4112-F35A-E7DA-7150-95BBA9FCD8B3}"/>
                    </a:ext>
                  </a:extLst>
                </p:cNvPr>
                <p:cNvSpPr txBox="1"/>
                <p:nvPr/>
              </p:nvSpPr>
              <p:spPr>
                <a:xfrm>
                  <a:off x="5085228" y="2362761"/>
                  <a:ext cx="176192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Position 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step </a:t>
                  </a:r>
                </a:p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response: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∠90°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=0.15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p.u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1" name="TextBox 26">
                  <a:extLst>
                    <a:ext uri="{FF2B5EF4-FFF2-40B4-BE49-F238E27FC236}">
                      <a16:creationId xmlns:a16="http://schemas.microsoft.com/office/drawing/2014/main" id="{73EF4112-F35A-E7DA-7150-95BBA9FCD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5228" y="2362761"/>
                  <a:ext cx="1761927" cy="923330"/>
                </a:xfrm>
                <a:prstGeom prst="rect">
                  <a:avLst/>
                </a:prstGeom>
                <a:blipFill>
                  <a:blip r:embed="rId6"/>
                  <a:stretch>
                    <a:fillRect l="-2768" t="-3974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4612623-4DB2-18D8-40D7-1A8CE0724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819" y="2202750"/>
              <a:ext cx="4808781" cy="1243353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17BAC5B-CF0D-9A94-35D3-5AA8C88DE13A}"/>
              </a:ext>
            </a:extLst>
          </p:cNvPr>
          <p:cNvGrpSpPr/>
          <p:nvPr/>
        </p:nvGrpSpPr>
        <p:grpSpPr>
          <a:xfrm>
            <a:off x="199859" y="4722885"/>
            <a:ext cx="7539110" cy="1243353"/>
            <a:chOff x="199859" y="4722885"/>
            <a:chExt cx="7539110" cy="1243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6">
                  <a:extLst>
                    <a:ext uri="{FF2B5EF4-FFF2-40B4-BE49-F238E27FC236}">
                      <a16:creationId xmlns:a16="http://schemas.microsoft.com/office/drawing/2014/main" id="{4595A869-69FC-D052-6DD0-89C85DA9A059}"/>
                    </a:ext>
                  </a:extLst>
                </p:cNvPr>
                <p:cNvSpPr txBox="1"/>
                <p:nvPr/>
              </p:nvSpPr>
              <p:spPr>
                <a:xfrm>
                  <a:off x="5184735" y="4745296"/>
                  <a:ext cx="255423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Position 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step </a:t>
                  </a:r>
                </a:p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response: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∠90°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=0.15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p.u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., </a:t>
                  </a: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extend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ed voltage limit</a:t>
                  </a:r>
                </a:p>
              </p:txBody>
            </p:sp>
          </mc:Choice>
          <mc:Fallback xmlns="">
            <p:sp>
              <p:nvSpPr>
                <p:cNvPr id="23" name="TextBox 26">
                  <a:extLst>
                    <a:ext uri="{FF2B5EF4-FFF2-40B4-BE49-F238E27FC236}">
                      <a16:creationId xmlns:a16="http://schemas.microsoft.com/office/drawing/2014/main" id="{4595A869-69FC-D052-6DD0-89C85DA9A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35" y="4745296"/>
                  <a:ext cx="2554234" cy="1200329"/>
                </a:xfrm>
                <a:prstGeom prst="rect">
                  <a:avLst/>
                </a:prstGeom>
                <a:blipFill>
                  <a:blip r:embed="rId8"/>
                  <a:stretch>
                    <a:fillRect l="-2148" t="-2538" b="-71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55DBE56E-9E59-8AE5-4F40-7417F39BC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9859" y="4722885"/>
              <a:ext cx="4958429" cy="12433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981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922</Words>
  <Application>Microsoft Macintosh PowerPoint</Application>
  <PresentationFormat>Widescreen</PresentationFormat>
  <Paragraphs>193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AxMath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 Shiping</dc:creator>
  <cp:lastModifiedBy>Guo Shiping</cp:lastModifiedBy>
  <cp:revision>46</cp:revision>
  <dcterms:created xsi:type="dcterms:W3CDTF">2023-11-19T09:23:32Z</dcterms:created>
  <dcterms:modified xsi:type="dcterms:W3CDTF">2023-11-22T06:28:17Z</dcterms:modified>
</cp:coreProperties>
</file>