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2929a669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2929a669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2929a669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2929a669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2929a669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2929a669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2929a669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b2929a669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2929a66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2929a66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2929a669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2929a669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2929a66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2929a66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2929a669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2929a669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2929a669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2929a669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2929a669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b2929a669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b2929a669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b2929a669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2929a66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2929a66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b2929a66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b2929a66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2929a66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2929a66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b2929a66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b2929a66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2929a669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2929a669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2929a669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2929a669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2929a669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2929a669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2929a669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2929a669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IM Semester</a:t>
            </a:r>
            <a:r>
              <a:rPr lang="it"/>
              <a:t> </a:t>
            </a:r>
            <a:r>
              <a:rPr b="1" lang="it"/>
              <a:t>Project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Depth Maps Recovery from RGB-video</a:t>
            </a:r>
            <a:endParaRPr i="1"/>
          </a:p>
        </p:txBody>
      </p:sp>
      <p:sp>
        <p:nvSpPr>
          <p:cNvPr id="56" name="Google Shape;56;p13"/>
          <p:cNvSpPr txBox="1"/>
          <p:nvPr/>
        </p:nvSpPr>
        <p:spPr>
          <a:xfrm>
            <a:off x="6018600" y="4407875"/>
            <a:ext cx="2813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chemeClr val="dk2"/>
                </a:solidFill>
              </a:rPr>
              <a:t>Giorgio Mariani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Disparity Likelihood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2959050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term</a:t>
            </a:r>
            <a:r>
              <a:rPr i="1" lang="it"/>
              <a:t> L</a:t>
            </a:r>
            <a:r>
              <a:rPr baseline="-25000" lang="it"/>
              <a:t>init</a:t>
            </a:r>
            <a:r>
              <a:rPr lang="it"/>
              <a:t>(</a:t>
            </a:r>
            <a:r>
              <a:rPr b="1" i="1" lang="it"/>
              <a:t>x</a:t>
            </a:r>
            <a:r>
              <a:rPr lang="it"/>
              <a:t>,</a:t>
            </a:r>
            <a:r>
              <a:rPr i="1" lang="it"/>
              <a:t>d</a:t>
            </a:r>
            <a:r>
              <a:rPr lang="it"/>
              <a:t>) represents the likelihood that </a:t>
            </a:r>
            <a:r>
              <a:rPr lang="it"/>
              <a:t>a certain pixel </a:t>
            </a:r>
            <a:r>
              <a:rPr b="1" i="1" lang="it"/>
              <a:t>x</a:t>
            </a:r>
            <a:r>
              <a:rPr lang="it"/>
              <a:t> has disparity </a:t>
            </a:r>
            <a:r>
              <a:rPr i="1" lang="it"/>
              <a:t>d</a:t>
            </a:r>
            <a:r>
              <a:rPr lang="it"/>
              <a:t>, it is computed by summing the </a:t>
            </a:r>
            <a:r>
              <a:rPr i="1" lang="it"/>
              <a:t>p</a:t>
            </a:r>
            <a:r>
              <a:rPr baseline="-25000" lang="it"/>
              <a:t>c</a:t>
            </a:r>
            <a:r>
              <a:rPr lang="it"/>
              <a:t> term for each image </a:t>
            </a:r>
            <a:r>
              <a:rPr i="1" lang="it"/>
              <a:t>t’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term </a:t>
            </a:r>
            <a:r>
              <a:rPr i="1" lang="it"/>
              <a:t>p</a:t>
            </a:r>
            <a:r>
              <a:rPr baseline="-25000" lang="it"/>
              <a:t>c</a:t>
            </a:r>
            <a:r>
              <a:rPr lang="it"/>
              <a:t>(</a:t>
            </a:r>
            <a:r>
              <a:rPr b="1" i="1" lang="it"/>
              <a:t>x</a:t>
            </a:r>
            <a:r>
              <a:rPr lang="it"/>
              <a:t>, </a:t>
            </a:r>
            <a:r>
              <a:rPr i="1" lang="it"/>
              <a:t>d</a:t>
            </a:r>
            <a:r>
              <a:rPr lang="it"/>
              <a:t>,</a:t>
            </a:r>
            <a:r>
              <a:rPr i="1" lang="it"/>
              <a:t>t</a:t>
            </a:r>
            <a:r>
              <a:rPr lang="it"/>
              <a:t>,</a:t>
            </a:r>
            <a:r>
              <a:rPr i="1" lang="it"/>
              <a:t>t’</a:t>
            </a:r>
            <a:r>
              <a:rPr lang="it"/>
              <a:t>) indicates how much the projection of pixel </a:t>
            </a:r>
            <a:r>
              <a:rPr b="1" i="1" lang="it"/>
              <a:t>x</a:t>
            </a:r>
            <a:r>
              <a:rPr lang="it"/>
              <a:t> (using disparity </a:t>
            </a:r>
            <a:r>
              <a:rPr i="1" lang="it"/>
              <a:t>d</a:t>
            </a:r>
            <a:r>
              <a:rPr lang="it"/>
              <a:t>) at time </a:t>
            </a:r>
            <a:r>
              <a:rPr i="1" lang="it"/>
              <a:t>t’</a:t>
            </a:r>
            <a:r>
              <a:rPr lang="it"/>
              <a:t> is similar to </a:t>
            </a:r>
            <a:r>
              <a:rPr b="1" i="1" lang="it"/>
              <a:t>x </a:t>
            </a:r>
            <a:r>
              <a:rPr lang="it"/>
              <a:t>itself.</a:t>
            </a:r>
            <a:endParaRPr baseline="-25000"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5188" l="0" r="0" t="0"/>
          <a:stretch/>
        </p:blipFill>
        <p:spPr>
          <a:xfrm>
            <a:off x="1921925" y="1152475"/>
            <a:ext cx="5300152" cy="18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Cost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2353150"/>
            <a:ext cx="8520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The </a:t>
            </a:r>
            <a:r>
              <a:rPr b="1" lang="it"/>
              <a:t>data cost </a:t>
            </a:r>
            <a:r>
              <a:rPr lang="it"/>
              <a:t> is  computed by normalizing (through </a:t>
            </a:r>
            <a:r>
              <a:rPr i="1" lang="it"/>
              <a:t>u</a:t>
            </a:r>
            <a:r>
              <a:rPr lang="it"/>
              <a:t>(</a:t>
            </a:r>
            <a:r>
              <a:rPr b="1" i="1" lang="it"/>
              <a:t>x</a:t>
            </a:r>
            <a:r>
              <a:rPr lang="it"/>
              <a:t>) ) the likelihood and, since </a:t>
            </a:r>
            <a:r>
              <a:rPr i="1" lang="it"/>
              <a:t>Loopy Belief Propagation</a:t>
            </a:r>
            <a:r>
              <a:rPr lang="it"/>
              <a:t> minimizes the energy function, subtracting the likelihood from 1. 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43157" l="5213" r="64387" t="46036"/>
          <a:stretch/>
        </p:blipFill>
        <p:spPr>
          <a:xfrm>
            <a:off x="1340262" y="1017724"/>
            <a:ext cx="6463478" cy="10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225" y="3571150"/>
            <a:ext cx="4027550" cy="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Discontinuity Cost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2830450"/>
            <a:ext cx="85206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Impose, in the target energy function, that adjacents pixels should have similar disparity values.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000"/>
              <a:t>The edge-dependent weight λ(</a:t>
            </a:r>
            <a:r>
              <a:rPr b="1" i="1" lang="it" sz="2000"/>
              <a:t>x</a:t>
            </a:r>
            <a:r>
              <a:rPr lang="it" sz="2000"/>
              <a:t>,</a:t>
            </a:r>
            <a:r>
              <a:rPr b="1" i="1" lang="it" sz="2000"/>
              <a:t>y</a:t>
            </a:r>
            <a:r>
              <a:rPr lang="it" sz="2000"/>
              <a:t>) is used to relax the constraint if </a:t>
            </a:r>
            <a:r>
              <a:rPr b="1" lang="it" sz="2000"/>
              <a:t>x</a:t>
            </a:r>
            <a:r>
              <a:rPr lang="it" sz="2000"/>
              <a:t> and </a:t>
            </a:r>
            <a:r>
              <a:rPr b="1" lang="it" sz="2000"/>
              <a:t>y</a:t>
            </a:r>
            <a:r>
              <a:rPr lang="it" sz="2000"/>
              <a:t> have really different color values. </a:t>
            </a:r>
            <a:endParaRPr i="1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00" y="1159250"/>
            <a:ext cx="7740600" cy="16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Disparity Planes Fitting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39700"/>
            <a:ext cx="85206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/>
              <a:t>Using </a:t>
            </a:r>
            <a:r>
              <a:rPr i="1" lang="it" sz="2000"/>
              <a:t>mean-shift segmentation</a:t>
            </a:r>
            <a:r>
              <a:rPr lang="it" sz="2000"/>
              <a:t>, images are divided into segments, which are subsequently fitted to the estimated disparity-maps </a:t>
            </a:r>
            <a:r>
              <a:rPr i="1" lang="it" sz="2000"/>
              <a:t>D</a:t>
            </a:r>
            <a:r>
              <a:rPr baseline="-25000" lang="it" sz="2000"/>
              <a:t>t</a:t>
            </a:r>
            <a:r>
              <a:rPr lang="it" sz="2000"/>
              <a:t>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 First, the depth of the plane is selected by using the disparity that minimizes the energy function (the slope is assumed to be 0 during the fitting process).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 Then, by using </a:t>
            </a:r>
            <a:r>
              <a:rPr i="1" lang="it" sz="2000"/>
              <a:t>Levenberg-Marquardt algorithm</a:t>
            </a:r>
            <a:r>
              <a:rPr lang="it" sz="2000"/>
              <a:t>, the planes' slopes are estimated</a:t>
            </a:r>
            <a:r>
              <a:rPr lang="it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Bundle Optimization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Bundle Optimization is used to refine the previously estimated disparity-maps by applying a geometric coherence constraint </a:t>
            </a:r>
            <a:r>
              <a:rPr i="1" lang="it" sz="2000"/>
              <a:t>p</a:t>
            </a:r>
            <a:r>
              <a:rPr baseline="-25000" lang="it" sz="2000"/>
              <a:t>v</a:t>
            </a:r>
            <a:r>
              <a:rPr lang="it" sz="2000"/>
              <a:t>. 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000"/>
              <a:t>This step also utilizes </a:t>
            </a:r>
            <a:r>
              <a:rPr i="1" lang="it" sz="2000"/>
              <a:t>LBP</a:t>
            </a:r>
            <a:r>
              <a:rPr lang="it" sz="2000"/>
              <a:t> optimization, with a new energy function that makes use of an improved likelihood function </a:t>
            </a:r>
            <a:r>
              <a:rPr b="1" i="1" lang="it" sz="2000"/>
              <a:t>L</a:t>
            </a:r>
            <a:r>
              <a:rPr lang="it" sz="2000"/>
              <a:t>.</a:t>
            </a:r>
            <a:endParaRPr sz="2000"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24653" l="2331" r="62927" t="60505"/>
          <a:stretch/>
        </p:blipFill>
        <p:spPr>
          <a:xfrm>
            <a:off x="1221837" y="2975272"/>
            <a:ext cx="6700326" cy="12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Geometric Coherence Constraint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2302100"/>
            <a:ext cx="48354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geometric constraint </a:t>
            </a:r>
            <a:r>
              <a:rPr i="1" lang="it"/>
              <a:t>p</a:t>
            </a:r>
            <a:r>
              <a:rPr baseline="-25000" lang="it"/>
              <a:t>v</a:t>
            </a:r>
            <a:r>
              <a:rPr baseline="-25000" i="1" lang="it"/>
              <a:t> </a:t>
            </a:r>
            <a:r>
              <a:rPr i="1" lang="it"/>
              <a:t> </a:t>
            </a:r>
            <a:r>
              <a:rPr lang="it"/>
              <a:t>applies a normal distribution over the distance between the pixel </a:t>
            </a:r>
            <a:r>
              <a:rPr b="1" i="1" lang="it"/>
              <a:t>x </a:t>
            </a:r>
            <a:r>
              <a:rPr lang="it"/>
              <a:t>and the “double projected” pixel          </a:t>
            </a:r>
            <a:r>
              <a:rPr i="1" lang="it"/>
              <a:t>l</a:t>
            </a:r>
            <a:r>
              <a:rPr baseline="-25000" i="1" lang="it"/>
              <a:t>t’,t</a:t>
            </a:r>
            <a:r>
              <a:rPr lang="it"/>
              <a:t>(</a:t>
            </a:r>
            <a:r>
              <a:rPr b="1" i="1" lang="it"/>
              <a:t>x’</a:t>
            </a:r>
            <a:r>
              <a:rPr lang="it"/>
              <a:t>, </a:t>
            </a:r>
            <a:r>
              <a:rPr i="1" lang="it"/>
              <a:t>D</a:t>
            </a:r>
            <a:r>
              <a:rPr lang="it"/>
              <a:t>(</a:t>
            </a:r>
            <a:r>
              <a:rPr b="1" lang="it"/>
              <a:t>x’</a:t>
            </a:r>
            <a:r>
              <a:rPr lang="it"/>
              <a:t>)).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it"/>
              <a:t>p</a:t>
            </a:r>
            <a:r>
              <a:rPr baseline="-25000" lang="it"/>
              <a:t>v</a:t>
            </a:r>
            <a:r>
              <a:rPr lang="it"/>
              <a:t> encodes, </a:t>
            </a:r>
            <a:r>
              <a:rPr lang="it"/>
              <a:t>in the energy function </a:t>
            </a:r>
            <a:r>
              <a:rPr i="1" lang="it"/>
              <a:t>E, </a:t>
            </a:r>
            <a:r>
              <a:rPr lang="it"/>
              <a:t>the necessity of consistent depth values.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575" y="1296688"/>
            <a:ext cx="3363726" cy="255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4">
            <a:alphaModFix/>
          </a:blip>
          <a:srcRect b="7946" l="2922" r="58826" t="75690"/>
          <a:stretch/>
        </p:blipFill>
        <p:spPr>
          <a:xfrm>
            <a:off x="311700" y="1188224"/>
            <a:ext cx="4975098" cy="94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468575" y="3846800"/>
            <a:ext cx="33636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1200"/>
              <a:t>Fig. Visualization of the “double projection” executed while computing the  </a:t>
            </a:r>
            <a:r>
              <a:rPr i="1" lang="it" sz="1200"/>
              <a:t>p</a:t>
            </a:r>
            <a:r>
              <a:rPr b="1" baseline="-25000" lang="it" sz="1200"/>
              <a:t>v</a:t>
            </a:r>
            <a:r>
              <a:rPr lang="it" sz="1200"/>
              <a:t> </a:t>
            </a:r>
            <a:r>
              <a:rPr b="1" lang="it" sz="1200"/>
              <a:t>term.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Space-Time Fusion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step of the algorithm is used to convert the discrete disparity </a:t>
            </a:r>
            <a:r>
              <a:rPr lang="it"/>
              <a:t>labels </a:t>
            </a:r>
            <a:r>
              <a:rPr lang="it"/>
              <a:t>into continuous disparity values.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This is done using </a:t>
            </a:r>
            <a:r>
              <a:rPr i="1" lang="it"/>
              <a:t>C</a:t>
            </a:r>
            <a:r>
              <a:rPr i="1" lang="it"/>
              <a:t>onjugate Gradient Method</a:t>
            </a:r>
            <a:r>
              <a:rPr lang="it"/>
              <a:t>, an iterative optimization technique somewhat similar to the well known</a:t>
            </a:r>
            <a:r>
              <a:rPr i="1" lang="it"/>
              <a:t> Gradient Descent.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During Space-Time Fusion three constraints are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Spatial Continuity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Temporal Coherence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Sparse Feature Correspondences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Implementation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98800"/>
            <a:ext cx="85206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project’s implementation uses only two out of four steps: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Disparity Initialization (partially implemented)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Bundle Optimization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000"/>
              <a:t>The camera parameters are assumed known (which is a reasonable assumption), and the plane fitting part of the disparity initialization is not executed.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00" y="60513"/>
            <a:ext cx="6927798" cy="5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8170200" y="0"/>
            <a:ext cx="9738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0" y="0"/>
            <a:ext cx="9738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Comparison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Here a comparison between the output of the project implementation, and the output returned by the original implementation: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9775"/>
            <a:ext cx="8839200" cy="257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Semester Project Goal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00200"/>
            <a:ext cx="8520600" cy="27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Partial i</a:t>
            </a:r>
            <a:r>
              <a:rPr lang="it" sz="2000"/>
              <a:t>mplementation of the depth-maps recovery approach described by Zhang et al.  in </a:t>
            </a:r>
            <a:r>
              <a:rPr lang="it" sz="2000"/>
              <a:t>“Consistent Depth Maps Recovery from a Video Sequence” </a:t>
            </a:r>
            <a:r>
              <a:rPr lang="it" sz="2000"/>
              <a:t>and published in </a:t>
            </a:r>
            <a:r>
              <a:rPr i="1" lang="it" sz="2000"/>
              <a:t>Transaction on Pattern Analysis and Machine Intelligence.</a:t>
            </a:r>
            <a:endParaRPr i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000"/>
              <a:t>The implementation was done through the Python language. The </a:t>
            </a:r>
            <a:r>
              <a:rPr b="1" lang="it" sz="2000"/>
              <a:t>NumPy</a:t>
            </a:r>
            <a:r>
              <a:rPr lang="it" sz="2000"/>
              <a:t> library and the </a:t>
            </a:r>
            <a:r>
              <a:rPr b="1" lang="it" sz="2000"/>
              <a:t>OpenCV</a:t>
            </a:r>
            <a:r>
              <a:rPr lang="it" sz="2000"/>
              <a:t> python bindings were used in order to achieve reasonable performance.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End of Presentation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2191325"/>
            <a:ext cx="85206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3600"/>
              <a:t>Thank you for your attention! </a:t>
            </a:r>
            <a:endParaRPr b="1" sz="3600"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2952125"/>
            <a:ext cx="8520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it" sz="2400"/>
              <a:t>Any questions?</a:t>
            </a:r>
            <a:endParaRPr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36375"/>
            <a:ext cx="85206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G</a:t>
            </a:r>
            <a:r>
              <a:rPr lang="it" sz="2400"/>
              <a:t>iven a source video over a static scene, estimate each frame’s depth-map.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00" y="2550575"/>
            <a:ext cx="7588204" cy="21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are depth-maps useful?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499400"/>
            <a:ext cx="85206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depth-maps can used in several different of tasks; scene reconstruction and layer separation are two such examples.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Having the depth values for all images in a video could also allow the usage of more sophisticated image processing techniques, an example could be the addition of virtual shadows in the source video.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Original Approach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116300" y="1475100"/>
            <a:ext cx="69114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original approach makes use of a four step procedure: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Camera Calibration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Disparity Initialization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Bundle Optimization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Space-Time Fusion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Camera Calibration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50850"/>
            <a:ext cx="8520600" cy="26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a </a:t>
            </a:r>
            <a:r>
              <a:rPr i="1" lang="it"/>
              <a:t>Structure-From-Motion</a:t>
            </a:r>
            <a:r>
              <a:rPr lang="it"/>
              <a:t> (SFM) approach it is possible to estimates the camera parameters for any frame in the source video.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Three camera parameters are taken into consideration: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i="1" lang="it"/>
              <a:t>Intrinsic Matrix </a:t>
            </a:r>
            <a:r>
              <a:rPr b="1" i="1" lang="it"/>
              <a:t>K</a:t>
            </a:r>
            <a:r>
              <a:rPr lang="it"/>
              <a:t>: it determines the camera’s focal length and principal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it"/>
              <a:t>Rotation Matrix </a:t>
            </a:r>
            <a:r>
              <a:rPr b="1" i="1" lang="it"/>
              <a:t>R</a:t>
            </a:r>
            <a:r>
              <a:rPr lang="it"/>
              <a:t>: it </a:t>
            </a:r>
            <a:r>
              <a:rPr lang="it"/>
              <a:t>determines </a:t>
            </a:r>
            <a:r>
              <a:rPr lang="it"/>
              <a:t>the rotation of the camera in the scene.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it"/>
              <a:t>Translation Vector </a:t>
            </a:r>
            <a:r>
              <a:rPr b="1" i="1" lang="it"/>
              <a:t>T</a:t>
            </a:r>
            <a:r>
              <a:rPr lang="it"/>
              <a:t>: it </a:t>
            </a:r>
            <a:r>
              <a:rPr lang="it"/>
              <a:t>determines </a:t>
            </a:r>
            <a:r>
              <a:rPr lang="it"/>
              <a:t>the position of the camera in the scene.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Disparity Initialization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755075"/>
            <a:ext cx="8520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During </a:t>
            </a:r>
            <a:r>
              <a:rPr i="1" lang="it"/>
              <a:t>Disparity Initialization</a:t>
            </a:r>
            <a:r>
              <a:rPr lang="it"/>
              <a:t>, an initial estimation of the frames disparity-maps is executed. This is done using an energy function which is minimized through </a:t>
            </a:r>
            <a:r>
              <a:rPr i="1" lang="it"/>
              <a:t>Loopy Belief Propagation </a:t>
            </a:r>
            <a:r>
              <a:rPr lang="it"/>
              <a:t>(</a:t>
            </a:r>
            <a:r>
              <a:rPr i="1" lang="it"/>
              <a:t>LBP</a:t>
            </a:r>
            <a:r>
              <a:rPr lang="it"/>
              <a:t>)</a:t>
            </a:r>
            <a:r>
              <a:rPr b="1" lang="it"/>
              <a:t>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</a:t>
            </a:r>
            <a:r>
              <a:rPr lang="it"/>
              <a:t>used </a:t>
            </a:r>
            <a:r>
              <a:rPr lang="it"/>
              <a:t>energy function is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63" y="3317225"/>
            <a:ext cx="7770824" cy="12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311700" y="1124775"/>
            <a:ext cx="8206500" cy="6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2"/>
                </a:solidFill>
              </a:rPr>
              <a:t>NOTE: </a:t>
            </a:r>
            <a:r>
              <a:rPr lang="it" sz="1800">
                <a:solidFill>
                  <a:schemeClr val="dk2"/>
                </a:solidFill>
              </a:rPr>
              <a:t>t</a:t>
            </a:r>
            <a:r>
              <a:rPr lang="it" sz="1800">
                <a:solidFill>
                  <a:schemeClr val="dk2"/>
                </a:solidFill>
              </a:rPr>
              <a:t>he </a:t>
            </a:r>
            <a:r>
              <a:rPr i="1" lang="it" sz="1800" u="sng">
                <a:solidFill>
                  <a:schemeClr val="dk2"/>
                </a:solidFill>
              </a:rPr>
              <a:t>disparity</a:t>
            </a:r>
            <a:r>
              <a:rPr lang="it" sz="1800">
                <a:solidFill>
                  <a:schemeClr val="dk2"/>
                </a:solidFill>
              </a:rPr>
              <a:t> of a pixel is the reciprocal of its </a:t>
            </a:r>
            <a:r>
              <a:rPr i="1" lang="it" sz="1800" u="sng">
                <a:solidFill>
                  <a:schemeClr val="dk2"/>
                </a:solidFill>
              </a:rPr>
              <a:t>depth</a:t>
            </a:r>
            <a:r>
              <a:rPr lang="it" sz="1800" u="sng">
                <a:solidFill>
                  <a:schemeClr val="dk2"/>
                </a:solidFill>
              </a:rPr>
              <a:t> 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815325"/>
            <a:ext cx="2194100" cy="6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50" y="2467650"/>
            <a:ext cx="2934218" cy="8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528650" y="815325"/>
            <a:ext cx="518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Referred to as the </a:t>
            </a:r>
            <a:r>
              <a:rPr b="1" i="1" lang="it"/>
              <a:t>data cost</a:t>
            </a:r>
            <a:r>
              <a:rPr lang="it"/>
              <a:t>, it is inversely proportional to the likelihood that a certain pixel </a:t>
            </a:r>
            <a:r>
              <a:rPr b="1" i="1" lang="it"/>
              <a:t>x</a:t>
            </a:r>
            <a:r>
              <a:rPr lang="it"/>
              <a:t> has disparity </a:t>
            </a:r>
            <a:r>
              <a:rPr b="1" i="1" lang="it"/>
              <a:t>d</a:t>
            </a:r>
            <a:r>
              <a:rPr lang="it"/>
              <a:t>, with </a:t>
            </a:r>
            <a:r>
              <a:rPr b="1" lang="it"/>
              <a:t>d</a:t>
            </a:r>
            <a:r>
              <a:rPr lang="it"/>
              <a:t> = D</a:t>
            </a:r>
            <a:r>
              <a:rPr baseline="-25000" lang="it"/>
              <a:t>t </a:t>
            </a:r>
            <a:r>
              <a:rPr lang="it"/>
              <a:t>(</a:t>
            </a:r>
            <a:r>
              <a:rPr b="1" lang="it"/>
              <a:t>x</a:t>
            </a:r>
            <a:r>
              <a:rPr lang="it"/>
              <a:t>).</a:t>
            </a:r>
            <a:endParaRPr b="1" i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528650" y="2529075"/>
            <a:ext cx="51837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Referred to as the </a:t>
            </a:r>
            <a:r>
              <a:rPr b="1" i="1" lang="it"/>
              <a:t>discontinuity cost</a:t>
            </a:r>
            <a:r>
              <a:rPr lang="it"/>
              <a:t>, it encodes the cost that two adjacent pixels, </a:t>
            </a:r>
            <a:r>
              <a:rPr b="1" lang="it"/>
              <a:t>x </a:t>
            </a:r>
            <a:r>
              <a:rPr lang="it"/>
              <a:t>and </a:t>
            </a:r>
            <a:r>
              <a:rPr b="1" lang="it"/>
              <a:t>y</a:t>
            </a:r>
            <a:r>
              <a:rPr lang="it"/>
              <a:t>,</a:t>
            </a:r>
            <a:r>
              <a:rPr b="1" lang="it"/>
              <a:t> </a:t>
            </a:r>
            <a:r>
              <a:rPr lang="it"/>
              <a:t>have different disparities. This is proportional to |D</a:t>
            </a:r>
            <a:r>
              <a:rPr baseline="-25000" lang="it"/>
              <a:t>t</a:t>
            </a:r>
            <a:r>
              <a:rPr lang="it"/>
              <a:t>(</a:t>
            </a:r>
            <a:r>
              <a:rPr b="1" lang="it"/>
              <a:t>x</a:t>
            </a:r>
            <a:r>
              <a:rPr lang="it"/>
              <a:t>) - D</a:t>
            </a:r>
            <a:r>
              <a:rPr baseline="-25000" lang="it"/>
              <a:t>y</a:t>
            </a:r>
            <a:r>
              <a:rPr lang="it"/>
              <a:t>(</a:t>
            </a:r>
            <a:r>
              <a:rPr b="1" lang="it"/>
              <a:t>y</a:t>
            </a:r>
            <a:r>
              <a:rPr lang="it"/>
              <a:t>)|.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Conjugate Pixel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825" y="1017725"/>
            <a:ext cx="85206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it" sz="2400"/>
              <a:t>x’</a:t>
            </a:r>
            <a:r>
              <a:rPr lang="it" sz="2400"/>
              <a:t> is the projection of the pixel </a:t>
            </a:r>
            <a:r>
              <a:rPr b="1" i="1" lang="it" sz="2400"/>
              <a:t>x</a:t>
            </a:r>
            <a:r>
              <a:rPr lang="it" sz="2400"/>
              <a:t> (taken from frame </a:t>
            </a:r>
            <a:r>
              <a:rPr i="1" lang="it" sz="2400"/>
              <a:t>t</a:t>
            </a:r>
            <a:r>
              <a:rPr lang="it" sz="2400"/>
              <a:t>) to frame </a:t>
            </a:r>
            <a:r>
              <a:rPr i="1" lang="it" sz="2400"/>
              <a:t>t’</a:t>
            </a:r>
            <a:r>
              <a:rPr lang="it" sz="2400"/>
              <a:t>, using the disparity </a:t>
            </a:r>
            <a:r>
              <a:rPr i="1" lang="it" sz="2400"/>
              <a:t>d</a:t>
            </a:r>
            <a:r>
              <a:rPr lang="it" sz="2400"/>
              <a:t>.</a:t>
            </a:r>
            <a:endParaRPr sz="24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38" y="2821413"/>
            <a:ext cx="27908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763" y="2120225"/>
            <a:ext cx="3585798" cy="27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