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4" r:id="rId3"/>
    <p:sldId id="258" r:id="rId4"/>
    <p:sldId id="265" r:id="rId5"/>
    <p:sldId id="266" r:id="rId6"/>
    <p:sldId id="257" r:id="rId7"/>
    <p:sldId id="261" r:id="rId8"/>
    <p:sldId id="268" r:id="rId9"/>
    <p:sldId id="269" r:id="rId10"/>
    <p:sldId id="263" r:id="rId11"/>
    <p:sldId id="267" r:id="rId12"/>
    <p:sldId id="262" r:id="rId13"/>
    <p:sldId id="259"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727" autoAdjust="0"/>
  </p:normalViewPr>
  <p:slideViewPr>
    <p:cSldViewPr snapToGrid="0">
      <p:cViewPr>
        <p:scale>
          <a:sx n="101" d="100"/>
          <a:sy n="101" d="100"/>
        </p:scale>
        <p:origin x="392" y="-560"/>
      </p:cViewPr>
      <p:guideLst/>
    </p:cSldViewPr>
  </p:slideViewPr>
  <p:notesTextViewPr>
    <p:cViewPr>
      <p:scale>
        <a:sx n="99" d="100"/>
        <a:sy n="99"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072311-670C-4FEC-92D5-018B40912E29}" type="datetimeFigureOut">
              <a:rPr lang="zh-CN" altLang="en-US" smtClean="0"/>
              <a:t>2024/4/12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69461F-B549-42EA-A0B2-D8CC41063430}" type="slidenum">
              <a:rPr lang="zh-CN" altLang="en-US" smtClean="0"/>
              <a:t>‹#›</a:t>
            </a:fld>
            <a:endParaRPr lang="zh-CN" altLang="en-US"/>
          </a:p>
        </p:txBody>
      </p:sp>
    </p:spTree>
    <p:extLst>
      <p:ext uri="{BB962C8B-B14F-4D97-AF65-F5344CB8AC3E}">
        <p14:creationId xmlns:p14="http://schemas.microsoft.com/office/powerpoint/2010/main" val="1693532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Hello everyone, I am delighted to be here to share my research with you. </a:t>
            </a:r>
            <a:r>
              <a:rPr lang="en-US" altLang="zh-CN" sz="1800" b="0" i="0" dirty="0">
                <a:solidFill>
                  <a:srgbClr val="0D0D0D"/>
                </a:solidFill>
                <a:effectLst/>
                <a:highlight>
                  <a:srgbClr val="FFFFFF"/>
                </a:highlight>
                <a:latin typeface="Söhne"/>
              </a:rPr>
              <a:t>. I am from the Van </a:t>
            </a:r>
            <a:r>
              <a:rPr lang="en-US" altLang="zh-CN" sz="1800" b="0" i="0" dirty="0" err="1">
                <a:solidFill>
                  <a:srgbClr val="0D0D0D"/>
                </a:solidFill>
                <a:effectLst/>
                <a:highlight>
                  <a:srgbClr val="FFFFFF"/>
                </a:highlight>
                <a:latin typeface="Söhne"/>
              </a:rPr>
              <a:t>Hoose</a:t>
            </a:r>
            <a:r>
              <a:rPr lang="en-US" altLang="zh-CN" sz="1800" b="0" i="0" dirty="0">
                <a:solidFill>
                  <a:srgbClr val="0D0D0D"/>
                </a:solidFill>
                <a:effectLst/>
                <a:highlight>
                  <a:srgbClr val="FFFFFF"/>
                </a:highlight>
                <a:latin typeface="Söhne"/>
              </a:rPr>
              <a:t> Lab, and t</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oday, I will be presenting on the topic of 'Bayesian Treatment of Sensory Tuning Curves. Today’s topic specifically in how we analyze data from the visual cortex. Our focus will be on Bayesian estimation, a robust method that significantly enhances our ability to understand neural responses, especially compared to traditional least squares fitting method. </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F169461F-B549-42EA-A0B2-D8CC41063430}" type="slidenum">
              <a:rPr lang="zh-CN" altLang="en-US" smtClean="0"/>
              <a:t>1</a:t>
            </a:fld>
            <a:endParaRPr lang="zh-CN" altLang="en-US"/>
          </a:p>
        </p:txBody>
      </p:sp>
    </p:spTree>
    <p:extLst>
      <p:ext uri="{BB962C8B-B14F-4D97-AF65-F5344CB8AC3E}">
        <p14:creationId xmlns:p14="http://schemas.microsoft.com/office/powerpoint/2010/main" val="11999497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en-US" altLang="zh-CN" b="0" i="0" dirty="0">
              <a:solidFill>
                <a:srgbClr val="0D0D0D"/>
              </a:solidFill>
              <a:effectLst/>
              <a:highlight>
                <a:srgbClr val="FFFFFF"/>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Now, let’s apply the Bayesian estimation method to real collected data from the visual cortex. In actual measurement processes, the type of data obtained depends on the experimental techniques used. The data for this study were obtained using fluorescence methods to measure the tuning curves. This also demonstrates that our model is not limited by the experimental method employed.</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endParaRPr lang="en-US" altLang="zh-CN" b="0" i="0" dirty="0">
              <a:solidFill>
                <a:srgbClr val="0D0D0D"/>
              </a:solidFill>
              <a:effectLst/>
              <a:highlight>
                <a:srgbClr val="FFFFFF"/>
              </a:highlight>
              <a:latin typeface="Söhne"/>
            </a:endParaRPr>
          </a:p>
          <a:p>
            <a:pPr algn="l"/>
            <a:endParaRPr lang="en-US" altLang="zh-CN" b="0" i="0" dirty="0">
              <a:solidFill>
                <a:srgbClr val="0D0D0D"/>
              </a:solidFill>
              <a:effectLst/>
              <a:highlight>
                <a:srgbClr val="FFFFFF"/>
              </a:highlight>
              <a:latin typeface="Söhne"/>
            </a:endParaRPr>
          </a:p>
          <a:p>
            <a:pPr algn="l"/>
            <a:r>
              <a:rPr lang="en-US" altLang="zh-CN" b="0" i="0" dirty="0">
                <a:solidFill>
                  <a:srgbClr val="0D0D0D"/>
                </a:solidFill>
                <a:effectLst/>
                <a:highlight>
                  <a:srgbClr val="FFFFFF"/>
                </a:highlight>
                <a:latin typeface="Söhne"/>
              </a:rPr>
              <a:t>Oh, please note that there is a correction on the left of </a:t>
            </a:r>
            <a:r>
              <a:rPr lang="en-US" altLang="zh-CN" b="1" i="0" dirty="0">
                <a:solidFill>
                  <a:srgbClr val="0D0D0D"/>
                </a:solidFill>
                <a:effectLst/>
                <a:highlight>
                  <a:srgbClr val="FFFFFF"/>
                </a:highlight>
                <a:latin typeface="Söhne"/>
              </a:rPr>
              <a:t>Figure A</a:t>
            </a:r>
            <a:r>
              <a:rPr lang="en-US" altLang="zh-CN" b="0" i="0" dirty="0">
                <a:solidFill>
                  <a:srgbClr val="0D0D0D"/>
                </a:solidFill>
                <a:effectLst/>
                <a:highlight>
                  <a:srgbClr val="FFFFFF"/>
                </a:highlight>
                <a:latin typeface="Söhne"/>
              </a:rPr>
              <a:t>: the real data were obtained by fluorescence methods to measure the tuning curve, and the units are not Hz, but this does not affect the model's fitting results. Compared to simulated data, the real data are flatter. However, you can still see in </a:t>
            </a:r>
            <a:r>
              <a:rPr lang="en-US" altLang="zh-CN" b="1" i="0" dirty="0">
                <a:solidFill>
                  <a:srgbClr val="0D0D0D"/>
                </a:solidFill>
                <a:effectLst/>
                <a:highlight>
                  <a:srgbClr val="FFFFFF"/>
                </a:highlight>
                <a:latin typeface="Söhne"/>
              </a:rPr>
              <a:t>Figure H </a:t>
            </a:r>
            <a:r>
              <a:rPr lang="en-US" altLang="zh-CN" b="0" i="0" dirty="0">
                <a:solidFill>
                  <a:srgbClr val="0D0D0D"/>
                </a:solidFill>
                <a:effectLst/>
                <a:highlight>
                  <a:srgbClr val="FFFFFF"/>
                </a:highlight>
                <a:latin typeface="Söhne"/>
              </a:rPr>
              <a:t>that the fitting results for the tuning width of the yellow and red are around the value of 25, which is due to the higher peaks in </a:t>
            </a:r>
            <a:r>
              <a:rPr lang="en-US" altLang="zh-CN" b="1" i="0" dirty="0">
                <a:solidFill>
                  <a:srgbClr val="0D0D0D"/>
                </a:solidFill>
                <a:effectLst/>
                <a:highlight>
                  <a:srgbClr val="FFFFFF"/>
                </a:highlight>
                <a:latin typeface="Söhne"/>
              </a:rPr>
              <a:t>Figure C and E</a:t>
            </a:r>
            <a:r>
              <a:rPr lang="en-US" altLang="zh-CN" b="0" i="0" dirty="0">
                <a:solidFill>
                  <a:srgbClr val="0D0D0D"/>
                </a:solidFill>
                <a:effectLst/>
                <a:highlight>
                  <a:srgbClr val="FFFFFF"/>
                </a:highlight>
                <a:latin typeface="Söhne"/>
              </a:rPr>
              <a:t>.</a:t>
            </a:r>
          </a:p>
          <a:p>
            <a:pPr algn="l"/>
            <a:endParaRPr lang="en-US" altLang="zh-CN" b="0" i="0" dirty="0">
              <a:solidFill>
                <a:srgbClr val="0D0D0D"/>
              </a:solidFill>
              <a:effectLst/>
              <a:highlight>
                <a:srgbClr val="FFFFFF"/>
              </a:highlight>
              <a:latin typeface="Söhne"/>
            </a:endParaRPr>
          </a:p>
          <a:p>
            <a:pPr algn="l"/>
            <a:r>
              <a:rPr lang="en-US" altLang="zh-CN" b="0" i="0" dirty="0">
                <a:solidFill>
                  <a:srgbClr val="0D0D0D"/>
                </a:solidFill>
                <a:effectLst/>
                <a:highlight>
                  <a:srgbClr val="FFFFFF"/>
                </a:highlight>
                <a:latin typeface="Söhne"/>
              </a:rPr>
              <a:t>These data are already selected from neurons with relatively obvious selectivity. In </a:t>
            </a:r>
            <a:r>
              <a:rPr lang="en-US" altLang="zh-CN" b="1" i="0" dirty="0">
                <a:solidFill>
                  <a:srgbClr val="0D0D0D"/>
                </a:solidFill>
                <a:effectLst/>
                <a:highlight>
                  <a:srgbClr val="FFFFFF"/>
                </a:highlight>
                <a:latin typeface="Söhne"/>
              </a:rPr>
              <a:t>Figure F</a:t>
            </a:r>
            <a:r>
              <a:rPr lang="en-US" altLang="zh-CN" b="0" i="0" dirty="0">
                <a:solidFill>
                  <a:srgbClr val="0D0D0D"/>
                </a:solidFill>
                <a:effectLst/>
                <a:highlight>
                  <a:srgbClr val="FFFFFF"/>
                </a:highlight>
                <a:latin typeface="Söhne"/>
              </a:rPr>
              <a:t>, despite the probability distributions for blue, green, and purple being very flat and having higher probabilities near a value of 0, the probabilities gradually increase as the Orientation Index value increases, peaking at about 0.9. These fitting results robustly provide the probabilities of the fit and potential probabilities, such as the low orientational selectivity probabilities seen in </a:t>
            </a:r>
            <a:r>
              <a:rPr lang="en-US" altLang="zh-CN" b="1" i="0" dirty="0">
                <a:solidFill>
                  <a:srgbClr val="0D0D0D"/>
                </a:solidFill>
                <a:effectLst/>
                <a:highlight>
                  <a:srgbClr val="FFFFFF"/>
                </a:highlight>
                <a:latin typeface="Söhne"/>
              </a:rPr>
              <a:t>Figure F</a:t>
            </a:r>
            <a:r>
              <a:rPr lang="en-US" altLang="zh-CN" b="0" i="0" dirty="0">
                <a:solidFill>
                  <a:srgbClr val="0D0D0D"/>
                </a:solidFill>
                <a:effectLst/>
                <a:highlight>
                  <a:srgbClr val="FFFFFF"/>
                </a:highlight>
                <a:latin typeface="Söhne"/>
              </a:rPr>
              <a:t>.</a:t>
            </a:r>
          </a:p>
        </p:txBody>
      </p:sp>
      <p:sp>
        <p:nvSpPr>
          <p:cNvPr id="4" name="灯片编号占位符 3"/>
          <p:cNvSpPr>
            <a:spLocks noGrp="1"/>
          </p:cNvSpPr>
          <p:nvPr>
            <p:ph type="sldNum" sz="quarter" idx="5"/>
          </p:nvPr>
        </p:nvSpPr>
        <p:spPr/>
        <p:txBody>
          <a:bodyPr/>
          <a:lstStyle/>
          <a:p>
            <a:fld id="{F169461F-B549-42EA-A0B2-D8CC41063430}" type="slidenum">
              <a:rPr lang="zh-CN" altLang="en-US" smtClean="0"/>
              <a:t>10</a:t>
            </a:fld>
            <a:endParaRPr lang="zh-CN" altLang="en-US"/>
          </a:p>
        </p:txBody>
      </p:sp>
    </p:spTree>
    <p:extLst>
      <p:ext uri="{BB962C8B-B14F-4D97-AF65-F5344CB8AC3E}">
        <p14:creationId xmlns:p14="http://schemas.microsoft.com/office/powerpoint/2010/main" val="25861858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In conclusion</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just"/>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 </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just"/>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Firstly, Bayesian estimation can effectively replace least squares fitting, providing robust results across a wide range of tuning curves. It excels not only in scenarios with clear directional selectivity but also delivers accurate parameter combinations for flatter tuning curves where traditional methods struggle.</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just"/>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 </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just"/>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Secondly, unlike the single-point estimates produced by least squares methods, Bayesian estimation provides a visualizable probability distribution of fitting results. This probabilistic approach offers a higher degree of credibility, as it transparently represents the uncertainty and variability inherent in the data.</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F169461F-B549-42EA-A0B2-D8CC41063430}" type="slidenum">
              <a:rPr lang="zh-CN" altLang="en-US" smtClean="0"/>
              <a:t>11</a:t>
            </a:fld>
            <a:endParaRPr lang="zh-CN" altLang="en-US"/>
          </a:p>
        </p:txBody>
      </p:sp>
    </p:spTree>
    <p:extLst>
      <p:ext uri="{BB962C8B-B14F-4D97-AF65-F5344CB8AC3E}">
        <p14:creationId xmlns:p14="http://schemas.microsoft.com/office/powerpoint/2010/main" val="12059627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0D0D0D"/>
                </a:solidFill>
                <a:effectLst/>
                <a:highlight>
                  <a:srgbClr val="FFFFFF"/>
                </a:highlight>
                <a:latin typeface="Söhne"/>
              </a:rPr>
              <a:t>That’s what I have to share with you today. I would like to extend my sincere thanks to Steve for his valuable guidance throughout the project. Thank you all for your attention.</a:t>
            </a:r>
            <a:endParaRPr lang="zh-CN" altLang="en-US" dirty="0"/>
          </a:p>
        </p:txBody>
      </p:sp>
      <p:sp>
        <p:nvSpPr>
          <p:cNvPr id="4" name="灯片编号占位符 3"/>
          <p:cNvSpPr>
            <a:spLocks noGrp="1"/>
          </p:cNvSpPr>
          <p:nvPr>
            <p:ph type="sldNum" sz="quarter" idx="5"/>
          </p:nvPr>
        </p:nvSpPr>
        <p:spPr/>
        <p:txBody>
          <a:bodyPr/>
          <a:lstStyle/>
          <a:p>
            <a:fld id="{F169461F-B549-42EA-A0B2-D8CC41063430}" type="slidenum">
              <a:rPr lang="zh-CN" altLang="en-US" smtClean="0"/>
              <a:t>12</a:t>
            </a:fld>
            <a:endParaRPr lang="zh-CN" altLang="en-US"/>
          </a:p>
        </p:txBody>
      </p:sp>
    </p:spTree>
    <p:extLst>
      <p:ext uri="{BB962C8B-B14F-4D97-AF65-F5344CB8AC3E}">
        <p14:creationId xmlns:p14="http://schemas.microsoft.com/office/powerpoint/2010/main" val="40172612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169461F-B549-42EA-A0B2-D8CC41063430}" type="slidenum">
              <a:rPr lang="zh-CN" altLang="en-US" smtClean="0"/>
              <a:t>13</a:t>
            </a:fld>
            <a:endParaRPr lang="zh-CN" altLang="en-US"/>
          </a:p>
        </p:txBody>
      </p:sp>
    </p:spTree>
    <p:extLst>
      <p:ext uri="{BB962C8B-B14F-4D97-AF65-F5344CB8AC3E}">
        <p14:creationId xmlns:p14="http://schemas.microsoft.com/office/powerpoint/2010/main" val="4172330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At the very beginning, I want to introduce the intricate process of visual tuning in the visual cortex and how we quantify it. So, the primary visual cortex, also known as V1, is the first cortical area of the brain where visual signals are processed. It is situated on the medial surface of the occipital lobe at the back of the brain. This region processes visual information, such as light, color, and shape, and is critical for tasks like motion detection and object recognition. Understanding this process is crucial as it forms the basis for more complex visual perceptions and behaviors.</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just"/>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 </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just"/>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We will go deep into a specific function of the visual cortex: its selectivity for the direction of motion. The image on the bottom left shows a ferret watching a black bar moving in a certain direction. Its visual cortex generates spike signals in response to the motion of the stimulus. The image on the right displays the spike signals produced by a neuron with strong directional selectivity when exposed to different directions of motion. We can observe that the frequency of the signals varies with the different direction. Usually, there is a particular direction in orientation space or direction space that elicits the strongest response frequency. After collecting signals from several directions, we can determine the tuning curve of this neuron.</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F169461F-B549-42EA-A0B2-D8CC41063430}" type="slidenum">
              <a:rPr lang="zh-CN" altLang="en-US" smtClean="0"/>
              <a:t>2</a:t>
            </a:fld>
            <a:endParaRPr lang="zh-CN" altLang="en-US"/>
          </a:p>
        </p:txBody>
      </p:sp>
    </p:spTree>
    <p:extLst>
      <p:ext uri="{BB962C8B-B14F-4D97-AF65-F5344CB8AC3E}">
        <p14:creationId xmlns:p14="http://schemas.microsoft.com/office/powerpoint/2010/main" val="1571152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dirty="0">
                <a:effectLst/>
                <a:latin typeface="DengXian" panose="02010600030101010101" pitchFamily="2" charset="-122"/>
                <a:cs typeface="Times New Roman" panose="02020603050405020304" pitchFamily="18" charset="0"/>
              </a:rPr>
              <a:t>Quantifying visual tuning involves measuring how neurons in the visual cortex respond to specific visual stimuli. However, how do we quantitatively analyze the signals we've collected? </a:t>
            </a:r>
            <a:endParaRPr lang="zh-CN" altLang="en-US" dirty="0"/>
          </a:p>
        </p:txBody>
      </p:sp>
      <p:sp>
        <p:nvSpPr>
          <p:cNvPr id="4" name="灯片编号占位符 3"/>
          <p:cNvSpPr>
            <a:spLocks noGrp="1"/>
          </p:cNvSpPr>
          <p:nvPr>
            <p:ph type="sldNum" sz="quarter" idx="5"/>
          </p:nvPr>
        </p:nvSpPr>
        <p:spPr/>
        <p:txBody>
          <a:bodyPr/>
          <a:lstStyle/>
          <a:p>
            <a:fld id="{F169461F-B549-42EA-A0B2-D8CC41063430}" type="slidenum">
              <a:rPr lang="zh-CN" altLang="en-US" smtClean="0"/>
              <a:t>3</a:t>
            </a:fld>
            <a:endParaRPr lang="zh-CN" altLang="en-US"/>
          </a:p>
        </p:txBody>
      </p:sp>
    </p:spTree>
    <p:extLst>
      <p:ext uri="{BB962C8B-B14F-4D97-AF65-F5344CB8AC3E}">
        <p14:creationId xmlns:p14="http://schemas.microsoft.com/office/powerpoint/2010/main" val="1739319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First of all, we need a model for the neuron's tuning curve. Based on previous studies, we use a double Gaussian model to fit the sampled points. The mathematical equation for the double Gaussian model is shown above, and it includes five parameters.</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Our goal is to find the most suitable values within the five-dimensional parameter space. Traditionally, this has been achieved through methods like least-squares fitting or bootstrap fitting. However, a more accurate representation can be achieved through statistical methods that account for the inherent uncertainties in both the data and the model.</a:t>
                </a:r>
                <a:endParaRPr lang="zh-CN" altLang="zh-CN" sz="1200" kern="1200" dirty="0">
                  <a:solidFill>
                    <a:schemeClr val="tx1"/>
                  </a:solidFill>
                  <a:effectLst/>
                  <a:latin typeface="+mn-lt"/>
                  <a:ea typeface="+mn-ea"/>
                  <a:cs typeface="+mn-cs"/>
                </a:endParaRPr>
              </a:p>
              <a:p>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%%It's important to note that the values in the tuning curve shown in the left image are calculated based on the parameter combination at a certain angle, not the value of a specific parameter. For instance, the magnitude of preferred Response equal to the response equation at theta pref.</a:t>
                </a:r>
                <a:endParaRPr lang="zh-C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zh-CN" sz="1200" b="0" i="1" dirty="0" smtClean="0">
                        <a:latin typeface="Cambria Math" panose="02040503050406030204" pitchFamily="18" charset="0"/>
                      </a:rPr>
                      <m:t>%% </m:t>
                    </m:r>
                    <m:r>
                      <a:rPr lang="en-US" altLang="zh-CN" sz="1200" i="1" dirty="0" smtClean="0">
                        <a:latin typeface="Cambria Math" panose="02040503050406030204" pitchFamily="18" charset="0"/>
                      </a:rPr>
                      <m:t>𝜎</m:t>
                    </m:r>
                  </m:oMath>
                </a14:m>
                <a:r>
                  <a:rPr lang="en-US" altLang="zh-CN" sz="1200" dirty="0"/>
                  <a:t> is the standard deviation of Gaussian distribution. In general, </a:t>
                </a:r>
                <a:r>
                  <a:rPr lang="en-US" altLang="zh-CN" sz="1200" dirty="0" err="1"/>
                  <a:t>offset,which</a:t>
                </a:r>
                <a:r>
                  <a:rPr lang="en-US" altLang="zh-CN" sz="1200" dirty="0"/>
                  <a:t> is </a:t>
                </a:r>
                <a14:m>
                  <m:oMath xmlns:m="http://schemas.openxmlformats.org/officeDocument/2006/math">
                    <m:r>
                      <a:rPr lang="en-US" altLang="zh-CN" sz="1200" i="1" dirty="0" smtClean="0">
                        <a:latin typeface="Cambria Math" panose="02040503050406030204" pitchFamily="18" charset="0"/>
                      </a:rPr>
                      <m:t>𝐶</m:t>
                    </m:r>
                  </m:oMath>
                </a14:m>
                <a:r>
                  <a:rPr lang="en-US" altLang="zh-CN" sz="1200" dirty="0"/>
                  <a:t>, means the value of static frequency and background noise due to laboratory equipment and measurement. </a:t>
                </a:r>
                <a14:m>
                  <m:oMath xmlns:m="http://schemas.openxmlformats.org/officeDocument/2006/math">
                    <m:sSub>
                      <m:sSubPr>
                        <m:ctrlPr>
                          <a:rPr lang="en-US" altLang="zh-CN" sz="1200" i="1" dirty="0" smtClean="0">
                            <a:latin typeface="Cambria Math" panose="02040503050406030204" pitchFamily="18" charset="0"/>
                          </a:rPr>
                        </m:ctrlPr>
                      </m:sSubPr>
                      <m:e>
                        <m:r>
                          <a:rPr lang="en-US" altLang="zh-CN" sz="1200" b="0" i="1" dirty="0" smtClean="0">
                            <a:latin typeface="Cambria Math" panose="02040503050406030204" pitchFamily="18" charset="0"/>
                          </a:rPr>
                          <m:t>𝑅</m:t>
                        </m:r>
                      </m:e>
                      <m:sub>
                        <m:r>
                          <a:rPr lang="en-US" altLang="zh-CN" sz="1200" b="0" i="1" dirty="0" smtClean="0">
                            <a:latin typeface="Cambria Math" panose="02040503050406030204" pitchFamily="18" charset="0"/>
                          </a:rPr>
                          <m:t>𝑝𝑟𝑒𝑓</m:t>
                        </m:r>
                      </m:sub>
                    </m:sSub>
                  </m:oMath>
                </a14:m>
                <a:r>
                  <a:rPr lang="en-US" altLang="zh-CN" sz="1200" dirty="0"/>
                  <a:t> is the magnitude above the preferred direction offset and </a:t>
                </a:r>
                <a14:m>
                  <m:oMath xmlns:m="http://schemas.openxmlformats.org/officeDocument/2006/math">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𝑅</m:t>
                        </m:r>
                      </m:e>
                      <m:sub>
                        <m:r>
                          <a:rPr lang="en-US" altLang="zh-CN" sz="1200" b="0" i="1" smtClean="0">
                            <a:latin typeface="Cambria Math" panose="02040503050406030204" pitchFamily="18" charset="0"/>
                          </a:rPr>
                          <m:t>𝑛𝑢𝑙𝑙</m:t>
                        </m:r>
                      </m:sub>
                    </m:sSub>
                  </m:oMath>
                </a14:m>
                <a:r>
                  <a:rPr lang="en-US" altLang="zh-CN" sz="1200" dirty="0"/>
                  <a:t> is the magnitude above the null direction (opposite-preferred direction)</a:t>
                </a:r>
                <a:endParaRPr lang="zh-CN" altLang="en-US" sz="1200" dirty="0"/>
              </a:p>
              <a:p>
                <a:endParaRPr lang="zh-CN" altLang="en-US" dirty="0"/>
              </a:p>
            </p:txBody>
          </p:sp>
        </mc:Choice>
        <mc:Fallback>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First of all, we need a model for the neuron's tuning curve. Based on previous studies, we use a double Gaussian model to fit the sampled points. The mathematical equation for the double Gaussian model is shown above, and it includes five parameters.</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Our goal is to find the most suitable values within the five-dimensional parameter space. Traditionally, this has been achieved through methods like least-squares fitting or bootstrap fitting. However, a more accurate representation can be achieved through statistical methods that account for the inherent uncertainties in both the data and the model.</a:t>
                </a:r>
                <a:endParaRPr lang="zh-CN" altLang="zh-CN" sz="1200" kern="1200" dirty="0">
                  <a:solidFill>
                    <a:schemeClr val="tx1"/>
                  </a:solidFill>
                  <a:effectLst/>
                  <a:latin typeface="+mn-lt"/>
                  <a:ea typeface="+mn-ea"/>
                  <a:cs typeface="+mn-cs"/>
                </a:endParaRPr>
              </a:p>
              <a:p>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%%It's important to note that the values in the tuning curve shown in the left image are calculated based on the parameter combination at a certain angle, not the value of a specific parameter. For instance, the magnitude of preferred Response equal to the response equation at theta pref.</a:t>
                </a:r>
                <a:endParaRPr lang="zh-C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dirty="0">
                    <a:latin typeface="Cambria Math" panose="02040503050406030204" pitchFamily="18" charset="0"/>
                  </a:rPr>
                  <a:t>%% </a:t>
                </a:r>
                <a:r>
                  <a:rPr lang="en-US" altLang="zh-CN" sz="1200" i="0" dirty="0">
                    <a:latin typeface="Cambria Math" panose="02040503050406030204" pitchFamily="18" charset="0"/>
                  </a:rPr>
                  <a:t>𝜎</a:t>
                </a:r>
                <a:r>
                  <a:rPr lang="en-US" altLang="zh-CN" sz="1200" dirty="0"/>
                  <a:t> is the standard deviation of Gaussian distribution. In general, </a:t>
                </a:r>
                <a:r>
                  <a:rPr lang="en-US" altLang="zh-CN" sz="1200" dirty="0" err="1"/>
                  <a:t>offset,which</a:t>
                </a:r>
                <a:r>
                  <a:rPr lang="en-US" altLang="zh-CN" sz="1200" dirty="0"/>
                  <a:t> is </a:t>
                </a:r>
                <a:r>
                  <a:rPr lang="en-US" altLang="zh-CN" sz="1200" i="0" dirty="0">
                    <a:latin typeface="Cambria Math" panose="02040503050406030204" pitchFamily="18" charset="0"/>
                  </a:rPr>
                  <a:t>𝐶</a:t>
                </a:r>
                <a:r>
                  <a:rPr lang="en-US" altLang="zh-CN" sz="1200" dirty="0"/>
                  <a:t>, means the value of static frequency and background noise due to laboratory equipment and measurement. </a:t>
                </a:r>
                <a:r>
                  <a:rPr lang="en-US" altLang="zh-CN" sz="1200" b="0" i="0" dirty="0">
                    <a:latin typeface="Cambria Math" panose="02040503050406030204" pitchFamily="18" charset="0"/>
                  </a:rPr>
                  <a:t>𝑅_𝑝𝑟𝑒𝑓</a:t>
                </a:r>
                <a:r>
                  <a:rPr lang="en-US" altLang="zh-CN" sz="1200" dirty="0"/>
                  <a:t> is the magnitude above the preferred direction offset and </a:t>
                </a:r>
                <a:r>
                  <a:rPr lang="en-US" altLang="zh-CN" sz="1200" b="0" i="0">
                    <a:latin typeface="Cambria Math" panose="02040503050406030204" pitchFamily="18" charset="0"/>
                  </a:rPr>
                  <a:t>𝑅_𝑛𝑢𝑙𝑙</a:t>
                </a:r>
                <a:r>
                  <a:rPr lang="en-US" altLang="zh-CN" sz="1200" dirty="0"/>
                  <a:t> is the magnitude above the null direction (opposite-preferred direction)</a:t>
                </a:r>
                <a:endParaRPr lang="zh-CN" altLang="en-US" sz="1200" dirty="0"/>
              </a:p>
              <a:p>
                <a:endParaRPr lang="zh-CN" altLang="en-US" dirty="0"/>
              </a:p>
            </p:txBody>
          </p:sp>
        </mc:Fallback>
      </mc:AlternateContent>
      <p:sp>
        <p:nvSpPr>
          <p:cNvPr id="4" name="灯片编号占位符 3"/>
          <p:cNvSpPr>
            <a:spLocks noGrp="1"/>
          </p:cNvSpPr>
          <p:nvPr>
            <p:ph type="sldNum" sz="quarter" idx="5"/>
          </p:nvPr>
        </p:nvSpPr>
        <p:spPr/>
        <p:txBody>
          <a:bodyPr/>
          <a:lstStyle/>
          <a:p>
            <a:fld id="{F169461F-B549-42EA-A0B2-D8CC41063430}" type="slidenum">
              <a:rPr lang="zh-CN" altLang="en-US" smtClean="0"/>
              <a:t>4</a:t>
            </a:fld>
            <a:endParaRPr lang="zh-CN" altLang="en-US"/>
          </a:p>
        </p:txBody>
      </p:sp>
    </p:spTree>
    <p:extLst>
      <p:ext uri="{BB962C8B-B14F-4D97-AF65-F5344CB8AC3E}">
        <p14:creationId xmlns:p14="http://schemas.microsoft.com/office/powerpoint/2010/main" val="13106901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Before we introduce Bayesian estimation, we must mention least-squares fitting. This method is simple, fast, and effective, capable of providing relatively robust results for various types of functions. This demonstrates its flexibility, interpretability, and accuracy. Traditionally, we've relied on least squares fitting to model these neural responses. However, this method assumes that all errors are normally distributed and is highly sensitive to outliers. It often fails to capture the complex, nonlinear behaviors of biological systems, particularly when we encounter flat or weakly responsive tuning curves.</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just"/>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 </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just"/>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Let’s consider some examples where least-squares fitting might lead us astray. In the image on the right, you can see several results of least squares fitting, including unconstrained and constrained fits. The results show that without constraints, it is very easy to achieve overly narrow and high peaks, which is a case of overfitting, with the sigma fitting result being too small. There can even be negative Response null values. Although applying constraints to each parameter makes the fit results appear more reasonable, this method still only yields a single fit result without a probability distribution. It cannot address the probability distribution issues inherent in complex neural systems.</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F169461F-B549-42EA-A0B2-D8CC41063430}" type="slidenum">
              <a:rPr lang="zh-CN" altLang="en-US" smtClean="0"/>
              <a:t>5</a:t>
            </a:fld>
            <a:endParaRPr lang="zh-CN" altLang="en-US"/>
          </a:p>
        </p:txBody>
      </p:sp>
    </p:spTree>
    <p:extLst>
      <p:ext uri="{BB962C8B-B14F-4D97-AF65-F5344CB8AC3E}">
        <p14:creationId xmlns:p14="http://schemas.microsoft.com/office/powerpoint/2010/main" val="1711844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algn="just"/>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Now let’s moving to a more robust approach, which is Bayesian estimation. It’s a statistical method used to estimate unknown parameters of a probability distribution, which differs from least square fitting in its treatment of unknown parameters. Unlike least-squares fitting, Bayesian methods incorporate prior knowledge and update this as more data becomes available, offering a dynamic and iterative way to refine our estimates. This method naturally integrates uncertainty and variability, providing more reliable and interpretable results.</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just"/>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 </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just"/>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In our fitting process, H represents the hypothesized model response theta, which is modeled by the double Gaussian equation mentioned in previous slide. D represents the numerical values of response frequencies from either simulated or real data. During the actual fitting process, because we assume that the prior probability distribution is unknown, we treat the prior probability as uniform. Additionally, since we are not expanding or changing the dataset in our analysis, what we compute are the marginal likelihood and the maximum likelihood. This means that in our formular, the probability of the hypothesis and the evidence are constants.</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F169461F-B549-42EA-A0B2-D8CC41063430}" type="slidenum">
              <a:rPr lang="zh-CN" altLang="en-US" smtClean="0"/>
              <a:t>6</a:t>
            </a:fld>
            <a:endParaRPr lang="zh-CN" altLang="en-US"/>
          </a:p>
        </p:txBody>
      </p:sp>
    </p:spTree>
    <p:extLst>
      <p:ext uri="{BB962C8B-B14F-4D97-AF65-F5344CB8AC3E}">
        <p14:creationId xmlns:p14="http://schemas.microsoft.com/office/powerpoint/2010/main" val="903863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200" kern="100" dirty="0">
                <a:effectLst/>
                <a:latin typeface="DengXian" panose="02010600030101010101" pitchFamily="2" charset="-122"/>
                <a:ea typeface="DengXian" panose="02010600030101010101" pitchFamily="2" charset="-122"/>
                <a:cs typeface="Times New Roman" panose="02020603050405020304" pitchFamily="18" charset="0"/>
              </a:rPr>
              <a:t> At the same time, we have introduced two descriptors to quantify spatial selectivity, aiming to better visualize the spatial selectivity of different neurons. In short words, the larger the values of the descriptors, the stronger the directional selectivity.</a:t>
            </a:r>
            <a:endParaRPr lang="zh-CN" altLang="zh-CN" sz="1200" kern="100" dirty="0">
              <a:effectLst/>
              <a:latin typeface="DengXian" panose="02010600030101010101" pitchFamily="2" charset="-122"/>
              <a:ea typeface="DengXian"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F169461F-B549-42EA-A0B2-D8CC41063430}" type="slidenum">
              <a:rPr lang="zh-CN" altLang="en-US" smtClean="0"/>
              <a:t>7</a:t>
            </a:fld>
            <a:endParaRPr lang="zh-CN" altLang="en-US"/>
          </a:p>
        </p:txBody>
      </p:sp>
    </p:spTree>
    <p:extLst>
      <p:ext uri="{BB962C8B-B14F-4D97-AF65-F5344CB8AC3E}">
        <p14:creationId xmlns:p14="http://schemas.microsoft.com/office/powerpoint/2010/main" val="4178554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The advantages of Bayesian estimation are numerous. It allows for a more nuanced model of neural responses, accounts for prior beliefs about the data, and adjusts those beliefs in the light of new evidence. This results in a more flexible and comprehensive understanding of neural tuning.</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just"/>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 </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just"/>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To test the performance of the Bayesian estimation model, we simulated two groups of data with different values for the direction index and orientation index for fitting. First, we simulated five neurons with different direction index, and the five figures above represent the simulated datasets and the fitting results of Bayesian estimation. Each color corresponds to the fitting results of one simulated dataset. The legend shows the simulated true values of the descriptor. As can be seen, the fitting results accurately match the theoretical values, and this is also reflected in the probability distributions of different parameters or descriptors.</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just"/>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 </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just"/>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For example, the blue line represents the simulated dataset with a direction index equal to 0, while the red one represents a direction index equal to 1. Although the fitting curves appear jagged due to the spacing of the fitting interval, it can still be observed that in </a:t>
            </a:r>
            <a:r>
              <a:rPr lang="en-US" altLang="zh-CN" sz="1800" b="1" kern="100" dirty="0">
                <a:effectLst/>
                <a:latin typeface="DengXian" panose="02010600030101010101" pitchFamily="2" charset="-122"/>
                <a:ea typeface="DengXian" panose="02010600030101010101" pitchFamily="2" charset="-122"/>
                <a:cs typeface="Times New Roman" panose="02020603050405020304" pitchFamily="18" charset="0"/>
              </a:rPr>
              <a:t>Figure F</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 the blue probability reaches its maximum near 0. Clearly, the red line predicts the result of a direction index equal to 1. Meanwhile, because the blue and green have close values for response </a:t>
            </a:r>
            <a:r>
              <a:rPr lang="en-US" altLang="zh-CN" sz="1800" kern="100" dirty="0" err="1">
                <a:effectLst/>
                <a:latin typeface="DengXian" panose="02010600030101010101" pitchFamily="2" charset="-122"/>
                <a:ea typeface="DengXian" panose="02010600030101010101" pitchFamily="2" charset="-122"/>
                <a:cs typeface="Times New Roman" panose="02020603050405020304" pitchFamily="18" charset="0"/>
              </a:rPr>
              <a:t>pref</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 and response null, it can be seen in </a:t>
            </a:r>
            <a:r>
              <a:rPr lang="en-US" altLang="zh-CN" sz="1800" b="1" kern="100" dirty="0">
                <a:effectLst/>
                <a:latin typeface="DengXian" panose="02010600030101010101" pitchFamily="2" charset="-122"/>
                <a:ea typeface="DengXian" panose="02010600030101010101" pitchFamily="2" charset="-122"/>
                <a:cs typeface="Times New Roman" panose="02020603050405020304" pitchFamily="18" charset="0"/>
              </a:rPr>
              <a:t>Figure J</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 that Bayesian estimation gives a smaller probability peak at theta null.</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F169461F-B549-42EA-A0B2-D8CC41063430}" type="slidenum">
              <a:rPr lang="zh-CN" altLang="en-US" smtClean="0"/>
              <a:t>8</a:t>
            </a:fld>
            <a:endParaRPr lang="zh-CN" altLang="en-US"/>
          </a:p>
        </p:txBody>
      </p:sp>
    </p:spTree>
    <p:extLst>
      <p:ext uri="{BB962C8B-B14F-4D97-AF65-F5344CB8AC3E}">
        <p14:creationId xmlns:p14="http://schemas.microsoft.com/office/powerpoint/2010/main" val="36444825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Similarly, we have different values for orientation index. Unlike the previous cases, the data have a higher response offset, making the peaks more difficult to accurately fit, especially in cases of very weak directional selectivity. In cases of weak signals, such as the blue one in </a:t>
            </a:r>
            <a:r>
              <a:rPr lang="en-US" altLang="zh-CN" sz="1200" b="1" dirty="0"/>
              <a:t>Figure A</a:t>
            </a:r>
            <a:r>
              <a:rPr lang="en-US" altLang="zh-CN" sz="1200" dirty="0"/>
              <a:t>, Bayesian methods typically show increased uncertainty in estimates, which is reflected in flatter probability distributions. This represents the underlying data variability.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Despite the probability distributions becoming flatter, the peaks of these distributions can still accurately fit the true simulated values.</a:t>
            </a:r>
            <a:endParaRPr lang="zh-CN" altLang="en-US" dirty="0"/>
          </a:p>
        </p:txBody>
      </p:sp>
      <p:sp>
        <p:nvSpPr>
          <p:cNvPr id="4" name="灯片编号占位符 3"/>
          <p:cNvSpPr>
            <a:spLocks noGrp="1"/>
          </p:cNvSpPr>
          <p:nvPr>
            <p:ph type="sldNum" sz="quarter" idx="5"/>
          </p:nvPr>
        </p:nvSpPr>
        <p:spPr/>
        <p:txBody>
          <a:bodyPr/>
          <a:lstStyle/>
          <a:p>
            <a:fld id="{F169461F-B549-42EA-A0B2-D8CC41063430}" type="slidenum">
              <a:rPr lang="zh-CN" altLang="en-US" smtClean="0"/>
              <a:t>9</a:t>
            </a:fld>
            <a:endParaRPr lang="zh-CN" altLang="en-US"/>
          </a:p>
        </p:txBody>
      </p:sp>
    </p:spTree>
    <p:extLst>
      <p:ext uri="{BB962C8B-B14F-4D97-AF65-F5344CB8AC3E}">
        <p14:creationId xmlns:p14="http://schemas.microsoft.com/office/powerpoint/2010/main" val="1175972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32F252-B5DF-8FFE-58AF-682E5BAF709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4E8A986-BD75-0C6B-CB0A-5D8807EE11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8DD605E-6E6D-96C5-F68B-297A2CB10789}"/>
              </a:ext>
            </a:extLst>
          </p:cNvPr>
          <p:cNvSpPr>
            <a:spLocks noGrp="1"/>
          </p:cNvSpPr>
          <p:nvPr>
            <p:ph type="dt" sz="half" idx="10"/>
          </p:nvPr>
        </p:nvSpPr>
        <p:spPr/>
        <p:txBody>
          <a:bodyPr/>
          <a:lstStyle/>
          <a:p>
            <a:fld id="{4D0663F9-2DD6-4151-90C7-D343EDA21541}" type="datetimeFigureOut">
              <a:rPr lang="zh-CN" altLang="en-US" smtClean="0"/>
              <a:t>2024/4/11</a:t>
            </a:fld>
            <a:endParaRPr lang="zh-CN" altLang="en-US"/>
          </a:p>
        </p:txBody>
      </p:sp>
      <p:sp>
        <p:nvSpPr>
          <p:cNvPr id="5" name="页脚占位符 4">
            <a:extLst>
              <a:ext uri="{FF2B5EF4-FFF2-40B4-BE49-F238E27FC236}">
                <a16:creationId xmlns:a16="http://schemas.microsoft.com/office/drawing/2014/main" id="{FA431CA2-2471-862D-5D57-BBB9B0E8C0B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F3BDE9D-7BB6-F9E4-92A4-76AAD1117563}"/>
              </a:ext>
            </a:extLst>
          </p:cNvPr>
          <p:cNvSpPr>
            <a:spLocks noGrp="1"/>
          </p:cNvSpPr>
          <p:nvPr>
            <p:ph type="sldNum" sz="quarter" idx="12"/>
          </p:nvPr>
        </p:nvSpPr>
        <p:spPr/>
        <p:txBody>
          <a:bodyPr/>
          <a:lstStyle/>
          <a:p>
            <a:fld id="{EAC3C777-060F-4148-A63A-A7FC381CF5E5}" type="slidenum">
              <a:rPr lang="zh-CN" altLang="en-US" smtClean="0"/>
              <a:t>‹#›</a:t>
            </a:fld>
            <a:endParaRPr lang="zh-CN" altLang="en-US"/>
          </a:p>
        </p:txBody>
      </p:sp>
    </p:spTree>
    <p:extLst>
      <p:ext uri="{BB962C8B-B14F-4D97-AF65-F5344CB8AC3E}">
        <p14:creationId xmlns:p14="http://schemas.microsoft.com/office/powerpoint/2010/main" val="4020567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8BB1CB-9580-2F4F-306E-5BABB2C1831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60B90C0-076B-5588-0AB3-07162F6EAB9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937313E-E6BA-B374-577F-509DD7919A94}"/>
              </a:ext>
            </a:extLst>
          </p:cNvPr>
          <p:cNvSpPr>
            <a:spLocks noGrp="1"/>
          </p:cNvSpPr>
          <p:nvPr>
            <p:ph type="dt" sz="half" idx="10"/>
          </p:nvPr>
        </p:nvSpPr>
        <p:spPr/>
        <p:txBody>
          <a:bodyPr/>
          <a:lstStyle/>
          <a:p>
            <a:fld id="{4D0663F9-2DD6-4151-90C7-D343EDA21541}" type="datetimeFigureOut">
              <a:rPr lang="zh-CN" altLang="en-US" smtClean="0"/>
              <a:t>2024/4/11</a:t>
            </a:fld>
            <a:endParaRPr lang="zh-CN" altLang="en-US"/>
          </a:p>
        </p:txBody>
      </p:sp>
      <p:sp>
        <p:nvSpPr>
          <p:cNvPr id="5" name="页脚占位符 4">
            <a:extLst>
              <a:ext uri="{FF2B5EF4-FFF2-40B4-BE49-F238E27FC236}">
                <a16:creationId xmlns:a16="http://schemas.microsoft.com/office/drawing/2014/main" id="{C2D0C3B6-BA42-7E05-4D56-7614A10F7F2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F5495F1-1A9E-2ED8-F668-A94B0FABEDB1}"/>
              </a:ext>
            </a:extLst>
          </p:cNvPr>
          <p:cNvSpPr>
            <a:spLocks noGrp="1"/>
          </p:cNvSpPr>
          <p:nvPr>
            <p:ph type="sldNum" sz="quarter" idx="12"/>
          </p:nvPr>
        </p:nvSpPr>
        <p:spPr/>
        <p:txBody>
          <a:bodyPr/>
          <a:lstStyle/>
          <a:p>
            <a:fld id="{EAC3C777-060F-4148-A63A-A7FC381CF5E5}" type="slidenum">
              <a:rPr lang="zh-CN" altLang="en-US" smtClean="0"/>
              <a:t>‹#›</a:t>
            </a:fld>
            <a:endParaRPr lang="zh-CN" altLang="en-US"/>
          </a:p>
        </p:txBody>
      </p:sp>
    </p:spTree>
    <p:extLst>
      <p:ext uri="{BB962C8B-B14F-4D97-AF65-F5344CB8AC3E}">
        <p14:creationId xmlns:p14="http://schemas.microsoft.com/office/powerpoint/2010/main" val="2828093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B2C8AD7-4CD7-CDB2-A3F3-1EB79232672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673DFDF-4892-EB8C-C765-732B899C8FA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31663BF-88E7-B782-82B9-C3958FFFA720}"/>
              </a:ext>
            </a:extLst>
          </p:cNvPr>
          <p:cNvSpPr>
            <a:spLocks noGrp="1"/>
          </p:cNvSpPr>
          <p:nvPr>
            <p:ph type="dt" sz="half" idx="10"/>
          </p:nvPr>
        </p:nvSpPr>
        <p:spPr/>
        <p:txBody>
          <a:bodyPr/>
          <a:lstStyle/>
          <a:p>
            <a:fld id="{4D0663F9-2DD6-4151-90C7-D343EDA21541}" type="datetimeFigureOut">
              <a:rPr lang="zh-CN" altLang="en-US" smtClean="0"/>
              <a:t>2024/4/11</a:t>
            </a:fld>
            <a:endParaRPr lang="zh-CN" altLang="en-US"/>
          </a:p>
        </p:txBody>
      </p:sp>
      <p:sp>
        <p:nvSpPr>
          <p:cNvPr id="5" name="页脚占位符 4">
            <a:extLst>
              <a:ext uri="{FF2B5EF4-FFF2-40B4-BE49-F238E27FC236}">
                <a16:creationId xmlns:a16="http://schemas.microsoft.com/office/drawing/2014/main" id="{3AE9D309-8F68-27DE-8AF2-AE6AAC72827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8982E6F-D3C2-F709-7D28-8F5B2C8AA9AA}"/>
              </a:ext>
            </a:extLst>
          </p:cNvPr>
          <p:cNvSpPr>
            <a:spLocks noGrp="1"/>
          </p:cNvSpPr>
          <p:nvPr>
            <p:ph type="sldNum" sz="quarter" idx="12"/>
          </p:nvPr>
        </p:nvSpPr>
        <p:spPr/>
        <p:txBody>
          <a:bodyPr/>
          <a:lstStyle/>
          <a:p>
            <a:fld id="{EAC3C777-060F-4148-A63A-A7FC381CF5E5}" type="slidenum">
              <a:rPr lang="zh-CN" altLang="en-US" smtClean="0"/>
              <a:t>‹#›</a:t>
            </a:fld>
            <a:endParaRPr lang="zh-CN" altLang="en-US"/>
          </a:p>
        </p:txBody>
      </p:sp>
    </p:spTree>
    <p:extLst>
      <p:ext uri="{BB962C8B-B14F-4D97-AF65-F5344CB8AC3E}">
        <p14:creationId xmlns:p14="http://schemas.microsoft.com/office/powerpoint/2010/main" val="138079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7AA613-BE79-7D7D-7DFA-B884CAB6AE7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09425E4-E631-F968-EE36-A25153ACBE5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256C89C-A061-A090-0714-7416AC6C7EA9}"/>
              </a:ext>
            </a:extLst>
          </p:cNvPr>
          <p:cNvSpPr>
            <a:spLocks noGrp="1"/>
          </p:cNvSpPr>
          <p:nvPr>
            <p:ph type="dt" sz="half" idx="10"/>
          </p:nvPr>
        </p:nvSpPr>
        <p:spPr/>
        <p:txBody>
          <a:bodyPr/>
          <a:lstStyle/>
          <a:p>
            <a:fld id="{4D0663F9-2DD6-4151-90C7-D343EDA21541}" type="datetimeFigureOut">
              <a:rPr lang="zh-CN" altLang="en-US" smtClean="0"/>
              <a:t>2024/4/11</a:t>
            </a:fld>
            <a:endParaRPr lang="zh-CN" altLang="en-US"/>
          </a:p>
        </p:txBody>
      </p:sp>
      <p:sp>
        <p:nvSpPr>
          <p:cNvPr id="5" name="页脚占位符 4">
            <a:extLst>
              <a:ext uri="{FF2B5EF4-FFF2-40B4-BE49-F238E27FC236}">
                <a16:creationId xmlns:a16="http://schemas.microsoft.com/office/drawing/2014/main" id="{07DD5A7C-98B7-2EA5-2027-1EFCF08F301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AB35B48-BB35-59F2-91C2-404385E1400C}"/>
              </a:ext>
            </a:extLst>
          </p:cNvPr>
          <p:cNvSpPr>
            <a:spLocks noGrp="1"/>
          </p:cNvSpPr>
          <p:nvPr>
            <p:ph type="sldNum" sz="quarter" idx="12"/>
          </p:nvPr>
        </p:nvSpPr>
        <p:spPr/>
        <p:txBody>
          <a:bodyPr/>
          <a:lstStyle/>
          <a:p>
            <a:fld id="{EAC3C777-060F-4148-A63A-A7FC381CF5E5}" type="slidenum">
              <a:rPr lang="zh-CN" altLang="en-US" smtClean="0"/>
              <a:t>‹#›</a:t>
            </a:fld>
            <a:endParaRPr lang="zh-CN" altLang="en-US"/>
          </a:p>
        </p:txBody>
      </p:sp>
    </p:spTree>
    <p:extLst>
      <p:ext uri="{BB962C8B-B14F-4D97-AF65-F5344CB8AC3E}">
        <p14:creationId xmlns:p14="http://schemas.microsoft.com/office/powerpoint/2010/main" val="1379142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28996C-890B-48C5-0E4A-25F02DC39DC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7F290BC-B409-C075-829B-5E55D746AF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A95F0B2-766B-41F1-84BC-F404F7C0FC9C}"/>
              </a:ext>
            </a:extLst>
          </p:cNvPr>
          <p:cNvSpPr>
            <a:spLocks noGrp="1"/>
          </p:cNvSpPr>
          <p:nvPr>
            <p:ph type="dt" sz="half" idx="10"/>
          </p:nvPr>
        </p:nvSpPr>
        <p:spPr/>
        <p:txBody>
          <a:bodyPr/>
          <a:lstStyle/>
          <a:p>
            <a:fld id="{4D0663F9-2DD6-4151-90C7-D343EDA21541}" type="datetimeFigureOut">
              <a:rPr lang="zh-CN" altLang="en-US" smtClean="0"/>
              <a:t>2024/4/11</a:t>
            </a:fld>
            <a:endParaRPr lang="zh-CN" altLang="en-US"/>
          </a:p>
        </p:txBody>
      </p:sp>
      <p:sp>
        <p:nvSpPr>
          <p:cNvPr id="5" name="页脚占位符 4">
            <a:extLst>
              <a:ext uri="{FF2B5EF4-FFF2-40B4-BE49-F238E27FC236}">
                <a16:creationId xmlns:a16="http://schemas.microsoft.com/office/drawing/2014/main" id="{DAEE770B-CE88-816B-C1AA-5BF040E13C8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ADA32C9-FB88-DE95-574D-742573CF8F2D}"/>
              </a:ext>
            </a:extLst>
          </p:cNvPr>
          <p:cNvSpPr>
            <a:spLocks noGrp="1"/>
          </p:cNvSpPr>
          <p:nvPr>
            <p:ph type="sldNum" sz="quarter" idx="12"/>
          </p:nvPr>
        </p:nvSpPr>
        <p:spPr/>
        <p:txBody>
          <a:bodyPr/>
          <a:lstStyle/>
          <a:p>
            <a:fld id="{EAC3C777-060F-4148-A63A-A7FC381CF5E5}" type="slidenum">
              <a:rPr lang="zh-CN" altLang="en-US" smtClean="0"/>
              <a:t>‹#›</a:t>
            </a:fld>
            <a:endParaRPr lang="zh-CN" altLang="en-US"/>
          </a:p>
        </p:txBody>
      </p:sp>
    </p:spTree>
    <p:extLst>
      <p:ext uri="{BB962C8B-B14F-4D97-AF65-F5344CB8AC3E}">
        <p14:creationId xmlns:p14="http://schemas.microsoft.com/office/powerpoint/2010/main" val="4053395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B9BF26-F4A8-A8AE-4237-474CC2291F1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6DD2F97-829B-D1DC-6C96-5CBCC26FDEF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B329B16-151F-B763-6007-46C27A5A699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C516579-D641-369E-288A-D2F203553451}"/>
              </a:ext>
            </a:extLst>
          </p:cNvPr>
          <p:cNvSpPr>
            <a:spLocks noGrp="1"/>
          </p:cNvSpPr>
          <p:nvPr>
            <p:ph type="dt" sz="half" idx="10"/>
          </p:nvPr>
        </p:nvSpPr>
        <p:spPr/>
        <p:txBody>
          <a:bodyPr/>
          <a:lstStyle/>
          <a:p>
            <a:fld id="{4D0663F9-2DD6-4151-90C7-D343EDA21541}" type="datetimeFigureOut">
              <a:rPr lang="zh-CN" altLang="en-US" smtClean="0"/>
              <a:t>2024/4/11</a:t>
            </a:fld>
            <a:endParaRPr lang="zh-CN" altLang="en-US"/>
          </a:p>
        </p:txBody>
      </p:sp>
      <p:sp>
        <p:nvSpPr>
          <p:cNvPr id="6" name="页脚占位符 5">
            <a:extLst>
              <a:ext uri="{FF2B5EF4-FFF2-40B4-BE49-F238E27FC236}">
                <a16:creationId xmlns:a16="http://schemas.microsoft.com/office/drawing/2014/main" id="{0DCCD7B3-D0B3-871E-E2FB-72D738B93B1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0A0AC96-33CA-F1B5-75AF-1B06D0708217}"/>
              </a:ext>
            </a:extLst>
          </p:cNvPr>
          <p:cNvSpPr>
            <a:spLocks noGrp="1"/>
          </p:cNvSpPr>
          <p:nvPr>
            <p:ph type="sldNum" sz="quarter" idx="12"/>
          </p:nvPr>
        </p:nvSpPr>
        <p:spPr/>
        <p:txBody>
          <a:bodyPr/>
          <a:lstStyle/>
          <a:p>
            <a:fld id="{EAC3C777-060F-4148-A63A-A7FC381CF5E5}" type="slidenum">
              <a:rPr lang="zh-CN" altLang="en-US" smtClean="0"/>
              <a:t>‹#›</a:t>
            </a:fld>
            <a:endParaRPr lang="zh-CN" altLang="en-US"/>
          </a:p>
        </p:txBody>
      </p:sp>
    </p:spTree>
    <p:extLst>
      <p:ext uri="{BB962C8B-B14F-4D97-AF65-F5344CB8AC3E}">
        <p14:creationId xmlns:p14="http://schemas.microsoft.com/office/powerpoint/2010/main" val="412426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92B6B1-3191-931D-3D65-A834E6080AC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925C89E-8258-D758-08EF-0463DDD22A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32672AB2-E332-61EA-8634-BC65CA85B28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93B2EFC-ED17-ECC9-2BFA-0663DFDA17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6685AFF-E896-078B-252D-FF3E927BE5D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81D24DC-1C95-50BA-DC07-58F6E32F68CC}"/>
              </a:ext>
            </a:extLst>
          </p:cNvPr>
          <p:cNvSpPr>
            <a:spLocks noGrp="1"/>
          </p:cNvSpPr>
          <p:nvPr>
            <p:ph type="dt" sz="half" idx="10"/>
          </p:nvPr>
        </p:nvSpPr>
        <p:spPr/>
        <p:txBody>
          <a:bodyPr/>
          <a:lstStyle/>
          <a:p>
            <a:fld id="{4D0663F9-2DD6-4151-90C7-D343EDA21541}" type="datetimeFigureOut">
              <a:rPr lang="zh-CN" altLang="en-US" smtClean="0"/>
              <a:t>2024/4/11</a:t>
            </a:fld>
            <a:endParaRPr lang="zh-CN" altLang="en-US"/>
          </a:p>
        </p:txBody>
      </p:sp>
      <p:sp>
        <p:nvSpPr>
          <p:cNvPr id="8" name="页脚占位符 7">
            <a:extLst>
              <a:ext uri="{FF2B5EF4-FFF2-40B4-BE49-F238E27FC236}">
                <a16:creationId xmlns:a16="http://schemas.microsoft.com/office/drawing/2014/main" id="{4D956C40-16B0-4FB1-47C3-32BF972713F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943EF67-BFE1-745B-DAE1-F7331E8A263F}"/>
              </a:ext>
            </a:extLst>
          </p:cNvPr>
          <p:cNvSpPr>
            <a:spLocks noGrp="1"/>
          </p:cNvSpPr>
          <p:nvPr>
            <p:ph type="sldNum" sz="quarter" idx="12"/>
          </p:nvPr>
        </p:nvSpPr>
        <p:spPr/>
        <p:txBody>
          <a:bodyPr/>
          <a:lstStyle/>
          <a:p>
            <a:fld id="{EAC3C777-060F-4148-A63A-A7FC381CF5E5}" type="slidenum">
              <a:rPr lang="zh-CN" altLang="en-US" smtClean="0"/>
              <a:t>‹#›</a:t>
            </a:fld>
            <a:endParaRPr lang="zh-CN" altLang="en-US"/>
          </a:p>
        </p:txBody>
      </p:sp>
    </p:spTree>
    <p:extLst>
      <p:ext uri="{BB962C8B-B14F-4D97-AF65-F5344CB8AC3E}">
        <p14:creationId xmlns:p14="http://schemas.microsoft.com/office/powerpoint/2010/main" val="4254545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AF2340-75E2-E120-9351-B2FC6FEEF2E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F6DCF8D-EA30-B8BF-65E4-4C4B6568A528}"/>
              </a:ext>
            </a:extLst>
          </p:cNvPr>
          <p:cNvSpPr>
            <a:spLocks noGrp="1"/>
          </p:cNvSpPr>
          <p:nvPr>
            <p:ph type="dt" sz="half" idx="10"/>
          </p:nvPr>
        </p:nvSpPr>
        <p:spPr/>
        <p:txBody>
          <a:bodyPr/>
          <a:lstStyle/>
          <a:p>
            <a:fld id="{4D0663F9-2DD6-4151-90C7-D343EDA21541}" type="datetimeFigureOut">
              <a:rPr lang="zh-CN" altLang="en-US" smtClean="0"/>
              <a:t>2024/4/11</a:t>
            </a:fld>
            <a:endParaRPr lang="zh-CN" altLang="en-US"/>
          </a:p>
        </p:txBody>
      </p:sp>
      <p:sp>
        <p:nvSpPr>
          <p:cNvPr id="4" name="页脚占位符 3">
            <a:extLst>
              <a:ext uri="{FF2B5EF4-FFF2-40B4-BE49-F238E27FC236}">
                <a16:creationId xmlns:a16="http://schemas.microsoft.com/office/drawing/2014/main" id="{A17403D6-B6ED-6EC6-46F7-371923C2761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BB2084B-DA65-A854-2402-0356EAAF6813}"/>
              </a:ext>
            </a:extLst>
          </p:cNvPr>
          <p:cNvSpPr>
            <a:spLocks noGrp="1"/>
          </p:cNvSpPr>
          <p:nvPr>
            <p:ph type="sldNum" sz="quarter" idx="12"/>
          </p:nvPr>
        </p:nvSpPr>
        <p:spPr/>
        <p:txBody>
          <a:bodyPr/>
          <a:lstStyle/>
          <a:p>
            <a:fld id="{EAC3C777-060F-4148-A63A-A7FC381CF5E5}" type="slidenum">
              <a:rPr lang="zh-CN" altLang="en-US" smtClean="0"/>
              <a:t>‹#›</a:t>
            </a:fld>
            <a:endParaRPr lang="zh-CN" altLang="en-US"/>
          </a:p>
        </p:txBody>
      </p:sp>
    </p:spTree>
    <p:extLst>
      <p:ext uri="{BB962C8B-B14F-4D97-AF65-F5344CB8AC3E}">
        <p14:creationId xmlns:p14="http://schemas.microsoft.com/office/powerpoint/2010/main" val="2153616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DCD0B8F-CC96-5B0A-5109-C511DFA06C7C}"/>
              </a:ext>
            </a:extLst>
          </p:cNvPr>
          <p:cNvSpPr>
            <a:spLocks noGrp="1"/>
          </p:cNvSpPr>
          <p:nvPr>
            <p:ph type="dt" sz="half" idx="10"/>
          </p:nvPr>
        </p:nvSpPr>
        <p:spPr/>
        <p:txBody>
          <a:bodyPr/>
          <a:lstStyle/>
          <a:p>
            <a:fld id="{4D0663F9-2DD6-4151-90C7-D343EDA21541}" type="datetimeFigureOut">
              <a:rPr lang="zh-CN" altLang="en-US" smtClean="0"/>
              <a:t>2024/4/11</a:t>
            </a:fld>
            <a:endParaRPr lang="zh-CN" altLang="en-US"/>
          </a:p>
        </p:txBody>
      </p:sp>
      <p:sp>
        <p:nvSpPr>
          <p:cNvPr id="3" name="页脚占位符 2">
            <a:extLst>
              <a:ext uri="{FF2B5EF4-FFF2-40B4-BE49-F238E27FC236}">
                <a16:creationId xmlns:a16="http://schemas.microsoft.com/office/drawing/2014/main" id="{536E4C49-1D7A-37CE-067A-A402780FEEB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8B09D76-DE11-8757-7F96-1D0167B16951}"/>
              </a:ext>
            </a:extLst>
          </p:cNvPr>
          <p:cNvSpPr>
            <a:spLocks noGrp="1"/>
          </p:cNvSpPr>
          <p:nvPr>
            <p:ph type="sldNum" sz="quarter" idx="12"/>
          </p:nvPr>
        </p:nvSpPr>
        <p:spPr/>
        <p:txBody>
          <a:bodyPr/>
          <a:lstStyle/>
          <a:p>
            <a:fld id="{EAC3C777-060F-4148-A63A-A7FC381CF5E5}" type="slidenum">
              <a:rPr lang="zh-CN" altLang="en-US" smtClean="0"/>
              <a:t>‹#›</a:t>
            </a:fld>
            <a:endParaRPr lang="zh-CN" altLang="en-US"/>
          </a:p>
        </p:txBody>
      </p:sp>
    </p:spTree>
    <p:extLst>
      <p:ext uri="{BB962C8B-B14F-4D97-AF65-F5344CB8AC3E}">
        <p14:creationId xmlns:p14="http://schemas.microsoft.com/office/powerpoint/2010/main" val="2892726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1EA2C2-779B-D883-5E06-45273FF751F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031CD8C-91AD-773F-97D4-AFCDF87433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4D634B8-3931-A002-E16D-D165CC3C11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742D2BB-A694-A98B-7156-A3193215CA5D}"/>
              </a:ext>
            </a:extLst>
          </p:cNvPr>
          <p:cNvSpPr>
            <a:spLocks noGrp="1"/>
          </p:cNvSpPr>
          <p:nvPr>
            <p:ph type="dt" sz="half" idx="10"/>
          </p:nvPr>
        </p:nvSpPr>
        <p:spPr/>
        <p:txBody>
          <a:bodyPr/>
          <a:lstStyle/>
          <a:p>
            <a:fld id="{4D0663F9-2DD6-4151-90C7-D343EDA21541}" type="datetimeFigureOut">
              <a:rPr lang="zh-CN" altLang="en-US" smtClean="0"/>
              <a:t>2024/4/11</a:t>
            </a:fld>
            <a:endParaRPr lang="zh-CN" altLang="en-US"/>
          </a:p>
        </p:txBody>
      </p:sp>
      <p:sp>
        <p:nvSpPr>
          <p:cNvPr id="6" name="页脚占位符 5">
            <a:extLst>
              <a:ext uri="{FF2B5EF4-FFF2-40B4-BE49-F238E27FC236}">
                <a16:creationId xmlns:a16="http://schemas.microsoft.com/office/drawing/2014/main" id="{C74FFE35-D79E-ED38-D54A-A61A3F86A88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408C6E2-BCF4-1543-F32B-BC8B72E3CC2B}"/>
              </a:ext>
            </a:extLst>
          </p:cNvPr>
          <p:cNvSpPr>
            <a:spLocks noGrp="1"/>
          </p:cNvSpPr>
          <p:nvPr>
            <p:ph type="sldNum" sz="quarter" idx="12"/>
          </p:nvPr>
        </p:nvSpPr>
        <p:spPr/>
        <p:txBody>
          <a:bodyPr/>
          <a:lstStyle/>
          <a:p>
            <a:fld id="{EAC3C777-060F-4148-A63A-A7FC381CF5E5}" type="slidenum">
              <a:rPr lang="zh-CN" altLang="en-US" smtClean="0"/>
              <a:t>‹#›</a:t>
            </a:fld>
            <a:endParaRPr lang="zh-CN" altLang="en-US"/>
          </a:p>
        </p:txBody>
      </p:sp>
    </p:spTree>
    <p:extLst>
      <p:ext uri="{BB962C8B-B14F-4D97-AF65-F5344CB8AC3E}">
        <p14:creationId xmlns:p14="http://schemas.microsoft.com/office/powerpoint/2010/main" val="4148273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153482-05E8-E334-F6EA-6161D2A07CC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B861156-5E11-59C7-284D-7ABFE299FA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BE581EF-03A4-2930-998C-3827348A58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3D2B928-BAA8-67BF-246F-A3EAA121CAB6}"/>
              </a:ext>
            </a:extLst>
          </p:cNvPr>
          <p:cNvSpPr>
            <a:spLocks noGrp="1"/>
          </p:cNvSpPr>
          <p:nvPr>
            <p:ph type="dt" sz="half" idx="10"/>
          </p:nvPr>
        </p:nvSpPr>
        <p:spPr/>
        <p:txBody>
          <a:bodyPr/>
          <a:lstStyle/>
          <a:p>
            <a:fld id="{4D0663F9-2DD6-4151-90C7-D343EDA21541}" type="datetimeFigureOut">
              <a:rPr lang="zh-CN" altLang="en-US" smtClean="0"/>
              <a:t>2024/4/11</a:t>
            </a:fld>
            <a:endParaRPr lang="zh-CN" altLang="en-US"/>
          </a:p>
        </p:txBody>
      </p:sp>
      <p:sp>
        <p:nvSpPr>
          <p:cNvPr id="6" name="页脚占位符 5">
            <a:extLst>
              <a:ext uri="{FF2B5EF4-FFF2-40B4-BE49-F238E27FC236}">
                <a16:creationId xmlns:a16="http://schemas.microsoft.com/office/drawing/2014/main" id="{BA235D6B-0089-75E4-E93B-C2A946F6ED6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6820A37-1556-28A6-3E94-C653691EE974}"/>
              </a:ext>
            </a:extLst>
          </p:cNvPr>
          <p:cNvSpPr>
            <a:spLocks noGrp="1"/>
          </p:cNvSpPr>
          <p:nvPr>
            <p:ph type="sldNum" sz="quarter" idx="12"/>
          </p:nvPr>
        </p:nvSpPr>
        <p:spPr/>
        <p:txBody>
          <a:bodyPr/>
          <a:lstStyle/>
          <a:p>
            <a:fld id="{EAC3C777-060F-4148-A63A-A7FC381CF5E5}" type="slidenum">
              <a:rPr lang="zh-CN" altLang="en-US" smtClean="0"/>
              <a:t>‹#›</a:t>
            </a:fld>
            <a:endParaRPr lang="zh-CN" altLang="en-US"/>
          </a:p>
        </p:txBody>
      </p:sp>
    </p:spTree>
    <p:extLst>
      <p:ext uri="{BB962C8B-B14F-4D97-AF65-F5344CB8AC3E}">
        <p14:creationId xmlns:p14="http://schemas.microsoft.com/office/powerpoint/2010/main" val="2142048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011F7A6-7644-F9FC-37EB-4242EF83B7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C9BF6F6-856A-5401-50BD-90257AC6E4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1C51E63-EF5C-C2F3-6D49-22ED49CEE2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0663F9-2DD6-4151-90C7-D343EDA21541}" type="datetimeFigureOut">
              <a:rPr lang="zh-CN" altLang="en-US" smtClean="0"/>
              <a:t>2024/4/11</a:t>
            </a:fld>
            <a:endParaRPr lang="zh-CN" altLang="en-US"/>
          </a:p>
        </p:txBody>
      </p:sp>
      <p:sp>
        <p:nvSpPr>
          <p:cNvPr id="5" name="页脚占位符 4">
            <a:extLst>
              <a:ext uri="{FF2B5EF4-FFF2-40B4-BE49-F238E27FC236}">
                <a16:creationId xmlns:a16="http://schemas.microsoft.com/office/drawing/2014/main" id="{CE6B33C2-4D88-2794-DA78-2F506732CE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BCD0585-A29C-5B68-9C52-692CB5A416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C3C777-060F-4148-A63A-A7FC381CF5E5}" type="slidenum">
              <a:rPr lang="zh-CN" altLang="en-US" smtClean="0"/>
              <a:t>‹#›</a:t>
            </a:fld>
            <a:endParaRPr lang="zh-CN" altLang="en-US"/>
          </a:p>
        </p:txBody>
      </p:sp>
    </p:spTree>
    <p:extLst>
      <p:ext uri="{BB962C8B-B14F-4D97-AF65-F5344CB8AC3E}">
        <p14:creationId xmlns:p14="http://schemas.microsoft.com/office/powerpoint/2010/main" val="36825210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D95AD0-C6BA-7C74-320A-C3E262F327B7}"/>
              </a:ext>
            </a:extLst>
          </p:cNvPr>
          <p:cNvSpPr>
            <a:spLocks noGrp="1"/>
          </p:cNvSpPr>
          <p:nvPr>
            <p:ph type="ctrTitle"/>
          </p:nvPr>
        </p:nvSpPr>
        <p:spPr/>
        <p:txBody>
          <a:bodyPr>
            <a:normAutofit/>
          </a:bodyPr>
          <a:lstStyle/>
          <a:p>
            <a:r>
              <a:rPr lang="en-US" altLang="zh-CN" sz="4800" dirty="0"/>
              <a:t>Bayesian Treatment of Sensory Tuning Curves</a:t>
            </a:r>
            <a:endParaRPr lang="zh-CN" altLang="en-US" sz="4800" dirty="0"/>
          </a:p>
        </p:txBody>
      </p:sp>
      <p:sp>
        <p:nvSpPr>
          <p:cNvPr id="3" name="副标题 2">
            <a:extLst>
              <a:ext uri="{FF2B5EF4-FFF2-40B4-BE49-F238E27FC236}">
                <a16:creationId xmlns:a16="http://schemas.microsoft.com/office/drawing/2014/main" id="{538D2A5D-9FB1-A50A-A1EA-12FEAF8CBE97}"/>
              </a:ext>
            </a:extLst>
          </p:cNvPr>
          <p:cNvSpPr>
            <a:spLocks noGrp="1"/>
          </p:cNvSpPr>
          <p:nvPr>
            <p:ph type="subTitle" idx="1"/>
          </p:nvPr>
        </p:nvSpPr>
        <p:spPr/>
        <p:txBody>
          <a:bodyPr/>
          <a:lstStyle/>
          <a:p>
            <a:r>
              <a:rPr lang="en-US" altLang="zh-CN" dirty="0"/>
              <a:t>Zongting Wu, Stephen D. Van </a:t>
            </a:r>
            <a:r>
              <a:rPr lang="en-US" altLang="zh-CN" dirty="0" err="1"/>
              <a:t>Hooser</a:t>
            </a:r>
            <a:endParaRPr lang="zh-CN" altLang="en-US" dirty="0"/>
          </a:p>
        </p:txBody>
      </p:sp>
    </p:spTree>
    <p:extLst>
      <p:ext uri="{BB962C8B-B14F-4D97-AF65-F5344CB8AC3E}">
        <p14:creationId xmlns:p14="http://schemas.microsoft.com/office/powerpoint/2010/main" val="4011994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F7407C-7EBD-96C3-0CC0-A219162C7ADC}"/>
              </a:ext>
            </a:extLst>
          </p:cNvPr>
          <p:cNvSpPr>
            <a:spLocks noGrp="1"/>
          </p:cNvSpPr>
          <p:nvPr>
            <p:ph type="title"/>
          </p:nvPr>
        </p:nvSpPr>
        <p:spPr/>
        <p:txBody>
          <a:bodyPr/>
          <a:lstStyle/>
          <a:p>
            <a:r>
              <a:rPr lang="en-US" altLang="zh-CN" b="1" dirty="0"/>
              <a:t>Testing the Bayesian Model with Real Data</a:t>
            </a:r>
            <a:endParaRPr lang="zh-CN" altLang="en-US" b="1" dirty="0"/>
          </a:p>
        </p:txBody>
      </p:sp>
      <p:pic>
        <p:nvPicPr>
          <p:cNvPr id="8" name="图形 7">
            <a:extLst>
              <a:ext uri="{FF2B5EF4-FFF2-40B4-BE49-F238E27FC236}">
                <a16:creationId xmlns:a16="http://schemas.microsoft.com/office/drawing/2014/main" id="{44BEBAC2-C877-53E4-DBE3-C900A190A21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5150" y="1326875"/>
            <a:ext cx="11841699" cy="5166000"/>
          </a:xfrm>
          <a:prstGeom prst="rect">
            <a:avLst/>
          </a:prstGeom>
        </p:spPr>
      </p:pic>
    </p:spTree>
    <p:extLst>
      <p:ext uri="{BB962C8B-B14F-4D97-AF65-F5344CB8AC3E}">
        <p14:creationId xmlns:p14="http://schemas.microsoft.com/office/powerpoint/2010/main" val="2192306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584B24-4F1D-FDC3-7876-C788524C0D37}"/>
              </a:ext>
            </a:extLst>
          </p:cNvPr>
          <p:cNvSpPr>
            <a:spLocks noGrp="1"/>
          </p:cNvSpPr>
          <p:nvPr>
            <p:ph type="title"/>
          </p:nvPr>
        </p:nvSpPr>
        <p:spPr/>
        <p:txBody>
          <a:bodyPr/>
          <a:lstStyle/>
          <a:p>
            <a:r>
              <a:rPr lang="en-US" altLang="zh-CN" b="1" dirty="0"/>
              <a:t>Conclusion</a:t>
            </a:r>
            <a:endParaRPr lang="zh-CN" altLang="en-US" b="1" dirty="0"/>
          </a:p>
        </p:txBody>
      </p:sp>
      <p:sp>
        <p:nvSpPr>
          <p:cNvPr id="3" name="内容占位符 2">
            <a:extLst>
              <a:ext uri="{FF2B5EF4-FFF2-40B4-BE49-F238E27FC236}">
                <a16:creationId xmlns:a16="http://schemas.microsoft.com/office/drawing/2014/main" id="{8D0A5BE0-6541-870E-541F-9A0D6685C313}"/>
              </a:ext>
            </a:extLst>
          </p:cNvPr>
          <p:cNvSpPr>
            <a:spLocks noGrp="1"/>
          </p:cNvSpPr>
          <p:nvPr>
            <p:ph idx="1"/>
          </p:nvPr>
        </p:nvSpPr>
        <p:spPr/>
        <p:txBody>
          <a:bodyPr>
            <a:normAutofit fontScale="92500" lnSpcReduction="10000"/>
          </a:bodyPr>
          <a:lstStyle/>
          <a:p>
            <a:r>
              <a:rPr lang="en-US" altLang="zh-CN" b="1" dirty="0"/>
              <a:t>Robust and Versatile Fitting</a:t>
            </a:r>
          </a:p>
          <a:p>
            <a:pPr marL="0" indent="0">
              <a:buNone/>
            </a:pPr>
            <a:r>
              <a:rPr lang="en-US" altLang="zh-CN" dirty="0"/>
              <a:t>Bayesian estimation can effectively replace least squares fitting, providing robust results across a wide range of tuning curves. It excels not only in scenarios with clear directional selectivity but also delivers accurate parameter combinations for flatter tuning curves where traditional methods struggle</a:t>
            </a:r>
          </a:p>
          <a:p>
            <a:r>
              <a:rPr lang="en-US" altLang="zh-CN" b="1" dirty="0"/>
              <a:t>Probabilistic Insights into Fit Results</a:t>
            </a:r>
          </a:p>
          <a:p>
            <a:pPr marL="0" indent="0">
              <a:buNone/>
            </a:pPr>
            <a:r>
              <a:rPr lang="en-US" altLang="zh-CN" dirty="0"/>
              <a:t>Unlike the single-point estimates produced by least squares methods, Bayesian estimation provides a visualizable probability distribution of fitting results. This probabilistic approach offers a higher degree of credibility, as it transparently represents the uncertainty and variability inherent in the data</a:t>
            </a:r>
          </a:p>
          <a:p>
            <a:endParaRPr lang="zh-CN" altLang="en-US" dirty="0"/>
          </a:p>
        </p:txBody>
      </p:sp>
    </p:spTree>
    <p:extLst>
      <p:ext uri="{BB962C8B-B14F-4D97-AF65-F5344CB8AC3E}">
        <p14:creationId xmlns:p14="http://schemas.microsoft.com/office/powerpoint/2010/main" val="1036218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EC0A44-B9AB-6A5D-106B-7C443B4E9AAE}"/>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D6B6C210-B5AF-AF63-A1AE-7504B4262C1F}"/>
              </a:ext>
            </a:extLst>
          </p:cNvPr>
          <p:cNvSpPr>
            <a:spLocks noGrp="1"/>
          </p:cNvSpPr>
          <p:nvPr>
            <p:ph idx="1"/>
          </p:nvPr>
        </p:nvSpPr>
        <p:spPr>
          <a:xfrm>
            <a:off x="838200" y="1794941"/>
            <a:ext cx="10515600" cy="4351338"/>
          </a:xfrm>
        </p:spPr>
        <p:txBody>
          <a:bodyPr/>
          <a:lstStyle/>
          <a:p>
            <a:endParaRPr lang="en-US" altLang="zh-CN" dirty="0"/>
          </a:p>
          <a:p>
            <a:endParaRPr lang="en-US" altLang="zh-CN" dirty="0"/>
          </a:p>
          <a:p>
            <a:endParaRPr lang="en-US" altLang="zh-CN" dirty="0"/>
          </a:p>
          <a:p>
            <a:endParaRPr lang="en-US" altLang="zh-CN" dirty="0"/>
          </a:p>
          <a:p>
            <a:pPr marL="0" indent="0" algn="ctr">
              <a:buNone/>
            </a:pPr>
            <a:r>
              <a:rPr lang="en-US" altLang="zh-CN" sz="3600" dirty="0"/>
              <a:t>Thanks</a:t>
            </a:r>
            <a:endParaRPr lang="zh-CN" altLang="en-US" sz="3600" dirty="0"/>
          </a:p>
        </p:txBody>
      </p:sp>
    </p:spTree>
    <p:extLst>
      <p:ext uri="{BB962C8B-B14F-4D97-AF65-F5344CB8AC3E}">
        <p14:creationId xmlns:p14="http://schemas.microsoft.com/office/powerpoint/2010/main" val="1163884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9EE5DE-12D2-9635-ADDF-86D2AFF7C8CD}"/>
              </a:ext>
            </a:extLst>
          </p:cNvPr>
          <p:cNvSpPr>
            <a:spLocks noGrp="1"/>
          </p:cNvSpPr>
          <p:nvPr>
            <p:ph type="title"/>
          </p:nvPr>
        </p:nvSpPr>
        <p:spPr/>
        <p:txBody>
          <a:bodyPr/>
          <a:lstStyle/>
          <a:p>
            <a:r>
              <a:rPr lang="en-US" altLang="zh-CN" dirty="0"/>
              <a:t>Noise Model</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7367C49-7A05-B04F-5C18-FFF971A94AF8}"/>
                  </a:ext>
                </a:extLst>
              </p:cNvPr>
              <p:cNvSpPr>
                <a:spLocks noGrp="1"/>
              </p:cNvSpPr>
              <p:nvPr>
                <p:ph idx="1"/>
              </p:nvPr>
            </p:nvSpPr>
            <p:spPr/>
            <p:txBody>
              <a:bodyPr>
                <a:normAutofit fontScale="92500" lnSpcReduction="20000"/>
              </a:bodyPr>
              <a:lstStyle/>
              <a:p>
                <a:r>
                  <a:rPr lang="en-US" altLang="zh-CN" dirty="0"/>
                  <a:t>Noise </a:t>
                </a:r>
                <a14:m>
                  <m:oMath xmlns:m="http://schemas.openxmlformats.org/officeDocument/2006/math">
                    <m:r>
                      <a:rPr lang="zh-CN" altLang="en-US" i="1" smtClean="0">
                        <a:latin typeface="Cambria Math" panose="02040503050406030204" pitchFamily="18" charset="0"/>
                      </a:rPr>
                      <m:t>𝜎</m:t>
                    </m:r>
                  </m:oMath>
                </a14:m>
                <a:r>
                  <a:rPr lang="en-US" altLang="zh-CN" dirty="0"/>
                  <a:t> can become variable and it’s basically depending on which kind of detection technology is used. The noise in simulated data follows a Gaussian distribution with a mean equal to </a:t>
                </a:r>
                <a14:m>
                  <m:oMath xmlns:m="http://schemas.openxmlformats.org/officeDocument/2006/math">
                    <m:r>
                      <a:rPr lang="en-US" altLang="zh-CN" i="1" dirty="0" smtClean="0">
                        <a:latin typeface="Cambria Math" panose="02040503050406030204" pitchFamily="18" charset="0"/>
                      </a:rPr>
                      <m:t>50% </m:t>
                    </m:r>
                  </m:oMath>
                </a14:m>
                <a:r>
                  <a:rPr lang="en-US" altLang="zh-CN" dirty="0"/>
                  <a:t>of the response frequency in each direction.</a:t>
                </a:r>
              </a:p>
              <a:p>
                <a14:m>
                  <m:oMath xmlns:m="http://schemas.openxmlformats.org/officeDocument/2006/math">
                    <m:r>
                      <a:rPr lang="pt-BR" altLang="zh-CN" i="1" dirty="0" smtClean="0">
                        <a:latin typeface="Cambria Math" panose="02040503050406030204" pitchFamily="18" charset="0"/>
                      </a:rPr>
                      <m:t>𝑋</m:t>
                    </m:r>
                    <m:r>
                      <a:rPr lang="pt-BR" altLang="zh-CN" i="1" dirty="0" smtClean="0">
                        <a:latin typeface="Cambria Math" panose="02040503050406030204" pitchFamily="18" charset="0"/>
                      </a:rPr>
                      <m:t> ∼ </m:t>
                    </m:r>
                    <m:r>
                      <a:rPr lang="pt-BR" altLang="zh-CN" i="1" dirty="0" smtClean="0">
                        <a:latin typeface="Cambria Math" panose="02040503050406030204" pitchFamily="18" charset="0"/>
                      </a:rPr>
                      <m:t>𝑁</m:t>
                    </m:r>
                    <m:r>
                      <a:rPr lang="pt-BR" altLang="zh-CN" i="1" dirty="0" smtClean="0">
                        <a:latin typeface="Cambria Math" panose="02040503050406030204" pitchFamily="18" charset="0"/>
                      </a:rPr>
                      <m:t> (</m:t>
                    </m:r>
                    <m:r>
                      <a:rPr lang="pt-BR" altLang="zh-CN" i="1" dirty="0" smtClean="0">
                        <a:latin typeface="Cambria Math" panose="02040503050406030204" pitchFamily="18" charset="0"/>
                      </a:rPr>
                      <m:t>𝑅𝑠𝑝</m:t>
                    </m:r>
                    <m:r>
                      <a:rPr lang="pt-BR" altLang="zh-CN" i="1" dirty="0" smtClean="0">
                        <a:latin typeface="Cambria Math" panose="02040503050406030204" pitchFamily="18" charset="0"/>
                      </a:rPr>
                      <m:t>(</m:t>
                    </m:r>
                    <m:r>
                      <a:rPr lang="pt-BR" altLang="zh-CN" i="1" dirty="0" smtClean="0">
                        <a:latin typeface="Cambria Math" panose="02040503050406030204" pitchFamily="18" charset="0"/>
                      </a:rPr>
                      <m:t>𝜃</m:t>
                    </m:r>
                    <m:r>
                      <a:rPr lang="pt-BR" altLang="zh-CN" i="1" dirty="0" smtClean="0">
                        <a:latin typeface="Cambria Math" panose="02040503050406030204" pitchFamily="18" charset="0"/>
                      </a:rPr>
                      <m:t>), </m:t>
                    </m:r>
                    <m:sSup>
                      <m:sSupPr>
                        <m:ctrlPr>
                          <a:rPr lang="pt-BR" altLang="zh-CN" i="1" dirty="0" smtClean="0">
                            <a:latin typeface="Cambria Math" panose="02040503050406030204" pitchFamily="18" charset="0"/>
                          </a:rPr>
                        </m:ctrlPr>
                      </m:sSupPr>
                      <m:e>
                        <m:r>
                          <a:rPr lang="pt-BR" altLang="zh-CN" i="1" dirty="0" smtClean="0">
                            <a:latin typeface="Cambria Math" panose="02040503050406030204" pitchFamily="18" charset="0"/>
                          </a:rPr>
                          <m:t>(0.5 ∗ </m:t>
                        </m:r>
                        <m:r>
                          <a:rPr lang="pt-BR" altLang="zh-CN" i="1" dirty="0" smtClean="0">
                            <a:latin typeface="Cambria Math" panose="02040503050406030204" pitchFamily="18" charset="0"/>
                          </a:rPr>
                          <m:t>𝑅𝑠𝑝</m:t>
                        </m:r>
                        <m:r>
                          <a:rPr lang="pt-BR" altLang="zh-CN" i="1" dirty="0" smtClean="0">
                            <a:latin typeface="Cambria Math" panose="02040503050406030204" pitchFamily="18" charset="0"/>
                          </a:rPr>
                          <m:t>(</m:t>
                        </m:r>
                        <m:r>
                          <a:rPr lang="pt-BR" altLang="zh-CN" i="1" dirty="0" smtClean="0">
                            <a:latin typeface="Cambria Math" panose="02040503050406030204" pitchFamily="18" charset="0"/>
                          </a:rPr>
                          <m:t>𝜃</m:t>
                        </m:r>
                        <m:r>
                          <a:rPr lang="pt-BR" altLang="zh-CN" i="1" dirty="0" smtClean="0">
                            <a:latin typeface="Cambria Math" panose="02040503050406030204" pitchFamily="18" charset="0"/>
                          </a:rPr>
                          <m:t>))</m:t>
                        </m:r>
                      </m:e>
                      <m:sup>
                        <m:r>
                          <a:rPr lang="en-US" altLang="zh-CN" b="0" i="1" dirty="0" smtClean="0">
                            <a:latin typeface="Cambria Math" panose="02040503050406030204" pitchFamily="18" charset="0"/>
                          </a:rPr>
                          <m:t>2</m:t>
                        </m:r>
                      </m:sup>
                    </m:sSup>
                    <m:r>
                      <a:rPr lang="pt-BR" altLang="zh-CN" i="1" dirty="0" smtClean="0">
                        <a:latin typeface="Cambria Math" panose="02040503050406030204" pitchFamily="18" charset="0"/>
                      </a:rPr>
                      <m:t>)</m:t>
                    </m:r>
                  </m:oMath>
                </a14:m>
                <a:endParaRPr lang="en-US" altLang="zh-CN" dirty="0"/>
              </a:p>
              <a:p>
                <a:r>
                  <a:rPr lang="en-US" altLang="zh-CN" dirty="0"/>
                  <a:t>To maintain consistency with the analysis of laboratory data, linear fitting in logarithmic space is employed to compute the tuning width σ of the noise in simulated data.</a:t>
                </a:r>
              </a:p>
              <a:p>
                <a14:m>
                  <m:oMath xmlns:m="http://schemas.openxmlformats.org/officeDocument/2006/math">
                    <m:func>
                      <m:funcPr>
                        <m:ctrlPr>
                          <a:rPr lang="en-US" altLang="zh-CN" i="1" dirty="0" smtClean="0">
                            <a:latin typeface="Cambria Math" panose="02040503050406030204" pitchFamily="18" charset="0"/>
                          </a:rPr>
                        </m:ctrlPr>
                      </m:funcPr>
                      <m:fName>
                        <m:sSub>
                          <m:sSubPr>
                            <m:ctrlPr>
                              <a:rPr lang="en-US" altLang="zh-CN" i="1" dirty="0" smtClean="0">
                                <a:latin typeface="Cambria Math" panose="02040503050406030204" pitchFamily="18" charset="0"/>
                              </a:rPr>
                            </m:ctrlPr>
                          </m:sSubPr>
                          <m:e>
                            <m:r>
                              <m:rPr>
                                <m:sty m:val="p"/>
                              </m:rPr>
                              <a:rPr lang="en-US" altLang="zh-CN" i="0" dirty="0" smtClean="0">
                                <a:latin typeface="Cambria Math" panose="02040503050406030204" pitchFamily="18" charset="0"/>
                              </a:rPr>
                              <m:t>log</m:t>
                            </m:r>
                          </m:e>
                          <m:sub>
                            <m:r>
                              <a:rPr lang="en-US" altLang="zh-CN" b="0" i="1" dirty="0" smtClean="0">
                                <a:latin typeface="Cambria Math" panose="02040503050406030204" pitchFamily="18" charset="0"/>
                              </a:rPr>
                              <m:t>10</m:t>
                            </m:r>
                          </m:sub>
                        </m:sSub>
                      </m:fName>
                      <m:e>
                        <m:r>
                          <a:rPr lang="zh-CN" altLang="en-US" i="1" dirty="0" smtClean="0">
                            <a:latin typeface="Cambria Math" panose="02040503050406030204" pitchFamily="18" charset="0"/>
                          </a:rPr>
                          <m:t>𝜎</m:t>
                        </m:r>
                      </m:e>
                    </m:func>
                    <m:r>
                      <a:rPr lang="el-GR" altLang="zh-CN" i="1" dirty="0" smtClean="0">
                        <a:latin typeface="Cambria Math" panose="02040503050406030204" pitchFamily="18" charset="0"/>
                      </a:rPr>
                      <m:t> = </m:t>
                    </m:r>
                    <m:r>
                      <a:rPr lang="en-US" altLang="zh-CN" i="1" dirty="0" smtClean="0">
                        <a:latin typeface="Cambria Math" panose="02040503050406030204" pitchFamily="18" charset="0"/>
                      </a:rPr>
                      <m:t>𝐶</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𝑆</m:t>
                    </m:r>
                    <m:r>
                      <a:rPr lang="en-US" altLang="zh-CN" i="1" dirty="0" smtClean="0">
                        <a:latin typeface="Cambria Math" panose="02040503050406030204" pitchFamily="18" charset="0"/>
                      </a:rPr>
                      <m:t> ∗ </m:t>
                    </m:r>
                    <m:func>
                      <m:funcPr>
                        <m:ctrlPr>
                          <a:rPr lang="en-US" altLang="zh-CN" i="1" dirty="0" smtClean="0">
                            <a:latin typeface="Cambria Math" panose="02040503050406030204" pitchFamily="18" charset="0"/>
                          </a:rPr>
                        </m:ctrlPr>
                      </m:funcPr>
                      <m:fName>
                        <m:sSub>
                          <m:sSubPr>
                            <m:ctrlPr>
                              <a:rPr lang="en-US" altLang="zh-CN" i="1" dirty="0" smtClean="0">
                                <a:latin typeface="Cambria Math" panose="02040503050406030204" pitchFamily="18" charset="0"/>
                              </a:rPr>
                            </m:ctrlPr>
                          </m:sSubPr>
                          <m:e>
                            <m:r>
                              <m:rPr>
                                <m:sty m:val="p"/>
                              </m:rPr>
                              <a:rPr lang="en-US" altLang="zh-CN" i="0" dirty="0" smtClean="0">
                                <a:latin typeface="Cambria Math" panose="02040503050406030204" pitchFamily="18" charset="0"/>
                              </a:rPr>
                              <m:t>log</m:t>
                            </m:r>
                          </m:e>
                          <m:sub>
                            <m:r>
                              <a:rPr lang="en-US" altLang="zh-CN" b="0" i="1" dirty="0" smtClean="0">
                                <a:latin typeface="Cambria Math" panose="02040503050406030204" pitchFamily="18" charset="0"/>
                              </a:rPr>
                              <m:t>10</m:t>
                            </m:r>
                          </m:sub>
                        </m:sSub>
                      </m:fName>
                      <m:e>
                        <m:r>
                          <a:rPr lang="en-US" altLang="zh-CN" i="1" dirty="0" smtClean="0">
                            <a:latin typeface="Cambria Math" panose="02040503050406030204" pitchFamily="18" charset="0"/>
                          </a:rPr>
                          <m:t>𝑅𝑠𝑝</m:t>
                        </m:r>
                        <m:r>
                          <a:rPr lang="en-US" altLang="zh-CN" i="1" dirty="0" smtClean="0">
                            <a:latin typeface="Cambria Math" panose="02040503050406030204" pitchFamily="18" charset="0"/>
                          </a:rPr>
                          <m:t>(</m:t>
                        </m:r>
                        <m:r>
                          <a:rPr lang="el-GR" altLang="zh-CN" i="1" dirty="0" smtClean="0">
                            <a:latin typeface="Cambria Math" panose="02040503050406030204" pitchFamily="18" charset="0"/>
                          </a:rPr>
                          <m:t>𝜃</m:t>
                        </m:r>
                        <m:r>
                          <a:rPr lang="el-GR" altLang="zh-CN" i="1" dirty="0" smtClean="0">
                            <a:latin typeface="Cambria Math" panose="02040503050406030204" pitchFamily="18" charset="0"/>
                          </a:rPr>
                          <m:t>)</m:t>
                        </m:r>
                      </m:e>
                    </m:func>
                  </m:oMath>
                </a14:m>
                <a:endParaRPr lang="en-US" altLang="zh-CN" dirty="0"/>
              </a:p>
              <a:p>
                <a14:m>
                  <m:oMath xmlns:m="http://schemas.openxmlformats.org/officeDocument/2006/math">
                    <m:r>
                      <a:rPr lang="el-GR" altLang="zh-CN" b="0" i="1" dirty="0" smtClean="0">
                        <a:effectLst/>
                        <a:latin typeface="Cambria Math" panose="02040503050406030204" pitchFamily="18" charset="0"/>
                      </a:rPr>
                      <m:t>𝜎</m:t>
                    </m:r>
                    <m:r>
                      <a:rPr lang="el-GR" altLang="zh-CN" b="0" i="1" dirty="0" smtClean="0">
                        <a:effectLst/>
                        <a:latin typeface="Cambria Math" panose="02040503050406030204" pitchFamily="18" charset="0"/>
                      </a:rPr>
                      <m:t> = </m:t>
                    </m:r>
                    <m:sSup>
                      <m:sSupPr>
                        <m:ctrlPr>
                          <a:rPr lang="el-GR" altLang="zh-CN" b="0" i="1" dirty="0" smtClean="0">
                            <a:effectLst/>
                            <a:latin typeface="Cambria Math" panose="02040503050406030204" pitchFamily="18" charset="0"/>
                          </a:rPr>
                        </m:ctrlPr>
                      </m:sSupPr>
                      <m:e>
                        <m:r>
                          <a:rPr lang="en-US" altLang="zh-CN" b="0" i="1" dirty="0" smtClean="0">
                            <a:effectLst/>
                            <a:latin typeface="Cambria Math" panose="02040503050406030204" pitchFamily="18" charset="0"/>
                          </a:rPr>
                          <m:t>10</m:t>
                        </m:r>
                      </m:e>
                      <m:sup>
                        <m:r>
                          <a:rPr lang="en-US" altLang="zh-CN" b="0" i="1" dirty="0" smtClean="0">
                            <a:effectLst/>
                            <a:latin typeface="Cambria Math" panose="02040503050406030204" pitchFamily="18" charset="0"/>
                          </a:rPr>
                          <m:t>𝐶</m:t>
                        </m:r>
                      </m:sup>
                    </m:sSup>
                    <m:r>
                      <a:rPr lang="el-GR" altLang="zh-CN" b="0" i="1" dirty="0" smtClean="0">
                        <a:effectLst/>
                        <a:latin typeface="Cambria Math" panose="02040503050406030204" pitchFamily="18" charset="0"/>
                      </a:rPr>
                      <m:t> ∗ </m:t>
                    </m:r>
                    <m:sSup>
                      <m:sSupPr>
                        <m:ctrlPr>
                          <a:rPr lang="el-GR" altLang="zh-CN" b="0" i="1" dirty="0" smtClean="0">
                            <a:effectLst/>
                            <a:latin typeface="Cambria Math" panose="02040503050406030204" pitchFamily="18" charset="0"/>
                          </a:rPr>
                        </m:ctrlPr>
                      </m:sSupPr>
                      <m:e>
                        <m:r>
                          <a:rPr lang="el-GR" altLang="zh-CN" b="0" i="1" dirty="0" smtClean="0">
                            <a:effectLst/>
                            <a:latin typeface="Cambria Math" panose="02040503050406030204" pitchFamily="18" charset="0"/>
                          </a:rPr>
                          <m:t>𝑅𝑠𝑝</m:t>
                        </m:r>
                        <m:r>
                          <a:rPr lang="el-GR" altLang="zh-CN" b="0" i="1" dirty="0" smtClean="0">
                            <a:effectLst/>
                            <a:latin typeface="Cambria Math" panose="02040503050406030204" pitchFamily="18" charset="0"/>
                          </a:rPr>
                          <m:t>(</m:t>
                        </m:r>
                        <m:r>
                          <a:rPr lang="el-GR" altLang="zh-CN" b="0" i="1" dirty="0" smtClean="0">
                            <a:effectLst/>
                            <a:latin typeface="Cambria Math" panose="02040503050406030204" pitchFamily="18" charset="0"/>
                          </a:rPr>
                          <m:t>𝜃</m:t>
                        </m:r>
                        <m:r>
                          <a:rPr lang="el-GR" altLang="zh-CN" b="0" i="1" dirty="0" smtClean="0">
                            <a:effectLst/>
                            <a:latin typeface="Cambria Math" panose="02040503050406030204" pitchFamily="18" charset="0"/>
                          </a:rPr>
                          <m:t>)</m:t>
                        </m:r>
                      </m:e>
                      <m:sup>
                        <m:r>
                          <a:rPr lang="en-US" altLang="zh-CN" b="0" i="1" dirty="0" smtClean="0">
                            <a:effectLst/>
                            <a:latin typeface="Cambria Math" panose="02040503050406030204" pitchFamily="18" charset="0"/>
                          </a:rPr>
                          <m:t>𝑆</m:t>
                        </m:r>
                      </m:sup>
                    </m:sSup>
                  </m:oMath>
                </a14:m>
                <a:endParaRPr lang="en-US" altLang="zh-CN" dirty="0"/>
              </a:p>
              <a:p>
                <a:r>
                  <a:rPr lang="en-US" altLang="zh-CN" dirty="0"/>
                  <a:t>Theoretically, for the simulated noise, </a:t>
                </a:r>
                <a14:m>
                  <m:oMath xmlns:m="http://schemas.openxmlformats.org/officeDocument/2006/math">
                    <m:sSup>
                      <m:sSupPr>
                        <m:ctrlPr>
                          <a:rPr lang="el-GR" altLang="zh-CN" b="0" i="1" dirty="0" smtClean="0">
                            <a:effectLst/>
                            <a:latin typeface="Cambria Math" panose="02040503050406030204" pitchFamily="18" charset="0"/>
                          </a:rPr>
                        </m:ctrlPr>
                      </m:sSupPr>
                      <m:e>
                        <m:r>
                          <a:rPr lang="en-US" altLang="zh-CN" b="0" i="1" dirty="0" smtClean="0">
                            <a:effectLst/>
                            <a:latin typeface="Cambria Math" panose="02040503050406030204" pitchFamily="18" charset="0"/>
                          </a:rPr>
                          <m:t>10</m:t>
                        </m:r>
                      </m:e>
                      <m:sup>
                        <m:r>
                          <a:rPr lang="en-US" altLang="zh-CN" b="0" i="1" dirty="0" smtClean="0">
                            <a:effectLst/>
                            <a:latin typeface="Cambria Math" panose="02040503050406030204" pitchFamily="18" charset="0"/>
                          </a:rPr>
                          <m:t>𝐶</m:t>
                        </m:r>
                      </m:sup>
                    </m:sSup>
                    <m:r>
                      <a:rPr lang="en-US" altLang="zh-CN" b="0" i="1" dirty="0" smtClean="0">
                        <a:effectLst/>
                        <a:latin typeface="Cambria Math" panose="02040503050406030204" pitchFamily="18" charset="0"/>
                      </a:rPr>
                      <m:t>=0.5,</m:t>
                    </m:r>
                    <m:r>
                      <a:rPr lang="en-US" altLang="zh-CN" b="0" i="1" dirty="0" smtClean="0">
                        <a:effectLst/>
                        <a:latin typeface="Cambria Math" panose="02040503050406030204" pitchFamily="18" charset="0"/>
                      </a:rPr>
                      <m:t>𝑆</m:t>
                    </m:r>
                    <m:r>
                      <a:rPr lang="en-US" altLang="zh-CN" b="0" i="1" dirty="0" smtClean="0">
                        <a:effectLst/>
                        <a:latin typeface="Cambria Math" panose="02040503050406030204" pitchFamily="18" charset="0"/>
                      </a:rPr>
                      <m:t>=2</m:t>
                    </m:r>
                  </m:oMath>
                </a14:m>
                <a:br>
                  <a:rPr lang="el-GR" altLang="zh-CN" dirty="0"/>
                </a:br>
                <a:endParaRPr lang="zh-CN" altLang="en-US" dirty="0"/>
              </a:p>
            </p:txBody>
          </p:sp>
        </mc:Choice>
        <mc:Fallback xmlns="">
          <p:sp>
            <p:nvSpPr>
              <p:cNvPr id="3" name="内容占位符 2">
                <a:extLst>
                  <a:ext uri="{FF2B5EF4-FFF2-40B4-BE49-F238E27FC236}">
                    <a16:creationId xmlns:a16="http://schemas.microsoft.com/office/drawing/2014/main" id="{C7367C49-7A05-B04F-5C18-FFF971A94AF8}"/>
                  </a:ext>
                </a:extLst>
              </p:cNvPr>
              <p:cNvSpPr>
                <a:spLocks noGrp="1" noRot="1" noChangeAspect="1" noMove="1" noResize="1" noEditPoints="1" noAdjustHandles="1" noChangeArrowheads="1" noChangeShapeType="1" noTextEdit="1"/>
              </p:cNvSpPr>
              <p:nvPr>
                <p:ph idx="1"/>
              </p:nvPr>
            </p:nvSpPr>
            <p:spPr>
              <a:blipFill>
                <a:blip r:embed="rId3"/>
                <a:stretch>
                  <a:fillRect l="-928" t="-3501" r="-8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1172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BAF5DD-08A9-D60A-75A6-7A256DBF5087}"/>
              </a:ext>
            </a:extLst>
          </p:cNvPr>
          <p:cNvSpPr>
            <a:spLocks noGrp="1"/>
          </p:cNvSpPr>
          <p:nvPr>
            <p:ph type="title"/>
          </p:nvPr>
        </p:nvSpPr>
        <p:spPr/>
        <p:txBody>
          <a:bodyPr/>
          <a:lstStyle/>
          <a:p>
            <a:r>
              <a:rPr lang="en-US" altLang="zh-CN" b="1" dirty="0"/>
              <a:t>Visual Cortex &amp; Visual Tuning</a:t>
            </a:r>
            <a:endParaRPr lang="zh-CN" altLang="en-US" b="1" dirty="0"/>
          </a:p>
        </p:txBody>
      </p:sp>
      <p:pic>
        <p:nvPicPr>
          <p:cNvPr id="6" name="内容占位符 5" descr="图示, 示意图&#10;&#10;描述已自动生成">
            <a:extLst>
              <a:ext uri="{FF2B5EF4-FFF2-40B4-BE49-F238E27FC236}">
                <a16:creationId xmlns:a16="http://schemas.microsoft.com/office/drawing/2014/main" id="{9EA8978F-2F3A-B849-EAA0-4A6E4B8F902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77945" y="1503732"/>
            <a:ext cx="4930454" cy="4157049"/>
          </a:xfrm>
        </p:spPr>
      </p:pic>
      <p:sp>
        <p:nvSpPr>
          <p:cNvPr id="4" name="文本框 3">
            <a:extLst>
              <a:ext uri="{FF2B5EF4-FFF2-40B4-BE49-F238E27FC236}">
                <a16:creationId xmlns:a16="http://schemas.microsoft.com/office/drawing/2014/main" id="{A00EB55A-875A-4288-B759-CDD0FAB5BB8E}"/>
              </a:ext>
            </a:extLst>
          </p:cNvPr>
          <p:cNvSpPr txBox="1"/>
          <p:nvPr/>
        </p:nvSpPr>
        <p:spPr>
          <a:xfrm>
            <a:off x="4737504" y="5661878"/>
            <a:ext cx="4209415" cy="646331"/>
          </a:xfrm>
          <a:prstGeom prst="rect">
            <a:avLst/>
          </a:prstGeom>
          <a:noFill/>
        </p:spPr>
        <p:txBody>
          <a:bodyPr wrap="square" rtlCol="0">
            <a:spAutoFit/>
          </a:bodyPr>
          <a:lstStyle/>
          <a:p>
            <a:pPr algn="just"/>
            <a:r>
              <a:rPr lang="en-US" altLang="zh-CN" sz="1200" b="0" i="0" dirty="0">
                <a:effectLst/>
                <a:highlight>
                  <a:srgbClr val="FFFFFF"/>
                </a:highlight>
                <a:latin typeface="Arial" panose="020B0604020202020204" pitchFamily="34" charset="0"/>
              </a:rPr>
              <a:t>Mark Mazurek, Marisa </a:t>
            </a:r>
            <a:r>
              <a:rPr lang="en-US" altLang="zh-CN" sz="1200" b="0" i="0" dirty="0" err="1">
                <a:effectLst/>
                <a:highlight>
                  <a:srgbClr val="FFFFFF"/>
                </a:highlight>
                <a:latin typeface="Arial" panose="020B0604020202020204" pitchFamily="34" charset="0"/>
              </a:rPr>
              <a:t>Kager</a:t>
            </a:r>
            <a:r>
              <a:rPr lang="en-US" altLang="zh-CN" sz="1200" b="0" i="0" dirty="0">
                <a:effectLst/>
                <a:highlight>
                  <a:srgbClr val="FFFFFF"/>
                </a:highlight>
                <a:latin typeface="Arial" panose="020B0604020202020204" pitchFamily="34" charset="0"/>
              </a:rPr>
              <a:t>, and Stephen </a:t>
            </a:r>
            <a:r>
              <a:rPr lang="en-US" altLang="zh-CN" sz="1200" b="0" i="0" dirty="0" err="1">
                <a:effectLst/>
                <a:highlight>
                  <a:srgbClr val="FFFFFF"/>
                </a:highlight>
                <a:latin typeface="Arial" panose="020B0604020202020204" pitchFamily="34" charset="0"/>
              </a:rPr>
              <a:t>D.Van</a:t>
            </a:r>
            <a:r>
              <a:rPr lang="en-US" altLang="zh-CN" sz="1200" b="0" i="0" dirty="0">
                <a:effectLst/>
                <a:highlight>
                  <a:srgbClr val="FFFFFF"/>
                </a:highlight>
                <a:latin typeface="Arial" panose="020B0604020202020204" pitchFamily="34" charset="0"/>
              </a:rPr>
              <a:t> </a:t>
            </a:r>
            <a:r>
              <a:rPr lang="en-US" altLang="zh-CN" sz="1200" b="0" i="0" dirty="0" err="1">
                <a:effectLst/>
                <a:highlight>
                  <a:srgbClr val="FFFFFF"/>
                </a:highlight>
                <a:latin typeface="Arial" panose="020B0604020202020204" pitchFamily="34" charset="0"/>
              </a:rPr>
              <a:t>Hooser</a:t>
            </a:r>
            <a:r>
              <a:rPr lang="en-US" altLang="zh-CN" sz="1200" b="0" i="0" dirty="0">
                <a:effectLst/>
                <a:highlight>
                  <a:srgbClr val="FFFFFF"/>
                </a:highlight>
                <a:latin typeface="Arial" panose="020B0604020202020204" pitchFamily="34" charset="0"/>
              </a:rPr>
              <a:t>. Robust quantification of orientation selectivity and direction selectivity. Frontiers in Neural Circuits,8, 2014. </a:t>
            </a:r>
            <a:endParaRPr lang="zh-CN" altLang="en-US" sz="1200" dirty="0"/>
          </a:p>
        </p:txBody>
      </p:sp>
      <p:pic>
        <p:nvPicPr>
          <p:cNvPr id="8" name="图片 7" descr="图示&#10;&#10;描述已自动生成">
            <a:extLst>
              <a:ext uri="{FF2B5EF4-FFF2-40B4-BE49-F238E27FC236}">
                <a16:creationId xmlns:a16="http://schemas.microsoft.com/office/drawing/2014/main" id="{C51572F8-40CC-7905-005F-4D91DD694D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7946" y="1612677"/>
            <a:ext cx="3026045" cy="4191246"/>
          </a:xfrm>
          <a:prstGeom prst="rect">
            <a:avLst/>
          </a:prstGeom>
        </p:spPr>
      </p:pic>
      <p:sp>
        <p:nvSpPr>
          <p:cNvPr id="12" name="文本框 11">
            <a:extLst>
              <a:ext uri="{FF2B5EF4-FFF2-40B4-BE49-F238E27FC236}">
                <a16:creationId xmlns:a16="http://schemas.microsoft.com/office/drawing/2014/main" id="{3081B531-4FBD-AC86-F426-168B453106E4}"/>
              </a:ext>
            </a:extLst>
          </p:cNvPr>
          <p:cNvSpPr txBox="1"/>
          <p:nvPr/>
        </p:nvSpPr>
        <p:spPr>
          <a:xfrm>
            <a:off x="623808" y="5661878"/>
            <a:ext cx="3634319" cy="646331"/>
          </a:xfrm>
          <a:prstGeom prst="rect">
            <a:avLst/>
          </a:prstGeom>
          <a:noFill/>
        </p:spPr>
        <p:txBody>
          <a:bodyPr wrap="square" rtlCol="0">
            <a:spAutoFit/>
          </a:bodyPr>
          <a:lstStyle/>
          <a:p>
            <a:r>
              <a:rPr lang="en-US" altLang="zh-CN" sz="1200" b="0" i="0" dirty="0">
                <a:solidFill>
                  <a:srgbClr val="212121"/>
                </a:solidFill>
                <a:effectLst/>
                <a:highlight>
                  <a:srgbClr val="FFFFFF"/>
                </a:highlight>
                <a:latin typeface="Roboto" panose="02000000000000000000" pitchFamily="2" charset="0"/>
              </a:rPr>
              <a:t>Lempel, Augusto A, and Kristina J Nielsen. “Ferrets as a Model for Higher-Level Visual Motion Processing.” </a:t>
            </a:r>
            <a:r>
              <a:rPr lang="en-US" altLang="zh-CN" sz="1200" b="0" i="1" dirty="0">
                <a:solidFill>
                  <a:srgbClr val="212121"/>
                </a:solidFill>
                <a:effectLst/>
                <a:highlight>
                  <a:srgbClr val="FFFFFF"/>
                </a:highlight>
                <a:latin typeface="Roboto" panose="02000000000000000000" pitchFamily="2" charset="0"/>
              </a:rPr>
              <a:t>Current biology : CB</a:t>
            </a:r>
            <a:r>
              <a:rPr lang="en-US" altLang="zh-CN" sz="1200" b="0" i="0" dirty="0">
                <a:solidFill>
                  <a:srgbClr val="212121"/>
                </a:solidFill>
                <a:effectLst/>
                <a:highlight>
                  <a:srgbClr val="FFFFFF"/>
                </a:highlight>
                <a:latin typeface="Roboto" panose="02000000000000000000" pitchFamily="2" charset="0"/>
              </a:rPr>
              <a:t> vol. 29,2 (2019)</a:t>
            </a:r>
            <a:endParaRPr lang="zh-CN" altLang="en-US" sz="1200" dirty="0"/>
          </a:p>
        </p:txBody>
      </p:sp>
      <p:sp>
        <p:nvSpPr>
          <p:cNvPr id="17" name="内容占位符 2">
            <a:extLst>
              <a:ext uri="{FF2B5EF4-FFF2-40B4-BE49-F238E27FC236}">
                <a16:creationId xmlns:a16="http://schemas.microsoft.com/office/drawing/2014/main" id="{8D53119A-5E85-DD52-16BA-86AA4E86B661}"/>
              </a:ext>
            </a:extLst>
          </p:cNvPr>
          <p:cNvSpPr txBox="1">
            <a:spLocks/>
          </p:cNvSpPr>
          <p:nvPr/>
        </p:nvSpPr>
        <p:spPr>
          <a:xfrm>
            <a:off x="7146348" y="4105340"/>
            <a:ext cx="4566912" cy="38560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sz="2000" dirty="0">
              <a:latin typeface="+mn-ea"/>
            </a:endParaRPr>
          </a:p>
        </p:txBody>
      </p:sp>
    </p:spTree>
    <p:extLst>
      <p:ext uri="{BB962C8B-B14F-4D97-AF65-F5344CB8AC3E}">
        <p14:creationId xmlns:p14="http://schemas.microsoft.com/office/powerpoint/2010/main" val="1812042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5C872C-C834-298A-706C-BEF26FBAB615}"/>
              </a:ext>
            </a:extLst>
          </p:cNvPr>
          <p:cNvSpPr>
            <a:spLocks noGrp="1"/>
          </p:cNvSpPr>
          <p:nvPr>
            <p:ph type="title"/>
          </p:nvPr>
        </p:nvSpPr>
        <p:spPr/>
        <p:txBody>
          <a:bodyPr/>
          <a:lstStyle/>
          <a:p>
            <a:r>
              <a:rPr lang="en-US" altLang="zh-CN" b="1" dirty="0"/>
              <a:t>Quantifying Visual Tuning Curve</a:t>
            </a:r>
            <a:endParaRPr lang="zh-CN" altLang="en-US" b="1" dirty="0"/>
          </a:p>
        </p:txBody>
      </p:sp>
    </p:spTree>
    <p:extLst>
      <p:ext uri="{BB962C8B-B14F-4D97-AF65-F5344CB8AC3E}">
        <p14:creationId xmlns:p14="http://schemas.microsoft.com/office/powerpoint/2010/main" val="3470634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41831F-E0B6-2A7F-5D8F-E77ECD21EE96}"/>
              </a:ext>
            </a:extLst>
          </p:cNvPr>
          <p:cNvSpPr>
            <a:spLocks noGrp="1"/>
          </p:cNvSpPr>
          <p:nvPr>
            <p:ph type="title"/>
          </p:nvPr>
        </p:nvSpPr>
        <p:spPr/>
        <p:txBody>
          <a:bodyPr/>
          <a:lstStyle/>
          <a:p>
            <a:r>
              <a:rPr lang="en-US" altLang="zh-CN" b="1" dirty="0"/>
              <a:t>Primary Visual Cortex (V1) Signal Model</a:t>
            </a:r>
            <a:endParaRPr lang="zh-CN" altLang="en-US" b="1"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53BA1225-BF4A-F719-1118-8FCFF47AD449}"/>
                  </a:ext>
                </a:extLst>
              </p:cNvPr>
              <p:cNvSpPr>
                <a:spLocks noGrp="1"/>
              </p:cNvSpPr>
              <p:nvPr>
                <p:ph idx="1"/>
              </p:nvPr>
            </p:nvSpPr>
            <p:spPr>
              <a:xfrm>
                <a:off x="5691877" y="1359298"/>
                <a:ext cx="6500123" cy="4351338"/>
              </a:xfrm>
            </p:spPr>
            <p:txBody>
              <a:bodyPr>
                <a:noAutofit/>
              </a:bodyPr>
              <a:lstStyle/>
              <a:p>
                <a:r>
                  <a:rPr lang="en-US" altLang="zh-CN" sz="1800" dirty="0"/>
                  <a:t>The neural cell response model we employ is expressed through a double Gaussian model with five parameters(</a:t>
                </a:r>
                <a14:m>
                  <m:oMath xmlns:m="http://schemas.openxmlformats.org/officeDocument/2006/math">
                    <m:r>
                      <a:rPr lang="en-US" altLang="zh-CN" sz="1800" i="1" dirty="0" smtClean="0">
                        <a:latin typeface="Cambria Math" panose="02040503050406030204" pitchFamily="18" charset="0"/>
                      </a:rPr>
                      <m:t>𝐶</m:t>
                    </m:r>
                    <m:r>
                      <a:rPr lang="en-US" altLang="zh-CN" sz="1800" i="1" dirty="0" smtClean="0">
                        <a:latin typeface="Cambria Math" panose="02040503050406030204" pitchFamily="18" charset="0"/>
                      </a:rPr>
                      <m:t>,</m:t>
                    </m:r>
                    <m:sSub>
                      <m:sSubPr>
                        <m:ctrlPr>
                          <a:rPr lang="en-US" altLang="zh-CN" sz="1800" i="1" dirty="0" smtClean="0">
                            <a:latin typeface="Cambria Math" panose="02040503050406030204" pitchFamily="18" charset="0"/>
                          </a:rPr>
                        </m:ctrlPr>
                      </m:sSubPr>
                      <m:e>
                        <m:r>
                          <a:rPr lang="en-US" altLang="zh-CN" sz="1800" b="0" i="1" dirty="0" smtClean="0">
                            <a:latin typeface="Cambria Math" panose="02040503050406030204" pitchFamily="18" charset="0"/>
                          </a:rPr>
                          <m:t>𝑅</m:t>
                        </m:r>
                      </m:e>
                      <m:sub>
                        <m:r>
                          <a:rPr lang="en-US" altLang="zh-CN" sz="1800" b="0" i="1" dirty="0" smtClean="0">
                            <a:latin typeface="Cambria Math" panose="02040503050406030204" pitchFamily="18" charset="0"/>
                          </a:rPr>
                          <m:t>𝑝</m:t>
                        </m:r>
                      </m:sub>
                    </m:sSub>
                    <m:r>
                      <a:rPr lang="en-US" altLang="zh-CN" sz="1800" b="0" i="1" dirty="0" smtClean="0">
                        <a:latin typeface="Cambria Math" panose="02040503050406030204" pitchFamily="18" charset="0"/>
                      </a:rPr>
                      <m:t>,</m:t>
                    </m:r>
                    <m:r>
                      <a:rPr lang="zh-CN" altLang="en-US" sz="1800" b="0" i="1" dirty="0" smtClean="0">
                        <a:latin typeface="Cambria Math" panose="02040503050406030204" pitchFamily="18" charset="0"/>
                      </a:rPr>
                      <m:t>𝛼</m:t>
                    </m:r>
                    <m:r>
                      <a:rPr lang="en-US" altLang="zh-CN" sz="1800" b="0" i="1" dirty="0" smtClean="0">
                        <a:latin typeface="Cambria Math" panose="02040503050406030204" pitchFamily="18" charset="0"/>
                      </a:rPr>
                      <m:t>,</m:t>
                    </m:r>
                    <m:sSub>
                      <m:sSubPr>
                        <m:ctrlPr>
                          <a:rPr lang="en-US" altLang="zh-CN" sz="1800" i="1">
                            <a:latin typeface="Cambria Math" panose="02040503050406030204" pitchFamily="18" charset="0"/>
                          </a:rPr>
                        </m:ctrlPr>
                      </m:sSubPr>
                      <m:e>
                        <m:r>
                          <a:rPr lang="zh-CN" altLang="en-US" sz="1800" i="1">
                            <a:latin typeface="Cambria Math" panose="02040503050406030204" pitchFamily="18" charset="0"/>
                          </a:rPr>
                          <m:t>𝜃</m:t>
                        </m:r>
                      </m:e>
                      <m:sub>
                        <m:r>
                          <a:rPr lang="en-US" altLang="zh-CN" sz="1800" i="1">
                            <a:latin typeface="Cambria Math" panose="02040503050406030204" pitchFamily="18" charset="0"/>
                          </a:rPr>
                          <m:t>𝑝</m:t>
                        </m:r>
                        <m:r>
                          <a:rPr lang="en-US" altLang="zh-CN" sz="1800" i="1" smtClean="0">
                            <a:latin typeface="Cambria Math" panose="02040503050406030204" pitchFamily="18" charset="0"/>
                          </a:rPr>
                          <m:t>𝑟𝑒𝑓</m:t>
                        </m:r>
                      </m:sub>
                    </m:sSub>
                    <m:r>
                      <a:rPr lang="en-US" altLang="zh-CN" sz="1800" b="0" i="1" smtClean="0">
                        <a:latin typeface="Cambria Math" panose="02040503050406030204" pitchFamily="18" charset="0"/>
                      </a:rPr>
                      <m:t>,</m:t>
                    </m:r>
                    <m:r>
                      <a:rPr lang="zh-CN" altLang="en-US" sz="1800" b="0" i="1" smtClean="0">
                        <a:latin typeface="Cambria Math" panose="02040503050406030204" pitchFamily="18" charset="0"/>
                      </a:rPr>
                      <m:t>𝜎</m:t>
                    </m:r>
                  </m:oMath>
                </a14:m>
                <a:r>
                  <a:rPr lang="en-US" altLang="zh-CN" sz="1800" dirty="0"/>
                  <a:t>)</a:t>
                </a:r>
              </a:p>
              <a:p>
                <a14:m>
                  <m:oMath xmlns:m="http://schemas.openxmlformats.org/officeDocument/2006/math">
                    <m:r>
                      <a:rPr lang="en-US" altLang="zh-CN" sz="1800" b="0" i="1" smtClean="0">
                        <a:latin typeface="Cambria Math" panose="02040503050406030204" pitchFamily="18" charset="0"/>
                      </a:rPr>
                      <m:t>𝑅𝑠𝑝</m:t>
                    </m:r>
                    <m:d>
                      <m:dPr>
                        <m:ctrlPr>
                          <a:rPr lang="en-US" altLang="zh-CN" sz="1800" b="0" i="1" smtClean="0">
                            <a:latin typeface="Cambria Math" panose="02040503050406030204" pitchFamily="18" charset="0"/>
                          </a:rPr>
                        </m:ctrlPr>
                      </m:dPr>
                      <m:e>
                        <m:r>
                          <a:rPr lang="zh-CN" altLang="en-US" sz="1800" b="0" i="1" smtClean="0">
                            <a:latin typeface="Cambria Math" panose="02040503050406030204" pitchFamily="18" charset="0"/>
                          </a:rPr>
                          <m:t>𝜃</m:t>
                        </m:r>
                      </m:e>
                    </m:d>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𝐶</m:t>
                    </m:r>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𝑅</m:t>
                        </m:r>
                      </m:e>
                      <m:sub>
                        <m:r>
                          <a:rPr lang="en-US" altLang="zh-CN" sz="1800" b="0" i="1" smtClean="0">
                            <a:latin typeface="Cambria Math" panose="02040503050406030204" pitchFamily="18" charset="0"/>
                          </a:rPr>
                          <m:t>𝑝</m:t>
                        </m:r>
                      </m:sub>
                    </m:sSub>
                    <m:r>
                      <a:rPr lang="en-US" altLang="zh-CN" sz="1800" b="0" i="1" smtClean="0">
                        <a:latin typeface="Cambria Math" panose="02040503050406030204" pitchFamily="18" charset="0"/>
                      </a:rPr>
                      <m:t>∗</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𝑒</m:t>
                        </m:r>
                      </m:e>
                      <m:sup>
                        <m:r>
                          <a:rPr lang="en-US" altLang="zh-CN" sz="1800" b="0" i="1" smtClean="0">
                            <a:latin typeface="Cambria Math" panose="02040503050406030204" pitchFamily="18" charset="0"/>
                          </a:rPr>
                          <m:t>− </m:t>
                        </m:r>
                        <m:f>
                          <m:fPr>
                            <m:ctrlPr>
                              <a:rPr lang="en-US" altLang="zh-CN" sz="1800" b="0" i="1" smtClean="0">
                                <a:latin typeface="Cambria Math" panose="02040503050406030204" pitchFamily="18" charset="0"/>
                              </a:rPr>
                            </m:ctrlPr>
                          </m:fPr>
                          <m:num>
                            <m:r>
                              <a:rPr lang="en-US" altLang="zh-CN" sz="1800" b="0" i="1" smtClean="0">
                                <a:latin typeface="Cambria Math" panose="02040503050406030204" pitchFamily="18" charset="0"/>
                              </a:rPr>
                              <m:t>𝑎𝑛𝑔𝑑𝑖𝑓𝑓</m:t>
                            </m:r>
                            <m:sSup>
                              <m:sSupPr>
                                <m:ctrlPr>
                                  <a:rPr lang="en-US" altLang="zh-CN" sz="1800" b="0" i="1" smtClean="0">
                                    <a:latin typeface="Cambria Math" panose="02040503050406030204" pitchFamily="18" charset="0"/>
                                  </a:rPr>
                                </m:ctrlPr>
                              </m:sSupPr>
                              <m:e>
                                <m:d>
                                  <m:dPr>
                                    <m:ctrlPr>
                                      <a:rPr lang="en-US" altLang="zh-CN" sz="1800" b="0" i="1" smtClean="0">
                                        <a:latin typeface="Cambria Math" panose="02040503050406030204" pitchFamily="18" charset="0"/>
                                      </a:rPr>
                                    </m:ctrlPr>
                                  </m:dPr>
                                  <m:e>
                                    <m:r>
                                      <a:rPr lang="zh-CN" altLang="en-US" sz="1800" b="0" i="1" smtClean="0">
                                        <a:latin typeface="Cambria Math" panose="02040503050406030204" pitchFamily="18" charset="0"/>
                                      </a:rPr>
                                      <m:t>𝜃</m:t>
                                    </m:r>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zh-CN" altLang="en-US" sz="1800" b="0" i="1" smtClean="0">
                                            <a:latin typeface="Cambria Math" panose="02040503050406030204" pitchFamily="18" charset="0"/>
                                          </a:rPr>
                                          <m:t>𝜃</m:t>
                                        </m:r>
                                      </m:e>
                                      <m:sub>
                                        <m:r>
                                          <a:rPr lang="en-US" altLang="zh-CN" sz="1800" b="0" i="1" smtClean="0">
                                            <a:latin typeface="Cambria Math" panose="02040503050406030204" pitchFamily="18" charset="0"/>
                                          </a:rPr>
                                          <m:t>𝑝𝑟𝑒𝑓</m:t>
                                        </m:r>
                                      </m:sub>
                                    </m:sSub>
                                  </m:e>
                                </m:d>
                              </m:e>
                              <m:sup>
                                <m:r>
                                  <a:rPr lang="en-US" altLang="zh-CN" sz="1800" b="0" i="1" smtClean="0">
                                    <a:latin typeface="Cambria Math" panose="02040503050406030204" pitchFamily="18" charset="0"/>
                                  </a:rPr>
                                  <m:t>2</m:t>
                                </m:r>
                              </m:sup>
                            </m:sSup>
                          </m:num>
                          <m:den>
                            <m:r>
                              <a:rPr lang="en-US" altLang="zh-CN" sz="1800" b="0" i="1" smtClean="0">
                                <a:latin typeface="Cambria Math" panose="02040503050406030204" pitchFamily="18" charset="0"/>
                              </a:rPr>
                              <m:t>2</m:t>
                            </m:r>
                            <m:sSup>
                              <m:sSupPr>
                                <m:ctrlPr>
                                  <a:rPr lang="en-US" altLang="zh-CN" sz="1800" b="0" i="1" smtClean="0">
                                    <a:latin typeface="Cambria Math" panose="02040503050406030204" pitchFamily="18" charset="0"/>
                                  </a:rPr>
                                </m:ctrlPr>
                              </m:sSupPr>
                              <m:e>
                                <m:r>
                                  <a:rPr lang="zh-CN" altLang="en-US" sz="1800" b="0" i="1" smtClean="0">
                                    <a:latin typeface="Cambria Math" panose="02040503050406030204" pitchFamily="18" charset="0"/>
                                  </a:rPr>
                                  <m:t>𝜎</m:t>
                                </m:r>
                              </m:e>
                              <m:sup>
                                <m:r>
                                  <a:rPr lang="en-US" altLang="zh-CN" sz="1800" b="0" i="1" smtClean="0">
                                    <a:latin typeface="Cambria Math" panose="02040503050406030204" pitchFamily="18" charset="0"/>
                                  </a:rPr>
                                  <m:t>2</m:t>
                                </m:r>
                              </m:sup>
                            </m:sSup>
                          </m:den>
                        </m:f>
                      </m:sup>
                    </m:sSup>
                    <m:r>
                      <a:rPr lang="en-US" altLang="zh-CN" sz="1800" b="0" i="1" smtClean="0">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𝑅</m:t>
                        </m:r>
                      </m:e>
                      <m:sub>
                        <m:r>
                          <a:rPr lang="en-US" altLang="zh-CN" sz="1800" i="1">
                            <a:latin typeface="Cambria Math" panose="02040503050406030204" pitchFamily="18" charset="0"/>
                          </a:rPr>
                          <m:t>𝑛</m:t>
                        </m:r>
                      </m:sub>
                    </m:sSub>
                    <m:r>
                      <a:rPr lang="en-US" altLang="zh-CN" sz="1800" b="0" i="1" smtClean="0">
                        <a:latin typeface="Cambria Math" panose="02040503050406030204" pitchFamily="18" charset="0"/>
                      </a:rPr>
                      <m:t>∗</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𝑒</m:t>
                        </m:r>
                      </m:e>
                      <m:sup>
                        <m:r>
                          <a:rPr lang="en-US" altLang="zh-CN" sz="1800" b="0" i="1" smtClean="0">
                            <a:latin typeface="Cambria Math" panose="02040503050406030204" pitchFamily="18" charset="0"/>
                          </a:rPr>
                          <m:t>− </m:t>
                        </m:r>
                        <m:f>
                          <m:fPr>
                            <m:ctrlPr>
                              <a:rPr lang="en-US" altLang="zh-CN" sz="1800" b="0" i="1" smtClean="0">
                                <a:latin typeface="Cambria Math" panose="02040503050406030204" pitchFamily="18" charset="0"/>
                              </a:rPr>
                            </m:ctrlPr>
                          </m:fPr>
                          <m:num>
                            <m:r>
                              <a:rPr lang="en-US" altLang="zh-CN" sz="1800" b="0" i="1" smtClean="0">
                                <a:latin typeface="Cambria Math" panose="02040503050406030204" pitchFamily="18" charset="0"/>
                              </a:rPr>
                              <m:t>𝑎𝑛𝑔𝑑𝑖𝑓𝑓</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m:t>
                                </m:r>
                                <m:r>
                                  <a:rPr lang="zh-CN" altLang="en-US" sz="1800" b="0" i="1" smtClean="0">
                                    <a:latin typeface="Cambria Math" panose="02040503050406030204" pitchFamily="18" charset="0"/>
                                  </a:rPr>
                                  <m:t>𝜃</m:t>
                                </m:r>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zh-CN" altLang="en-US" sz="1800" b="0" i="1" smtClean="0">
                                        <a:latin typeface="Cambria Math" panose="02040503050406030204" pitchFamily="18" charset="0"/>
                                      </a:rPr>
                                      <m:t>𝜃</m:t>
                                    </m:r>
                                  </m:e>
                                  <m:sub>
                                    <m:r>
                                      <a:rPr lang="en-US" altLang="zh-CN" sz="1800" b="0" i="1" smtClean="0">
                                        <a:latin typeface="Cambria Math" panose="02040503050406030204" pitchFamily="18" charset="0"/>
                                      </a:rPr>
                                      <m:t>𝑛𝑢𝑙𝑙</m:t>
                                    </m:r>
                                  </m:sub>
                                </m:sSub>
                                <m:r>
                                  <a:rPr lang="en-US" altLang="zh-CN" sz="1800" b="0" i="1" smtClean="0">
                                    <a:latin typeface="Cambria Math" panose="02040503050406030204" pitchFamily="18" charset="0"/>
                                  </a:rPr>
                                  <m:t>)</m:t>
                                </m:r>
                              </m:e>
                              <m:sup>
                                <m:r>
                                  <a:rPr lang="en-US" altLang="zh-CN" sz="1800" b="0" i="1" smtClean="0">
                                    <a:latin typeface="Cambria Math" panose="02040503050406030204" pitchFamily="18" charset="0"/>
                                  </a:rPr>
                                  <m:t>2</m:t>
                                </m:r>
                              </m:sup>
                            </m:sSup>
                          </m:num>
                          <m:den>
                            <m:r>
                              <a:rPr lang="en-US" altLang="zh-CN" sz="1800" b="0" i="1" smtClean="0">
                                <a:latin typeface="Cambria Math" panose="02040503050406030204" pitchFamily="18" charset="0"/>
                              </a:rPr>
                              <m:t>2</m:t>
                            </m:r>
                            <m:sSup>
                              <m:sSupPr>
                                <m:ctrlPr>
                                  <a:rPr lang="en-US" altLang="zh-CN" sz="1800" b="0" i="1" smtClean="0">
                                    <a:latin typeface="Cambria Math" panose="02040503050406030204" pitchFamily="18" charset="0"/>
                                  </a:rPr>
                                </m:ctrlPr>
                              </m:sSupPr>
                              <m:e>
                                <m:r>
                                  <a:rPr lang="zh-CN" altLang="en-US" sz="1800" b="0" i="1" smtClean="0">
                                    <a:latin typeface="Cambria Math" panose="02040503050406030204" pitchFamily="18" charset="0"/>
                                  </a:rPr>
                                  <m:t>𝜎</m:t>
                                </m:r>
                              </m:e>
                              <m:sup>
                                <m:r>
                                  <a:rPr lang="en-US" altLang="zh-CN" sz="1800" b="0" i="1" smtClean="0">
                                    <a:latin typeface="Cambria Math" panose="02040503050406030204" pitchFamily="18" charset="0"/>
                                  </a:rPr>
                                  <m:t>2</m:t>
                                </m:r>
                              </m:sup>
                            </m:sSup>
                          </m:den>
                        </m:f>
                      </m:sup>
                    </m:sSup>
                  </m:oMath>
                </a14:m>
                <a:endParaRPr lang="en-US" altLang="zh-CN" sz="1800" dirty="0"/>
              </a:p>
              <a:p>
                <a14:m>
                  <m:oMath xmlns:m="http://schemas.openxmlformats.org/officeDocument/2006/math">
                    <m:sSub>
                      <m:sSubPr>
                        <m:ctrlPr>
                          <a:rPr lang="en-US" altLang="zh-CN" sz="1800" i="1" smtClean="0">
                            <a:latin typeface="Cambria Math" panose="02040503050406030204" pitchFamily="18" charset="0"/>
                          </a:rPr>
                        </m:ctrlPr>
                      </m:sSubPr>
                      <m:e>
                        <m:r>
                          <a:rPr lang="en-US" altLang="zh-CN" sz="1800" i="1">
                            <a:latin typeface="Cambria Math" panose="02040503050406030204" pitchFamily="18" charset="0"/>
                          </a:rPr>
                          <m:t>𝑅</m:t>
                        </m:r>
                      </m:e>
                      <m:sub>
                        <m:r>
                          <a:rPr lang="en-US" altLang="zh-CN" sz="1800" i="1">
                            <a:latin typeface="Cambria Math" panose="02040503050406030204" pitchFamily="18" charset="0"/>
                          </a:rPr>
                          <m:t>𝑛</m:t>
                        </m:r>
                      </m:sub>
                    </m:sSub>
                    <m:r>
                      <a:rPr lang="en-US" altLang="zh-CN" sz="1800" b="0" i="1" smtClean="0">
                        <a:latin typeface="Cambria Math" panose="02040503050406030204" pitchFamily="18" charset="0"/>
                      </a:rPr>
                      <m:t>=</m:t>
                    </m:r>
                    <m:r>
                      <a:rPr lang="zh-CN" altLang="en-US" sz="1800" b="0" i="1" smtClean="0">
                        <a:latin typeface="Cambria Math" panose="02040503050406030204" pitchFamily="18" charset="0"/>
                      </a:rPr>
                      <m:t>𝛼</m:t>
                    </m:r>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𝑅</m:t>
                        </m:r>
                      </m:e>
                      <m:sub>
                        <m:r>
                          <a:rPr lang="en-US" altLang="zh-CN" sz="1800" b="0" i="1" smtClean="0">
                            <a:latin typeface="Cambria Math" panose="02040503050406030204" pitchFamily="18" charset="0"/>
                          </a:rPr>
                          <m:t>𝑝</m:t>
                        </m:r>
                      </m:sub>
                    </m:sSub>
                  </m:oMath>
                </a14:m>
                <a:endParaRPr lang="en-US" altLang="zh-CN" sz="1800" dirty="0"/>
              </a:p>
              <a:p>
                <a14:m>
                  <m:oMath xmlns:m="http://schemas.openxmlformats.org/officeDocument/2006/math">
                    <m:sSub>
                      <m:sSubPr>
                        <m:ctrlPr>
                          <a:rPr lang="en-US" altLang="zh-CN" sz="1800" b="0" i="1" smtClean="0">
                            <a:latin typeface="Cambria Math" panose="02040503050406030204" pitchFamily="18" charset="0"/>
                          </a:rPr>
                        </m:ctrlPr>
                      </m:sSubPr>
                      <m:e>
                        <m:r>
                          <a:rPr lang="zh-CN" altLang="en-US" sz="1800" b="0" i="1" smtClean="0">
                            <a:latin typeface="Cambria Math" panose="02040503050406030204" pitchFamily="18" charset="0"/>
                          </a:rPr>
                          <m:t>𝜃</m:t>
                        </m:r>
                      </m:e>
                      <m:sub>
                        <m:r>
                          <a:rPr lang="en-US" altLang="zh-CN" sz="1800" b="0" i="1" smtClean="0">
                            <a:latin typeface="Cambria Math" panose="02040503050406030204" pitchFamily="18" charset="0"/>
                          </a:rPr>
                          <m:t>𝑛𝑢𝑙𝑙</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zh-CN" altLang="en-US" sz="1800" b="0" i="1" smtClean="0">
                            <a:latin typeface="Cambria Math" panose="02040503050406030204" pitchFamily="18" charset="0"/>
                          </a:rPr>
                          <m:t>𝜃</m:t>
                        </m:r>
                      </m:e>
                      <m:sub>
                        <m:r>
                          <a:rPr lang="en-US" altLang="zh-CN" sz="1800" b="0" i="1" smtClean="0">
                            <a:latin typeface="Cambria Math" panose="02040503050406030204" pitchFamily="18" charset="0"/>
                          </a:rPr>
                          <m:t>𝑝𝑟𝑒𝑓</m:t>
                        </m:r>
                      </m:sub>
                    </m:sSub>
                    <m:r>
                      <a:rPr lang="en-US" altLang="zh-CN" sz="1800" i="1">
                        <a:latin typeface="Cambria Math" panose="02040503050406030204" pitchFamily="18" charset="0"/>
                        <a:ea typeface="Cambria Math" panose="02040503050406030204" pitchFamily="18" charset="0"/>
                      </a:rPr>
                      <m:t>±</m:t>
                    </m:r>
                    <m:r>
                      <a:rPr lang="en-US" altLang="zh-CN" sz="1800" b="0" i="1" smtClean="0">
                        <a:latin typeface="Cambria Math" panose="02040503050406030204" pitchFamily="18" charset="0"/>
                      </a:rPr>
                      <m:t>180</m:t>
                    </m:r>
                    <m:r>
                      <a:rPr lang="en-US" altLang="zh-CN" sz="1800" b="0" i="1" smtClean="0">
                        <a:latin typeface="Cambria Math" panose="02040503050406030204" pitchFamily="18" charset="0"/>
                        <a:ea typeface="Cambria Math" panose="02040503050406030204" pitchFamily="18" charset="0"/>
                      </a:rPr>
                      <m:t>°</m:t>
                    </m:r>
                  </m:oMath>
                </a14:m>
                <a:endParaRPr lang="en-US" altLang="zh-CN" sz="1800" dirty="0"/>
              </a:p>
              <a:p>
                <a14:m>
                  <m:oMath xmlns:m="http://schemas.openxmlformats.org/officeDocument/2006/math">
                    <m:r>
                      <a:rPr lang="en-US" altLang="zh-CN" sz="1800" i="1" dirty="0" smtClean="0">
                        <a:latin typeface="Cambria Math" panose="02040503050406030204" pitchFamily="18" charset="0"/>
                      </a:rPr>
                      <m:t>𝑎𝑛𝑔𝑑𝑖𝑓𝑓</m:t>
                    </m:r>
                    <m:r>
                      <a:rPr lang="en-US" altLang="zh-CN" sz="1800" i="1" dirty="0" smtClean="0">
                        <a:latin typeface="Cambria Math" panose="02040503050406030204" pitchFamily="18" charset="0"/>
                      </a:rPr>
                      <m:t> = </m:t>
                    </m:r>
                    <m:r>
                      <m:rPr>
                        <m:sty m:val="p"/>
                      </m:rPr>
                      <a:rPr lang="en-US" altLang="zh-CN" sz="1800" i="1" dirty="0" smtClean="0">
                        <a:latin typeface="Cambria Math" panose="02040503050406030204" pitchFamily="18" charset="0"/>
                      </a:rPr>
                      <m:t>min</m:t>
                    </m:r>
                    <m:r>
                      <a:rPr lang="en-US" altLang="zh-CN" sz="1800" i="1" dirty="0" smtClean="0">
                        <a:latin typeface="Cambria Math" panose="02040503050406030204" pitchFamily="18" charset="0"/>
                      </a:rPr>
                      <m:t>⁡(|</m:t>
                    </m:r>
                    <m:r>
                      <a:rPr lang="el-GR" altLang="zh-CN" sz="1800" i="1" dirty="0" smtClean="0">
                        <a:latin typeface="Cambria Math" panose="02040503050406030204" pitchFamily="18" charset="0"/>
                      </a:rPr>
                      <m:t>𝜃</m:t>
                    </m:r>
                    <m:r>
                      <a:rPr lang="el-GR" altLang="zh-CN" sz="1800" i="1" dirty="0" smtClean="0">
                        <a:latin typeface="Cambria Math" panose="02040503050406030204" pitchFamily="18" charset="0"/>
                      </a:rPr>
                      <m:t>|, |</m:t>
                    </m:r>
                    <m:r>
                      <a:rPr lang="el-GR" altLang="zh-CN" sz="1800" i="1" dirty="0" smtClean="0">
                        <a:latin typeface="Cambria Math" panose="02040503050406030204" pitchFamily="18" charset="0"/>
                      </a:rPr>
                      <m:t>𝜃</m:t>
                    </m:r>
                    <m:r>
                      <a:rPr lang="el-GR" altLang="zh-CN" sz="1800" i="1" dirty="0" smtClean="0">
                        <a:latin typeface="Cambria Math" panose="02040503050406030204" pitchFamily="18" charset="0"/>
                      </a:rPr>
                      <m:t> −360|, |</m:t>
                    </m:r>
                    <m:r>
                      <a:rPr lang="el-GR" altLang="zh-CN" sz="1800" i="1" dirty="0" smtClean="0">
                        <a:latin typeface="Cambria Math" panose="02040503050406030204" pitchFamily="18" charset="0"/>
                      </a:rPr>
                      <m:t>𝜃</m:t>
                    </m:r>
                    <m:r>
                      <a:rPr lang="el-GR" altLang="zh-CN" sz="1800" i="1" dirty="0" smtClean="0">
                        <a:latin typeface="Cambria Math" panose="02040503050406030204" pitchFamily="18" charset="0"/>
                      </a:rPr>
                      <m:t> + 360|)</m:t>
                    </m:r>
                  </m:oMath>
                </a14:m>
                <a:endParaRPr lang="en-US" altLang="zh-CN" sz="1800" dirty="0"/>
              </a:p>
            </p:txBody>
          </p:sp>
        </mc:Choice>
        <mc:Fallback>
          <p:sp>
            <p:nvSpPr>
              <p:cNvPr id="3" name="内容占位符 2">
                <a:extLst>
                  <a:ext uri="{FF2B5EF4-FFF2-40B4-BE49-F238E27FC236}">
                    <a16:creationId xmlns:a16="http://schemas.microsoft.com/office/drawing/2014/main" id="{53BA1225-BF4A-F719-1118-8FCFF47AD449}"/>
                  </a:ext>
                </a:extLst>
              </p:cNvPr>
              <p:cNvSpPr>
                <a:spLocks noGrp="1" noRot="1" noChangeAspect="1" noMove="1" noResize="1" noEditPoints="1" noAdjustHandles="1" noChangeArrowheads="1" noChangeShapeType="1" noTextEdit="1"/>
              </p:cNvSpPr>
              <p:nvPr>
                <p:ph idx="1"/>
              </p:nvPr>
            </p:nvSpPr>
            <p:spPr>
              <a:xfrm>
                <a:off x="5691877" y="1359298"/>
                <a:ext cx="6500123" cy="4351338"/>
              </a:xfrm>
              <a:blipFill>
                <a:blip r:embed="rId3"/>
                <a:stretch>
                  <a:fillRect l="-657" t="-1541"/>
                </a:stretch>
              </a:blipFill>
            </p:spPr>
            <p:txBody>
              <a:bodyPr/>
              <a:lstStyle/>
              <a:p>
                <a:r>
                  <a:rPr lang="zh-CN" altLang="en-US">
                    <a:noFill/>
                  </a:rPr>
                  <a:t> </a:t>
                </a:r>
              </a:p>
            </p:txBody>
          </p:sp>
        </mc:Fallback>
      </mc:AlternateContent>
      <p:pic>
        <p:nvPicPr>
          <p:cNvPr id="24" name="图形 23">
            <a:extLst>
              <a:ext uri="{FF2B5EF4-FFF2-40B4-BE49-F238E27FC236}">
                <a16:creationId xmlns:a16="http://schemas.microsoft.com/office/drawing/2014/main" id="{2E400C94-0DF4-70A3-E159-A3F73AE6479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7406" y="1359298"/>
            <a:ext cx="5624471" cy="4568536"/>
          </a:xfrm>
          <a:prstGeom prst="rect">
            <a:avLst/>
          </a:prstGeom>
        </p:spPr>
      </p:pic>
    </p:spTree>
    <p:extLst>
      <p:ext uri="{BB962C8B-B14F-4D97-AF65-F5344CB8AC3E}">
        <p14:creationId xmlns:p14="http://schemas.microsoft.com/office/powerpoint/2010/main" val="1757579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529928-E705-1FD6-B49A-3AE5C61FC271}"/>
              </a:ext>
            </a:extLst>
          </p:cNvPr>
          <p:cNvSpPr>
            <a:spLocks noGrp="1"/>
          </p:cNvSpPr>
          <p:nvPr>
            <p:ph type="title"/>
          </p:nvPr>
        </p:nvSpPr>
        <p:spPr/>
        <p:txBody>
          <a:bodyPr/>
          <a:lstStyle/>
          <a:p>
            <a:r>
              <a:rPr lang="en-US" altLang="zh-CN" b="1" dirty="0"/>
              <a:t>Least-Square Fitting</a:t>
            </a:r>
            <a:endParaRPr lang="zh-CN" altLang="en-US" b="1" dirty="0"/>
          </a:p>
        </p:txBody>
      </p:sp>
      <p:sp>
        <p:nvSpPr>
          <p:cNvPr id="7" name="文本框 6">
            <a:extLst>
              <a:ext uri="{FF2B5EF4-FFF2-40B4-BE49-F238E27FC236}">
                <a16:creationId xmlns:a16="http://schemas.microsoft.com/office/drawing/2014/main" id="{BBF0565E-C00D-27D0-3495-2E7DD9842955}"/>
              </a:ext>
            </a:extLst>
          </p:cNvPr>
          <p:cNvSpPr txBox="1"/>
          <p:nvPr/>
        </p:nvSpPr>
        <p:spPr>
          <a:xfrm>
            <a:off x="5124742" y="5732756"/>
            <a:ext cx="6091952" cy="461665"/>
          </a:xfrm>
          <a:prstGeom prst="rect">
            <a:avLst/>
          </a:prstGeom>
          <a:noFill/>
        </p:spPr>
        <p:txBody>
          <a:bodyPr wrap="square" rtlCol="0">
            <a:spAutoFit/>
          </a:bodyPr>
          <a:lstStyle/>
          <a:p>
            <a:pPr algn="just"/>
            <a:r>
              <a:rPr lang="en-US" altLang="zh-CN" sz="1200" b="0" i="0" dirty="0">
                <a:effectLst/>
                <a:highlight>
                  <a:srgbClr val="FFFFFF"/>
                </a:highlight>
                <a:latin typeface="Arial" panose="020B0604020202020204" pitchFamily="34" charset="0"/>
              </a:rPr>
              <a:t>Mark Mazurek, Marisa </a:t>
            </a:r>
            <a:r>
              <a:rPr lang="en-US" altLang="zh-CN" sz="1200" b="0" i="0" dirty="0" err="1">
                <a:effectLst/>
                <a:highlight>
                  <a:srgbClr val="FFFFFF"/>
                </a:highlight>
                <a:latin typeface="Arial" panose="020B0604020202020204" pitchFamily="34" charset="0"/>
              </a:rPr>
              <a:t>Kager</a:t>
            </a:r>
            <a:r>
              <a:rPr lang="en-US" altLang="zh-CN" sz="1200" b="0" i="0" dirty="0">
                <a:effectLst/>
                <a:highlight>
                  <a:srgbClr val="FFFFFF"/>
                </a:highlight>
                <a:latin typeface="Arial" panose="020B0604020202020204" pitchFamily="34" charset="0"/>
              </a:rPr>
              <a:t>, and Stephen </a:t>
            </a:r>
            <a:r>
              <a:rPr lang="en-US" altLang="zh-CN" sz="1200" b="0" i="0" dirty="0" err="1">
                <a:effectLst/>
                <a:highlight>
                  <a:srgbClr val="FFFFFF"/>
                </a:highlight>
                <a:latin typeface="Arial" panose="020B0604020202020204" pitchFamily="34" charset="0"/>
              </a:rPr>
              <a:t>D.Van</a:t>
            </a:r>
            <a:r>
              <a:rPr lang="en-US" altLang="zh-CN" sz="1200" b="0" i="0" dirty="0">
                <a:effectLst/>
                <a:highlight>
                  <a:srgbClr val="FFFFFF"/>
                </a:highlight>
                <a:latin typeface="Arial" panose="020B0604020202020204" pitchFamily="34" charset="0"/>
              </a:rPr>
              <a:t> </a:t>
            </a:r>
            <a:r>
              <a:rPr lang="en-US" altLang="zh-CN" sz="1200" b="0" i="0" dirty="0" err="1">
                <a:effectLst/>
                <a:highlight>
                  <a:srgbClr val="FFFFFF"/>
                </a:highlight>
                <a:latin typeface="Arial" panose="020B0604020202020204" pitchFamily="34" charset="0"/>
              </a:rPr>
              <a:t>Hooser</a:t>
            </a:r>
            <a:r>
              <a:rPr lang="en-US" altLang="zh-CN" sz="1200" b="0" i="0" dirty="0">
                <a:effectLst/>
                <a:highlight>
                  <a:srgbClr val="FFFFFF"/>
                </a:highlight>
                <a:latin typeface="Arial" panose="020B0604020202020204" pitchFamily="34" charset="0"/>
              </a:rPr>
              <a:t>. Robust quantification of orientation selectivity and direction selectivity. Frontiers in Neural Circuits,8, 2014. </a:t>
            </a:r>
            <a:endParaRPr lang="zh-CN" altLang="en-US" sz="1200" dirty="0"/>
          </a:p>
        </p:txBody>
      </p:sp>
      <p:sp>
        <p:nvSpPr>
          <p:cNvPr id="8" name="内容占位符 2">
            <a:extLst>
              <a:ext uri="{FF2B5EF4-FFF2-40B4-BE49-F238E27FC236}">
                <a16:creationId xmlns:a16="http://schemas.microsoft.com/office/drawing/2014/main" id="{916FDEA9-E136-7825-4046-62B2B6C71D0C}"/>
              </a:ext>
            </a:extLst>
          </p:cNvPr>
          <p:cNvSpPr txBox="1">
            <a:spLocks/>
          </p:cNvSpPr>
          <p:nvPr/>
        </p:nvSpPr>
        <p:spPr>
          <a:xfrm>
            <a:off x="838200" y="1825625"/>
            <a:ext cx="5128804"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b="1" dirty="0"/>
              <a:t>Advantages:</a:t>
            </a:r>
          </a:p>
          <a:p>
            <a:r>
              <a:rPr lang="en-US" altLang="zh-CN" dirty="0"/>
              <a:t>Flexibility</a:t>
            </a:r>
          </a:p>
          <a:p>
            <a:r>
              <a:rPr lang="en-US" altLang="zh-CN" dirty="0"/>
              <a:t>Interpretability</a:t>
            </a:r>
          </a:p>
          <a:p>
            <a:r>
              <a:rPr lang="en-US" altLang="zh-CN" dirty="0"/>
              <a:t>Accuracy</a:t>
            </a:r>
          </a:p>
          <a:p>
            <a:pPr marL="0" indent="0">
              <a:buNone/>
            </a:pPr>
            <a:r>
              <a:rPr lang="en-US" altLang="zh-CN" b="1" dirty="0"/>
              <a:t>Disadvantages:</a:t>
            </a:r>
          </a:p>
          <a:p>
            <a:r>
              <a:rPr lang="en-US" altLang="zh-CN" dirty="0"/>
              <a:t>Sensitivity to Outliers</a:t>
            </a:r>
          </a:p>
          <a:p>
            <a:r>
              <a:rPr lang="en-US" altLang="zh-CN" dirty="0"/>
              <a:t>Overfitting</a:t>
            </a:r>
          </a:p>
          <a:p>
            <a:r>
              <a:rPr lang="en-US" altLang="zh-CN" dirty="0"/>
              <a:t>Ignoring Uncertainty</a:t>
            </a:r>
          </a:p>
          <a:p>
            <a:r>
              <a:rPr lang="en-US" altLang="zh-CN" dirty="0" err="1"/>
              <a:t>etc</a:t>
            </a:r>
            <a:endParaRPr lang="en-US" altLang="zh-CN" dirty="0"/>
          </a:p>
        </p:txBody>
      </p:sp>
      <p:pic>
        <p:nvPicPr>
          <p:cNvPr id="16" name="图形 15">
            <a:extLst>
              <a:ext uri="{FF2B5EF4-FFF2-40B4-BE49-F238E27FC236}">
                <a16:creationId xmlns:a16="http://schemas.microsoft.com/office/drawing/2014/main" id="{D824CBF2-160B-2FAC-C353-CF6F13F48B9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62825" y="1381418"/>
            <a:ext cx="7215786" cy="4351338"/>
          </a:xfrm>
          <a:prstGeom prst="rect">
            <a:avLst/>
          </a:prstGeom>
        </p:spPr>
      </p:pic>
    </p:spTree>
    <p:extLst>
      <p:ext uri="{BB962C8B-B14F-4D97-AF65-F5344CB8AC3E}">
        <p14:creationId xmlns:p14="http://schemas.microsoft.com/office/powerpoint/2010/main" val="1722621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81C07D-B2BE-5EF8-F89D-CAA72F7D531D}"/>
              </a:ext>
            </a:extLst>
          </p:cNvPr>
          <p:cNvSpPr>
            <a:spLocks noGrp="1"/>
          </p:cNvSpPr>
          <p:nvPr>
            <p:ph type="title"/>
          </p:nvPr>
        </p:nvSpPr>
        <p:spPr/>
        <p:txBody>
          <a:bodyPr/>
          <a:lstStyle/>
          <a:p>
            <a:r>
              <a:rPr lang="en-US" altLang="zh-CN" b="1" dirty="0"/>
              <a:t>Bayes Estimation</a:t>
            </a:r>
            <a:endParaRPr lang="zh-CN" altLang="en-US" b="1"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898EE719-640A-00A1-A5FA-98338D89A7F2}"/>
                  </a:ext>
                </a:extLst>
              </p:cNvPr>
              <p:cNvSpPr>
                <a:spLocks noGrp="1"/>
              </p:cNvSpPr>
              <p:nvPr>
                <p:ph idx="1"/>
              </p:nvPr>
            </p:nvSpPr>
            <p:spPr/>
            <p:txBody>
              <a:bodyPr/>
              <a:lstStyle/>
              <a:p>
                <a14:m>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𝐻</m:t>
                        </m:r>
                      </m:e>
                      <m:e>
                        <m:r>
                          <a:rPr lang="en-US" altLang="zh-CN" b="0" i="1" smtClean="0">
                            <a:latin typeface="Cambria Math" panose="02040503050406030204" pitchFamily="18" charset="0"/>
                          </a:rPr>
                          <m:t>𝐷</m:t>
                        </m:r>
                      </m:e>
                    </m:d>
                    <m:r>
                      <a:rPr lang="en-US" altLang="zh-CN" b="0" i="1" smtClean="0">
                        <a:latin typeface="Cambria Math" panose="02040503050406030204" pitchFamily="18" charset="0"/>
                      </a:rPr>
                      <m:t>= </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𝑃</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r>
                          <a:rPr lang="en-US" altLang="zh-CN" b="0" i="1" smtClean="0">
                            <a:latin typeface="Cambria Math" panose="02040503050406030204" pitchFamily="18" charset="0"/>
                          </a:rPr>
                          <m:t>|</m:t>
                        </m:r>
                        <m:r>
                          <a:rPr lang="en-US" altLang="zh-CN" b="0" i="1" smtClean="0">
                            <a:latin typeface="Cambria Math" panose="02040503050406030204" pitchFamily="18" charset="0"/>
                          </a:rPr>
                          <m:t>𝐻</m:t>
                        </m:r>
                        <m:r>
                          <a:rPr lang="en-US" altLang="zh-CN" b="0" i="1" smtClean="0">
                            <a:latin typeface="Cambria Math" panose="02040503050406030204" pitchFamily="18" charset="0"/>
                          </a:rPr>
                          <m:t>)</m:t>
                        </m:r>
                        <m:r>
                          <a:rPr lang="en-US" altLang="zh-CN" b="0" i="1" smtClean="0">
                            <a:latin typeface="Cambria Math" panose="02040503050406030204" pitchFamily="18" charset="0"/>
                          </a:rPr>
                          <m:t>𝑃</m:t>
                        </m:r>
                        <m:r>
                          <a:rPr lang="en-US" altLang="zh-CN" b="0" i="1" smtClean="0">
                            <a:latin typeface="Cambria Math" panose="02040503050406030204" pitchFamily="18" charset="0"/>
                          </a:rPr>
                          <m:t>(</m:t>
                        </m:r>
                        <m:r>
                          <a:rPr lang="en-US" altLang="zh-CN" b="0" i="1" smtClean="0">
                            <a:latin typeface="Cambria Math" panose="02040503050406030204" pitchFamily="18" charset="0"/>
                          </a:rPr>
                          <m:t>𝐻</m:t>
                        </m:r>
                        <m:r>
                          <a:rPr lang="en-US" altLang="zh-CN" b="0" i="1" smtClean="0">
                            <a:latin typeface="Cambria Math" panose="02040503050406030204" pitchFamily="18" charset="0"/>
                          </a:rPr>
                          <m:t>)</m:t>
                        </m:r>
                      </m:num>
                      <m:den>
                        <m:r>
                          <a:rPr lang="en-US" altLang="zh-CN" b="0" i="1" smtClean="0">
                            <a:latin typeface="Cambria Math" panose="02040503050406030204" pitchFamily="18" charset="0"/>
                          </a:rPr>
                          <m:t>𝑃</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r>
                          <a:rPr lang="en-US" altLang="zh-CN" b="0" i="1" smtClean="0">
                            <a:latin typeface="Cambria Math" panose="02040503050406030204" pitchFamily="18" charset="0"/>
                          </a:rPr>
                          <m:t>)</m:t>
                        </m:r>
                      </m:den>
                    </m:f>
                  </m:oMath>
                </a14:m>
                <a:endParaRPr lang="en-US" altLang="zh-CN" dirty="0"/>
              </a:p>
              <a:p>
                <a:r>
                  <a:rPr lang="en-US" altLang="zh-CN" sz="2800" dirty="0"/>
                  <a:t>Posterior probability:</a:t>
                </a:r>
              </a:p>
              <a:p>
                <a:pPr marL="0" indent="0">
                  <a:buNone/>
                </a:pPr>
                <a14:m>
                  <m:oMathPara xmlns:m="http://schemas.openxmlformats.org/officeDocument/2006/math">
                    <m:oMathParaPr>
                      <m:jc m:val="centerGroup"/>
                    </m:oMathParaPr>
                    <m:oMath xmlns:m="http://schemas.openxmlformats.org/officeDocument/2006/math">
                      <m:r>
                        <a:rPr lang="en-US" altLang="zh-CN" sz="2800" i="1" dirty="0" smtClean="0">
                          <a:latin typeface="Cambria Math" panose="02040503050406030204" pitchFamily="18" charset="0"/>
                        </a:rPr>
                        <m:t>𝑃</m:t>
                      </m:r>
                      <m:r>
                        <a:rPr lang="en-US" altLang="zh-CN" sz="2800" i="1" dirty="0" smtClean="0">
                          <a:latin typeface="Cambria Math" panose="02040503050406030204" pitchFamily="18" charset="0"/>
                        </a:rPr>
                        <m:t> (</m:t>
                      </m:r>
                      <m:r>
                        <a:rPr lang="en-US" altLang="zh-CN" sz="2800" i="1" dirty="0">
                          <a:latin typeface="Cambria Math" panose="02040503050406030204" pitchFamily="18" charset="0"/>
                        </a:rPr>
                        <m:t>𝐶</m:t>
                      </m:r>
                      <m:r>
                        <a:rPr lang="en-US" altLang="zh-CN" sz="2800" i="1" dirty="0">
                          <a:latin typeface="Cambria Math" panose="02040503050406030204" pitchFamily="18" charset="0"/>
                        </a:rPr>
                        <m:t>,</m:t>
                      </m:r>
                      <m:sSub>
                        <m:sSubPr>
                          <m:ctrlPr>
                            <a:rPr lang="en-US" altLang="zh-CN" sz="2800" i="1" dirty="0">
                              <a:latin typeface="Cambria Math" panose="02040503050406030204" pitchFamily="18" charset="0"/>
                            </a:rPr>
                          </m:ctrlPr>
                        </m:sSubPr>
                        <m:e>
                          <m:r>
                            <a:rPr lang="en-US" altLang="zh-CN" sz="2800" i="1" dirty="0">
                              <a:latin typeface="Cambria Math" panose="02040503050406030204" pitchFamily="18" charset="0"/>
                            </a:rPr>
                            <m:t>𝑅</m:t>
                          </m:r>
                        </m:e>
                        <m:sub>
                          <m:r>
                            <a:rPr lang="en-US" altLang="zh-CN" sz="2800" i="1" dirty="0">
                              <a:latin typeface="Cambria Math" panose="02040503050406030204" pitchFamily="18" charset="0"/>
                            </a:rPr>
                            <m:t>𝑝𝑟𝑒𝑓</m:t>
                          </m:r>
                        </m:sub>
                      </m:sSub>
                      <m:r>
                        <a:rPr lang="en-US" altLang="zh-CN" sz="2800" i="1" dirty="0">
                          <a:latin typeface="Cambria Math" panose="02040503050406030204" pitchFamily="18" charset="0"/>
                        </a:rPr>
                        <m:t>,</m:t>
                      </m:r>
                      <m:sSub>
                        <m:sSubPr>
                          <m:ctrlPr>
                            <a:rPr lang="en-US" altLang="zh-CN" sz="2800" i="1" dirty="0">
                              <a:latin typeface="Cambria Math" panose="02040503050406030204" pitchFamily="18" charset="0"/>
                            </a:rPr>
                          </m:ctrlPr>
                        </m:sSubPr>
                        <m:e>
                          <m:r>
                            <a:rPr lang="en-US" altLang="zh-CN" sz="2800" i="1" dirty="0">
                              <a:latin typeface="Cambria Math" panose="02040503050406030204" pitchFamily="18" charset="0"/>
                            </a:rPr>
                            <m:t>𝑅</m:t>
                          </m:r>
                        </m:e>
                        <m:sub>
                          <m:r>
                            <a:rPr lang="en-US" altLang="zh-CN" sz="2800" i="1" dirty="0">
                              <a:latin typeface="Cambria Math" panose="02040503050406030204" pitchFamily="18" charset="0"/>
                            </a:rPr>
                            <m:t>𝑛𝑢𝑙𝑙</m:t>
                          </m:r>
                        </m:sub>
                      </m:sSub>
                      <m:r>
                        <a:rPr lang="en-US" altLang="zh-CN" sz="2800" i="1" dirty="0">
                          <a:latin typeface="Cambria Math" panose="02040503050406030204" pitchFamily="18" charset="0"/>
                        </a:rPr>
                        <m:t>,</m:t>
                      </m:r>
                      <m:sSub>
                        <m:sSubPr>
                          <m:ctrlPr>
                            <a:rPr lang="en-US" altLang="zh-CN" sz="2800" i="1">
                              <a:latin typeface="Cambria Math" panose="02040503050406030204" pitchFamily="18" charset="0"/>
                            </a:rPr>
                          </m:ctrlPr>
                        </m:sSubPr>
                        <m:e>
                          <m:r>
                            <a:rPr lang="zh-CN" altLang="en-US" sz="2800" i="1">
                              <a:latin typeface="Cambria Math" panose="02040503050406030204" pitchFamily="18" charset="0"/>
                            </a:rPr>
                            <m:t>𝜃</m:t>
                          </m:r>
                        </m:e>
                        <m:sub>
                          <m:r>
                            <a:rPr lang="en-US" altLang="zh-CN" sz="2800" i="1">
                              <a:latin typeface="Cambria Math" panose="02040503050406030204" pitchFamily="18" charset="0"/>
                            </a:rPr>
                            <m:t>𝑝𝑟𝑒𝑓</m:t>
                          </m:r>
                        </m:sub>
                      </m:sSub>
                      <m:r>
                        <a:rPr lang="en-US" altLang="zh-CN" sz="2800" i="1">
                          <a:latin typeface="Cambria Math" panose="02040503050406030204" pitchFamily="18" charset="0"/>
                        </a:rPr>
                        <m:t>,</m:t>
                      </m:r>
                      <m:r>
                        <a:rPr lang="zh-CN" altLang="en-US" sz="2800" i="1">
                          <a:latin typeface="Cambria Math" panose="02040503050406030204" pitchFamily="18" charset="0"/>
                        </a:rPr>
                        <m:t>𝜎</m:t>
                      </m:r>
                      <m:r>
                        <a:rPr lang="en-US" altLang="zh-CN" sz="2800" i="1" dirty="0" smtClean="0">
                          <a:latin typeface="Cambria Math" panose="02040503050406030204" pitchFamily="18" charset="0"/>
                        </a:rPr>
                        <m:t>|</m:t>
                      </m:r>
                      <m:r>
                        <a:rPr lang="en-US" altLang="zh-CN" sz="2800" i="1" dirty="0" smtClean="0">
                          <a:latin typeface="Cambria Math" panose="02040503050406030204" pitchFamily="18" charset="0"/>
                        </a:rPr>
                        <m:t>𝐷</m:t>
                      </m:r>
                      <m:r>
                        <a:rPr lang="en-US" altLang="zh-CN" sz="2800" i="1" dirty="0" smtClean="0">
                          <a:latin typeface="Cambria Math" panose="02040503050406030204" pitchFamily="18" charset="0"/>
                        </a:rPr>
                        <m:t>) ∝</m:t>
                      </m:r>
                      <m:r>
                        <a:rPr lang="en-US" altLang="zh-CN" sz="2800" b="0" i="1" dirty="0" smtClean="0">
                          <a:latin typeface="Cambria Math" panose="02040503050406030204" pitchFamily="18" charset="0"/>
                        </a:rPr>
                        <m:t>𝐿</m:t>
                      </m:r>
                      <m:r>
                        <a:rPr lang="en-US" altLang="zh-CN" sz="2800" i="1" dirty="0" smtClean="0">
                          <a:latin typeface="Cambria Math" panose="02040503050406030204" pitchFamily="18" charset="0"/>
                        </a:rPr>
                        <m:t> (</m:t>
                      </m:r>
                      <m:r>
                        <a:rPr lang="en-US" altLang="zh-CN" sz="2800" i="1" dirty="0" smtClean="0">
                          <a:latin typeface="Cambria Math" panose="02040503050406030204" pitchFamily="18" charset="0"/>
                        </a:rPr>
                        <m:t>𝐷</m:t>
                      </m:r>
                      <m:r>
                        <a:rPr lang="en-US" altLang="zh-CN" sz="2800" i="1" dirty="0" smtClean="0">
                          <a:latin typeface="Cambria Math" panose="02040503050406030204" pitchFamily="18" charset="0"/>
                        </a:rPr>
                        <m:t>|</m:t>
                      </m:r>
                      <m:r>
                        <a:rPr lang="en-US" altLang="zh-CN" sz="2800" i="1" dirty="0">
                          <a:latin typeface="Cambria Math" panose="02040503050406030204" pitchFamily="18" charset="0"/>
                        </a:rPr>
                        <m:t>𝐶</m:t>
                      </m:r>
                      <m:r>
                        <a:rPr lang="en-US" altLang="zh-CN" sz="2800" i="1" dirty="0">
                          <a:latin typeface="Cambria Math" panose="02040503050406030204" pitchFamily="18" charset="0"/>
                        </a:rPr>
                        <m:t>,</m:t>
                      </m:r>
                      <m:sSub>
                        <m:sSubPr>
                          <m:ctrlPr>
                            <a:rPr lang="en-US" altLang="zh-CN" sz="2800" i="1" dirty="0">
                              <a:latin typeface="Cambria Math" panose="02040503050406030204" pitchFamily="18" charset="0"/>
                            </a:rPr>
                          </m:ctrlPr>
                        </m:sSubPr>
                        <m:e>
                          <m:r>
                            <a:rPr lang="en-US" altLang="zh-CN" sz="2800" i="1" dirty="0">
                              <a:latin typeface="Cambria Math" panose="02040503050406030204" pitchFamily="18" charset="0"/>
                            </a:rPr>
                            <m:t>𝑅</m:t>
                          </m:r>
                        </m:e>
                        <m:sub>
                          <m:r>
                            <a:rPr lang="en-US" altLang="zh-CN" sz="2800" i="1" dirty="0">
                              <a:latin typeface="Cambria Math" panose="02040503050406030204" pitchFamily="18" charset="0"/>
                            </a:rPr>
                            <m:t>𝑝𝑟𝑒𝑓</m:t>
                          </m:r>
                        </m:sub>
                      </m:sSub>
                      <m:r>
                        <a:rPr lang="en-US" altLang="zh-CN" sz="2800" i="1" dirty="0">
                          <a:latin typeface="Cambria Math" panose="02040503050406030204" pitchFamily="18" charset="0"/>
                        </a:rPr>
                        <m:t>,</m:t>
                      </m:r>
                      <m:sSub>
                        <m:sSubPr>
                          <m:ctrlPr>
                            <a:rPr lang="en-US" altLang="zh-CN" sz="2800" i="1" dirty="0">
                              <a:latin typeface="Cambria Math" panose="02040503050406030204" pitchFamily="18" charset="0"/>
                            </a:rPr>
                          </m:ctrlPr>
                        </m:sSubPr>
                        <m:e>
                          <m:r>
                            <a:rPr lang="en-US" altLang="zh-CN" sz="2800" i="1" dirty="0">
                              <a:latin typeface="Cambria Math" panose="02040503050406030204" pitchFamily="18" charset="0"/>
                            </a:rPr>
                            <m:t>𝑅</m:t>
                          </m:r>
                        </m:e>
                        <m:sub>
                          <m:r>
                            <a:rPr lang="en-US" altLang="zh-CN" sz="2800" i="1" dirty="0">
                              <a:latin typeface="Cambria Math" panose="02040503050406030204" pitchFamily="18" charset="0"/>
                            </a:rPr>
                            <m:t>𝑛𝑢𝑙𝑙</m:t>
                          </m:r>
                        </m:sub>
                      </m:sSub>
                      <m:r>
                        <a:rPr lang="en-US" altLang="zh-CN" sz="2800" i="1" dirty="0">
                          <a:latin typeface="Cambria Math" panose="02040503050406030204" pitchFamily="18" charset="0"/>
                        </a:rPr>
                        <m:t>,</m:t>
                      </m:r>
                      <m:sSub>
                        <m:sSubPr>
                          <m:ctrlPr>
                            <a:rPr lang="en-US" altLang="zh-CN" sz="2800" i="1">
                              <a:latin typeface="Cambria Math" panose="02040503050406030204" pitchFamily="18" charset="0"/>
                            </a:rPr>
                          </m:ctrlPr>
                        </m:sSubPr>
                        <m:e>
                          <m:r>
                            <a:rPr lang="zh-CN" altLang="en-US" sz="2800" i="1">
                              <a:latin typeface="Cambria Math" panose="02040503050406030204" pitchFamily="18" charset="0"/>
                            </a:rPr>
                            <m:t>𝜃</m:t>
                          </m:r>
                        </m:e>
                        <m:sub>
                          <m:r>
                            <a:rPr lang="en-US" altLang="zh-CN" sz="2800" i="1">
                              <a:latin typeface="Cambria Math" panose="02040503050406030204" pitchFamily="18" charset="0"/>
                            </a:rPr>
                            <m:t>𝑝𝑟𝑒𝑓</m:t>
                          </m:r>
                        </m:sub>
                      </m:sSub>
                      <m:r>
                        <a:rPr lang="en-US" altLang="zh-CN" sz="2800" i="1">
                          <a:latin typeface="Cambria Math" panose="02040503050406030204" pitchFamily="18" charset="0"/>
                        </a:rPr>
                        <m:t>,</m:t>
                      </m:r>
                      <m:r>
                        <a:rPr lang="zh-CN" altLang="en-US" sz="2800" i="1">
                          <a:latin typeface="Cambria Math" panose="02040503050406030204" pitchFamily="18" charset="0"/>
                        </a:rPr>
                        <m:t>𝜎</m:t>
                      </m:r>
                      <m:r>
                        <a:rPr lang="en-US" altLang="zh-CN" sz="2800" i="1" dirty="0" smtClean="0">
                          <a:latin typeface="Cambria Math" panose="02040503050406030204" pitchFamily="18" charset="0"/>
                        </a:rPr>
                        <m:t>)</m:t>
                      </m:r>
                    </m:oMath>
                  </m:oMathPara>
                </a14:m>
                <a:endParaRPr lang="en-US" altLang="zh-CN" sz="2800" dirty="0"/>
              </a:p>
              <a:p>
                <a:r>
                  <a:rPr lang="en-US" altLang="zh-CN" sz="2800" b="0" dirty="0"/>
                  <a:t>Maximum Likelihood:</a:t>
                </a:r>
              </a:p>
              <a:p>
                <a:pPr marL="0" indent="0">
                  <a:buNone/>
                </a:pPr>
                <a14:m>
                  <m:oMathPara xmlns:m="http://schemas.openxmlformats.org/officeDocument/2006/math">
                    <m:oMathParaPr>
                      <m:jc m:val="centerGroup"/>
                    </m:oMathParaPr>
                    <m:oMath xmlns:m="http://schemas.openxmlformats.org/officeDocument/2006/math">
                      <m:r>
                        <a:rPr lang="en-US" altLang="zh-CN" sz="2800" b="0" i="1" dirty="0" smtClean="0">
                          <a:latin typeface="Cambria Math" panose="02040503050406030204" pitchFamily="18" charset="0"/>
                        </a:rPr>
                        <m:t>𝐿</m:t>
                      </m:r>
                      <m:r>
                        <a:rPr lang="en-US" altLang="zh-CN" sz="2800" i="1" dirty="0" smtClean="0">
                          <a:latin typeface="Cambria Math" panose="02040503050406030204" pitchFamily="18" charset="0"/>
                        </a:rPr>
                        <m:t> (</m:t>
                      </m:r>
                      <m:r>
                        <a:rPr lang="en-US" altLang="zh-CN" sz="2800" i="1" dirty="0" smtClean="0">
                          <a:latin typeface="Cambria Math" panose="02040503050406030204" pitchFamily="18" charset="0"/>
                        </a:rPr>
                        <m:t>𝐷</m:t>
                      </m:r>
                      <m:r>
                        <a:rPr lang="en-US" altLang="zh-CN" sz="2800" i="1" dirty="0" smtClean="0">
                          <a:latin typeface="Cambria Math" panose="02040503050406030204" pitchFamily="18" charset="0"/>
                        </a:rPr>
                        <m:t>|</m:t>
                      </m:r>
                      <m:r>
                        <a:rPr lang="en-US" altLang="zh-CN" sz="2800" i="1" dirty="0">
                          <a:latin typeface="Cambria Math" panose="02040503050406030204" pitchFamily="18" charset="0"/>
                        </a:rPr>
                        <m:t>𝐶</m:t>
                      </m:r>
                      <m:r>
                        <a:rPr lang="en-US" altLang="zh-CN" sz="2800" i="1" dirty="0">
                          <a:latin typeface="Cambria Math" panose="02040503050406030204" pitchFamily="18" charset="0"/>
                        </a:rPr>
                        <m:t>,</m:t>
                      </m:r>
                      <m:sSub>
                        <m:sSubPr>
                          <m:ctrlPr>
                            <a:rPr lang="en-US" altLang="zh-CN" sz="2800" i="1" dirty="0">
                              <a:latin typeface="Cambria Math" panose="02040503050406030204" pitchFamily="18" charset="0"/>
                            </a:rPr>
                          </m:ctrlPr>
                        </m:sSubPr>
                        <m:e>
                          <m:r>
                            <a:rPr lang="en-US" altLang="zh-CN" sz="2800" i="1" dirty="0">
                              <a:latin typeface="Cambria Math" panose="02040503050406030204" pitchFamily="18" charset="0"/>
                            </a:rPr>
                            <m:t>𝑅</m:t>
                          </m:r>
                        </m:e>
                        <m:sub>
                          <m:r>
                            <a:rPr lang="en-US" altLang="zh-CN" sz="2800" i="1" dirty="0">
                              <a:latin typeface="Cambria Math" panose="02040503050406030204" pitchFamily="18" charset="0"/>
                            </a:rPr>
                            <m:t>𝑝𝑟𝑒𝑓</m:t>
                          </m:r>
                        </m:sub>
                      </m:sSub>
                      <m:r>
                        <a:rPr lang="en-US" altLang="zh-CN" sz="2800" i="1" dirty="0">
                          <a:latin typeface="Cambria Math" panose="02040503050406030204" pitchFamily="18" charset="0"/>
                        </a:rPr>
                        <m:t>,</m:t>
                      </m:r>
                      <m:sSub>
                        <m:sSubPr>
                          <m:ctrlPr>
                            <a:rPr lang="en-US" altLang="zh-CN" sz="2800" i="1" dirty="0">
                              <a:latin typeface="Cambria Math" panose="02040503050406030204" pitchFamily="18" charset="0"/>
                            </a:rPr>
                          </m:ctrlPr>
                        </m:sSubPr>
                        <m:e>
                          <m:r>
                            <a:rPr lang="en-US" altLang="zh-CN" sz="2800" i="1" dirty="0">
                              <a:latin typeface="Cambria Math" panose="02040503050406030204" pitchFamily="18" charset="0"/>
                            </a:rPr>
                            <m:t>𝑅</m:t>
                          </m:r>
                        </m:e>
                        <m:sub>
                          <m:r>
                            <a:rPr lang="en-US" altLang="zh-CN" sz="2800" i="1" dirty="0">
                              <a:latin typeface="Cambria Math" panose="02040503050406030204" pitchFamily="18" charset="0"/>
                            </a:rPr>
                            <m:t>𝑛𝑢𝑙𝑙</m:t>
                          </m:r>
                        </m:sub>
                      </m:sSub>
                      <m:r>
                        <a:rPr lang="en-US" altLang="zh-CN" sz="2800" i="1" dirty="0">
                          <a:latin typeface="Cambria Math" panose="02040503050406030204" pitchFamily="18" charset="0"/>
                        </a:rPr>
                        <m:t>,</m:t>
                      </m:r>
                      <m:sSub>
                        <m:sSubPr>
                          <m:ctrlPr>
                            <a:rPr lang="en-US" altLang="zh-CN" sz="2800" i="1">
                              <a:latin typeface="Cambria Math" panose="02040503050406030204" pitchFamily="18" charset="0"/>
                            </a:rPr>
                          </m:ctrlPr>
                        </m:sSubPr>
                        <m:e>
                          <m:r>
                            <a:rPr lang="zh-CN" altLang="en-US" sz="2800" i="1">
                              <a:latin typeface="Cambria Math" panose="02040503050406030204" pitchFamily="18" charset="0"/>
                            </a:rPr>
                            <m:t>𝜃</m:t>
                          </m:r>
                        </m:e>
                        <m:sub>
                          <m:r>
                            <a:rPr lang="en-US" altLang="zh-CN" sz="2800" i="1">
                              <a:latin typeface="Cambria Math" panose="02040503050406030204" pitchFamily="18" charset="0"/>
                            </a:rPr>
                            <m:t>𝑝𝑟𝑒𝑓</m:t>
                          </m:r>
                        </m:sub>
                      </m:sSub>
                      <m:r>
                        <a:rPr lang="en-US" altLang="zh-CN" sz="2800" i="1">
                          <a:latin typeface="Cambria Math" panose="02040503050406030204" pitchFamily="18" charset="0"/>
                        </a:rPr>
                        <m:t>,</m:t>
                      </m:r>
                      <m:r>
                        <a:rPr lang="zh-CN" altLang="en-US" sz="2800" i="1">
                          <a:latin typeface="Cambria Math" panose="02040503050406030204" pitchFamily="18" charset="0"/>
                        </a:rPr>
                        <m:t>𝜎</m:t>
                      </m:r>
                      <m:r>
                        <a:rPr lang="en-US" altLang="zh-CN" sz="2800" i="1" dirty="0" smtClean="0">
                          <a:latin typeface="Cambria Math" panose="02040503050406030204" pitchFamily="18" charset="0"/>
                        </a:rPr>
                        <m:t>)</m:t>
                      </m:r>
                    </m:oMath>
                  </m:oMathPara>
                </a14:m>
                <a:endParaRPr lang="en-US" altLang="zh-CN" sz="2800" dirty="0"/>
              </a:p>
              <a:p>
                <a:r>
                  <a:rPr lang="en-US" altLang="zh-CN" sz="2800" b="0" dirty="0"/>
                  <a:t>Marginal Likelihood: </a:t>
                </a:r>
                <a:endParaRPr lang="en-US" altLang="zh-CN" sz="28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sz="2800" b="0" i="1" dirty="0" smtClean="0">
                          <a:latin typeface="Cambria Math" panose="02040503050406030204" pitchFamily="18" charset="0"/>
                        </a:rPr>
                        <m:t>𝑃</m:t>
                      </m:r>
                      <m:r>
                        <a:rPr lang="en-US" altLang="zh-CN" sz="2800" b="0" i="1" dirty="0" smtClean="0">
                          <a:latin typeface="Cambria Math" panose="02040503050406030204" pitchFamily="18" charset="0"/>
                        </a:rPr>
                        <m:t>(</m:t>
                      </m:r>
                      <m:r>
                        <a:rPr lang="en-US" altLang="zh-CN" sz="2800" b="0" i="1" dirty="0" smtClean="0">
                          <a:latin typeface="Cambria Math" panose="02040503050406030204" pitchFamily="18" charset="0"/>
                        </a:rPr>
                        <m:t>𝐶</m:t>
                      </m:r>
                      <m:r>
                        <a:rPr lang="en-US" altLang="zh-CN" sz="2800" b="0" i="1" dirty="0" smtClean="0">
                          <a:latin typeface="Cambria Math" panose="02040503050406030204" pitchFamily="18" charset="0"/>
                        </a:rPr>
                        <m:t>|</m:t>
                      </m:r>
                      <m:r>
                        <a:rPr lang="en-US" altLang="zh-CN" sz="2800" b="0" i="1" dirty="0" smtClean="0">
                          <a:latin typeface="Cambria Math" panose="02040503050406030204" pitchFamily="18" charset="0"/>
                        </a:rPr>
                        <m:t>𝐷</m:t>
                      </m:r>
                      <m:r>
                        <a:rPr lang="en-US" altLang="zh-CN" sz="2800" b="0" i="1" dirty="0" smtClean="0">
                          <a:latin typeface="Cambria Math" panose="02040503050406030204" pitchFamily="18" charset="0"/>
                        </a:rPr>
                        <m:t>)∝</m:t>
                      </m:r>
                      <m:r>
                        <a:rPr lang="en-US" altLang="zh-CN" sz="2800" b="0" i="1" smtClean="0">
                          <a:latin typeface="Cambria Math" panose="02040503050406030204" pitchFamily="18" charset="0"/>
                        </a:rPr>
                        <m:t>𝐿</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𝐷</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𝐶</m:t>
                      </m:r>
                      <m:r>
                        <a:rPr lang="en-US" altLang="zh-CN" sz="2800" b="0" i="1" smtClean="0">
                          <a:latin typeface="Cambria Math" panose="02040503050406030204" pitchFamily="18" charset="0"/>
                        </a:rPr>
                        <m:t>)∝</m:t>
                      </m:r>
                      <m:nary>
                        <m:naryPr>
                          <m:chr m:val="∑"/>
                          <m:ctrlPr>
                            <a:rPr lang="en-US" altLang="zh-CN" sz="2800" i="1" dirty="0" smtClean="0">
                              <a:latin typeface="Cambria Math" panose="02040503050406030204" pitchFamily="18" charset="0"/>
                            </a:rPr>
                          </m:ctrlPr>
                        </m:naryPr>
                        <m:sub>
                          <m:r>
                            <m:rPr>
                              <m:brk m:alnAt="23"/>
                            </m:rPr>
                            <a:rPr lang="en-US" altLang="zh-CN" sz="2800" b="0" i="1" dirty="0" smtClean="0">
                              <a:latin typeface="Cambria Math" panose="02040503050406030204" pitchFamily="18" charset="0"/>
                            </a:rPr>
                            <m:t>𝑖</m:t>
                          </m:r>
                          <m:r>
                            <a:rPr lang="en-US" altLang="zh-CN" sz="2800" b="0" i="1" dirty="0" smtClean="0">
                              <a:latin typeface="Cambria Math" panose="02040503050406030204" pitchFamily="18" charset="0"/>
                            </a:rPr>
                            <m:t>=1</m:t>
                          </m:r>
                        </m:sub>
                        <m:sup>
                          <m:r>
                            <a:rPr lang="en-US" altLang="zh-CN" sz="2800" b="0" i="1" dirty="0" smtClean="0">
                              <a:latin typeface="Cambria Math" panose="02040503050406030204" pitchFamily="18" charset="0"/>
                            </a:rPr>
                            <m:t>𝑁</m:t>
                          </m:r>
                        </m:sup>
                        <m:e>
                          <m:r>
                            <a:rPr lang="en-US" altLang="zh-CN" sz="2800" b="0" i="1" dirty="0" smtClean="0">
                              <a:latin typeface="Cambria Math" panose="02040503050406030204" pitchFamily="18" charset="0"/>
                            </a:rPr>
                            <m:t>𝐿</m:t>
                          </m:r>
                          <m:r>
                            <a:rPr lang="en-US" altLang="zh-CN" sz="2800" i="1" dirty="0" smtClean="0">
                              <a:latin typeface="Cambria Math" panose="02040503050406030204" pitchFamily="18" charset="0"/>
                            </a:rPr>
                            <m:t> (</m:t>
                          </m:r>
                          <m:r>
                            <a:rPr lang="en-US" altLang="zh-CN" sz="2800" i="1" dirty="0" smtClean="0">
                              <a:latin typeface="Cambria Math" panose="02040503050406030204" pitchFamily="18" charset="0"/>
                            </a:rPr>
                            <m:t>𝐷</m:t>
                          </m:r>
                          <m:r>
                            <a:rPr lang="en-US" altLang="zh-CN" sz="2800" i="1" dirty="0" smtClean="0">
                              <a:latin typeface="Cambria Math" panose="02040503050406030204" pitchFamily="18" charset="0"/>
                            </a:rPr>
                            <m:t>|</m:t>
                          </m:r>
                          <m:r>
                            <a:rPr lang="en-US" altLang="zh-CN" sz="2800" b="0" i="1" dirty="0" smtClean="0">
                              <a:latin typeface="Cambria Math" panose="02040503050406030204" pitchFamily="18" charset="0"/>
                            </a:rPr>
                            <m:t>𝐶</m:t>
                          </m:r>
                          <m:r>
                            <a:rPr lang="en-US" altLang="zh-CN" sz="2800" i="1" dirty="0">
                              <a:latin typeface="Cambria Math" panose="02040503050406030204" pitchFamily="18" charset="0"/>
                            </a:rPr>
                            <m:t>,</m:t>
                          </m:r>
                          <m:sSub>
                            <m:sSubPr>
                              <m:ctrlPr>
                                <a:rPr lang="en-US" altLang="zh-CN" sz="2800" i="1" dirty="0" smtClean="0">
                                  <a:latin typeface="Cambria Math" panose="02040503050406030204" pitchFamily="18" charset="0"/>
                                </a:rPr>
                              </m:ctrlPr>
                            </m:sSubPr>
                            <m:e>
                              <m:sSub>
                                <m:sSubPr>
                                  <m:ctrlPr>
                                    <a:rPr lang="en-US" altLang="zh-CN" sz="2800" i="1" dirty="0" smtClean="0">
                                      <a:latin typeface="Cambria Math" panose="02040503050406030204" pitchFamily="18" charset="0"/>
                                    </a:rPr>
                                  </m:ctrlPr>
                                </m:sSubPr>
                                <m:e>
                                  <m:r>
                                    <a:rPr lang="en-US" altLang="zh-CN" sz="2800" i="1" dirty="0">
                                      <a:latin typeface="Cambria Math" panose="02040503050406030204" pitchFamily="18" charset="0"/>
                                    </a:rPr>
                                    <m:t>𝑅</m:t>
                                  </m:r>
                                </m:e>
                                <m:sub>
                                  <m:r>
                                    <a:rPr lang="en-US" altLang="zh-CN" sz="2800" i="1" dirty="0">
                                      <a:latin typeface="Cambria Math" panose="02040503050406030204" pitchFamily="18" charset="0"/>
                                    </a:rPr>
                                    <m:t>𝑝𝑟𝑒𝑓</m:t>
                                  </m:r>
                                </m:sub>
                              </m:sSub>
                            </m:e>
                            <m:sub>
                              <m:r>
                                <a:rPr lang="en-US" altLang="zh-CN" sz="2800" b="0" i="1" dirty="0" smtClean="0">
                                  <a:latin typeface="Cambria Math" panose="02040503050406030204" pitchFamily="18" charset="0"/>
                                </a:rPr>
                                <m:t>𝑖</m:t>
                              </m:r>
                            </m:sub>
                          </m:sSub>
                          <m:r>
                            <a:rPr lang="en-US" altLang="zh-CN" sz="2800" i="1" dirty="0">
                              <a:latin typeface="Cambria Math" panose="02040503050406030204" pitchFamily="18" charset="0"/>
                            </a:rPr>
                            <m:t>,</m:t>
                          </m:r>
                          <m:sSub>
                            <m:sSubPr>
                              <m:ctrlPr>
                                <a:rPr lang="en-US" altLang="zh-CN" sz="2800" i="1" dirty="0" smtClean="0">
                                  <a:latin typeface="Cambria Math" panose="02040503050406030204" pitchFamily="18" charset="0"/>
                                </a:rPr>
                              </m:ctrlPr>
                            </m:sSubPr>
                            <m:e>
                              <m:sSub>
                                <m:sSubPr>
                                  <m:ctrlPr>
                                    <a:rPr lang="en-US" altLang="zh-CN" sz="2800" i="1" dirty="0" smtClean="0">
                                      <a:latin typeface="Cambria Math" panose="02040503050406030204" pitchFamily="18" charset="0"/>
                                    </a:rPr>
                                  </m:ctrlPr>
                                </m:sSubPr>
                                <m:e>
                                  <m:r>
                                    <a:rPr lang="en-US" altLang="zh-CN" sz="2800" i="1" dirty="0">
                                      <a:latin typeface="Cambria Math" panose="02040503050406030204" pitchFamily="18" charset="0"/>
                                    </a:rPr>
                                    <m:t>𝑅</m:t>
                                  </m:r>
                                </m:e>
                                <m:sub>
                                  <m:r>
                                    <a:rPr lang="en-US" altLang="zh-CN" sz="2800" i="1" dirty="0">
                                      <a:latin typeface="Cambria Math" panose="02040503050406030204" pitchFamily="18" charset="0"/>
                                    </a:rPr>
                                    <m:t>𝑛𝑢𝑙𝑙</m:t>
                                  </m:r>
                                </m:sub>
                              </m:sSub>
                            </m:e>
                            <m:sub>
                              <m:r>
                                <a:rPr lang="en-US" altLang="zh-CN" sz="2800" b="0" i="1" dirty="0" smtClean="0">
                                  <a:latin typeface="Cambria Math" panose="02040503050406030204" pitchFamily="18" charset="0"/>
                                </a:rPr>
                                <m:t>𝑖</m:t>
                              </m:r>
                            </m:sub>
                          </m:sSub>
                          <m:r>
                            <a:rPr lang="en-US" altLang="zh-CN" sz="2800" i="1" dirty="0">
                              <a:latin typeface="Cambria Math" panose="02040503050406030204" pitchFamily="18" charset="0"/>
                            </a:rPr>
                            <m:t>,</m:t>
                          </m:r>
                          <m:sSub>
                            <m:sSubPr>
                              <m:ctrlPr>
                                <a:rPr lang="en-US" altLang="zh-CN" sz="2800" i="1" dirty="0" smtClean="0">
                                  <a:latin typeface="Cambria Math" panose="02040503050406030204" pitchFamily="18" charset="0"/>
                                </a:rPr>
                              </m:ctrlPr>
                            </m:sSubPr>
                            <m:e>
                              <m:sSub>
                                <m:sSubPr>
                                  <m:ctrlPr>
                                    <a:rPr lang="en-US" altLang="zh-CN" sz="2800" i="1" smtClean="0">
                                      <a:latin typeface="Cambria Math" panose="02040503050406030204" pitchFamily="18" charset="0"/>
                                    </a:rPr>
                                  </m:ctrlPr>
                                </m:sSubPr>
                                <m:e>
                                  <m:r>
                                    <a:rPr lang="zh-CN" altLang="en-US" sz="2800" i="1">
                                      <a:latin typeface="Cambria Math" panose="02040503050406030204" pitchFamily="18" charset="0"/>
                                    </a:rPr>
                                    <m:t>𝜃</m:t>
                                  </m:r>
                                </m:e>
                                <m:sub>
                                  <m:r>
                                    <a:rPr lang="en-US" altLang="zh-CN" sz="2800" i="1">
                                      <a:latin typeface="Cambria Math" panose="02040503050406030204" pitchFamily="18" charset="0"/>
                                    </a:rPr>
                                    <m:t>𝑝𝑟𝑒𝑓</m:t>
                                  </m:r>
                                </m:sub>
                              </m:sSub>
                            </m:e>
                            <m:sub>
                              <m:r>
                                <a:rPr lang="en-US" altLang="zh-CN" sz="2800" b="0" i="1" dirty="0" smtClean="0">
                                  <a:latin typeface="Cambria Math" panose="02040503050406030204" pitchFamily="18" charset="0"/>
                                </a:rPr>
                                <m:t>𝑖</m:t>
                              </m:r>
                            </m:sub>
                          </m:sSub>
                          <m:r>
                            <a:rPr lang="en-US" altLang="zh-CN" sz="2800" i="1">
                              <a:latin typeface="Cambria Math" panose="02040503050406030204" pitchFamily="18" charset="0"/>
                            </a:rPr>
                            <m:t>,</m:t>
                          </m:r>
                          <m:sSub>
                            <m:sSubPr>
                              <m:ctrlPr>
                                <a:rPr lang="en-US" altLang="zh-CN" sz="2800" i="1" smtClean="0">
                                  <a:latin typeface="Cambria Math" panose="02040503050406030204" pitchFamily="18" charset="0"/>
                                </a:rPr>
                              </m:ctrlPr>
                            </m:sSubPr>
                            <m:e>
                              <m:r>
                                <a:rPr lang="zh-CN" altLang="en-US" sz="2800" i="1" smtClean="0">
                                  <a:latin typeface="Cambria Math" panose="02040503050406030204" pitchFamily="18" charset="0"/>
                                </a:rPr>
                                <m:t>𝜎</m:t>
                              </m:r>
                            </m:e>
                            <m:sub>
                              <m:r>
                                <a:rPr lang="en-US" altLang="zh-CN" sz="2800" b="0" i="1" smtClean="0">
                                  <a:latin typeface="Cambria Math" panose="02040503050406030204" pitchFamily="18" charset="0"/>
                                </a:rPr>
                                <m:t>𝑖</m:t>
                              </m:r>
                            </m:sub>
                          </m:sSub>
                          <m:r>
                            <a:rPr lang="en-US" altLang="zh-CN" sz="2800" i="1" dirty="0" smtClean="0">
                              <a:latin typeface="Cambria Math" panose="02040503050406030204" pitchFamily="18" charset="0"/>
                            </a:rPr>
                            <m:t>)</m:t>
                          </m:r>
                          <m:r>
                            <m:rPr>
                              <m:nor/>
                            </m:rPr>
                            <a:rPr lang="en-US" altLang="zh-CN" sz="2800" dirty="0"/>
                            <m:t> </m:t>
                          </m:r>
                        </m:e>
                      </m:nary>
                    </m:oMath>
                  </m:oMathPara>
                </a14:m>
                <a:endParaRPr lang="en-US" altLang="zh-CN" sz="2800" dirty="0"/>
              </a:p>
              <a:p>
                <a:endParaRPr lang="en-US" altLang="zh-CN" dirty="0"/>
              </a:p>
              <a:p>
                <a:endParaRPr lang="zh-CN" altLang="en-US" dirty="0"/>
              </a:p>
            </p:txBody>
          </p:sp>
        </mc:Choice>
        <mc:Fallback>
          <p:sp>
            <p:nvSpPr>
              <p:cNvPr id="3" name="内容占位符 2">
                <a:extLst>
                  <a:ext uri="{FF2B5EF4-FFF2-40B4-BE49-F238E27FC236}">
                    <a16:creationId xmlns:a16="http://schemas.microsoft.com/office/drawing/2014/main" id="{898EE719-640A-00A1-A5FA-98338D89A7F2}"/>
                  </a:ext>
                </a:extLst>
              </p:cNvPr>
              <p:cNvSpPr>
                <a:spLocks noGrp="1" noRot="1" noChangeAspect="1" noMove="1" noResize="1" noEditPoints="1" noAdjustHandles="1" noChangeArrowheads="1" noChangeShapeType="1" noTextEdit="1"/>
              </p:cNvSpPr>
              <p:nvPr>
                <p:ph idx="1"/>
              </p:nvPr>
            </p:nvSpPr>
            <p:spPr>
              <a:blipFill>
                <a:blip r:embed="rId3"/>
                <a:stretch>
                  <a:fillRect l="-10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23319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332988-B986-09C6-D8FB-DD8DE6AD39CF}"/>
              </a:ext>
            </a:extLst>
          </p:cNvPr>
          <p:cNvSpPr>
            <a:spLocks noGrp="1"/>
          </p:cNvSpPr>
          <p:nvPr>
            <p:ph type="title"/>
          </p:nvPr>
        </p:nvSpPr>
        <p:spPr/>
        <p:txBody>
          <a:bodyPr/>
          <a:lstStyle/>
          <a:p>
            <a:r>
              <a:rPr lang="en-US" altLang="zh-CN" b="1" dirty="0"/>
              <a:t>Descriptors</a:t>
            </a:r>
            <a:endParaRPr lang="zh-CN" altLang="en-US" b="1"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3D58E36-DFA4-EE87-B74F-8CE9F16E9CB1}"/>
                  </a:ext>
                </a:extLst>
              </p:cNvPr>
              <p:cNvSpPr>
                <a:spLocks noGrp="1"/>
              </p:cNvSpPr>
              <p:nvPr>
                <p:ph idx="1"/>
              </p:nvPr>
            </p:nvSpPr>
            <p:spPr/>
            <p:txBody>
              <a:bodyPr/>
              <a:lstStyle/>
              <a:p>
                <a:r>
                  <a:rPr lang="en-US" altLang="zh-CN" dirty="0"/>
                  <a:t>Orientation Index</a:t>
                </a:r>
              </a:p>
              <a:p>
                <a:pPr marL="0" indent="0">
                  <a:buNone/>
                </a:pP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sz="2400" i="1" dirty="0" smtClean="0">
                          <a:latin typeface="Cambria Math" panose="02040503050406030204" pitchFamily="18" charset="0"/>
                        </a:rPr>
                        <m:t>𝑂𝐼</m:t>
                      </m:r>
                      <m:r>
                        <a:rPr lang="en-US" altLang="zh-CN" sz="2400" i="1" dirty="0" smtClean="0">
                          <a:latin typeface="Cambria Math" panose="02040503050406030204" pitchFamily="18" charset="0"/>
                        </a:rPr>
                        <m:t> = (</m:t>
                      </m:r>
                      <m:sSub>
                        <m:sSubPr>
                          <m:ctrlPr>
                            <a:rPr lang="en-US" altLang="zh-CN" sz="2400" i="1" dirty="0" smtClean="0">
                              <a:latin typeface="Cambria Math" panose="02040503050406030204" pitchFamily="18" charset="0"/>
                            </a:rPr>
                          </m:ctrlPr>
                        </m:sSubPr>
                        <m:e>
                          <m:r>
                            <a:rPr lang="en-US" altLang="zh-CN" sz="2400" b="0" i="1" dirty="0" smtClean="0">
                              <a:latin typeface="Cambria Math" panose="02040503050406030204" pitchFamily="18" charset="0"/>
                            </a:rPr>
                            <m:t>𝑅</m:t>
                          </m:r>
                        </m:e>
                        <m:sub>
                          <m:r>
                            <a:rPr lang="en-US" altLang="zh-CN" sz="2400" b="0" i="1" dirty="0" smtClean="0">
                              <a:latin typeface="Cambria Math" panose="02040503050406030204" pitchFamily="18" charset="0"/>
                            </a:rPr>
                            <m:t>𝑝𝑟𝑒𝑓</m:t>
                          </m:r>
                        </m:sub>
                      </m:sSub>
                      <m:r>
                        <a:rPr lang="en-US" altLang="zh-CN" sz="2400" i="1" dirty="0" smtClean="0">
                          <a:latin typeface="Cambria Math" panose="02040503050406030204" pitchFamily="18" charset="0"/>
                        </a:rPr>
                        <m:t> + </m:t>
                      </m:r>
                      <m:sSub>
                        <m:sSubPr>
                          <m:ctrlPr>
                            <a:rPr lang="en-US" altLang="zh-CN" sz="2400" i="1" dirty="0" smtClean="0">
                              <a:latin typeface="Cambria Math" panose="02040503050406030204" pitchFamily="18" charset="0"/>
                            </a:rPr>
                          </m:ctrlPr>
                        </m:sSubPr>
                        <m:e>
                          <m:r>
                            <a:rPr lang="en-US" altLang="zh-CN" sz="2400" b="0" i="1" dirty="0" smtClean="0">
                              <a:latin typeface="Cambria Math" panose="02040503050406030204" pitchFamily="18" charset="0"/>
                            </a:rPr>
                            <m:t>𝑅</m:t>
                          </m:r>
                        </m:e>
                        <m:sub>
                          <m:r>
                            <a:rPr lang="en-US" altLang="zh-CN" sz="2400" b="0" i="1" dirty="0" smtClean="0">
                              <a:latin typeface="Cambria Math" panose="02040503050406030204" pitchFamily="18" charset="0"/>
                            </a:rPr>
                            <m:t>𝑛𝑢𝑙𝑙</m:t>
                          </m:r>
                        </m:sub>
                      </m:sSub>
                      <m:r>
                        <a:rPr lang="en-US" altLang="zh-CN" sz="2400" i="1" dirty="0" smtClean="0">
                          <a:latin typeface="Cambria Math" panose="02040503050406030204" pitchFamily="18" charset="0"/>
                        </a:rPr>
                        <m:t> − (</m:t>
                      </m:r>
                      <m:sSub>
                        <m:sSubPr>
                          <m:ctrlPr>
                            <a:rPr lang="en-US" altLang="zh-CN" sz="2400" i="1" dirty="0" smtClean="0">
                              <a:latin typeface="Cambria Math" panose="02040503050406030204" pitchFamily="18" charset="0"/>
                            </a:rPr>
                          </m:ctrlPr>
                        </m:sSubPr>
                        <m:e>
                          <m:r>
                            <a:rPr lang="en-US" altLang="zh-CN" sz="2400" b="0" i="1" dirty="0" smtClean="0">
                              <a:latin typeface="Cambria Math" panose="02040503050406030204" pitchFamily="18" charset="0"/>
                            </a:rPr>
                            <m:t>𝑅</m:t>
                          </m:r>
                        </m:e>
                        <m:sub>
                          <m:r>
                            <a:rPr lang="en-US" altLang="zh-CN" sz="2400" b="0" i="1" dirty="0" smtClean="0">
                              <a:latin typeface="Cambria Math" panose="02040503050406030204" pitchFamily="18" charset="0"/>
                            </a:rPr>
                            <m:t>𝑜𝑟𝑡h</m:t>
                          </m:r>
                          <m:r>
                            <a:rPr lang="en-US" altLang="zh-CN" sz="2400" b="0" i="1" dirty="0" smtClean="0">
                              <a:latin typeface="Cambria Math" panose="02040503050406030204" pitchFamily="18" charset="0"/>
                            </a:rPr>
                            <m:t>+</m:t>
                          </m:r>
                        </m:sub>
                      </m:sSub>
                      <m:r>
                        <a:rPr lang="en-US" altLang="zh-CN" sz="2400" b="0" i="1" dirty="0" smtClean="0">
                          <a:latin typeface="Cambria Math" panose="02040503050406030204" pitchFamily="18" charset="0"/>
                        </a:rPr>
                        <m:t>+</m:t>
                      </m:r>
                      <m:sSub>
                        <m:sSubPr>
                          <m:ctrlPr>
                            <a:rPr lang="en-US" altLang="zh-CN" sz="2400" b="0" i="1" dirty="0" smtClean="0">
                              <a:latin typeface="Cambria Math" panose="02040503050406030204" pitchFamily="18" charset="0"/>
                            </a:rPr>
                          </m:ctrlPr>
                        </m:sSubPr>
                        <m:e>
                          <m:r>
                            <a:rPr lang="en-US" altLang="zh-CN" sz="2400" b="0" i="1" dirty="0" smtClean="0">
                              <a:latin typeface="Cambria Math" panose="02040503050406030204" pitchFamily="18" charset="0"/>
                            </a:rPr>
                            <m:t>𝑅</m:t>
                          </m:r>
                        </m:e>
                        <m:sub>
                          <m:r>
                            <a:rPr lang="en-US" altLang="zh-CN" sz="2400" b="0" i="1" dirty="0" smtClean="0">
                              <a:latin typeface="Cambria Math" panose="02040503050406030204" pitchFamily="18" charset="0"/>
                            </a:rPr>
                            <m:t>𝑜𝑟𝑡h</m:t>
                          </m:r>
                          <m:r>
                            <a:rPr lang="en-US" altLang="zh-CN" sz="2400" b="0" i="1" dirty="0" smtClean="0">
                              <a:latin typeface="Cambria Math" panose="02040503050406030204" pitchFamily="18" charset="0"/>
                            </a:rPr>
                            <m:t>−</m:t>
                          </m:r>
                        </m:sub>
                      </m:sSub>
                      <m:r>
                        <a:rPr lang="en-US" altLang="zh-CN" sz="2400" i="1" dirty="0" smtClean="0">
                          <a:latin typeface="Cambria Math" panose="02040503050406030204" pitchFamily="18" charset="0"/>
                        </a:rPr>
                        <m:t>))/(</m:t>
                      </m:r>
                      <m:sSub>
                        <m:sSubPr>
                          <m:ctrlPr>
                            <a:rPr lang="en-US" altLang="zh-CN" sz="2400" i="1" dirty="0" smtClean="0">
                              <a:latin typeface="Cambria Math" panose="02040503050406030204" pitchFamily="18" charset="0"/>
                            </a:rPr>
                          </m:ctrlPr>
                        </m:sSubPr>
                        <m:e>
                          <m:r>
                            <a:rPr lang="en-US" altLang="zh-CN" sz="2400" b="0" i="1" dirty="0" smtClean="0">
                              <a:latin typeface="Cambria Math" panose="02040503050406030204" pitchFamily="18" charset="0"/>
                            </a:rPr>
                            <m:t>𝑅</m:t>
                          </m:r>
                        </m:e>
                        <m:sub>
                          <m:r>
                            <a:rPr lang="en-US" altLang="zh-CN" sz="2400" b="0" i="1" dirty="0" smtClean="0">
                              <a:latin typeface="Cambria Math" panose="02040503050406030204" pitchFamily="18" charset="0"/>
                            </a:rPr>
                            <m:t>𝑝𝑟𝑒𝑓</m:t>
                          </m:r>
                        </m:sub>
                      </m:sSub>
                      <m:r>
                        <a:rPr lang="en-US" altLang="zh-CN" sz="2400" i="1" dirty="0" smtClean="0">
                          <a:latin typeface="Cambria Math" panose="02040503050406030204" pitchFamily="18" charset="0"/>
                        </a:rPr>
                        <m:t> + </m:t>
                      </m:r>
                      <m:sSub>
                        <m:sSubPr>
                          <m:ctrlPr>
                            <a:rPr lang="en-US" altLang="zh-CN" sz="2400" i="1" dirty="0" smtClean="0">
                              <a:latin typeface="Cambria Math" panose="02040503050406030204" pitchFamily="18" charset="0"/>
                            </a:rPr>
                          </m:ctrlPr>
                        </m:sSubPr>
                        <m:e>
                          <m:r>
                            <a:rPr lang="en-US" altLang="zh-CN" sz="2400" b="0" i="1" dirty="0" smtClean="0">
                              <a:latin typeface="Cambria Math" panose="02040503050406030204" pitchFamily="18" charset="0"/>
                            </a:rPr>
                            <m:t>𝑅</m:t>
                          </m:r>
                        </m:e>
                        <m:sub>
                          <m:r>
                            <a:rPr lang="en-US" altLang="zh-CN" sz="2400" b="0" i="1" dirty="0" smtClean="0">
                              <a:latin typeface="Cambria Math" panose="02040503050406030204" pitchFamily="18" charset="0"/>
                            </a:rPr>
                            <m:t>𝑛𝑢𝑙𝑙</m:t>
                          </m:r>
                        </m:sub>
                      </m:sSub>
                      <m:r>
                        <a:rPr lang="en-US" altLang="zh-CN" sz="2400" i="1" dirty="0" smtClean="0">
                          <a:latin typeface="Cambria Math" panose="02040503050406030204" pitchFamily="18" charset="0"/>
                        </a:rPr>
                        <m:t>)</m:t>
                      </m:r>
                    </m:oMath>
                  </m:oMathPara>
                </a14:m>
                <a:endParaRPr lang="en-US" altLang="zh-CN" sz="2400" dirty="0"/>
              </a:p>
              <a:p>
                <a:endParaRPr lang="en-US" altLang="zh-CN" dirty="0"/>
              </a:p>
              <a:p>
                <a:r>
                  <a:rPr lang="en-US" altLang="zh-CN" dirty="0"/>
                  <a:t>Direction Index</a:t>
                </a:r>
              </a:p>
              <a:p>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sz="2400" i="1" dirty="0" smtClean="0">
                          <a:latin typeface="Cambria Math" panose="02040503050406030204" pitchFamily="18" charset="0"/>
                        </a:rPr>
                        <m:t>𝐷𝐼</m:t>
                      </m:r>
                      <m:r>
                        <a:rPr lang="en-US" altLang="zh-CN" sz="2400" i="1" dirty="0" smtClean="0">
                          <a:latin typeface="Cambria Math" panose="02040503050406030204" pitchFamily="18" charset="0"/>
                        </a:rPr>
                        <m:t> = (</m:t>
                      </m:r>
                      <m:sSub>
                        <m:sSubPr>
                          <m:ctrlPr>
                            <a:rPr lang="en-US" altLang="zh-CN" sz="2400" i="1" dirty="0" smtClean="0">
                              <a:latin typeface="Cambria Math" panose="02040503050406030204" pitchFamily="18" charset="0"/>
                            </a:rPr>
                          </m:ctrlPr>
                        </m:sSubPr>
                        <m:e>
                          <m:r>
                            <a:rPr lang="en-US" altLang="zh-CN" sz="2400" b="0" i="1" dirty="0" smtClean="0">
                              <a:latin typeface="Cambria Math" panose="02040503050406030204" pitchFamily="18" charset="0"/>
                            </a:rPr>
                            <m:t>𝑅</m:t>
                          </m:r>
                        </m:e>
                        <m:sub>
                          <m:r>
                            <a:rPr lang="en-US" altLang="zh-CN" sz="2400" b="0" i="1" dirty="0" smtClean="0">
                              <a:latin typeface="Cambria Math" panose="02040503050406030204" pitchFamily="18" charset="0"/>
                            </a:rPr>
                            <m:t>𝑝𝑟𝑒𝑓</m:t>
                          </m:r>
                        </m:sub>
                      </m:sSub>
                      <m:r>
                        <a:rPr lang="en-US" altLang="zh-CN" sz="2400" i="1" dirty="0" smtClean="0">
                          <a:latin typeface="Cambria Math" panose="02040503050406030204" pitchFamily="18" charset="0"/>
                        </a:rPr>
                        <m:t>−</m:t>
                      </m:r>
                      <m:sSub>
                        <m:sSubPr>
                          <m:ctrlPr>
                            <a:rPr lang="en-US" altLang="zh-CN" sz="2400" i="1" dirty="0" smtClean="0">
                              <a:latin typeface="Cambria Math" panose="02040503050406030204" pitchFamily="18" charset="0"/>
                            </a:rPr>
                          </m:ctrlPr>
                        </m:sSubPr>
                        <m:e>
                          <m:r>
                            <a:rPr lang="en-US" altLang="zh-CN" sz="2400" b="0" i="1" dirty="0" smtClean="0">
                              <a:latin typeface="Cambria Math" panose="02040503050406030204" pitchFamily="18" charset="0"/>
                            </a:rPr>
                            <m:t>𝑅</m:t>
                          </m:r>
                        </m:e>
                        <m:sub>
                          <m:r>
                            <a:rPr lang="en-US" altLang="zh-CN" sz="2400" b="0" i="1" dirty="0" smtClean="0">
                              <a:latin typeface="Cambria Math" panose="02040503050406030204" pitchFamily="18" charset="0"/>
                            </a:rPr>
                            <m:t>𝑛𝑢𝑙𝑙</m:t>
                          </m:r>
                        </m:sub>
                      </m:sSub>
                      <m:r>
                        <a:rPr lang="en-US" altLang="zh-CN" sz="2400" i="1" dirty="0" smtClean="0">
                          <a:latin typeface="Cambria Math" panose="02040503050406030204" pitchFamily="18" charset="0"/>
                        </a:rPr>
                        <m:t>)/</m:t>
                      </m:r>
                      <m:sSub>
                        <m:sSubPr>
                          <m:ctrlPr>
                            <a:rPr lang="en-US" altLang="zh-CN" sz="2400" i="1" dirty="0" smtClean="0">
                              <a:latin typeface="Cambria Math" panose="02040503050406030204" pitchFamily="18" charset="0"/>
                            </a:rPr>
                          </m:ctrlPr>
                        </m:sSubPr>
                        <m:e>
                          <m:r>
                            <a:rPr lang="en-US" altLang="zh-CN" sz="2400" b="0" i="1" dirty="0" smtClean="0">
                              <a:latin typeface="Cambria Math" panose="02040503050406030204" pitchFamily="18" charset="0"/>
                            </a:rPr>
                            <m:t>𝑅</m:t>
                          </m:r>
                        </m:e>
                        <m:sub>
                          <m:r>
                            <a:rPr lang="en-US" altLang="zh-CN" sz="2400" b="0" i="1" dirty="0" smtClean="0">
                              <a:latin typeface="Cambria Math" panose="02040503050406030204" pitchFamily="18" charset="0"/>
                            </a:rPr>
                            <m:t>𝑝𝑟𝑒𝑓</m:t>
                          </m:r>
                        </m:sub>
                      </m:sSub>
                    </m:oMath>
                  </m:oMathPara>
                </a14:m>
                <a:endParaRPr lang="zh-CN" altLang="en-US" sz="2400" dirty="0"/>
              </a:p>
            </p:txBody>
          </p:sp>
        </mc:Choice>
        <mc:Fallback xmlns="">
          <p:sp>
            <p:nvSpPr>
              <p:cNvPr id="3" name="内容占位符 2">
                <a:extLst>
                  <a:ext uri="{FF2B5EF4-FFF2-40B4-BE49-F238E27FC236}">
                    <a16:creationId xmlns:a16="http://schemas.microsoft.com/office/drawing/2014/main" id="{83D58E36-DFA4-EE87-B74F-8CE9F16E9CB1}"/>
                  </a:ext>
                </a:extLst>
              </p:cNvPr>
              <p:cNvSpPr>
                <a:spLocks noGrp="1" noRot="1" noChangeAspect="1" noMove="1" noResize="1" noEditPoints="1" noAdjustHandles="1" noChangeArrowheads="1" noChangeShapeType="1" noTextEdit="1"/>
              </p:cNvSpPr>
              <p:nvPr>
                <p:ph idx="1"/>
              </p:nvPr>
            </p:nvSpPr>
            <p:spPr>
              <a:blipFill>
                <a:blip r:embed="rId3"/>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48122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81C07D-B2BE-5EF8-F89D-CAA72F7D531D}"/>
              </a:ext>
            </a:extLst>
          </p:cNvPr>
          <p:cNvSpPr>
            <a:spLocks noGrp="1"/>
          </p:cNvSpPr>
          <p:nvPr>
            <p:ph type="title"/>
          </p:nvPr>
        </p:nvSpPr>
        <p:spPr/>
        <p:txBody>
          <a:bodyPr/>
          <a:lstStyle/>
          <a:p>
            <a:r>
              <a:rPr lang="en-US" altLang="zh-CN" b="1" dirty="0"/>
              <a:t>Advantages of Bayesian Estimation</a:t>
            </a:r>
            <a:endParaRPr lang="zh-CN" altLang="en-US" b="1" dirty="0"/>
          </a:p>
        </p:txBody>
      </p:sp>
      <p:pic>
        <p:nvPicPr>
          <p:cNvPr id="20" name="图形 19">
            <a:extLst>
              <a:ext uri="{FF2B5EF4-FFF2-40B4-BE49-F238E27FC236}">
                <a16:creationId xmlns:a16="http://schemas.microsoft.com/office/drawing/2014/main" id="{A23023FD-FA7B-E40A-72D8-4DBA6C92F5D2}"/>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r="18944"/>
          <a:stretch/>
        </p:blipFill>
        <p:spPr>
          <a:xfrm>
            <a:off x="178231" y="1326875"/>
            <a:ext cx="11835537" cy="5166000"/>
          </a:xfrm>
          <a:prstGeom prst="rect">
            <a:avLst/>
          </a:prstGeom>
        </p:spPr>
      </p:pic>
    </p:spTree>
    <p:extLst>
      <p:ext uri="{BB962C8B-B14F-4D97-AF65-F5344CB8AC3E}">
        <p14:creationId xmlns:p14="http://schemas.microsoft.com/office/powerpoint/2010/main" val="3036953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81C07D-B2BE-5EF8-F89D-CAA72F7D531D}"/>
              </a:ext>
            </a:extLst>
          </p:cNvPr>
          <p:cNvSpPr>
            <a:spLocks noGrp="1"/>
          </p:cNvSpPr>
          <p:nvPr>
            <p:ph type="title"/>
          </p:nvPr>
        </p:nvSpPr>
        <p:spPr/>
        <p:txBody>
          <a:bodyPr/>
          <a:lstStyle/>
          <a:p>
            <a:r>
              <a:rPr lang="en-US" altLang="zh-CN" b="1" dirty="0"/>
              <a:t>Advantages of Bayesian Estimation</a:t>
            </a:r>
            <a:endParaRPr lang="zh-CN" altLang="en-US" b="1" dirty="0"/>
          </a:p>
        </p:txBody>
      </p:sp>
      <p:pic>
        <p:nvPicPr>
          <p:cNvPr id="7" name="图形 6">
            <a:extLst>
              <a:ext uri="{FF2B5EF4-FFF2-40B4-BE49-F238E27FC236}">
                <a16:creationId xmlns:a16="http://schemas.microsoft.com/office/drawing/2014/main" id="{85445615-C135-F0BA-7535-90EC064BAFE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6797" y="1326875"/>
            <a:ext cx="11658405" cy="5166000"/>
          </a:xfrm>
          <a:prstGeom prst="rect">
            <a:avLst/>
          </a:prstGeom>
        </p:spPr>
      </p:pic>
    </p:spTree>
    <p:extLst>
      <p:ext uri="{BB962C8B-B14F-4D97-AF65-F5344CB8AC3E}">
        <p14:creationId xmlns:p14="http://schemas.microsoft.com/office/powerpoint/2010/main" val="143863148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11944</TotalTime>
  <Words>2348</Words>
  <Application>Microsoft Office PowerPoint</Application>
  <PresentationFormat>宽屏</PresentationFormat>
  <Paragraphs>113</Paragraphs>
  <Slides>13</Slides>
  <Notes>13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DengXian</vt:lpstr>
      <vt:lpstr>DengXian</vt:lpstr>
      <vt:lpstr>等线 Light</vt:lpstr>
      <vt:lpstr>Söhne</vt:lpstr>
      <vt:lpstr>Arial</vt:lpstr>
      <vt:lpstr>Cambria Math</vt:lpstr>
      <vt:lpstr>Roboto</vt:lpstr>
      <vt:lpstr>Office 主题​​</vt:lpstr>
      <vt:lpstr>Bayesian Treatment of Sensory Tuning Curves</vt:lpstr>
      <vt:lpstr>Visual Cortex &amp; Visual Tuning</vt:lpstr>
      <vt:lpstr>Quantifying Visual Tuning Curve</vt:lpstr>
      <vt:lpstr>Primary Visual Cortex (V1) Signal Model</vt:lpstr>
      <vt:lpstr>Least-Square Fitting</vt:lpstr>
      <vt:lpstr>Bayes Estimation</vt:lpstr>
      <vt:lpstr>Descriptors</vt:lpstr>
      <vt:lpstr>Advantages of Bayesian Estimation</vt:lpstr>
      <vt:lpstr>Advantages of Bayesian Estimation</vt:lpstr>
      <vt:lpstr>Testing the Bayesian Model with Real Data</vt:lpstr>
      <vt:lpstr>Conclusion</vt:lpstr>
      <vt:lpstr>PowerPoint 演示文稿</vt:lpstr>
      <vt:lpstr>Noise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of Bayesian Estimation to V1</dc:title>
  <dc:creator>Zongting Wu</dc:creator>
  <cp:lastModifiedBy>Wu</cp:lastModifiedBy>
  <cp:revision>14</cp:revision>
  <dcterms:created xsi:type="dcterms:W3CDTF">2024-02-26T13:13:37Z</dcterms:created>
  <dcterms:modified xsi:type="dcterms:W3CDTF">2024-04-19T14:26:37Z</dcterms:modified>
</cp:coreProperties>
</file>