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25"/>
  </p:notesMasterIdLst>
  <p:handoutMasterIdLst>
    <p:handoutMasterId r:id="rId26"/>
  </p:handoutMasterIdLst>
  <p:sldIdLst>
    <p:sldId id="313" r:id="rId6"/>
    <p:sldId id="299" r:id="rId7"/>
    <p:sldId id="314" r:id="rId8"/>
    <p:sldId id="311" r:id="rId9"/>
    <p:sldId id="300" r:id="rId10"/>
    <p:sldId id="319" r:id="rId11"/>
    <p:sldId id="312" r:id="rId12"/>
    <p:sldId id="302" r:id="rId13"/>
    <p:sldId id="317" r:id="rId14"/>
    <p:sldId id="318" r:id="rId15"/>
    <p:sldId id="303" r:id="rId16"/>
    <p:sldId id="316" r:id="rId17"/>
    <p:sldId id="306" r:id="rId18"/>
    <p:sldId id="320" r:id="rId19"/>
    <p:sldId id="308" r:id="rId20"/>
    <p:sldId id="307" r:id="rId21"/>
    <p:sldId id="322" r:id="rId22"/>
    <p:sldId id="323" r:id="rId23"/>
    <p:sldId id="321" r:id="rId24"/>
  </p:sldIdLst>
  <p:sldSz cx="9144000" cy="6858000" type="screen4x3"/>
  <p:notesSz cx="6997700" cy="9271000"/>
  <p:defaultTextStyle>
    <a:defPPr>
      <a:defRPr lang="en-US"/>
    </a:defPPr>
    <a:lvl1pPr algn="l" rtl="0" eaLnBrk="0" fontAlgn="base" hangingPunct="0">
      <a:spcBef>
        <a:spcPct val="0"/>
      </a:spcBef>
      <a:spcAft>
        <a:spcPct val="0"/>
      </a:spcAft>
      <a:defRPr sz="1200" b="1" kern="1200">
        <a:solidFill>
          <a:schemeClr val="tx1"/>
        </a:solidFill>
        <a:latin typeface="Arial" charset="0"/>
        <a:ea typeface="+mn-ea"/>
        <a:cs typeface="+mn-cs"/>
      </a:defRPr>
    </a:lvl1pPr>
    <a:lvl2pPr marL="457200" algn="l" rtl="0" eaLnBrk="0" fontAlgn="base" hangingPunct="0">
      <a:spcBef>
        <a:spcPct val="0"/>
      </a:spcBef>
      <a:spcAft>
        <a:spcPct val="0"/>
      </a:spcAft>
      <a:defRPr sz="1200" b="1" kern="1200">
        <a:solidFill>
          <a:schemeClr val="tx1"/>
        </a:solidFill>
        <a:latin typeface="Arial" charset="0"/>
        <a:ea typeface="+mn-ea"/>
        <a:cs typeface="+mn-cs"/>
      </a:defRPr>
    </a:lvl2pPr>
    <a:lvl3pPr marL="914400" algn="l" rtl="0" eaLnBrk="0" fontAlgn="base" hangingPunct="0">
      <a:spcBef>
        <a:spcPct val="0"/>
      </a:spcBef>
      <a:spcAft>
        <a:spcPct val="0"/>
      </a:spcAft>
      <a:defRPr sz="1200" b="1" kern="1200">
        <a:solidFill>
          <a:schemeClr val="tx1"/>
        </a:solidFill>
        <a:latin typeface="Arial" charset="0"/>
        <a:ea typeface="+mn-ea"/>
        <a:cs typeface="+mn-cs"/>
      </a:defRPr>
    </a:lvl3pPr>
    <a:lvl4pPr marL="1371600" algn="l" rtl="0" eaLnBrk="0" fontAlgn="base" hangingPunct="0">
      <a:spcBef>
        <a:spcPct val="0"/>
      </a:spcBef>
      <a:spcAft>
        <a:spcPct val="0"/>
      </a:spcAft>
      <a:defRPr sz="1200" b="1" kern="1200">
        <a:solidFill>
          <a:schemeClr val="tx1"/>
        </a:solidFill>
        <a:latin typeface="Arial" charset="0"/>
        <a:ea typeface="+mn-ea"/>
        <a:cs typeface="+mn-cs"/>
      </a:defRPr>
    </a:lvl4pPr>
    <a:lvl5pPr marL="1828800" algn="l" rtl="0" eaLnBrk="0" fontAlgn="base" hangingPunct="0">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a Douglas" initials="D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A0000"/>
    <a:srgbClr val="D4272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6" autoAdjust="0"/>
    <p:restoredTop sz="99324" autoAdjust="0"/>
  </p:normalViewPr>
  <p:slideViewPr>
    <p:cSldViewPr snapToGrid="0">
      <p:cViewPr>
        <p:scale>
          <a:sx n="95" d="100"/>
          <a:sy n="95" d="100"/>
        </p:scale>
        <p:origin x="-2100" y="-9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3060700" cy="449263"/>
          </a:xfrm>
          <a:prstGeom prst="rect">
            <a:avLst/>
          </a:prstGeom>
          <a:noFill/>
          <a:ln w="9525">
            <a:noFill/>
            <a:miter lim="800000"/>
            <a:headEnd/>
            <a:tailEnd/>
          </a:ln>
          <a:effectLst/>
        </p:spPr>
        <p:txBody>
          <a:bodyPr vert="horz" wrap="square" lIns="89741" tIns="44870" rIns="89741" bIns="44870" numCol="1" anchor="t" anchorCtr="0" compatLnSpc="1">
            <a:prstTxWarp prst="textNoShape">
              <a:avLst/>
            </a:prstTxWarp>
          </a:bodyPr>
          <a:lstStyle>
            <a:lvl1pPr defTabSz="898525">
              <a:defRPr b="0">
                <a:latin typeface="Times New Roman" pitchFamily="18" charset="0"/>
              </a:defRPr>
            </a:lvl1pPr>
          </a:lstStyle>
          <a:p>
            <a:pPr>
              <a:defRPr/>
            </a:pPr>
            <a:endParaRPr lang="en-US"/>
          </a:p>
        </p:txBody>
      </p:sp>
      <p:sp>
        <p:nvSpPr>
          <p:cNvPr id="119811" name="Rectangle 3"/>
          <p:cNvSpPr>
            <a:spLocks noGrp="1" noChangeArrowheads="1"/>
          </p:cNvSpPr>
          <p:nvPr>
            <p:ph type="dt" sz="quarter" idx="1"/>
          </p:nvPr>
        </p:nvSpPr>
        <p:spPr bwMode="auto">
          <a:xfrm>
            <a:off x="3960813" y="0"/>
            <a:ext cx="3062287" cy="449263"/>
          </a:xfrm>
          <a:prstGeom prst="rect">
            <a:avLst/>
          </a:prstGeom>
          <a:noFill/>
          <a:ln w="9525">
            <a:noFill/>
            <a:miter lim="800000"/>
            <a:headEnd/>
            <a:tailEnd/>
          </a:ln>
          <a:effectLst/>
        </p:spPr>
        <p:txBody>
          <a:bodyPr vert="horz" wrap="square" lIns="89741" tIns="44870" rIns="89741" bIns="44870" numCol="1" anchor="t" anchorCtr="0" compatLnSpc="1">
            <a:prstTxWarp prst="textNoShape">
              <a:avLst/>
            </a:prstTxWarp>
          </a:bodyPr>
          <a:lstStyle>
            <a:lvl1pPr algn="r" defTabSz="898525">
              <a:defRPr b="0">
                <a:latin typeface="Times New Roman" pitchFamily="18" charset="0"/>
              </a:defRPr>
            </a:lvl1pPr>
          </a:lstStyle>
          <a:p>
            <a:pPr>
              <a:defRPr/>
            </a:pPr>
            <a:endParaRPr lang="en-US"/>
          </a:p>
        </p:txBody>
      </p:sp>
      <p:sp>
        <p:nvSpPr>
          <p:cNvPr id="119812" name="Rectangle 4"/>
          <p:cNvSpPr>
            <a:spLocks noGrp="1" noChangeArrowheads="1"/>
          </p:cNvSpPr>
          <p:nvPr>
            <p:ph type="ftr" sz="quarter" idx="2"/>
          </p:nvPr>
        </p:nvSpPr>
        <p:spPr bwMode="auto">
          <a:xfrm>
            <a:off x="0" y="8834438"/>
            <a:ext cx="3060700" cy="449262"/>
          </a:xfrm>
          <a:prstGeom prst="rect">
            <a:avLst/>
          </a:prstGeom>
          <a:noFill/>
          <a:ln w="9525">
            <a:noFill/>
            <a:miter lim="800000"/>
            <a:headEnd/>
            <a:tailEnd/>
          </a:ln>
          <a:effectLst/>
        </p:spPr>
        <p:txBody>
          <a:bodyPr vert="horz" wrap="square" lIns="89741" tIns="44870" rIns="89741" bIns="44870" numCol="1" anchor="b" anchorCtr="0" compatLnSpc="1">
            <a:prstTxWarp prst="textNoShape">
              <a:avLst/>
            </a:prstTxWarp>
          </a:bodyPr>
          <a:lstStyle>
            <a:lvl1pPr defTabSz="898525">
              <a:defRPr b="0">
                <a:latin typeface="Times New Roman" pitchFamily="18" charset="0"/>
              </a:defRPr>
            </a:lvl1pPr>
          </a:lstStyle>
          <a:p>
            <a:pPr>
              <a:defRPr/>
            </a:pPr>
            <a:endParaRPr lang="en-US"/>
          </a:p>
        </p:txBody>
      </p:sp>
      <p:sp>
        <p:nvSpPr>
          <p:cNvPr id="119813" name="Rectangle 5"/>
          <p:cNvSpPr>
            <a:spLocks noGrp="1" noChangeArrowheads="1"/>
          </p:cNvSpPr>
          <p:nvPr>
            <p:ph type="sldNum" sz="quarter" idx="3"/>
          </p:nvPr>
        </p:nvSpPr>
        <p:spPr bwMode="auto">
          <a:xfrm>
            <a:off x="3960813" y="8834438"/>
            <a:ext cx="3062287" cy="449262"/>
          </a:xfrm>
          <a:prstGeom prst="rect">
            <a:avLst/>
          </a:prstGeom>
          <a:noFill/>
          <a:ln w="9525">
            <a:noFill/>
            <a:miter lim="800000"/>
            <a:headEnd/>
            <a:tailEnd/>
          </a:ln>
          <a:effectLst/>
        </p:spPr>
        <p:txBody>
          <a:bodyPr vert="horz" wrap="square" lIns="89741" tIns="44870" rIns="89741" bIns="44870" numCol="1" anchor="b" anchorCtr="0" compatLnSpc="1">
            <a:prstTxWarp prst="textNoShape">
              <a:avLst/>
            </a:prstTxWarp>
          </a:bodyPr>
          <a:lstStyle>
            <a:lvl1pPr algn="r" defTabSz="898525">
              <a:defRPr b="0">
                <a:latin typeface="Times New Roman" pitchFamily="18" charset="0"/>
              </a:defRPr>
            </a:lvl1pPr>
          </a:lstStyle>
          <a:p>
            <a:pPr>
              <a:defRPr/>
            </a:pPr>
            <a:fld id="{97AEA477-75E1-45B4-BF20-9F56C169BCE6}" type="slidenum">
              <a:rPr lang="en-US"/>
              <a:pPr>
                <a:defRPr/>
              </a:pPr>
              <a:t>‹#›</a:t>
            </a:fld>
            <a:endParaRPr lang="en-US"/>
          </a:p>
        </p:txBody>
      </p:sp>
    </p:spTree>
    <p:extLst>
      <p:ext uri="{BB962C8B-B14F-4D97-AF65-F5344CB8AC3E}">
        <p14:creationId xmlns="" xmlns:p14="http://schemas.microsoft.com/office/powerpoint/2010/main" val="3798461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28950" cy="4619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lvl1pPr defTabSz="930275">
              <a:defRPr b="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968750" y="0"/>
            <a:ext cx="3028950" cy="4619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lvl1pPr algn="r" defTabSz="930275">
              <a:defRPr b="0">
                <a:latin typeface="Times New Roman" pitchFamily="18" charset="0"/>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1182688" y="696913"/>
            <a:ext cx="4633912" cy="3475037"/>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0275" y="4403725"/>
            <a:ext cx="5137150" cy="4170363"/>
          </a:xfrm>
          <a:prstGeom prst="rect">
            <a:avLst/>
          </a:prstGeom>
          <a:noFill/>
          <a:ln w="9525">
            <a:noFill/>
            <a:miter lim="800000"/>
            <a:headEnd/>
            <a:tailEnd/>
          </a:ln>
          <a:effectLst/>
        </p:spPr>
        <p:txBody>
          <a:bodyPr vert="horz" wrap="square" lIns="92935" tIns="46468" rIns="92935" bIns="4646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09038"/>
            <a:ext cx="3028950" cy="461962"/>
          </a:xfrm>
          <a:prstGeom prst="rect">
            <a:avLst/>
          </a:prstGeom>
          <a:noFill/>
          <a:ln w="9525">
            <a:noFill/>
            <a:miter lim="800000"/>
            <a:headEnd/>
            <a:tailEnd/>
          </a:ln>
          <a:effectLst/>
        </p:spPr>
        <p:txBody>
          <a:bodyPr vert="horz" wrap="square" lIns="92935" tIns="46468" rIns="92935" bIns="46468" numCol="1" anchor="b" anchorCtr="0" compatLnSpc="1">
            <a:prstTxWarp prst="textNoShape">
              <a:avLst/>
            </a:prstTxWarp>
          </a:bodyPr>
          <a:lstStyle>
            <a:lvl1pPr defTabSz="930275">
              <a:defRPr b="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968750" y="8809038"/>
            <a:ext cx="3028950" cy="461962"/>
          </a:xfrm>
          <a:prstGeom prst="rect">
            <a:avLst/>
          </a:prstGeom>
          <a:noFill/>
          <a:ln w="9525">
            <a:noFill/>
            <a:miter lim="800000"/>
            <a:headEnd/>
            <a:tailEnd/>
          </a:ln>
          <a:effectLst/>
        </p:spPr>
        <p:txBody>
          <a:bodyPr vert="horz" wrap="square" lIns="92935" tIns="46468" rIns="92935" bIns="46468" numCol="1" anchor="b" anchorCtr="0" compatLnSpc="1">
            <a:prstTxWarp prst="textNoShape">
              <a:avLst/>
            </a:prstTxWarp>
          </a:bodyPr>
          <a:lstStyle>
            <a:lvl1pPr algn="r" defTabSz="930275">
              <a:defRPr b="0">
                <a:latin typeface="Times New Roman" pitchFamily="18" charset="0"/>
              </a:defRPr>
            </a:lvl1pPr>
          </a:lstStyle>
          <a:p>
            <a:pPr>
              <a:defRPr/>
            </a:pPr>
            <a:fld id="{92775476-6FAD-419A-9179-830FB2BD51DD}" type="slidenum">
              <a:rPr lang="en-US"/>
              <a:pPr>
                <a:defRPr/>
              </a:pPr>
              <a:t>‹#›</a:t>
            </a:fld>
            <a:endParaRPr lang="en-US"/>
          </a:p>
        </p:txBody>
      </p:sp>
    </p:spTree>
    <p:extLst>
      <p:ext uri="{BB962C8B-B14F-4D97-AF65-F5344CB8AC3E}">
        <p14:creationId xmlns="" xmlns:p14="http://schemas.microsoft.com/office/powerpoint/2010/main" val="823564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421FB4D8-B906-4AF7-804D-8EAAA3BC9C60}" type="slidenum">
              <a:rPr lang="en-US" smtClean="0"/>
              <a:pPr/>
              <a:t>1</a:t>
            </a:fld>
            <a:endParaRPr lang="en-US" smtClean="0"/>
          </a:p>
        </p:txBody>
      </p:sp>
      <p:sp>
        <p:nvSpPr>
          <p:cNvPr id="47107" name="Rectangle 2"/>
          <p:cNvSpPr>
            <a:spLocks noGrp="1" noChangeArrowheads="1"/>
          </p:cNvSpPr>
          <p:nvPr>
            <p:ph type="body" idx="1"/>
          </p:nvPr>
        </p:nvSpPr>
        <p:spPr>
          <a:xfrm>
            <a:off x="940334" y="4471874"/>
            <a:ext cx="5193131" cy="4236079"/>
          </a:xfrm>
          <a:noFill/>
          <a:ln/>
        </p:spPr>
        <p:txBody>
          <a:bodyPr lIns="96596" tIns="49088" rIns="96596" bIns="49088"/>
          <a:lstStyle/>
          <a:p>
            <a:pPr defTabSz="983216"/>
            <a:endParaRPr lang="en-US" dirty="0" smtClean="0"/>
          </a:p>
        </p:txBody>
      </p:sp>
      <p:sp>
        <p:nvSpPr>
          <p:cNvPr id="47108" name="Rectangle 3"/>
          <p:cNvSpPr>
            <a:spLocks noGrp="1" noRot="1" noChangeAspect="1" noChangeArrowheads="1" noTextEdit="1"/>
          </p:cNvSpPr>
          <p:nvPr>
            <p:ph type="sldImg"/>
          </p:nvPr>
        </p:nvSpPr>
        <p:spPr>
          <a:xfrm>
            <a:off x="1200150" y="720725"/>
            <a:ext cx="4675188" cy="3508375"/>
          </a:xfrm>
          <a:ln cap="flat"/>
        </p:spPr>
      </p:sp>
    </p:spTree>
    <p:extLst>
      <p:ext uri="{BB962C8B-B14F-4D97-AF65-F5344CB8AC3E}">
        <p14:creationId xmlns="" xmlns:p14="http://schemas.microsoft.com/office/powerpoint/2010/main" val="322259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495300" y="839788"/>
            <a:ext cx="6243638" cy="0"/>
          </a:xfrm>
          <a:prstGeom prst="line">
            <a:avLst/>
          </a:prstGeom>
          <a:noFill/>
          <a:ln w="25400">
            <a:solidFill>
              <a:srgbClr val="D4272E"/>
            </a:solidFill>
            <a:round/>
            <a:headEnd type="none" w="sm" len="sm"/>
            <a:tailEnd type="none" w="sm" len="sm"/>
          </a:ln>
          <a:effectLst/>
        </p:spPr>
        <p:txBody>
          <a:bodyPr wrap="none" anchor="ctr"/>
          <a:lstStyle/>
          <a:p>
            <a:pPr>
              <a:defRPr/>
            </a:pPr>
            <a:endParaRPr lang="en-US"/>
          </a:p>
        </p:txBody>
      </p:sp>
      <p:sp>
        <p:nvSpPr>
          <p:cNvPr id="5" name="Line 3"/>
          <p:cNvSpPr>
            <a:spLocks noChangeShapeType="1"/>
          </p:cNvSpPr>
          <p:nvPr/>
        </p:nvSpPr>
        <p:spPr bwMode="auto">
          <a:xfrm>
            <a:off x="495300" y="857250"/>
            <a:ext cx="6397625" cy="0"/>
          </a:xfrm>
          <a:prstGeom prst="line">
            <a:avLst/>
          </a:prstGeom>
          <a:noFill/>
          <a:ln w="12700">
            <a:solidFill>
              <a:srgbClr val="000000"/>
            </a:solidFill>
            <a:round/>
            <a:headEnd type="none" w="sm" len="sm"/>
            <a:tailEnd type="none" w="sm" len="sm"/>
          </a:ln>
          <a:effectLst/>
        </p:spPr>
        <p:txBody>
          <a:bodyPr wrap="none" anchor="ctr"/>
          <a:lstStyle/>
          <a:p>
            <a:pPr>
              <a:defRPr/>
            </a:pPr>
            <a:endParaRPr lang="en-US"/>
          </a:p>
        </p:txBody>
      </p:sp>
      <p:sp>
        <p:nvSpPr>
          <p:cNvPr id="6" name="Rectangle 4"/>
          <p:cNvSpPr>
            <a:spLocks noChangeArrowheads="1"/>
          </p:cNvSpPr>
          <p:nvPr/>
        </p:nvSpPr>
        <p:spPr bwMode="auto">
          <a:xfrm>
            <a:off x="6740525" y="833438"/>
            <a:ext cx="1866900" cy="82550"/>
          </a:xfrm>
          <a:prstGeom prst="rect">
            <a:avLst/>
          </a:prstGeom>
          <a:solidFill>
            <a:schemeClr val="tx1"/>
          </a:solidFill>
          <a:ln w="12700">
            <a:solidFill>
              <a:schemeClr val="tx1"/>
            </a:solidFill>
            <a:miter lim="800000"/>
            <a:headEnd/>
            <a:tailEnd/>
          </a:ln>
          <a:effectLst/>
        </p:spPr>
        <p:txBody>
          <a:bodyPr wrap="none" anchor="ctr"/>
          <a:lstStyle/>
          <a:p>
            <a:pPr>
              <a:defRPr/>
            </a:pPr>
            <a:endParaRPr lang="en-US"/>
          </a:p>
        </p:txBody>
      </p:sp>
      <p:sp>
        <p:nvSpPr>
          <p:cNvPr id="7" name="Line 9"/>
          <p:cNvSpPr>
            <a:spLocks noChangeShapeType="1"/>
          </p:cNvSpPr>
          <p:nvPr/>
        </p:nvSpPr>
        <p:spPr bwMode="auto">
          <a:xfrm>
            <a:off x="6734175" y="619125"/>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pic>
        <p:nvPicPr>
          <p:cNvPr id="8" name="Picture 11"/>
          <p:cNvPicPr preferRelativeResize="0">
            <a:picLocks noChangeAspect="1" noChangeArrowheads="1"/>
          </p:cNvPicPr>
          <p:nvPr/>
        </p:nvPicPr>
        <p:blipFill>
          <a:blip r:embed="rId2" cstate="print"/>
          <a:srcRect/>
          <a:stretch>
            <a:fillRect/>
          </a:stretch>
        </p:blipFill>
        <p:spPr bwMode="auto">
          <a:xfrm>
            <a:off x="6919913" y="304800"/>
            <a:ext cx="1535112" cy="417513"/>
          </a:xfrm>
          <a:prstGeom prst="rect">
            <a:avLst/>
          </a:prstGeom>
          <a:noFill/>
          <a:ln w="9525">
            <a:noFill/>
            <a:miter lim="800000"/>
            <a:headEnd/>
            <a:tailEnd/>
          </a:ln>
        </p:spPr>
      </p:pic>
      <p:sp>
        <p:nvSpPr>
          <p:cNvPr id="9" name="Rectangle 13"/>
          <p:cNvSpPr>
            <a:spLocks noChangeArrowheads="1"/>
          </p:cNvSpPr>
          <p:nvPr/>
        </p:nvSpPr>
        <p:spPr bwMode="auto">
          <a:xfrm>
            <a:off x="8077200" y="6503988"/>
            <a:ext cx="666750" cy="266700"/>
          </a:xfrm>
          <a:prstGeom prst="rect">
            <a:avLst/>
          </a:prstGeom>
          <a:noFill/>
          <a:ln w="9525">
            <a:noFill/>
            <a:miter lim="800000"/>
            <a:headEnd/>
            <a:tailEnd/>
          </a:ln>
          <a:effectLst/>
        </p:spPr>
        <p:txBody>
          <a:bodyPr wrap="none" lIns="92075" tIns="46038" rIns="92075" bIns="46038" anchor="ctr"/>
          <a:lstStyle/>
          <a:p>
            <a:pPr algn="r">
              <a:defRPr/>
            </a:pPr>
            <a:fld id="{B3642F65-8447-4E56-A0B2-4B5A263E2DDD}" type="datetime5">
              <a:rPr lang="en-US" sz="800" b="0"/>
              <a:pPr algn="r">
                <a:defRPr/>
              </a:pPr>
              <a:t>16-Jun-14</a:t>
            </a:fld>
            <a:endParaRPr lang="en-US" sz="800" b="0"/>
          </a:p>
        </p:txBody>
      </p:sp>
      <p:pic>
        <p:nvPicPr>
          <p:cNvPr id="10" name="Picture 20" descr="US-DeptOfVeteransAffairs-Seal.jpg"/>
          <p:cNvPicPr>
            <a:picLocks noChangeAspect="1"/>
          </p:cNvPicPr>
          <p:nvPr userDrawn="1"/>
        </p:nvPicPr>
        <p:blipFill>
          <a:blip r:embed="rId3" cstate="print"/>
          <a:srcRect/>
          <a:stretch>
            <a:fillRect/>
          </a:stretch>
        </p:blipFill>
        <p:spPr bwMode="auto">
          <a:xfrm>
            <a:off x="3864878" y="2042555"/>
            <a:ext cx="1365664" cy="1365664"/>
          </a:xfrm>
          <a:prstGeom prst="rect">
            <a:avLst/>
          </a:prstGeom>
          <a:noFill/>
          <a:ln w="9525">
            <a:noFill/>
            <a:miter lim="800000"/>
            <a:headEnd/>
            <a:tailEnd/>
          </a:ln>
        </p:spPr>
      </p:pic>
      <p:sp>
        <p:nvSpPr>
          <p:cNvPr id="11" name="Line 27"/>
          <p:cNvSpPr>
            <a:spLocks noChangeShapeType="1"/>
          </p:cNvSpPr>
          <p:nvPr userDrawn="1"/>
        </p:nvSpPr>
        <p:spPr bwMode="auto">
          <a:xfrm>
            <a:off x="498475" y="6318250"/>
            <a:ext cx="8131175" cy="0"/>
          </a:xfrm>
          <a:prstGeom prst="line">
            <a:avLst/>
          </a:prstGeom>
          <a:noFill/>
          <a:ln w="28575">
            <a:solidFill>
              <a:srgbClr val="C00000"/>
            </a:solidFill>
            <a:round/>
            <a:headEnd type="none" w="sm" len="sm"/>
            <a:tailEnd type="none" w="sm" len="sm"/>
          </a:ln>
          <a:effectLst/>
        </p:spPr>
        <p:txBody>
          <a:bodyPr wrap="none" anchor="ctr"/>
          <a:lstStyle/>
          <a:p>
            <a:pPr>
              <a:defRPr/>
            </a:pPr>
            <a:endParaRPr lang="en-US"/>
          </a:p>
        </p:txBody>
      </p:sp>
      <p:sp>
        <p:nvSpPr>
          <p:cNvPr id="154629" name="Rectangle 5"/>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154630"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pic>
        <p:nvPicPr>
          <p:cNvPr id="13" name="Picture 7" descr="VA Banner"/>
          <p:cNvPicPr>
            <a:picLocks noChangeAspect="1" noChangeArrowheads="1"/>
          </p:cNvPicPr>
          <p:nvPr userDrawn="1"/>
        </p:nvPicPr>
        <p:blipFill>
          <a:blip r:embed="rId4" cstate="print"/>
          <a:srcRect/>
          <a:stretch>
            <a:fillRect/>
          </a:stretch>
        </p:blipFill>
        <p:spPr bwMode="auto">
          <a:xfrm>
            <a:off x="486912" y="1098166"/>
            <a:ext cx="8137603" cy="81376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A2C19259-ED3C-4552-B639-300009BFFED4}" type="datetime5">
              <a:rPr lang="en-US"/>
              <a:pPr>
                <a:defRPr/>
              </a:pPr>
              <a:t>16-Jun-14</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71450"/>
            <a:ext cx="2057400" cy="604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71450"/>
            <a:ext cx="6019800" cy="604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EF24243C-C6F6-460F-BC71-FCA4A6D17FC9}" type="datetime5">
              <a:rPr lang="en-US"/>
              <a:pPr>
                <a:defRPr/>
              </a:pPr>
              <a:t>16-Jun-14</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171450"/>
            <a:ext cx="4978400" cy="536575"/>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381000" y="1066800"/>
            <a:ext cx="4038600" cy="5149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572000" y="1066800"/>
            <a:ext cx="4038600" cy="5149850"/>
          </a:xfrm>
        </p:spPr>
        <p:txBody>
          <a:bodyPr/>
          <a:lstStyle/>
          <a:p>
            <a:pPr lvl="0"/>
            <a:endParaRPr lang="en-US" noProof="0" smtClean="0"/>
          </a:p>
        </p:txBody>
      </p:sp>
      <p:sp>
        <p:nvSpPr>
          <p:cNvPr id="5" name="Rectangle 30"/>
          <p:cNvSpPr>
            <a:spLocks noGrp="1" noChangeArrowheads="1"/>
          </p:cNvSpPr>
          <p:nvPr>
            <p:ph type="dt" sz="half" idx="10"/>
          </p:nvPr>
        </p:nvSpPr>
        <p:spPr>
          <a:ln/>
        </p:spPr>
        <p:txBody>
          <a:bodyPr/>
          <a:lstStyle>
            <a:lvl1pPr>
              <a:defRPr/>
            </a:lvl1pPr>
          </a:lstStyle>
          <a:p>
            <a:pPr>
              <a:defRPr/>
            </a:pPr>
            <a:fld id="{8717BECD-7B7A-4CDC-B873-CD947C304797}" type="datetime5">
              <a:rPr lang="en-US"/>
              <a:pPr>
                <a:defRPr/>
              </a:pPr>
              <a:t>16-Jun-14</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
          <p:cNvSpPr>
            <a:spLocks noGrp="1" noChangeArrowheads="1"/>
          </p:cNvSpPr>
          <p:nvPr>
            <p:ph type="dt" sz="half" idx="10"/>
          </p:nvPr>
        </p:nvSpPr>
        <p:spPr>
          <a:ln/>
        </p:spPr>
        <p:txBody>
          <a:bodyPr/>
          <a:lstStyle>
            <a:lvl1pPr>
              <a:defRPr/>
            </a:lvl1pPr>
          </a:lstStyle>
          <a:p>
            <a:pPr>
              <a:defRPr/>
            </a:pPr>
            <a:fld id="{43F9A69F-192E-4BBC-A40D-4E89F86F701F}" type="datetime5">
              <a:rPr lang="en-US"/>
              <a:pPr>
                <a:defRPr/>
              </a:pPr>
              <a:t>16-Jun-14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0"/>
          <p:cNvSpPr>
            <a:spLocks noGrp="1" noChangeArrowheads="1"/>
          </p:cNvSpPr>
          <p:nvPr>
            <p:ph type="dt" sz="half" idx="10"/>
          </p:nvPr>
        </p:nvSpPr>
        <p:spPr>
          <a:ln/>
        </p:spPr>
        <p:txBody>
          <a:bodyPr/>
          <a:lstStyle>
            <a:lvl1pPr>
              <a:defRPr/>
            </a:lvl1pPr>
          </a:lstStyle>
          <a:p>
            <a:pPr>
              <a:defRPr/>
            </a:pPr>
            <a:fld id="{964A0337-13A5-4C41-B233-75FB774C9DA6}" type="datetime5">
              <a:rPr lang="en-US"/>
              <a:pPr>
                <a:defRPr/>
              </a:pPr>
              <a:t>16-Jun-14</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4038600"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038600"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
          <p:cNvSpPr>
            <a:spLocks noGrp="1" noChangeArrowheads="1"/>
          </p:cNvSpPr>
          <p:nvPr>
            <p:ph type="dt" sz="half" idx="10"/>
          </p:nvPr>
        </p:nvSpPr>
        <p:spPr>
          <a:ln/>
        </p:spPr>
        <p:txBody>
          <a:bodyPr/>
          <a:lstStyle>
            <a:lvl1pPr>
              <a:defRPr/>
            </a:lvl1pPr>
          </a:lstStyle>
          <a:p>
            <a:pPr>
              <a:defRPr/>
            </a:pPr>
            <a:fld id="{AD79662B-5412-47C9-9BFF-7666A71E26F1}" type="datetime5">
              <a:rPr lang="en-US"/>
              <a:pPr>
                <a:defRPr/>
              </a:pPr>
              <a:t>16-Jun-14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
          <p:cNvSpPr>
            <a:spLocks noGrp="1" noChangeArrowheads="1"/>
          </p:cNvSpPr>
          <p:nvPr>
            <p:ph type="dt" sz="half" idx="10"/>
          </p:nvPr>
        </p:nvSpPr>
        <p:spPr>
          <a:ln/>
        </p:spPr>
        <p:txBody>
          <a:bodyPr/>
          <a:lstStyle>
            <a:lvl1pPr>
              <a:defRPr/>
            </a:lvl1pPr>
          </a:lstStyle>
          <a:p>
            <a:pPr>
              <a:defRPr/>
            </a:pPr>
            <a:fld id="{AFC4F155-0287-4CFB-8D8C-E6AD7C698A61}" type="datetime5">
              <a:rPr lang="en-US"/>
              <a:pPr>
                <a:defRPr/>
              </a:pPr>
              <a:t>16-Jun-14</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0"/>
          <p:cNvSpPr>
            <a:spLocks noGrp="1" noChangeArrowheads="1"/>
          </p:cNvSpPr>
          <p:nvPr>
            <p:ph type="dt" sz="half" idx="10"/>
          </p:nvPr>
        </p:nvSpPr>
        <p:spPr>
          <a:ln/>
        </p:spPr>
        <p:txBody>
          <a:bodyPr/>
          <a:lstStyle>
            <a:lvl1pPr>
              <a:defRPr/>
            </a:lvl1pPr>
          </a:lstStyle>
          <a:p>
            <a:pPr>
              <a:defRPr/>
            </a:pPr>
            <a:fld id="{2A86B710-542F-40C1-BA61-31C3B53C4F81}" type="datetime5">
              <a:rPr lang="en-US"/>
              <a:pPr>
                <a:defRPr/>
              </a:pPr>
              <a:t>16-Jun-14</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0"/>
          <p:cNvSpPr>
            <a:spLocks noGrp="1" noChangeArrowheads="1"/>
          </p:cNvSpPr>
          <p:nvPr>
            <p:ph type="dt" sz="half" idx="10"/>
          </p:nvPr>
        </p:nvSpPr>
        <p:spPr>
          <a:ln/>
        </p:spPr>
        <p:txBody>
          <a:bodyPr/>
          <a:lstStyle>
            <a:lvl1pPr>
              <a:defRPr/>
            </a:lvl1pPr>
          </a:lstStyle>
          <a:p>
            <a:pPr>
              <a:defRPr/>
            </a:pPr>
            <a:fld id="{FCF3A899-41EA-4BBC-A07F-6B1B50D8CB56}" type="datetime5">
              <a:rPr lang="en-US"/>
              <a:pPr>
                <a:defRPr/>
              </a:pPr>
              <a:t>16-Jun-14</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pPr>
              <a:defRPr/>
            </a:pPr>
            <a:fld id="{4261ADAB-E39C-4090-9D0D-20D4C8BE57EB}" type="datetime5">
              <a:rPr lang="en-US"/>
              <a:pPr>
                <a:defRPr/>
              </a:pPr>
              <a:t>16-Jun-14</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
          <p:cNvSpPr>
            <a:spLocks noGrp="1" noChangeArrowheads="1"/>
          </p:cNvSpPr>
          <p:nvPr>
            <p:ph type="dt" sz="half" idx="10"/>
          </p:nvPr>
        </p:nvSpPr>
        <p:spPr>
          <a:ln/>
        </p:spPr>
        <p:txBody>
          <a:bodyPr/>
          <a:lstStyle>
            <a:lvl1pPr>
              <a:defRPr/>
            </a:lvl1pPr>
          </a:lstStyle>
          <a:p>
            <a:pPr>
              <a:defRPr/>
            </a:pPr>
            <a:fld id="{5AD2C55E-6860-4E31-8CEC-0D9999C85423}" type="datetime5">
              <a:rPr lang="en-US"/>
              <a:pPr>
                <a:defRPr/>
              </a:pPr>
              <a:t>16-Jun-14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Line 22"/>
          <p:cNvSpPr>
            <a:spLocks noChangeShapeType="1"/>
          </p:cNvSpPr>
          <p:nvPr/>
        </p:nvSpPr>
        <p:spPr bwMode="auto">
          <a:xfrm>
            <a:off x="495300" y="839788"/>
            <a:ext cx="6243638" cy="0"/>
          </a:xfrm>
          <a:prstGeom prst="line">
            <a:avLst/>
          </a:prstGeom>
          <a:noFill/>
          <a:ln w="25400">
            <a:solidFill>
              <a:srgbClr val="D4272E"/>
            </a:solidFill>
            <a:round/>
            <a:headEnd type="none" w="sm" len="sm"/>
            <a:tailEnd type="none" w="sm" len="sm"/>
          </a:ln>
          <a:effectLst/>
        </p:spPr>
        <p:txBody>
          <a:bodyPr wrap="none" anchor="ctr"/>
          <a:lstStyle/>
          <a:p>
            <a:pPr>
              <a:defRPr/>
            </a:pPr>
            <a:endParaRPr lang="en-US"/>
          </a:p>
        </p:txBody>
      </p:sp>
      <p:sp>
        <p:nvSpPr>
          <p:cNvPr id="1047" name="Line 23"/>
          <p:cNvSpPr>
            <a:spLocks noChangeShapeType="1"/>
          </p:cNvSpPr>
          <p:nvPr/>
        </p:nvSpPr>
        <p:spPr bwMode="auto">
          <a:xfrm>
            <a:off x="495300" y="857250"/>
            <a:ext cx="6397625" cy="0"/>
          </a:xfrm>
          <a:prstGeom prst="line">
            <a:avLst/>
          </a:prstGeom>
          <a:noFill/>
          <a:ln w="12700">
            <a:solidFill>
              <a:srgbClr val="000000"/>
            </a:solidFill>
            <a:round/>
            <a:headEnd type="none" w="sm" len="sm"/>
            <a:tailEnd type="none" w="sm" len="sm"/>
          </a:ln>
          <a:effectLst/>
        </p:spPr>
        <p:txBody>
          <a:bodyPr wrap="none" anchor="ctr"/>
          <a:lstStyle/>
          <a:p>
            <a:pPr>
              <a:defRPr/>
            </a:pPr>
            <a:endParaRPr lang="en-US"/>
          </a:p>
        </p:txBody>
      </p:sp>
      <p:sp>
        <p:nvSpPr>
          <p:cNvPr id="1048" name="Rectangle 24"/>
          <p:cNvSpPr>
            <a:spLocks noChangeArrowheads="1"/>
          </p:cNvSpPr>
          <p:nvPr/>
        </p:nvSpPr>
        <p:spPr bwMode="auto">
          <a:xfrm>
            <a:off x="6740525" y="833438"/>
            <a:ext cx="1866900" cy="82550"/>
          </a:xfrm>
          <a:prstGeom prst="rect">
            <a:avLst/>
          </a:prstGeom>
          <a:solidFill>
            <a:schemeClr val="tx1"/>
          </a:solidFill>
          <a:ln w="12700">
            <a:solidFill>
              <a:schemeClr val="tx1"/>
            </a:solidFill>
            <a:miter lim="800000"/>
            <a:headEnd/>
            <a:tailEnd/>
          </a:ln>
          <a:effectLst/>
        </p:spPr>
        <p:txBody>
          <a:bodyPr wrap="none" anchor="ctr"/>
          <a:lstStyle/>
          <a:p>
            <a:pPr>
              <a:defRPr/>
            </a:pPr>
            <a:endParaRPr lang="en-US"/>
          </a:p>
        </p:txBody>
      </p:sp>
      <p:sp>
        <p:nvSpPr>
          <p:cNvPr id="6149" name="Rectangle 25"/>
          <p:cNvSpPr>
            <a:spLocks noGrp="1" noChangeArrowheads="1"/>
          </p:cNvSpPr>
          <p:nvPr>
            <p:ph type="title"/>
          </p:nvPr>
        </p:nvSpPr>
        <p:spPr bwMode="auto">
          <a:xfrm>
            <a:off x="850900" y="171450"/>
            <a:ext cx="5410200" cy="536575"/>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6150" name="Rectangle 26"/>
          <p:cNvSpPr>
            <a:spLocks noGrp="1" noChangeArrowheads="1"/>
          </p:cNvSpPr>
          <p:nvPr>
            <p:ph type="body" idx="1"/>
          </p:nvPr>
        </p:nvSpPr>
        <p:spPr bwMode="auto">
          <a:xfrm>
            <a:off x="381000" y="1066800"/>
            <a:ext cx="8229600" cy="51498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51" name="Line 27"/>
          <p:cNvSpPr>
            <a:spLocks noChangeShapeType="1"/>
          </p:cNvSpPr>
          <p:nvPr/>
        </p:nvSpPr>
        <p:spPr bwMode="auto">
          <a:xfrm>
            <a:off x="498475" y="6318250"/>
            <a:ext cx="8131175" cy="0"/>
          </a:xfrm>
          <a:prstGeom prst="line">
            <a:avLst/>
          </a:prstGeom>
          <a:noFill/>
          <a:ln w="28575">
            <a:solidFill>
              <a:srgbClr val="C00000"/>
            </a:solidFill>
            <a:round/>
            <a:headEnd type="none" w="sm" len="sm"/>
            <a:tailEnd type="none" w="sm" len="sm"/>
          </a:ln>
          <a:effectLst/>
        </p:spPr>
        <p:txBody>
          <a:bodyPr wrap="none" anchor="ctr"/>
          <a:lstStyle/>
          <a:p>
            <a:pPr>
              <a:defRPr/>
            </a:pPr>
            <a:endParaRPr lang="en-US"/>
          </a:p>
        </p:txBody>
      </p:sp>
      <p:sp>
        <p:nvSpPr>
          <p:cNvPr id="1054" name="Rectangle 30"/>
          <p:cNvSpPr>
            <a:spLocks noGrp="1" noChangeArrowheads="1"/>
          </p:cNvSpPr>
          <p:nvPr>
            <p:ph type="dt" sz="half" idx="2"/>
          </p:nvPr>
        </p:nvSpPr>
        <p:spPr bwMode="auto">
          <a:xfrm>
            <a:off x="8077200" y="6503988"/>
            <a:ext cx="666750" cy="2667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b="0"/>
            </a:lvl1pPr>
          </a:lstStyle>
          <a:p>
            <a:pPr>
              <a:defRPr/>
            </a:pPr>
            <a:fld id="{0E7C2CF6-9139-4FC0-A7F9-9B3680039C3C}" type="datetime5">
              <a:rPr lang="en-US"/>
              <a:pPr>
                <a:defRPr/>
              </a:pPr>
              <a:t>16-Jun-14</a:t>
            </a:fld>
            <a:endParaRPr lang="en-US"/>
          </a:p>
        </p:txBody>
      </p:sp>
      <p:sp>
        <p:nvSpPr>
          <p:cNvPr id="1055" name="Line 31"/>
          <p:cNvSpPr>
            <a:spLocks noChangeShapeType="1"/>
          </p:cNvSpPr>
          <p:nvPr/>
        </p:nvSpPr>
        <p:spPr bwMode="auto">
          <a:xfrm>
            <a:off x="6734175" y="619125"/>
            <a:ext cx="0" cy="30480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1057" name="Rectangle 33"/>
          <p:cNvSpPr>
            <a:spLocks noChangeArrowheads="1"/>
          </p:cNvSpPr>
          <p:nvPr/>
        </p:nvSpPr>
        <p:spPr bwMode="auto">
          <a:xfrm>
            <a:off x="404813" y="6459052"/>
            <a:ext cx="831959" cy="339196"/>
          </a:xfrm>
          <a:prstGeom prst="rect">
            <a:avLst/>
          </a:prstGeom>
          <a:noFill/>
          <a:ln w="9525">
            <a:noFill/>
            <a:miter lim="800000"/>
            <a:headEnd/>
            <a:tailEnd/>
          </a:ln>
          <a:effectLst/>
        </p:spPr>
        <p:txBody>
          <a:bodyPr wrap="none" lIns="92075" tIns="46038" rIns="92075" bIns="46038">
            <a:spAutoFit/>
          </a:bodyPr>
          <a:lstStyle/>
          <a:p>
            <a:pPr>
              <a:defRPr/>
            </a:pPr>
            <a:r>
              <a:rPr lang="en-US" sz="800" b="0" dirty="0"/>
              <a:t>Page </a:t>
            </a:r>
            <a:fld id="{B2F6FF95-26E9-402B-8195-14896FB799C2}" type="slidenum">
              <a:rPr lang="en-US" sz="800" b="0" smtClean="0"/>
              <a:pPr>
                <a:defRPr/>
              </a:pPr>
              <a:t>‹#›</a:t>
            </a:fld>
            <a:endParaRPr lang="en-US" sz="800" b="0" dirty="0" smtClean="0"/>
          </a:p>
          <a:p>
            <a:pPr>
              <a:defRPr/>
            </a:pPr>
            <a:r>
              <a:rPr lang="en-US" sz="800" b="0" dirty="0" smtClean="0"/>
              <a:t>CLIN 0009AC</a:t>
            </a:r>
            <a:endParaRPr lang="en-US" sz="800" b="0" dirty="0"/>
          </a:p>
        </p:txBody>
      </p:sp>
      <p:pic>
        <p:nvPicPr>
          <p:cNvPr id="6155" name="Picture 35"/>
          <p:cNvPicPr preferRelativeResize="0">
            <a:picLocks noChangeAspect="1" noChangeArrowheads="1"/>
          </p:cNvPicPr>
          <p:nvPr/>
        </p:nvPicPr>
        <p:blipFill>
          <a:blip r:embed="rId14" cstate="print"/>
          <a:srcRect/>
          <a:stretch>
            <a:fillRect/>
          </a:stretch>
        </p:blipFill>
        <p:spPr bwMode="auto">
          <a:xfrm>
            <a:off x="6919913" y="304800"/>
            <a:ext cx="1535112"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p:txStyles>
    <p:titleStyle>
      <a:lvl1pPr algn="l" rtl="0" eaLnBrk="0" fontAlgn="base" hangingPunct="0">
        <a:spcBef>
          <a:spcPct val="0"/>
        </a:spcBef>
        <a:spcAft>
          <a:spcPct val="0"/>
        </a:spcAft>
        <a:defRPr sz="2600" i="1">
          <a:solidFill>
            <a:schemeClr val="tx1"/>
          </a:solidFill>
          <a:latin typeface="+mj-lt"/>
          <a:ea typeface="+mj-ea"/>
          <a:cs typeface="+mj-cs"/>
        </a:defRPr>
      </a:lvl1pPr>
      <a:lvl2pPr algn="l" rtl="0" eaLnBrk="0" fontAlgn="base" hangingPunct="0">
        <a:spcBef>
          <a:spcPct val="0"/>
        </a:spcBef>
        <a:spcAft>
          <a:spcPct val="0"/>
        </a:spcAft>
        <a:defRPr sz="2600" i="1">
          <a:solidFill>
            <a:schemeClr val="tx1"/>
          </a:solidFill>
          <a:latin typeface="Arial Black" pitchFamily="34" charset="0"/>
        </a:defRPr>
      </a:lvl2pPr>
      <a:lvl3pPr algn="l" rtl="0" eaLnBrk="0" fontAlgn="base" hangingPunct="0">
        <a:spcBef>
          <a:spcPct val="0"/>
        </a:spcBef>
        <a:spcAft>
          <a:spcPct val="0"/>
        </a:spcAft>
        <a:defRPr sz="2600" i="1">
          <a:solidFill>
            <a:schemeClr val="tx1"/>
          </a:solidFill>
          <a:latin typeface="Arial Black" pitchFamily="34" charset="0"/>
        </a:defRPr>
      </a:lvl3pPr>
      <a:lvl4pPr algn="l" rtl="0" eaLnBrk="0" fontAlgn="base" hangingPunct="0">
        <a:spcBef>
          <a:spcPct val="0"/>
        </a:spcBef>
        <a:spcAft>
          <a:spcPct val="0"/>
        </a:spcAft>
        <a:defRPr sz="2600" i="1">
          <a:solidFill>
            <a:schemeClr val="tx1"/>
          </a:solidFill>
          <a:latin typeface="Arial Black" pitchFamily="34" charset="0"/>
        </a:defRPr>
      </a:lvl4pPr>
      <a:lvl5pPr algn="l" rtl="0" eaLnBrk="0" fontAlgn="base" hangingPunct="0">
        <a:spcBef>
          <a:spcPct val="0"/>
        </a:spcBef>
        <a:spcAft>
          <a:spcPct val="0"/>
        </a:spcAft>
        <a:defRPr sz="2600" i="1">
          <a:solidFill>
            <a:schemeClr val="tx1"/>
          </a:solidFill>
          <a:latin typeface="Arial Black" pitchFamily="34" charset="0"/>
        </a:defRPr>
      </a:lvl5pPr>
      <a:lvl6pPr marL="457200" algn="l" rtl="0" fontAlgn="base">
        <a:spcBef>
          <a:spcPct val="0"/>
        </a:spcBef>
        <a:spcAft>
          <a:spcPct val="0"/>
        </a:spcAft>
        <a:defRPr sz="2600" i="1">
          <a:solidFill>
            <a:schemeClr val="tx1"/>
          </a:solidFill>
          <a:latin typeface="Arial Black" pitchFamily="34" charset="0"/>
        </a:defRPr>
      </a:lvl6pPr>
      <a:lvl7pPr marL="914400" algn="l" rtl="0" fontAlgn="base">
        <a:spcBef>
          <a:spcPct val="0"/>
        </a:spcBef>
        <a:spcAft>
          <a:spcPct val="0"/>
        </a:spcAft>
        <a:defRPr sz="2600" i="1">
          <a:solidFill>
            <a:schemeClr val="tx1"/>
          </a:solidFill>
          <a:latin typeface="Arial Black" pitchFamily="34" charset="0"/>
        </a:defRPr>
      </a:lvl7pPr>
      <a:lvl8pPr marL="1371600" algn="l" rtl="0" fontAlgn="base">
        <a:spcBef>
          <a:spcPct val="0"/>
        </a:spcBef>
        <a:spcAft>
          <a:spcPct val="0"/>
        </a:spcAft>
        <a:defRPr sz="2600" i="1">
          <a:solidFill>
            <a:schemeClr val="tx1"/>
          </a:solidFill>
          <a:latin typeface="Arial Black" pitchFamily="34" charset="0"/>
        </a:defRPr>
      </a:lvl8pPr>
      <a:lvl9pPr marL="1828800" algn="l" rtl="0" fontAlgn="base">
        <a:spcBef>
          <a:spcPct val="0"/>
        </a:spcBef>
        <a:spcAft>
          <a:spcPct val="0"/>
        </a:spcAft>
        <a:defRPr sz="2600" i="1">
          <a:solidFill>
            <a:schemeClr val="tx1"/>
          </a:solidFill>
          <a:latin typeface="Arial Black" pitchFamily="34" charset="0"/>
        </a:defRPr>
      </a:lvl9pPr>
    </p:titleStyle>
    <p:bodyStyle>
      <a:lvl1pPr marL="342900" indent="-342900" algn="l" rtl="0" eaLnBrk="0" fontAlgn="base" hangingPunct="0">
        <a:spcBef>
          <a:spcPct val="20000"/>
        </a:spcBef>
        <a:spcAft>
          <a:spcPct val="0"/>
        </a:spcAft>
        <a:buClr>
          <a:srgbClr val="D4272E"/>
        </a:buClr>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2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lr>
          <a:schemeClr val="tx1"/>
        </a:buClr>
        <a:buChar char="•"/>
        <a:defRPr>
          <a:solidFill>
            <a:schemeClr val="tx1"/>
          </a:solidFill>
          <a:latin typeface="+mn-lt"/>
        </a:defRPr>
      </a:lvl5pPr>
      <a:lvl6pPr marL="2228850" indent="-228600" algn="l" rtl="0" fontAlgn="base">
        <a:spcBef>
          <a:spcPct val="20000"/>
        </a:spcBef>
        <a:spcAft>
          <a:spcPct val="0"/>
        </a:spcAft>
        <a:buClr>
          <a:schemeClr val="tx1"/>
        </a:buClr>
        <a:buChar char="•"/>
        <a:defRPr>
          <a:solidFill>
            <a:schemeClr val="tx1"/>
          </a:solidFill>
          <a:latin typeface="+mn-lt"/>
        </a:defRPr>
      </a:lvl6pPr>
      <a:lvl7pPr marL="2686050" indent="-228600" algn="l" rtl="0" fontAlgn="base">
        <a:spcBef>
          <a:spcPct val="20000"/>
        </a:spcBef>
        <a:spcAft>
          <a:spcPct val="0"/>
        </a:spcAft>
        <a:buClr>
          <a:schemeClr val="tx1"/>
        </a:buClr>
        <a:buChar char="•"/>
        <a:defRPr>
          <a:solidFill>
            <a:schemeClr val="tx1"/>
          </a:solidFill>
          <a:latin typeface="+mn-lt"/>
        </a:defRPr>
      </a:lvl7pPr>
      <a:lvl8pPr marL="3143250" indent="-228600" algn="l" rtl="0" fontAlgn="base">
        <a:spcBef>
          <a:spcPct val="20000"/>
        </a:spcBef>
        <a:spcAft>
          <a:spcPct val="0"/>
        </a:spcAft>
        <a:buClr>
          <a:schemeClr val="tx1"/>
        </a:buClr>
        <a:buChar char="•"/>
        <a:defRPr>
          <a:solidFill>
            <a:schemeClr val="tx1"/>
          </a:solidFill>
          <a:latin typeface="+mn-lt"/>
        </a:defRPr>
      </a:lvl8pPr>
      <a:lvl9pPr marL="3600450" indent="-228600" algn="l" rtl="0" fontAlgn="base">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mailto:Patrick.McGillicuddy@va.gov" TargetMode="External"/><Relationship Id="rId2" Type="http://schemas.openxmlformats.org/officeDocument/2006/relationships/hyperlink" Target="mailto:Margaret.Fralin@va.gov" TargetMode="External"/><Relationship Id="rId1" Type="http://schemas.openxmlformats.org/officeDocument/2006/relationships/slideLayout" Target="../slideLayouts/slideLayout4.xml"/><Relationship Id="rId4" Type="http://schemas.openxmlformats.org/officeDocument/2006/relationships/hyperlink" Target="mailto:%20awarespprt@gmail.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4.xml"/><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mlbfs01\Media_Center\Events_Conferences_Meetings\Financial_Analyst_Meeting\Financial-Analyst_2009\Design_Concepts\3__Tabs\Divider-Pages-Susann\Healthcare-divider-page.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6" name="TextBox 5"/>
          <p:cNvSpPr txBox="1"/>
          <p:nvPr/>
        </p:nvSpPr>
        <p:spPr>
          <a:xfrm>
            <a:off x="748203" y="5049734"/>
            <a:ext cx="8020412" cy="830997"/>
          </a:xfrm>
          <a:prstGeom prst="rect">
            <a:avLst/>
          </a:prstGeom>
          <a:noFill/>
        </p:spPr>
        <p:txBody>
          <a:bodyPr wrap="square" rtlCol="0">
            <a:spAutoFit/>
          </a:bodyPr>
          <a:lstStyle/>
          <a:p>
            <a:pPr algn="r"/>
            <a:r>
              <a:rPr lang="en-US" dirty="0" smtClean="0">
                <a:latin typeface="+mj-lt"/>
              </a:rPr>
              <a:t>		Ralph H Johnson VA Medical Center</a:t>
            </a:r>
          </a:p>
          <a:p>
            <a:pPr algn="r"/>
            <a:r>
              <a:rPr lang="en-US" dirty="0" smtClean="0">
                <a:latin typeface="+mj-lt"/>
              </a:rPr>
              <a:t>Charleston, SC</a:t>
            </a:r>
          </a:p>
          <a:p>
            <a:pPr algn="r"/>
            <a:r>
              <a:rPr lang="en-US" dirty="0" smtClean="0">
                <a:latin typeface="+mj-lt"/>
              </a:rPr>
              <a:t>June 2014</a:t>
            </a:r>
          </a:p>
          <a:p>
            <a:pPr algn="r"/>
            <a:r>
              <a:rPr lang="en-US" dirty="0" smtClean="0">
                <a:latin typeface="+mj-lt"/>
              </a:rPr>
              <a:t>CLIN 0009AC</a:t>
            </a:r>
            <a:endParaRPr lang="en-US" dirty="0">
              <a:latin typeface="+mj-lt"/>
            </a:endParaRPr>
          </a:p>
        </p:txBody>
      </p:sp>
      <p:sp>
        <p:nvSpPr>
          <p:cNvPr id="8" name="Rectangle 2"/>
          <p:cNvSpPr txBox="1">
            <a:spLocks noChangeArrowheads="1"/>
          </p:cNvSpPr>
          <p:nvPr/>
        </p:nvSpPr>
        <p:spPr bwMode="auto">
          <a:xfrm>
            <a:off x="219456" y="2773681"/>
            <a:ext cx="8524494" cy="218236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marL="0" marR="0" lvl="0" indent="0" algn="r" defTabSz="914400" rtl="0" eaLnBrk="1" fontAlgn="base" latinLnBrk="0" hangingPunct="1">
              <a:lnSpc>
                <a:spcPct val="100000"/>
              </a:lnSpc>
              <a:spcBef>
                <a:spcPts val="1200"/>
              </a:spcBef>
              <a:spcAft>
                <a:spcPct val="0"/>
              </a:spcAft>
              <a:buClrTx/>
              <a:buSzTx/>
              <a:buFontTx/>
              <a:buNone/>
              <a:tabLst/>
              <a:defRPr/>
            </a:pPr>
            <a:r>
              <a:rPr lang="en-US" sz="3000" b="0" i="1" kern="0" dirty="0" smtClean="0">
                <a:latin typeface="+mj-lt"/>
                <a:ea typeface="+mj-ea"/>
                <a:cs typeface="+mj-cs"/>
              </a:rPr>
              <a:t>Alert Watch and Response Engine (AWARE)</a:t>
            </a:r>
          </a:p>
          <a:p>
            <a:pPr marL="0" marR="0" lvl="0" indent="0" algn="r" defTabSz="914400" rtl="0" eaLnBrk="1" fontAlgn="base" latinLnBrk="0" hangingPunct="1">
              <a:lnSpc>
                <a:spcPct val="100000"/>
              </a:lnSpc>
              <a:spcBef>
                <a:spcPts val="1200"/>
              </a:spcBef>
              <a:spcAft>
                <a:spcPct val="0"/>
              </a:spcAft>
              <a:buClrTx/>
              <a:buSzTx/>
              <a:buFontTx/>
              <a:buNone/>
              <a:tabLst/>
              <a:defRPr/>
            </a:pPr>
            <a:r>
              <a:rPr lang="en-US" sz="3000" b="0" i="1" kern="0" dirty="0" smtClean="0">
                <a:latin typeface="+mj-lt"/>
                <a:ea typeface="+mj-ea"/>
                <a:cs typeface="+mj-cs"/>
              </a:rPr>
              <a:t>Alert Tracker </a:t>
            </a:r>
            <a:r>
              <a:rPr lang="en-US" sz="3000" i="1" kern="0" dirty="0" smtClean="0">
                <a:latin typeface="+mj-lt"/>
                <a:ea typeface="+mj-ea"/>
                <a:cs typeface="+mj-cs"/>
              </a:rPr>
              <a:t>Training</a:t>
            </a:r>
            <a:endParaRPr kumimoji="0" lang="en-US" sz="3000" b="0" i="0" u="none" strike="noStrike" kern="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7360873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Note: The Alert Tracker prompt will only appear when you are attempting to leave a patient’s chart for whom there is a tracked critical alert AND for whom no follow-up action has been taken. </a:t>
            </a:r>
          </a:p>
          <a:p>
            <a:pPr lvl="1">
              <a:lnSpc>
                <a:spcPct val="80000"/>
              </a:lnSpc>
              <a:tabLst>
                <a:tab pos="2279650" algn="l"/>
              </a:tabLst>
            </a:pPr>
            <a:r>
              <a:rPr lang="en-US" sz="2000" dirty="0" smtClean="0"/>
              <a:t>The Alert Tracker prompt will NOT display for any other non-tracked critical alerts. </a:t>
            </a:r>
          </a:p>
          <a:p>
            <a:pPr lvl="1">
              <a:lnSpc>
                <a:spcPct val="80000"/>
              </a:lnSpc>
              <a:tabLst>
                <a:tab pos="2279650" algn="l"/>
              </a:tabLst>
            </a:pPr>
            <a:r>
              <a:rPr lang="en-US" sz="2000" dirty="0" smtClean="0"/>
              <a:t>The Alert Tracker prompt will NOT display if the tracked critical alert has already been followed-up by you or someone else on the patient’s care team.</a:t>
            </a:r>
          </a:p>
          <a:p>
            <a:pPr lvl="1">
              <a:lnSpc>
                <a:spcPct val="80000"/>
              </a:lnSpc>
              <a:tabLst>
                <a:tab pos="2279650" algn="l"/>
              </a:tabLst>
            </a:pPr>
            <a:endParaRPr lang="en-US" sz="2000" dirty="0" smtClean="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
        <p:nvSpPr>
          <p:cNvPr id="11" name="Rectangle 2"/>
          <p:cNvSpPr>
            <a:spLocks noGrp="1" noChangeArrowheads="1"/>
          </p:cNvSpPr>
          <p:nvPr>
            <p:ph type="title"/>
          </p:nvPr>
        </p:nvSpPr>
        <p:spPr>
          <a:xfrm>
            <a:off x="447150" y="171450"/>
            <a:ext cx="5557724" cy="536575"/>
          </a:xfrm>
        </p:spPr>
        <p:txBody>
          <a:bodyPr/>
          <a:lstStyle/>
          <a:p>
            <a:pPr eaLnBrk="1" hangingPunct="1"/>
            <a:r>
              <a:rPr lang="en-US" dirty="0" smtClean="0"/>
              <a:t>How the Alert Tracker Works</a:t>
            </a:r>
          </a:p>
        </p:txBody>
      </p:sp>
    </p:spTree>
    <p:extLst>
      <p:ext uri="{BB962C8B-B14F-4D97-AF65-F5344CB8AC3E}">
        <p14:creationId xmlns="" xmlns:p14="http://schemas.microsoft.com/office/powerpoint/2010/main" val="881693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Alert Tracker Prompt</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If you wish to defer follow-up actions until later, you can click the Close and Address Later button. In this case, the alert will remain active and the prompt will appear again when you visit this patient’s chart. </a:t>
            </a:r>
          </a:p>
          <a:p>
            <a:pPr>
              <a:lnSpc>
                <a:spcPct val="80000"/>
              </a:lnSpc>
              <a:tabLst>
                <a:tab pos="2279650" algn="l"/>
              </a:tabLst>
            </a:pPr>
            <a:r>
              <a:rPr lang="en-US" sz="2400" dirty="0" smtClean="0"/>
              <a:t>If you choose to address the alert now, click the Address Now button on the prompt. </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5" name="Picture 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3158027"/>
            <a:ext cx="5943600" cy="2578100"/>
          </a:xfrm>
          <a:prstGeom prst="rect">
            <a:avLst/>
          </a:prstGeom>
          <a:noFill/>
          <a:ln>
            <a:noFill/>
          </a:ln>
        </p:spPr>
      </p:pic>
      <p:sp>
        <p:nvSpPr>
          <p:cNvPr id="6" name="Rectangle 3"/>
          <p:cNvSpPr>
            <a:spLocks noGrp="1" noChangeArrowheads="1"/>
          </p:cNvSpPr>
          <p:nvPr>
            <p:ph sz="half" idx="1"/>
          </p:nvPr>
        </p:nvSpPr>
        <p:spPr>
          <a:xfrm>
            <a:off x="305598" y="5784882"/>
            <a:ext cx="8343900" cy="345496"/>
          </a:xfrm>
        </p:spPr>
        <p:txBody>
          <a:bodyPr/>
          <a:lstStyle/>
          <a:p>
            <a:pPr marL="0" indent="0" algn="ctr">
              <a:lnSpc>
                <a:spcPct val="80000"/>
              </a:lnSpc>
              <a:buNone/>
              <a:tabLst>
                <a:tab pos="2279650" algn="l"/>
              </a:tabLst>
            </a:pPr>
            <a:r>
              <a:rPr lang="en-US" sz="1600" i="1" dirty="0" smtClean="0"/>
              <a:t>Alert Tracker CPRS Prompt</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 xmlns:p14="http://schemas.microsoft.com/office/powerpoint/2010/main" val="4206330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a:t>Selecting a VEFA Template</a:t>
            </a:r>
            <a:endParaRPr lang="en-US" dirty="0" smtClean="0"/>
          </a:p>
        </p:txBody>
      </p:sp>
      <p:sp>
        <p:nvSpPr>
          <p:cNvPr id="9219" name="Rectangle 3"/>
          <p:cNvSpPr>
            <a:spLocks noGrp="1" noChangeArrowheads="1"/>
          </p:cNvSpPr>
          <p:nvPr>
            <p:ph sz="half" idx="1"/>
          </p:nvPr>
        </p:nvSpPr>
        <p:spPr>
          <a:xfrm>
            <a:off x="381000" y="1066800"/>
            <a:ext cx="4492658" cy="5149850"/>
          </a:xfrm>
        </p:spPr>
        <p:txBody>
          <a:bodyPr/>
          <a:lstStyle/>
          <a:p>
            <a:pPr>
              <a:lnSpc>
                <a:spcPct val="80000"/>
              </a:lnSpc>
              <a:tabLst>
                <a:tab pos="2279650" algn="l"/>
              </a:tabLst>
            </a:pPr>
            <a:r>
              <a:rPr lang="en-US" sz="2400" dirty="0" smtClean="0"/>
              <a:t>Clicking Address Now will bring up the Visit Location dialog window shown at right. </a:t>
            </a:r>
          </a:p>
          <a:p>
            <a:pPr>
              <a:lnSpc>
                <a:spcPct val="80000"/>
              </a:lnSpc>
              <a:tabLst>
                <a:tab pos="2279650" algn="l"/>
              </a:tabLst>
            </a:pPr>
            <a:r>
              <a:rPr lang="en-US" sz="2400" dirty="0" smtClean="0"/>
              <a:t>Select the correct visit location from the dropdown list and click OK.</a:t>
            </a:r>
          </a:p>
          <a:p>
            <a:pPr>
              <a:lnSpc>
                <a:spcPct val="80000"/>
              </a:lnSpc>
              <a:tabLst>
                <a:tab pos="2279650" algn="l"/>
              </a:tabLst>
            </a:pPr>
            <a:r>
              <a:rPr lang="en-US" sz="2400" dirty="0" smtClean="0"/>
              <a:t>In dialog that  appears </a:t>
            </a:r>
            <a:r>
              <a:rPr lang="en-US" sz="2400" dirty="0"/>
              <a:t>next (shown below </a:t>
            </a:r>
            <a:r>
              <a:rPr lang="en-US" sz="2400" dirty="0" smtClean="0"/>
              <a:t>at right), select the appropriate Progress </a:t>
            </a:r>
            <a:br>
              <a:rPr lang="en-US" sz="2400" dirty="0" smtClean="0"/>
            </a:br>
            <a:r>
              <a:rPr lang="en-US" sz="2400" dirty="0" smtClean="0"/>
              <a:t>Note Title from the </a:t>
            </a:r>
            <a:br>
              <a:rPr lang="en-US" sz="2400" dirty="0" smtClean="0"/>
            </a:br>
            <a:r>
              <a:rPr lang="en-US" sz="2400" dirty="0" smtClean="0"/>
              <a:t>dropdown list. </a:t>
            </a:r>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69958" y="1074657"/>
            <a:ext cx="3906919" cy="3176086"/>
          </a:xfrm>
          <a:prstGeom prst="rect">
            <a:avLst/>
          </a:prstGeom>
          <a:noFill/>
          <a:ln>
            <a:noFill/>
          </a:ln>
        </p:spPr>
      </p:pic>
      <p:pic>
        <p:nvPicPr>
          <p:cNvPr id="7" name="Picture 6"/>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1046" y="4382719"/>
            <a:ext cx="4585016" cy="1836399"/>
          </a:xfrm>
          <a:prstGeom prst="rect">
            <a:avLst/>
          </a:prstGeom>
          <a:noFill/>
          <a:ln>
            <a:solidFill>
              <a:schemeClr val="bg1">
                <a:lumMod val="50000"/>
              </a:schemeClr>
            </a:solidFill>
          </a:ln>
        </p:spPr>
      </p:pic>
    </p:spTree>
    <p:extLst>
      <p:ext uri="{BB962C8B-B14F-4D97-AF65-F5344CB8AC3E}">
        <p14:creationId xmlns="" xmlns:p14="http://schemas.microsoft.com/office/powerpoint/2010/main" val="4133447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Selecting Follow-Up Actions</a:t>
            </a:r>
          </a:p>
        </p:txBody>
      </p:sp>
      <p:sp>
        <p:nvSpPr>
          <p:cNvPr id="9219" name="Rectangle 3"/>
          <p:cNvSpPr>
            <a:spLocks noGrp="1" noChangeArrowheads="1"/>
          </p:cNvSpPr>
          <p:nvPr>
            <p:ph sz="half" idx="1"/>
          </p:nvPr>
        </p:nvSpPr>
        <p:spPr>
          <a:xfrm>
            <a:off x="381000" y="1066800"/>
            <a:ext cx="3370868" cy="5149850"/>
          </a:xfrm>
        </p:spPr>
        <p:txBody>
          <a:bodyPr/>
          <a:lstStyle/>
          <a:p>
            <a:pPr>
              <a:lnSpc>
                <a:spcPct val="80000"/>
              </a:lnSpc>
              <a:tabLst>
                <a:tab pos="2279650" algn="l"/>
              </a:tabLst>
            </a:pPr>
            <a:r>
              <a:rPr lang="en-US" sz="2400" dirty="0" smtClean="0"/>
              <a:t>In the resulting reminder dialog, select all appropriate follow-up actions you wish to perform (or have already performed and wish to document).</a:t>
            </a:r>
          </a:p>
          <a:p>
            <a:pPr>
              <a:lnSpc>
                <a:spcPct val="80000"/>
              </a:lnSpc>
              <a:tabLst>
                <a:tab pos="2279650" algn="l"/>
              </a:tabLst>
            </a:pPr>
            <a:r>
              <a:rPr lang="en-US" sz="2400" dirty="0"/>
              <a:t>CACs at your facility will configure which follow-up actions </a:t>
            </a:r>
            <a:r>
              <a:rPr lang="en-US" sz="2400" dirty="0" smtClean="0"/>
              <a:t>are displayed here. </a:t>
            </a:r>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14164" y="1168927"/>
            <a:ext cx="4942002" cy="4387702"/>
          </a:xfrm>
          <a:prstGeom prst="rect">
            <a:avLst/>
          </a:prstGeom>
          <a:noFill/>
          <a:ln>
            <a:noFill/>
          </a:ln>
        </p:spPr>
      </p:pic>
    </p:spTree>
    <p:extLst>
      <p:ext uri="{BB962C8B-B14F-4D97-AF65-F5344CB8AC3E}">
        <p14:creationId xmlns="" xmlns:p14="http://schemas.microsoft.com/office/powerpoint/2010/main" val="2735814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Selecting Follow-Up Actions</a:t>
            </a:r>
          </a:p>
        </p:txBody>
      </p:sp>
      <p:sp>
        <p:nvSpPr>
          <p:cNvPr id="9219" name="Rectangle 3"/>
          <p:cNvSpPr>
            <a:spLocks noGrp="1" noChangeArrowheads="1"/>
          </p:cNvSpPr>
          <p:nvPr>
            <p:ph sz="half" idx="1"/>
          </p:nvPr>
        </p:nvSpPr>
        <p:spPr>
          <a:xfrm>
            <a:off x="381000" y="1066800"/>
            <a:ext cx="4784889" cy="5149850"/>
          </a:xfrm>
        </p:spPr>
        <p:txBody>
          <a:bodyPr/>
          <a:lstStyle/>
          <a:p>
            <a:pPr>
              <a:lnSpc>
                <a:spcPct val="80000"/>
              </a:lnSpc>
              <a:tabLst>
                <a:tab pos="2279650" algn="l"/>
              </a:tabLst>
            </a:pPr>
            <a:r>
              <a:rPr lang="en-US" sz="2400" dirty="0" smtClean="0"/>
              <a:t>The window at the bottom of the dialog shows all items you have selected and all notes you have entered in the Comments field. </a:t>
            </a:r>
          </a:p>
          <a:p>
            <a:pPr>
              <a:lnSpc>
                <a:spcPct val="80000"/>
              </a:lnSpc>
              <a:tabLst>
                <a:tab pos="2279650" algn="l"/>
              </a:tabLst>
            </a:pPr>
            <a:r>
              <a:rPr lang="en-US" sz="2400" dirty="0" smtClean="0"/>
              <a:t>These will appear in the progress note that is generated in the patient’s chart.</a:t>
            </a:r>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7" name="Picture 6"/>
          <p:cNvPicPr/>
          <p:nvPr/>
        </p:nvPicPr>
        <p:blipFill rotWithShape="1">
          <a:blip r:embed="rId2" cstate="print">
            <a:extLst>
              <a:ext uri="{28A0092B-C50C-407E-A947-70E740481C1C}">
                <a14:useLocalDpi xmlns="" xmlns:a14="http://schemas.microsoft.com/office/drawing/2010/main" val="0"/>
              </a:ext>
            </a:extLst>
          </a:blip>
          <a:srcRect t="74875" b="-1"/>
          <a:stretch/>
        </p:blipFill>
        <p:spPr bwMode="auto">
          <a:xfrm>
            <a:off x="1043036" y="3968680"/>
            <a:ext cx="7092296" cy="2055043"/>
          </a:xfrm>
          <a:prstGeom prst="rect">
            <a:avLst/>
          </a:prstGeom>
          <a:noFill/>
          <a:ln>
            <a:solidFill>
              <a:schemeClr val="bg1">
                <a:lumMod val="50000"/>
              </a:schemeClr>
            </a:solidFill>
          </a:ln>
        </p:spPr>
      </p:pic>
      <p:pic>
        <p:nvPicPr>
          <p:cNvPr id="8" name="Picture 7"/>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41303" y="1093513"/>
            <a:ext cx="3348873" cy="2648928"/>
          </a:xfrm>
          <a:prstGeom prst="rect">
            <a:avLst/>
          </a:prstGeom>
          <a:noFill/>
          <a:ln>
            <a:solidFill>
              <a:schemeClr val="bg1">
                <a:lumMod val="50000"/>
              </a:schemeClr>
            </a:solidFill>
          </a:ln>
        </p:spPr>
      </p:pic>
      <p:cxnSp>
        <p:nvCxnSpPr>
          <p:cNvPr id="3" name="Straight Connector 2"/>
          <p:cNvCxnSpPr/>
          <p:nvPr/>
        </p:nvCxnSpPr>
        <p:spPr bwMode="auto">
          <a:xfrm flipH="1">
            <a:off x="1043037" y="3242821"/>
            <a:ext cx="4198266" cy="74471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8135332" y="3214540"/>
            <a:ext cx="454844" cy="7447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 xmlns:p14="http://schemas.microsoft.com/office/powerpoint/2010/main" val="1344481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Completing Orders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If you selected any orders </a:t>
            </a:r>
            <a:r>
              <a:rPr lang="en-US" sz="2400" dirty="0"/>
              <a:t>o</a:t>
            </a:r>
            <a:r>
              <a:rPr lang="en-US" sz="2400" dirty="0" smtClean="0"/>
              <a:t>n the reminder dialog, you will automatically be prompted to enter those order details, just as you would in other instances of CPRS. </a:t>
            </a:r>
          </a:p>
          <a:p>
            <a:pPr>
              <a:lnSpc>
                <a:spcPct val="80000"/>
              </a:lnSpc>
              <a:tabLst>
                <a:tab pos="2279650" algn="l"/>
              </a:tabLst>
            </a:pPr>
            <a:r>
              <a:rPr lang="en-US" sz="2400" dirty="0" smtClean="0"/>
              <a:t>Complete these details to place the orders and therefore satisfy the Alert Tracker condition. </a:t>
            </a:r>
          </a:p>
          <a:p>
            <a:pPr>
              <a:lnSpc>
                <a:spcPct val="80000"/>
              </a:lnSpc>
              <a:tabLst>
                <a:tab pos="2279650" algn="l"/>
              </a:tabLst>
            </a:pPr>
            <a:r>
              <a:rPr lang="en-US" sz="2400" dirty="0" smtClean="0"/>
              <a:t>The appropriate </a:t>
            </a:r>
            <a:r>
              <a:rPr lang="en-US" sz="2400" dirty="0"/>
              <a:t>health factors </a:t>
            </a:r>
            <a:r>
              <a:rPr lang="en-US" sz="2400" dirty="0" smtClean="0"/>
              <a:t>associated with each </a:t>
            </a:r>
            <a:r>
              <a:rPr lang="en-US" sz="2400" dirty="0"/>
              <a:t>follow-up action </a:t>
            </a:r>
            <a:r>
              <a:rPr lang="en-US" sz="2400" dirty="0" smtClean="0"/>
              <a:t>will then be </a:t>
            </a:r>
            <a:r>
              <a:rPr lang="en-US" sz="2400" dirty="0"/>
              <a:t>added to the patient’s chart. </a:t>
            </a:r>
            <a:endParaRPr lang="en-US" sz="2400" dirty="0" smtClean="0"/>
          </a:p>
          <a:p>
            <a:pPr>
              <a:lnSpc>
                <a:spcPct val="80000"/>
              </a:lnSpc>
              <a:tabLst>
                <a:tab pos="2279650" algn="l"/>
              </a:tabLst>
            </a:pPr>
            <a:endParaRPr lang="en-US" sz="2400" dirty="0"/>
          </a:p>
          <a:p>
            <a:pPr marL="0" indent="0">
              <a:lnSpc>
                <a:spcPct val="80000"/>
              </a:lnSpc>
              <a:buNone/>
              <a:tabLst>
                <a:tab pos="2279650" algn="l"/>
              </a:tabLst>
            </a:pPr>
            <a:endParaRPr lang="en-US" sz="2400" dirty="0" smtClean="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 xmlns:p14="http://schemas.microsoft.com/office/powerpoint/2010/main" val="1731713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Signing the Progress Note</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Review the progress note that was generated and add any additional notes as necessary. </a:t>
            </a:r>
          </a:p>
          <a:p>
            <a:pPr>
              <a:lnSpc>
                <a:spcPct val="80000"/>
              </a:lnSpc>
              <a:tabLst>
                <a:tab pos="2279650" algn="l"/>
              </a:tabLst>
            </a:pPr>
            <a:r>
              <a:rPr lang="en-US" sz="2400" dirty="0" smtClean="0"/>
              <a:t>Then, sign the note and any outstanding orders as usual. </a:t>
            </a:r>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5" name="Picture 4"/>
          <p:cNvPicPr/>
          <p:nvPr/>
        </p:nvPicPr>
        <p:blipFill rotWithShape="1">
          <a:blip r:embed="rId2" cstate="print">
            <a:extLst>
              <a:ext uri="{28A0092B-C50C-407E-A947-70E740481C1C}">
                <a14:useLocalDpi xmlns="" xmlns:a14="http://schemas.microsoft.com/office/drawing/2010/main" val="0"/>
              </a:ext>
            </a:extLst>
          </a:blip>
          <a:srcRect b="3720"/>
          <a:stretch/>
        </p:blipFill>
        <p:spPr bwMode="auto">
          <a:xfrm>
            <a:off x="1348033" y="2102177"/>
            <a:ext cx="6400800" cy="4119514"/>
          </a:xfrm>
          <a:prstGeom prst="rect">
            <a:avLst/>
          </a:prstGeom>
          <a:noFill/>
          <a:ln>
            <a:solidFill>
              <a:schemeClr val="bg1">
                <a:lumMod val="50000"/>
              </a:schemeClr>
            </a:solidFill>
          </a:ln>
        </p:spPr>
      </p:pic>
      <p:pic>
        <p:nvPicPr>
          <p:cNvPr id="6" name="Picture 5"/>
          <p:cNvPicPr/>
          <p:nvPr/>
        </p:nvPicPr>
        <p:blipFill>
          <a:blip r:embed="rId3" cstate="print"/>
          <a:srcRect/>
          <a:stretch>
            <a:fillRect/>
          </a:stretch>
        </p:blipFill>
        <p:spPr bwMode="auto">
          <a:xfrm>
            <a:off x="2902035" y="3657477"/>
            <a:ext cx="3339930" cy="1008913"/>
          </a:xfrm>
          <a:prstGeom prst="rect">
            <a:avLst/>
          </a:prstGeom>
          <a:noFill/>
          <a:ln w="9525">
            <a:noFill/>
            <a:miter lim="800000"/>
            <a:headEnd/>
            <a:tailEnd/>
          </a:ln>
        </p:spPr>
      </p:pic>
    </p:spTree>
    <p:extLst>
      <p:ext uri="{BB962C8B-B14F-4D97-AF65-F5344CB8AC3E}">
        <p14:creationId xmlns="" xmlns:p14="http://schemas.microsoft.com/office/powerpoint/2010/main" val="1236815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Finishing the Process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When the progress note and all associated orders have been signed, the Alert Tracker condition will be satisfied, and the prompt will no longer appear on patient closeout for that alert instance. </a:t>
            </a:r>
          </a:p>
          <a:p>
            <a:pPr>
              <a:lnSpc>
                <a:spcPct val="80000"/>
              </a:lnSpc>
              <a:tabLst>
                <a:tab pos="2279650" algn="l"/>
              </a:tabLst>
            </a:pPr>
            <a:r>
              <a:rPr lang="en-US" sz="2400" dirty="0" smtClean="0"/>
              <a:t>Only then will the critical alert be removed from your list.  </a:t>
            </a:r>
          </a:p>
          <a:p>
            <a:pPr marL="0" indent="0">
              <a:lnSpc>
                <a:spcPct val="80000"/>
              </a:lnSpc>
              <a:buNone/>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 xmlns:p14="http://schemas.microsoft.com/office/powerpoint/2010/main" val="300372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Contact Information</a:t>
            </a:r>
            <a:endParaRPr lang="en-US" dirty="0"/>
          </a:p>
        </p:txBody>
      </p:sp>
      <p:sp>
        <p:nvSpPr>
          <p:cNvPr id="4" name="Date Placeholder 3"/>
          <p:cNvSpPr>
            <a:spLocks noGrp="1"/>
          </p:cNvSpPr>
          <p:nvPr>
            <p:ph type="dt" sz="half" idx="10"/>
          </p:nvPr>
        </p:nvSpPr>
        <p:spPr/>
        <p:txBody>
          <a:bodyPr/>
          <a:lstStyle/>
          <a:p>
            <a:pPr>
              <a:defRPr/>
            </a:pPr>
            <a:fld id="{964A0337-13A5-4C41-B233-75FB774C9DA6}" type="datetime5">
              <a:rPr lang="en-US" smtClean="0"/>
              <a:pPr>
                <a:defRPr/>
              </a:pPr>
              <a:t>16-Jun-14</a:t>
            </a:fld>
            <a:endParaRPr lang="en-US"/>
          </a:p>
        </p:txBody>
      </p:sp>
    </p:spTree>
    <p:extLst>
      <p:ext uri="{BB962C8B-B14F-4D97-AF65-F5344CB8AC3E}">
        <p14:creationId xmlns="" xmlns:p14="http://schemas.microsoft.com/office/powerpoint/2010/main" val="49148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Contact Information</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If you have questions or need additional assistance, contact:</a:t>
            </a:r>
          </a:p>
          <a:p>
            <a:pPr>
              <a:lnSpc>
                <a:spcPct val="80000"/>
              </a:lnSpc>
              <a:tabLst>
                <a:tab pos="2279650" algn="l"/>
              </a:tabLst>
            </a:pPr>
            <a:endParaRPr lang="en-US" sz="2400" dirty="0"/>
          </a:p>
          <a:p>
            <a:pPr>
              <a:lnSpc>
                <a:spcPct val="80000"/>
              </a:lnSpc>
              <a:tabLst>
                <a:tab pos="2279650" algn="l"/>
              </a:tabLst>
            </a:pPr>
            <a:r>
              <a:rPr lang="en-US" sz="2400" dirty="0" smtClean="0"/>
              <a:t>CAC Support:</a:t>
            </a:r>
          </a:p>
          <a:p>
            <a:pPr lvl="1">
              <a:lnSpc>
                <a:spcPct val="80000"/>
              </a:lnSpc>
              <a:tabLst>
                <a:tab pos="2279650" algn="l"/>
              </a:tabLst>
            </a:pPr>
            <a:r>
              <a:rPr lang="en-US" sz="2000" dirty="0" smtClean="0"/>
              <a:t>Margaret </a:t>
            </a:r>
            <a:r>
              <a:rPr lang="en-US" sz="2000" dirty="0" err="1" smtClean="0"/>
              <a:t>Fralin</a:t>
            </a:r>
            <a:r>
              <a:rPr lang="en-US" sz="2000" dirty="0" smtClean="0"/>
              <a:t> (</a:t>
            </a:r>
            <a:r>
              <a:rPr lang="en-US" sz="2000" dirty="0" smtClean="0">
                <a:hlinkClick r:id="rId2"/>
              </a:rPr>
              <a:t>Margaret.Fralin@va.gov</a:t>
            </a:r>
            <a:r>
              <a:rPr lang="en-US" sz="2000" dirty="0" smtClean="0"/>
              <a:t>)</a:t>
            </a:r>
          </a:p>
          <a:p>
            <a:pPr lvl="1">
              <a:lnSpc>
                <a:spcPct val="80000"/>
              </a:lnSpc>
              <a:tabLst>
                <a:tab pos="2279650" algn="l"/>
              </a:tabLst>
            </a:pPr>
            <a:r>
              <a:rPr lang="en-US" sz="2000" dirty="0" smtClean="0"/>
              <a:t>Patrick </a:t>
            </a:r>
            <a:r>
              <a:rPr lang="en-US" sz="2000" dirty="0" err="1" smtClean="0"/>
              <a:t>McGillicuddy</a:t>
            </a:r>
            <a:r>
              <a:rPr lang="en-US" sz="2000" dirty="0" smtClean="0"/>
              <a:t> (</a:t>
            </a:r>
            <a:r>
              <a:rPr lang="en-US" sz="2000" dirty="0" smtClean="0">
                <a:hlinkClick r:id="rId3"/>
              </a:rPr>
              <a:t>Patrick.McGillicuddy@va.gov</a:t>
            </a:r>
            <a:r>
              <a:rPr lang="en-US" sz="2000" dirty="0" smtClean="0"/>
              <a:t>)</a:t>
            </a:r>
          </a:p>
          <a:p>
            <a:pPr>
              <a:lnSpc>
                <a:spcPct val="80000"/>
              </a:lnSpc>
              <a:tabLst>
                <a:tab pos="2279650" algn="l"/>
              </a:tabLst>
            </a:pPr>
            <a:endParaRPr lang="en-US" sz="2400" dirty="0"/>
          </a:p>
          <a:p>
            <a:pPr>
              <a:lnSpc>
                <a:spcPct val="80000"/>
              </a:lnSpc>
              <a:tabLst>
                <a:tab pos="2279650" algn="l"/>
              </a:tabLst>
            </a:pPr>
            <a:r>
              <a:rPr lang="en-US" sz="2400" dirty="0"/>
              <a:t>AWARE Technical Support:</a:t>
            </a:r>
          </a:p>
          <a:p>
            <a:pPr lvl="1">
              <a:lnSpc>
                <a:spcPct val="80000"/>
              </a:lnSpc>
              <a:tabLst>
                <a:tab pos="2279650" algn="l"/>
              </a:tabLst>
            </a:pPr>
            <a:r>
              <a:rPr lang="en-US" sz="2000">
                <a:hlinkClick r:id="rId4"/>
              </a:rPr>
              <a:t>awarespprt@gmail.com</a:t>
            </a:r>
            <a:endParaRPr lang="en-US" sz="2000"/>
          </a:p>
          <a:p>
            <a:pPr>
              <a:lnSpc>
                <a:spcPct val="80000"/>
              </a:lnSpc>
              <a:tabLst>
                <a:tab pos="2279650" algn="l"/>
              </a:tabLst>
            </a:pPr>
            <a:endParaRPr lang="en-US"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 xmlns:p14="http://schemas.microsoft.com/office/powerpoint/2010/main" val="2439346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Contents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hlinkClick r:id="rId2" action="ppaction://hlinksldjump"/>
              </a:rPr>
              <a:t>Lesson 1: What is the Alert Tracker?</a:t>
            </a:r>
            <a:endParaRPr lang="en-US" sz="2400" dirty="0" smtClean="0"/>
          </a:p>
          <a:p>
            <a:pPr lvl="1">
              <a:lnSpc>
                <a:spcPct val="80000"/>
              </a:lnSpc>
              <a:tabLst>
                <a:tab pos="2279650" algn="l"/>
              </a:tabLst>
            </a:pPr>
            <a:r>
              <a:rPr lang="en-US" sz="2000" dirty="0" smtClean="0"/>
              <a:t>Overview of the Alert Tracker</a:t>
            </a:r>
          </a:p>
          <a:p>
            <a:pPr>
              <a:lnSpc>
                <a:spcPct val="80000"/>
              </a:lnSpc>
              <a:tabLst>
                <a:tab pos="2279650" algn="l"/>
              </a:tabLst>
            </a:pPr>
            <a:r>
              <a:rPr lang="en-US" sz="2400" dirty="0" smtClean="0">
                <a:hlinkClick r:id="rId3" action="ppaction://hlinksldjump"/>
              </a:rPr>
              <a:t>Lesson 2: Using the Alert Tracker</a:t>
            </a:r>
            <a:endParaRPr lang="en-US" sz="2400" dirty="0" smtClean="0"/>
          </a:p>
          <a:p>
            <a:pPr lvl="1">
              <a:lnSpc>
                <a:spcPct val="80000"/>
              </a:lnSpc>
              <a:tabLst>
                <a:tab pos="2279650" algn="l"/>
              </a:tabLst>
            </a:pPr>
            <a:r>
              <a:rPr lang="en-US" sz="2000" dirty="0" smtClean="0"/>
              <a:t>How the Alert Tracker Works</a:t>
            </a:r>
          </a:p>
          <a:p>
            <a:pPr lvl="1">
              <a:lnSpc>
                <a:spcPct val="80000"/>
              </a:lnSpc>
              <a:tabLst>
                <a:tab pos="2279650" algn="l"/>
              </a:tabLst>
            </a:pPr>
            <a:r>
              <a:rPr lang="en-US" sz="2000" dirty="0" smtClean="0"/>
              <a:t>Alert Tracker Prompt</a:t>
            </a:r>
            <a:endParaRPr lang="en-US" sz="2000" dirty="0"/>
          </a:p>
          <a:p>
            <a:pPr lvl="2">
              <a:lnSpc>
                <a:spcPct val="80000"/>
              </a:lnSpc>
              <a:tabLst>
                <a:tab pos="2279650" algn="l"/>
              </a:tabLst>
            </a:pPr>
            <a:r>
              <a:rPr lang="en-US" sz="1800" dirty="0"/>
              <a:t>Deferring Alerts</a:t>
            </a:r>
          </a:p>
          <a:p>
            <a:pPr lvl="2">
              <a:lnSpc>
                <a:spcPct val="80000"/>
              </a:lnSpc>
              <a:tabLst>
                <a:tab pos="2279650" algn="l"/>
              </a:tabLst>
            </a:pPr>
            <a:r>
              <a:rPr lang="en-US" sz="1800" dirty="0" smtClean="0"/>
              <a:t>Addressing Alerts</a:t>
            </a:r>
          </a:p>
          <a:p>
            <a:pPr lvl="1">
              <a:lnSpc>
                <a:spcPct val="80000"/>
              </a:lnSpc>
              <a:tabLst>
                <a:tab pos="2279650" algn="l"/>
              </a:tabLst>
            </a:pPr>
            <a:r>
              <a:rPr lang="en-US" sz="2000" dirty="0" smtClean="0"/>
              <a:t>Selecting </a:t>
            </a:r>
            <a:r>
              <a:rPr lang="en-US" sz="2000" dirty="0"/>
              <a:t>a VEFA Template</a:t>
            </a:r>
          </a:p>
          <a:p>
            <a:pPr lvl="1">
              <a:lnSpc>
                <a:spcPct val="80000"/>
              </a:lnSpc>
              <a:tabLst>
                <a:tab pos="2279650" algn="l"/>
              </a:tabLst>
            </a:pPr>
            <a:r>
              <a:rPr lang="en-US" sz="2000" dirty="0" smtClean="0"/>
              <a:t>Selecting </a:t>
            </a:r>
            <a:r>
              <a:rPr lang="en-US" sz="2000" dirty="0"/>
              <a:t>Follow-Up Actions</a:t>
            </a:r>
          </a:p>
          <a:p>
            <a:pPr lvl="1">
              <a:lnSpc>
                <a:spcPct val="80000"/>
              </a:lnSpc>
              <a:tabLst>
                <a:tab pos="2279650" algn="l"/>
              </a:tabLst>
            </a:pPr>
            <a:r>
              <a:rPr lang="en-US" sz="2000" dirty="0"/>
              <a:t>Completing Orders</a:t>
            </a:r>
          </a:p>
          <a:p>
            <a:pPr lvl="1">
              <a:lnSpc>
                <a:spcPct val="80000"/>
              </a:lnSpc>
              <a:tabLst>
                <a:tab pos="2279650" algn="l"/>
              </a:tabLst>
            </a:pPr>
            <a:r>
              <a:rPr lang="en-US" sz="2000" dirty="0"/>
              <a:t>Signing the Progress </a:t>
            </a:r>
            <a:r>
              <a:rPr lang="en-US" sz="2000" dirty="0" smtClean="0"/>
              <a:t>Note</a:t>
            </a:r>
          </a:p>
          <a:p>
            <a:pPr lvl="1">
              <a:lnSpc>
                <a:spcPct val="80000"/>
              </a:lnSpc>
              <a:tabLst>
                <a:tab pos="2279650" algn="l"/>
              </a:tabLst>
            </a:pPr>
            <a:r>
              <a:rPr lang="en-US" sz="2000" dirty="0" smtClean="0"/>
              <a:t>Finishing the Process</a:t>
            </a:r>
          </a:p>
          <a:p>
            <a:pPr>
              <a:lnSpc>
                <a:spcPct val="80000"/>
              </a:lnSpc>
              <a:tabLst>
                <a:tab pos="2279650" algn="l"/>
              </a:tabLst>
            </a:pPr>
            <a:r>
              <a:rPr lang="en-US" sz="2400" dirty="0" smtClean="0">
                <a:hlinkClick r:id="rId4" action="ppaction://hlinksldjump"/>
              </a:rPr>
              <a:t>Contact Information</a:t>
            </a:r>
            <a:endParaRPr lang="en-US" sz="24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Purpose and Objectives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Objective: To provide an overview, basic training, and examples of how to use the Alert Tracker</a:t>
            </a:r>
          </a:p>
          <a:p>
            <a:pPr>
              <a:lnSpc>
                <a:spcPct val="80000"/>
              </a:lnSpc>
              <a:tabLst>
                <a:tab pos="2279650" algn="l"/>
              </a:tabLst>
            </a:pPr>
            <a:r>
              <a:rPr lang="en-US" sz="2400" dirty="0" smtClean="0"/>
              <a:t>After completing this training:</a:t>
            </a:r>
          </a:p>
          <a:p>
            <a:pPr lvl="1">
              <a:lnSpc>
                <a:spcPct val="80000"/>
              </a:lnSpc>
              <a:tabLst>
                <a:tab pos="2279650" algn="l"/>
              </a:tabLst>
            </a:pPr>
            <a:r>
              <a:rPr lang="en-US" sz="2000" dirty="0" smtClean="0"/>
              <a:t>All users should be able to use the Alert Tracker and understand how it fits into their alert management workflow</a:t>
            </a:r>
            <a:endParaRPr lang="en-US" sz="2000" dirty="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 xmlns:p14="http://schemas.microsoft.com/office/powerpoint/2010/main" val="2937301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Lesson 1: What Is the Alert Tracker?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 xmlns:p14="http://schemas.microsoft.com/office/powerpoint/2010/main" val="108748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Overview</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The Alert Tracker is the </a:t>
            </a:r>
            <a:r>
              <a:rPr lang="en-US" sz="2400" dirty="0"/>
              <a:t>core part of the AWARE </a:t>
            </a:r>
            <a:r>
              <a:rPr lang="en-US" sz="2400" dirty="0" smtClean="0"/>
              <a:t>system and serves as the CPRS </a:t>
            </a:r>
            <a:r>
              <a:rPr lang="en-US" sz="2400" dirty="0"/>
              <a:t>integration </a:t>
            </a:r>
            <a:r>
              <a:rPr lang="en-US" sz="2400" dirty="0" smtClean="0"/>
              <a:t>point. </a:t>
            </a:r>
          </a:p>
          <a:p>
            <a:pPr lvl="1">
              <a:lnSpc>
                <a:spcPct val="80000"/>
              </a:lnSpc>
              <a:tabLst>
                <a:tab pos="2279650" algn="l"/>
              </a:tabLst>
            </a:pPr>
            <a:r>
              <a:rPr lang="en-US" sz="2000" dirty="0" smtClean="0"/>
              <a:t>The </a:t>
            </a:r>
            <a:r>
              <a:rPr lang="en-US" sz="2000" dirty="0"/>
              <a:t>Alert Tracker has been designed to work with CPRS v29. </a:t>
            </a:r>
          </a:p>
          <a:p>
            <a:pPr>
              <a:lnSpc>
                <a:spcPct val="80000"/>
              </a:lnSpc>
              <a:tabLst>
                <a:tab pos="2279650" algn="l"/>
              </a:tabLst>
            </a:pPr>
            <a:r>
              <a:rPr lang="en-US" sz="2400" dirty="0" smtClean="0"/>
              <a:t>It prompts clinicians for timely follow-up actions on certain critical alerts that may have been missed. </a:t>
            </a:r>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000" dirty="0" smtClean="0"/>
          </a:p>
          <a:p>
            <a:pPr>
              <a:lnSpc>
                <a:spcPct val="80000"/>
              </a:lnSpc>
              <a:tabLst>
                <a:tab pos="2279650" algn="l"/>
              </a:tabLst>
            </a:pPr>
            <a:endParaRPr lang="en-US" sz="2400" dirty="0" smtClean="0"/>
          </a:p>
          <a:p>
            <a:pPr>
              <a:lnSpc>
                <a:spcPct val="80000"/>
              </a:lnSpc>
              <a:tabLst>
                <a:tab pos="2279650" algn="l"/>
              </a:tabLst>
            </a:pPr>
            <a:endParaRPr lang="en-US" sz="1300" dirty="0" smtClean="0"/>
          </a:p>
          <a:p>
            <a:pPr marL="0" indent="0">
              <a:lnSpc>
                <a:spcPct val="80000"/>
              </a:lnSpc>
              <a:buNone/>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5" name="Picture 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2818685"/>
            <a:ext cx="5943600" cy="2578100"/>
          </a:xfrm>
          <a:prstGeom prst="rect">
            <a:avLst/>
          </a:prstGeom>
          <a:noFill/>
          <a:ln>
            <a:noFill/>
          </a:ln>
        </p:spPr>
      </p:pic>
      <p:sp>
        <p:nvSpPr>
          <p:cNvPr id="6" name="Rectangle 3"/>
          <p:cNvSpPr>
            <a:spLocks noGrp="1" noChangeArrowheads="1"/>
          </p:cNvSpPr>
          <p:nvPr>
            <p:ph sz="half" idx="1"/>
          </p:nvPr>
        </p:nvSpPr>
        <p:spPr>
          <a:xfrm>
            <a:off x="305598" y="5454937"/>
            <a:ext cx="8343900" cy="345496"/>
          </a:xfrm>
        </p:spPr>
        <p:txBody>
          <a:bodyPr/>
          <a:lstStyle/>
          <a:p>
            <a:pPr marL="0" indent="0" algn="ctr">
              <a:lnSpc>
                <a:spcPct val="80000"/>
              </a:lnSpc>
              <a:buNone/>
              <a:tabLst>
                <a:tab pos="2279650" algn="l"/>
              </a:tabLst>
            </a:pPr>
            <a:r>
              <a:rPr lang="en-US" sz="1600" i="1" dirty="0" smtClean="0"/>
              <a:t>Alert Tracker CPRS Prompt</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 xmlns:p14="http://schemas.microsoft.com/office/powerpoint/2010/main" val="358871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410200" cy="536575"/>
          </a:xfrm>
        </p:spPr>
        <p:txBody>
          <a:bodyPr/>
          <a:lstStyle/>
          <a:p>
            <a:pPr eaLnBrk="1" hangingPunct="1"/>
            <a:r>
              <a:rPr lang="en-US" dirty="0" smtClean="0"/>
              <a:t>Overview</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Currently, the Alert Tracker only tracks these four critical alerts:</a:t>
            </a:r>
          </a:p>
          <a:p>
            <a:pPr marL="914400" lvl="1" indent="-457200">
              <a:lnSpc>
                <a:spcPct val="80000"/>
              </a:lnSpc>
              <a:buFont typeface="+mj-lt"/>
              <a:buAutoNum type="arabicPeriod"/>
              <a:tabLst>
                <a:tab pos="2279650" algn="l"/>
              </a:tabLst>
            </a:pPr>
            <a:r>
              <a:rPr lang="en-US" sz="2000" dirty="0" smtClean="0"/>
              <a:t>Prostate Specific Antigen (PSA)</a:t>
            </a:r>
          </a:p>
          <a:p>
            <a:pPr marL="914400" lvl="1" indent="-457200">
              <a:lnSpc>
                <a:spcPct val="80000"/>
              </a:lnSpc>
              <a:buFont typeface="+mj-lt"/>
              <a:buAutoNum type="arabicPeriod"/>
              <a:tabLst>
                <a:tab pos="2279650" algn="l"/>
              </a:tabLst>
            </a:pPr>
            <a:r>
              <a:rPr lang="en-US" sz="2000" dirty="0" smtClean="0"/>
              <a:t>Fecal Occult Blood Test (FOBT) </a:t>
            </a:r>
          </a:p>
          <a:p>
            <a:pPr marL="914400" lvl="1" indent="-457200">
              <a:lnSpc>
                <a:spcPct val="80000"/>
              </a:lnSpc>
              <a:buFont typeface="+mj-lt"/>
              <a:buAutoNum type="arabicPeriod"/>
              <a:tabLst>
                <a:tab pos="2279650" algn="l"/>
              </a:tabLst>
            </a:pPr>
            <a:r>
              <a:rPr lang="en-US" sz="2000" dirty="0" smtClean="0"/>
              <a:t>Abnormal Imaging </a:t>
            </a:r>
          </a:p>
          <a:p>
            <a:pPr marL="914400" lvl="1" indent="-457200">
              <a:lnSpc>
                <a:spcPct val="80000"/>
              </a:lnSpc>
              <a:buFont typeface="+mj-lt"/>
              <a:buAutoNum type="arabicPeriod"/>
              <a:tabLst>
                <a:tab pos="2279650" algn="l"/>
              </a:tabLst>
            </a:pPr>
            <a:r>
              <a:rPr lang="en-US" sz="2000" dirty="0" smtClean="0"/>
              <a:t>Abnormal Mammogram</a:t>
            </a:r>
          </a:p>
          <a:p>
            <a:pPr>
              <a:lnSpc>
                <a:spcPct val="80000"/>
              </a:lnSpc>
              <a:tabLst>
                <a:tab pos="2279650" algn="l"/>
              </a:tabLst>
            </a:pPr>
            <a:r>
              <a:rPr lang="en-US" sz="2400" dirty="0" smtClean="0"/>
              <a:t>Clinical Application Coordinators (CACs) at your facility will configure the Alert Tracker according to your facility’s policies for these alerts. </a:t>
            </a:r>
          </a:p>
          <a:p>
            <a:pPr marL="0" indent="0">
              <a:lnSpc>
                <a:spcPct val="80000"/>
              </a:lnSpc>
              <a:buNone/>
              <a:tabLst>
                <a:tab pos="2279650" algn="l"/>
              </a:tabLst>
            </a:pPr>
            <a:endParaRPr lang="en-US" sz="2000" dirty="0"/>
          </a:p>
          <a:p>
            <a:pPr>
              <a:lnSpc>
                <a:spcPct val="80000"/>
              </a:lnSpc>
              <a:tabLst>
                <a:tab pos="2279650" algn="l"/>
              </a:tabLst>
            </a:pPr>
            <a:endParaRPr lang="en-US" sz="2400" dirty="0" smtClean="0"/>
          </a:p>
          <a:p>
            <a:pPr>
              <a:lnSpc>
                <a:spcPct val="80000"/>
              </a:lnSpc>
              <a:tabLst>
                <a:tab pos="2279650" algn="l"/>
              </a:tabLst>
            </a:pPr>
            <a:endParaRPr lang="en-US" sz="1300" dirty="0" smtClean="0"/>
          </a:p>
          <a:p>
            <a:pPr marL="0" indent="0">
              <a:lnSpc>
                <a:spcPct val="80000"/>
              </a:lnSpc>
              <a:buNone/>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spTree>
    <p:extLst>
      <p:ext uri="{BB962C8B-B14F-4D97-AF65-F5344CB8AC3E}">
        <p14:creationId xmlns="" xmlns:p14="http://schemas.microsoft.com/office/powerpoint/2010/main" val="309408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Lesson 2: Using the alert </a:t>
            </a:r>
            <a:r>
              <a:rPr lang="en-US" dirty="0" err="1" smtClean="0"/>
              <a:t>tRacker</a:t>
            </a:r>
            <a:endParaRPr lang="en-US" dirty="0"/>
          </a:p>
        </p:txBody>
      </p:sp>
      <p:sp>
        <p:nvSpPr>
          <p:cNvPr id="5" name="Date Placeholder 4"/>
          <p:cNvSpPr>
            <a:spLocks noGrp="1"/>
          </p:cNvSpPr>
          <p:nvPr>
            <p:ph type="dt" sz="half" idx="10"/>
          </p:nvPr>
        </p:nvSpPr>
        <p:spPr/>
        <p:txBody>
          <a:bodyPr/>
          <a:lstStyle/>
          <a:p>
            <a:pPr>
              <a:defRPr/>
            </a:pPr>
            <a:fld id="{AD79662B-5412-47C9-9BFF-7666A71E26F1}" type="datetime5">
              <a:rPr lang="en-US" smtClean="0"/>
              <a:pPr>
                <a:defRPr/>
              </a:pPr>
              <a:t>16-Jun-14</a:t>
            </a:fld>
            <a:endParaRPr lang="en-US"/>
          </a:p>
        </p:txBody>
      </p:sp>
    </p:spTree>
    <p:extLst>
      <p:ext uri="{BB962C8B-B14F-4D97-AF65-F5344CB8AC3E}">
        <p14:creationId xmlns="" xmlns:p14="http://schemas.microsoft.com/office/powerpoint/2010/main" val="424380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7150" y="171450"/>
            <a:ext cx="5557724" cy="536575"/>
          </a:xfrm>
        </p:spPr>
        <p:txBody>
          <a:bodyPr/>
          <a:lstStyle/>
          <a:p>
            <a:pPr eaLnBrk="1" hangingPunct="1"/>
            <a:r>
              <a:rPr lang="en-US" dirty="0" smtClean="0"/>
              <a:t>How the Alert Tracker Works</a:t>
            </a:r>
          </a:p>
        </p:txBody>
      </p:sp>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You, a CPRS user, finish looking at a patient’s record and attempt to closeout or go to a different patient’s chart. </a:t>
            </a:r>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r>
              <a:rPr lang="en-US" sz="2400" dirty="0" smtClean="0"/>
              <a:t>Before you leave the current patient’s chart, a CPRS function determines whether that patient has any of the four tracked critical alerts that do not yet have a follow-up action associated with them. </a:t>
            </a:r>
            <a:endParaRPr lang="en-US" sz="2000" dirty="0" smtClean="0"/>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5" name="Picture 4"/>
          <p:cNvPicPr/>
          <p:nvPr/>
        </p:nvPicPr>
        <p:blipFill>
          <a:blip r:embed="rId2" cstate="print"/>
          <a:srcRect/>
          <a:stretch>
            <a:fillRect/>
          </a:stretch>
        </p:blipFill>
        <p:spPr bwMode="auto">
          <a:xfrm>
            <a:off x="2064471" y="1791093"/>
            <a:ext cx="4970086" cy="2716147"/>
          </a:xfrm>
          <a:prstGeom prst="rect">
            <a:avLst/>
          </a:prstGeom>
          <a:noFill/>
          <a:ln w="9525">
            <a:solidFill>
              <a:schemeClr val="bg1">
                <a:lumMod val="50000"/>
              </a:schemeClr>
            </a:solidFill>
            <a:miter lim="800000"/>
            <a:headEnd/>
            <a:tailEnd/>
          </a:ln>
        </p:spPr>
      </p:pic>
      <p:sp>
        <p:nvSpPr>
          <p:cNvPr id="6" name="Rectangle 3"/>
          <p:cNvSpPr>
            <a:spLocks noGrp="1" noChangeArrowheads="1"/>
          </p:cNvSpPr>
          <p:nvPr>
            <p:ph sz="half" idx="1"/>
          </p:nvPr>
        </p:nvSpPr>
        <p:spPr>
          <a:xfrm>
            <a:off x="305598" y="4568799"/>
            <a:ext cx="8343900" cy="345496"/>
          </a:xfrm>
        </p:spPr>
        <p:txBody>
          <a:bodyPr/>
          <a:lstStyle/>
          <a:p>
            <a:pPr marL="0" indent="0" algn="ctr">
              <a:lnSpc>
                <a:spcPct val="80000"/>
              </a:lnSpc>
              <a:buNone/>
              <a:tabLst>
                <a:tab pos="2279650" algn="l"/>
              </a:tabLst>
            </a:pPr>
            <a:r>
              <a:rPr lang="en-US" sz="1600" i="1" dirty="0" smtClean="0"/>
              <a:t>CPRS Patient Chart – Select New Patient</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Tree>
    <p:extLst>
      <p:ext uri="{BB962C8B-B14F-4D97-AF65-F5344CB8AC3E}">
        <p14:creationId xmlns="" xmlns:p14="http://schemas.microsoft.com/office/powerpoint/2010/main" val="1447093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sz="half" idx="1"/>
          </p:nvPr>
        </p:nvSpPr>
        <p:spPr>
          <a:xfrm>
            <a:off x="381000" y="1066800"/>
            <a:ext cx="8343900" cy="5149850"/>
          </a:xfrm>
        </p:spPr>
        <p:txBody>
          <a:bodyPr/>
          <a:lstStyle/>
          <a:p>
            <a:pPr>
              <a:lnSpc>
                <a:spcPct val="80000"/>
              </a:lnSpc>
              <a:tabLst>
                <a:tab pos="2279650" algn="l"/>
              </a:tabLst>
            </a:pPr>
            <a:r>
              <a:rPr lang="en-US" sz="2400" dirty="0" smtClean="0"/>
              <a:t>If a tracked alert exists and there are no follow-up actions in the patient’s chart, the Alert </a:t>
            </a:r>
            <a:r>
              <a:rPr lang="en-US" sz="2400" dirty="0"/>
              <a:t>T</a:t>
            </a:r>
            <a:r>
              <a:rPr lang="en-US" sz="2400" dirty="0" smtClean="0"/>
              <a:t>racker prompt appears on the screen, giving you the opportunity to address the alert now. </a:t>
            </a:r>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endParaRPr lang="en-US" sz="2400" dirty="0"/>
          </a:p>
          <a:p>
            <a:pPr>
              <a:lnSpc>
                <a:spcPct val="80000"/>
              </a:lnSpc>
              <a:tabLst>
                <a:tab pos="2279650" algn="l"/>
              </a:tabLst>
            </a:pPr>
            <a:endParaRPr lang="en-US" sz="2400" dirty="0" smtClean="0"/>
          </a:p>
          <a:p>
            <a:pPr>
              <a:lnSpc>
                <a:spcPct val="80000"/>
              </a:lnSpc>
              <a:tabLst>
                <a:tab pos="2279650" algn="l"/>
              </a:tabLst>
            </a:pPr>
            <a:r>
              <a:rPr lang="en-US" sz="2400" dirty="0" smtClean="0"/>
              <a:t>From that prompt, you can choose to indicate one or more preferred follow-up actions (e.g., a repeat test or medication order) and be directed to the specific </a:t>
            </a:r>
            <a:r>
              <a:rPr lang="en-US" sz="2400" dirty="0"/>
              <a:t>CPRS </a:t>
            </a:r>
            <a:r>
              <a:rPr lang="en-US" sz="2400" dirty="0" smtClean="0"/>
              <a:t>functions associated with those actions.</a:t>
            </a:r>
          </a:p>
          <a:p>
            <a:pPr>
              <a:lnSpc>
                <a:spcPct val="80000"/>
              </a:lnSpc>
              <a:tabLst>
                <a:tab pos="2279650" algn="l"/>
              </a:tabLst>
            </a:pPr>
            <a:endParaRPr lang="en-US" sz="2400" dirty="0" smtClean="0"/>
          </a:p>
          <a:p>
            <a:pPr>
              <a:lnSpc>
                <a:spcPct val="80000"/>
              </a:lnSpc>
              <a:tabLst>
                <a:tab pos="2279650" algn="l"/>
              </a:tabLst>
            </a:pPr>
            <a:endParaRPr lang="en-US" sz="1300" dirty="0" smtClean="0"/>
          </a:p>
          <a:p>
            <a:pPr>
              <a:lnSpc>
                <a:spcPct val="80000"/>
              </a:lnSpc>
              <a:tabLst>
                <a:tab pos="2279650" algn="l"/>
              </a:tabLst>
            </a:pPr>
            <a:endParaRPr lang="en-US" sz="1300" dirty="0" smtClean="0"/>
          </a:p>
        </p:txBody>
      </p:sp>
      <p:sp>
        <p:nvSpPr>
          <p:cNvPr id="9221" name="Date Placeholder 4"/>
          <p:cNvSpPr>
            <a:spLocks noGrp="1"/>
          </p:cNvSpPr>
          <p:nvPr>
            <p:ph type="dt" sz="quarter" idx="10"/>
          </p:nvPr>
        </p:nvSpPr>
        <p:spPr>
          <a:noFill/>
        </p:spPr>
        <p:txBody>
          <a:bodyPr/>
          <a:lstStyle/>
          <a:p>
            <a:fld id="{FB447089-097C-4E97-844F-A38BF2E54CFA}" type="datetime5">
              <a:rPr lang="en-US" smtClean="0"/>
              <a:pPr/>
              <a:t>16-Jun-14</a:t>
            </a:fld>
            <a:endParaRPr lang="en-US" smtClean="0"/>
          </a:p>
        </p:txBody>
      </p:sp>
      <p:pic>
        <p:nvPicPr>
          <p:cNvPr id="5" name="Picture 4"/>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628" y="2205866"/>
            <a:ext cx="5149392" cy="2257646"/>
          </a:xfrm>
          <a:prstGeom prst="rect">
            <a:avLst/>
          </a:prstGeom>
          <a:noFill/>
          <a:ln>
            <a:noFill/>
          </a:ln>
        </p:spPr>
      </p:pic>
      <p:sp>
        <p:nvSpPr>
          <p:cNvPr id="6" name="Rectangle 3"/>
          <p:cNvSpPr>
            <a:spLocks noGrp="1" noChangeArrowheads="1"/>
          </p:cNvSpPr>
          <p:nvPr>
            <p:ph sz="half" idx="1"/>
          </p:nvPr>
        </p:nvSpPr>
        <p:spPr>
          <a:xfrm>
            <a:off x="305598" y="4521664"/>
            <a:ext cx="8343900" cy="345496"/>
          </a:xfrm>
        </p:spPr>
        <p:txBody>
          <a:bodyPr/>
          <a:lstStyle/>
          <a:p>
            <a:pPr marL="0" indent="0" algn="ctr">
              <a:lnSpc>
                <a:spcPct val="80000"/>
              </a:lnSpc>
              <a:buNone/>
              <a:tabLst>
                <a:tab pos="2279650" algn="l"/>
              </a:tabLst>
            </a:pPr>
            <a:r>
              <a:rPr lang="en-US" sz="1600" i="1" dirty="0" smtClean="0"/>
              <a:t>Alert Tracker CPRS Prompt</a:t>
            </a:r>
          </a:p>
          <a:p>
            <a:pPr marL="0" indent="0" algn="ctr">
              <a:lnSpc>
                <a:spcPct val="80000"/>
              </a:lnSpc>
              <a:buNone/>
              <a:tabLst>
                <a:tab pos="2279650" algn="l"/>
              </a:tabLst>
            </a:pPr>
            <a:endParaRPr lang="en-US" sz="1050" dirty="0" smtClean="0"/>
          </a:p>
          <a:p>
            <a:pPr marL="0" indent="0" algn="ctr">
              <a:lnSpc>
                <a:spcPct val="80000"/>
              </a:lnSpc>
              <a:buNone/>
              <a:tabLst>
                <a:tab pos="2279650" algn="l"/>
              </a:tabLst>
            </a:pPr>
            <a:endParaRPr lang="en-US" sz="1050" dirty="0" smtClean="0"/>
          </a:p>
        </p:txBody>
      </p:sp>
      <p:sp>
        <p:nvSpPr>
          <p:cNvPr id="9" name="Rectangle 2"/>
          <p:cNvSpPr>
            <a:spLocks noGrp="1" noChangeArrowheads="1"/>
          </p:cNvSpPr>
          <p:nvPr>
            <p:ph type="title"/>
          </p:nvPr>
        </p:nvSpPr>
        <p:spPr>
          <a:xfrm>
            <a:off x="447150" y="171450"/>
            <a:ext cx="5557724" cy="536575"/>
          </a:xfrm>
        </p:spPr>
        <p:txBody>
          <a:bodyPr/>
          <a:lstStyle/>
          <a:p>
            <a:pPr eaLnBrk="1" hangingPunct="1"/>
            <a:r>
              <a:rPr lang="en-US" dirty="0" smtClean="0"/>
              <a:t>How the Alert Tracker Works</a:t>
            </a:r>
          </a:p>
        </p:txBody>
      </p:sp>
    </p:spTree>
    <p:extLst>
      <p:ext uri="{BB962C8B-B14F-4D97-AF65-F5344CB8AC3E}">
        <p14:creationId xmlns="" xmlns:p14="http://schemas.microsoft.com/office/powerpoint/2010/main" val="3186468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A4A4E9"/>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C9AB3197FD50448310FFA1687322E4" ma:contentTypeVersion="6" ma:contentTypeDescription="Create a new document." ma:contentTypeScope="" ma:versionID="4b9f0212a0c4e98595c36512f1a36bae">
  <xsd:schema xmlns:xsd="http://www.w3.org/2001/XMLSchema" xmlns:p="http://schemas.microsoft.com/office/2006/metadata/properties" xmlns:ns2="31427534-dd22-4c80-bda2-4289752910af" targetNamespace="http://schemas.microsoft.com/office/2006/metadata/properties" ma:root="true" ma:fieldsID="799776be9bf6c38a11203ebcc4ee4fcb" ns2:_="">
    <xsd:import namespace="31427534-dd22-4c80-bda2-4289752910af"/>
    <xsd:element name="properties">
      <xsd:complexType>
        <xsd:sequence>
          <xsd:element name="documentManagement">
            <xsd:complexType>
              <xsd:all>
                <xsd:element ref="ns2:_dlc_Exempt" minOccurs="0"/>
                <xsd:element ref="ns2:_dlc_ExpireDateSaved" minOccurs="0"/>
                <xsd:element ref="ns2:_dlc_ExpireDate" minOccurs="0"/>
              </xsd:all>
            </xsd:complexType>
          </xsd:element>
        </xsd:sequence>
      </xsd:complexType>
    </xsd:element>
  </xsd:schema>
  <xsd:schema xmlns:xsd="http://www.w3.org/2001/XMLSchema" xmlns:dms="http://schemas.microsoft.com/office/2006/documentManagement/types" targetNamespace="31427534-dd22-4c80-bda2-4289752910af" elementFormDefault="qualified">
    <xsd:import namespace="http://schemas.microsoft.com/office/2006/documentManagement/types"/>
    <xsd:element name="_dlc_Exempt" ma:index="9" nillable="true" ma:displayName="Exempt from Policy" ma:description="" ma:hidden="true" ma:internalName="_dlc_Exempt" ma:readOnly="true">
      <xsd:simpleType>
        <xsd:restriction base="dms:Unknown"/>
      </xsd:simpleType>
    </xsd:element>
    <xsd:element name="_dlc_ExpireDateSaved" ma:index="10" nillable="true" ma:displayName="Original Expiration Date" ma:description="" ma:hidden="true" ma:internalName="_dlc_ExpireDateSaved" ma:readOnly="true">
      <xsd:simpleType>
        <xsd:restriction base="dms:DateTime"/>
      </xsd:simpleType>
    </xsd:element>
    <xsd:element name="_dlc_ExpireDate" ma:index="11" nillable="true" ma:displayName="Expiration Date" ma:description="" ma:hidden="true" ma:internalName="_dlc_ExpireDat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ExpireDate xmlns="31427534-dd22-4c80-bda2-4289752910af">2015-06-16T13:57:38+00:00</_dlc_ExpireDate>
    <_dlc_ExpireDateSaved xmlns="31427534-dd22-4c80-bda2-4289752910af" xsi:nil="true"/>
  </documentManagement>
</p:properties>
</file>

<file path=customXml/item4.xml><?xml version="1.0" encoding="utf-8"?>
<?mso-contentType ?>
<p:Policy xmlns:p="office.server.policy" id="" local="true">
  <p:Name>Document</p:Name>
  <p:Description/>
  <p:Statement/>
  <p:PolicyItems>
    <p:PolicyItem featureId="Microsoft.Office.RecordsManagement.PolicyFeatures.Expiration">
      <p:Name>Expiration</p:Name>
      <p:Description>Automatic scheduling of content for processing, and expiry of content that has reached its due date.</p:Description>
      <p:CustomData>
        <data>
          <formula id="Microsoft.Office.RecordsManagement.PolicyFeatures.Expiration.Formula.BuiltIn">
            <number>1</number>
            <property>Created</property>
            <period>years</period>
          </formula>
          <action type="workflow" id="095a4daa-ab7a-4a68-b9f0-24c508d7d45f"/>
        </data>
      </p:CustomData>
    </p:PolicyItem>
  </p:PolicyItems>
</p:Policy>
</file>

<file path=customXml/itemProps1.xml><?xml version="1.0" encoding="utf-8"?>
<ds:datastoreItem xmlns:ds="http://schemas.openxmlformats.org/officeDocument/2006/customXml" ds:itemID="{921A5400-5058-4287-B35A-E771AEA7332D}"/>
</file>

<file path=customXml/itemProps2.xml><?xml version="1.0" encoding="utf-8"?>
<ds:datastoreItem xmlns:ds="http://schemas.openxmlformats.org/officeDocument/2006/customXml" ds:itemID="{A1C54FE8-EA5A-4D00-855C-447D3DD32750}"/>
</file>

<file path=customXml/itemProps3.xml><?xml version="1.0" encoding="utf-8"?>
<ds:datastoreItem xmlns:ds="http://schemas.openxmlformats.org/officeDocument/2006/customXml" ds:itemID="{7882CCEF-6AD5-4AC2-9339-705EBD0EF5ED}"/>
</file>

<file path=customXml/itemProps4.xml><?xml version="1.0" encoding="utf-8"?>
<ds:datastoreItem xmlns:ds="http://schemas.openxmlformats.org/officeDocument/2006/customXml" ds:itemID="{99D94CBF-E763-497A-9AE2-8BAB7A104896}"/>
</file>

<file path=docProps/app.xml><?xml version="1.0" encoding="utf-8"?>
<Properties xmlns="http://schemas.openxmlformats.org/officeDocument/2006/extended-properties" xmlns:vt="http://schemas.openxmlformats.org/officeDocument/2006/docPropsVTypes">
  <Template/>
  <TotalTime>9156</TotalTime>
  <Words>864</Words>
  <Application>Microsoft Office PowerPoint</Application>
  <PresentationFormat>On-screen Show (4:3)</PresentationFormat>
  <Paragraphs>142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Slide 1</vt:lpstr>
      <vt:lpstr>Contents</vt:lpstr>
      <vt:lpstr>Purpose and Objectives</vt:lpstr>
      <vt:lpstr>Lesson 1: What Is the Alert Tracker?</vt:lpstr>
      <vt:lpstr>Overview</vt:lpstr>
      <vt:lpstr>Overview</vt:lpstr>
      <vt:lpstr>Lesson 2: Using the alert tRacker</vt:lpstr>
      <vt:lpstr>How the Alert Tracker Works</vt:lpstr>
      <vt:lpstr>How the Alert Tracker Works</vt:lpstr>
      <vt:lpstr>How the Alert Tracker Works</vt:lpstr>
      <vt:lpstr>Alert Tracker Prompt</vt:lpstr>
      <vt:lpstr>Selecting a VEFA Template</vt:lpstr>
      <vt:lpstr>Selecting Follow-Up Actions</vt:lpstr>
      <vt:lpstr>Selecting Follow-Up Actions</vt:lpstr>
      <vt:lpstr>Completing Orders</vt:lpstr>
      <vt:lpstr>Signing the Progress Note</vt:lpstr>
      <vt:lpstr>Finishing the Process</vt:lpstr>
      <vt:lpstr>Contact Information</vt:lpstr>
      <vt:lpstr>Contact Information</vt:lpstr>
    </vt:vector>
  </TitlesOfParts>
  <Company>Harris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dbalser</dc:creator>
  <cp:lastModifiedBy>aperez02</cp:lastModifiedBy>
  <cp:revision>607</cp:revision>
  <cp:lastPrinted>2001-09-25T16:38:37Z</cp:lastPrinted>
  <dcterms:created xsi:type="dcterms:W3CDTF">2000-07-27T01:07:55Z</dcterms:created>
  <dcterms:modified xsi:type="dcterms:W3CDTF">2014-06-16T20:35:26Z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0x010100F9C9AB3197FD50448310FFA1687322E4</vt:lpwstr>
  </property>
</Properties>
</file>