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43"/>
  </p:notesMasterIdLst>
  <p:handoutMasterIdLst>
    <p:handoutMasterId r:id="rId44"/>
  </p:handoutMasterIdLst>
  <p:sldIdLst>
    <p:sldId id="322" r:id="rId6"/>
    <p:sldId id="299" r:id="rId7"/>
    <p:sldId id="323" r:id="rId8"/>
    <p:sldId id="318" r:id="rId9"/>
    <p:sldId id="300" r:id="rId10"/>
    <p:sldId id="325" r:id="rId11"/>
    <p:sldId id="319" r:id="rId12"/>
    <p:sldId id="324" r:id="rId13"/>
    <p:sldId id="326" r:id="rId14"/>
    <p:sldId id="327" r:id="rId15"/>
    <p:sldId id="328" r:id="rId16"/>
    <p:sldId id="329" r:id="rId17"/>
    <p:sldId id="331" r:id="rId18"/>
    <p:sldId id="350" r:id="rId19"/>
    <p:sldId id="332" r:id="rId20"/>
    <p:sldId id="343" r:id="rId21"/>
    <p:sldId id="334" r:id="rId22"/>
    <p:sldId id="351" r:id="rId23"/>
    <p:sldId id="352" r:id="rId24"/>
    <p:sldId id="353" r:id="rId25"/>
    <p:sldId id="354" r:id="rId26"/>
    <p:sldId id="330" r:id="rId27"/>
    <p:sldId id="333" r:id="rId28"/>
    <p:sldId id="304" r:id="rId29"/>
    <p:sldId id="305" r:id="rId30"/>
    <p:sldId id="314" r:id="rId31"/>
    <p:sldId id="336" r:id="rId32"/>
    <p:sldId id="339" r:id="rId33"/>
    <p:sldId id="338" r:id="rId34"/>
    <p:sldId id="344" r:id="rId35"/>
    <p:sldId id="345" r:id="rId36"/>
    <p:sldId id="346" r:id="rId37"/>
    <p:sldId id="347" r:id="rId38"/>
    <p:sldId id="348" r:id="rId39"/>
    <p:sldId id="349" r:id="rId40"/>
    <p:sldId id="356" r:id="rId41"/>
    <p:sldId id="355" r:id="rId42"/>
  </p:sldIdLst>
  <p:sldSz cx="9144000" cy="6858000" type="screen4x3"/>
  <p:notesSz cx="69977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0000"/>
    <a:srgbClr val="D4272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6" autoAdjust="0"/>
    <p:restoredTop sz="99324" autoAdjust="0"/>
  </p:normalViewPr>
  <p:slideViewPr>
    <p:cSldViewPr snapToGrid="0">
      <p:cViewPr>
        <p:scale>
          <a:sx n="100" d="100"/>
          <a:sy n="100" d="100"/>
        </p:scale>
        <p:origin x="-194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070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41" tIns="44870" rIns="89741" bIns="44870" numCol="1" anchor="t" anchorCtr="0" compatLnSpc="1">
            <a:prstTxWarp prst="textNoShape">
              <a:avLst/>
            </a:prstTxWarp>
          </a:bodyPr>
          <a:lstStyle>
            <a:lvl1pPr defTabSz="89852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0813" y="0"/>
            <a:ext cx="306228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41" tIns="44870" rIns="89741" bIns="44870" numCol="1" anchor="t" anchorCtr="0" compatLnSpc="1">
            <a:prstTxWarp prst="textNoShape">
              <a:avLst/>
            </a:prstTxWarp>
          </a:bodyPr>
          <a:lstStyle>
            <a:lvl1pPr algn="r" defTabSz="89852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607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41" tIns="44870" rIns="89741" bIns="44870" numCol="1" anchor="b" anchorCtr="0" compatLnSpc="1">
            <a:prstTxWarp prst="textNoShape">
              <a:avLst/>
            </a:prstTxWarp>
          </a:bodyPr>
          <a:lstStyle>
            <a:lvl1pPr defTabSz="89852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0813" y="8834438"/>
            <a:ext cx="306228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41" tIns="44870" rIns="89741" bIns="44870" numCol="1" anchor="b" anchorCtr="0" compatLnSpc="1">
            <a:prstTxWarp prst="textNoShape">
              <a:avLst/>
            </a:prstTxWarp>
          </a:bodyPr>
          <a:lstStyle>
            <a:lvl1pPr algn="r" defTabSz="89852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97AEA477-75E1-45B4-BF20-9F56C169B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8193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5" tIns="46468" rIns="92935" bIns="46468" numCol="1" anchor="t" anchorCtr="0" compatLnSpc="1">
            <a:prstTxWarp prst="textNoShape">
              <a:avLst/>
            </a:prstTxWarp>
          </a:bodyPr>
          <a:lstStyle>
            <a:lvl1pPr defTabSz="9302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289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5" tIns="46468" rIns="92935" bIns="46468" numCol="1" anchor="t" anchorCtr="0" compatLnSpc="1">
            <a:prstTxWarp prst="textNoShape">
              <a:avLst/>
            </a:prstTxWarp>
          </a:bodyPr>
          <a:lstStyle>
            <a:lvl1pPr algn="r" defTabSz="9302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33912" cy="347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3725"/>
            <a:ext cx="51371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5" tIns="46468" rIns="92935" bIns="464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9038"/>
            <a:ext cx="302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5" tIns="46468" rIns="92935" bIns="46468" numCol="1" anchor="b" anchorCtr="0" compatLnSpc="1">
            <a:prstTxWarp prst="textNoShape">
              <a:avLst/>
            </a:prstTxWarp>
          </a:bodyPr>
          <a:lstStyle>
            <a:lvl1pPr defTabSz="9302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09038"/>
            <a:ext cx="302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5" tIns="46468" rIns="92935" bIns="46468" numCol="1" anchor="b" anchorCtr="0" compatLnSpc="1">
            <a:prstTxWarp prst="textNoShape">
              <a:avLst/>
            </a:prstTxWarp>
          </a:bodyPr>
          <a:lstStyle>
            <a:lvl1pPr algn="r" defTabSz="930275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92775476-6FAD-419A-9179-830FB2BD5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345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FB4D8-B906-4AF7-804D-8EAAA3BC9C6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0334" y="4471874"/>
            <a:ext cx="5193131" cy="4236079"/>
          </a:xfrm>
          <a:noFill/>
          <a:ln/>
        </p:spPr>
        <p:txBody>
          <a:bodyPr lIns="96596" tIns="49088" rIns="96596" bIns="49088"/>
          <a:lstStyle/>
          <a:p>
            <a:pPr defTabSz="983216"/>
            <a:endParaRPr lang="en-US" dirty="0" smtClean="0"/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0150" y="720725"/>
            <a:ext cx="4675188" cy="3508375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20367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495300" y="839788"/>
            <a:ext cx="6243638" cy="0"/>
          </a:xfrm>
          <a:prstGeom prst="line">
            <a:avLst/>
          </a:prstGeom>
          <a:noFill/>
          <a:ln w="25400">
            <a:solidFill>
              <a:srgbClr val="D4272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95300" y="857250"/>
            <a:ext cx="639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40525" y="833438"/>
            <a:ext cx="1866900" cy="82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734175" y="619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11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19913" y="304800"/>
            <a:ext cx="1535112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8077200" y="6503988"/>
            <a:ext cx="666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>
              <a:defRPr/>
            </a:pPr>
            <a:fld id="{B3642F65-8447-4E56-A0B2-4B5A263E2DDD}" type="datetime5">
              <a:rPr lang="en-US" sz="800" b="0"/>
              <a:pPr algn="r">
                <a:defRPr/>
              </a:pPr>
              <a:t>10-Jul-15</a:t>
            </a:fld>
            <a:endParaRPr lang="en-US" sz="800" b="0"/>
          </a:p>
        </p:txBody>
      </p:sp>
      <p:pic>
        <p:nvPicPr>
          <p:cNvPr id="10" name="Picture 20" descr="US-DeptOfVeteransAffairs-Sea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4878" y="2042555"/>
            <a:ext cx="1365664" cy="136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27"/>
          <p:cNvSpPr>
            <a:spLocks noChangeShapeType="1"/>
          </p:cNvSpPr>
          <p:nvPr userDrawn="1"/>
        </p:nvSpPr>
        <p:spPr bwMode="auto">
          <a:xfrm>
            <a:off x="498475" y="6318250"/>
            <a:ext cx="813117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7" descr="VA Banner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912" y="1098166"/>
            <a:ext cx="8137603" cy="8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9259-ED3C-4552-B639-300009BFFED4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71450"/>
            <a:ext cx="2057400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71450"/>
            <a:ext cx="6019800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4243C-C6F6-460F-BC71-FCA4A6D17FC9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71450"/>
            <a:ext cx="4978400" cy="5365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38600" cy="5149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066800"/>
            <a:ext cx="4038600" cy="51498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7BECD-7B7A-4CDC-B873-CD947C304797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9A69F-192E-4BBC-A40D-4E89F86F701F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A0337-13A5-4C41-B233-75FB774C9DA6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38600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038600" cy="5149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662B-5412-47C9-9BFF-7666A71E26F1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F155-0287-4CFB-8D8C-E6AD7C698A61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6B710-542F-40C1-BA61-31C3B53C4F81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3A899-41EA-4BBC-A07F-6B1B50D8CB56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1ADAB-E39C-4090-9D0D-20D4C8BE57EB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2C55E-6860-4E31-8CEC-0D9999C85423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495300" y="839788"/>
            <a:ext cx="6243638" cy="0"/>
          </a:xfrm>
          <a:prstGeom prst="line">
            <a:avLst/>
          </a:prstGeom>
          <a:noFill/>
          <a:ln w="25400">
            <a:solidFill>
              <a:srgbClr val="D4272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495300" y="857250"/>
            <a:ext cx="639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740525" y="833438"/>
            <a:ext cx="1866900" cy="825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4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850900" y="171450"/>
            <a:ext cx="5410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22960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498475" y="6318250"/>
            <a:ext cx="813117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6503988"/>
            <a:ext cx="666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pPr>
              <a:defRPr/>
            </a:pPr>
            <a:fld id="{0E7C2CF6-9139-4FC0-A7F9-9B3680039C3C}" type="datetime5">
              <a:rPr lang="en-US"/>
              <a:pPr>
                <a:defRPr/>
              </a:pPr>
              <a:t>10-Jul-15</a:t>
            </a:fld>
            <a:endParaRPr lang="en-US"/>
          </a:p>
        </p:txBody>
      </p:sp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6734175" y="6191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453673" y="6459588"/>
            <a:ext cx="831959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800" b="0" dirty="0"/>
              <a:t>Page </a:t>
            </a:r>
            <a:fld id="{B2F6FF95-26E9-402B-8195-14896FB799C2}" type="slidenum">
              <a:rPr lang="en-US" sz="800" b="0" smtClean="0"/>
              <a:pPr>
                <a:defRPr/>
              </a:pPr>
              <a:t>‹#›</a:t>
            </a:fld>
            <a:endParaRPr lang="en-US" sz="800" b="0" dirty="0" smtClean="0"/>
          </a:p>
          <a:p>
            <a:pPr>
              <a:defRPr/>
            </a:pPr>
            <a:r>
              <a:rPr lang="en-US" sz="800" b="0" dirty="0" smtClean="0"/>
              <a:t>CLIN 0009AC</a:t>
            </a:r>
            <a:endParaRPr lang="en-US" sz="800" b="0" dirty="0"/>
          </a:p>
        </p:txBody>
      </p:sp>
      <p:pic>
        <p:nvPicPr>
          <p:cNvPr id="6155" name="Picture 35"/>
          <p:cNvPicPr preferRelativeResize="0"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19913" y="304800"/>
            <a:ext cx="1535112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i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4272E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9.xml"/><Relationship Id="rId4" Type="http://schemas.openxmlformats.org/officeDocument/2006/relationships/slide" Target="slide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Patrick.McGillicuddy@va.gov" TargetMode="External"/><Relationship Id="rId2" Type="http://schemas.openxmlformats.org/officeDocument/2006/relationships/hyperlink" Target="mailto:Margaret.Fralin@va.gov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%20awarespprt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\\mlbfs01\Media_Center\Events_Conferences_Meetings\Financial_Analyst_Meeting\Financial-Analyst_2009\Design_Concepts\3__Tabs\Divider-Pages-Susann\Healthcare-divider-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9456" y="2773681"/>
            <a:ext cx="8524494" cy="218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0" i="1" kern="0" dirty="0" smtClean="0">
                <a:latin typeface="+mj-lt"/>
                <a:ea typeface="+mj-ea"/>
                <a:cs typeface="+mj-cs"/>
              </a:rPr>
              <a:t>Alert Watch and Response Engine (AWARE)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0" i="1" kern="0" smtClean="0">
                <a:latin typeface="+mj-lt"/>
                <a:ea typeface="+mj-ea"/>
                <a:cs typeface="+mj-cs"/>
              </a:rPr>
              <a:t>Alert </a:t>
            </a:r>
            <a:r>
              <a:rPr lang="en-US" sz="3000" b="0" i="1" kern="0" smtClean="0">
                <a:latin typeface="+mj-lt"/>
                <a:ea typeface="+mj-ea"/>
                <a:cs typeface="+mj-cs"/>
              </a:rPr>
              <a:t>Viewer </a:t>
            </a:r>
            <a:r>
              <a:rPr lang="en-US" sz="3000" i="1" kern="0" dirty="0" smtClean="0">
                <a:latin typeface="+mj-lt"/>
                <a:ea typeface="+mj-ea"/>
                <a:cs typeface="+mj-cs"/>
              </a:rPr>
              <a:t>Training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8203" y="5049734"/>
            <a:ext cx="802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+mj-lt"/>
              </a:rPr>
              <a:t>		Ralph H Johnson VA Medical Center</a:t>
            </a:r>
          </a:p>
          <a:p>
            <a:pPr algn="r"/>
            <a:r>
              <a:rPr lang="en-US" dirty="0" smtClean="0">
                <a:latin typeface="+mj-lt"/>
              </a:rPr>
              <a:t>Charleston, SC</a:t>
            </a:r>
          </a:p>
          <a:p>
            <a:pPr algn="r"/>
            <a:r>
              <a:rPr lang="en-US" dirty="0" smtClean="0">
                <a:latin typeface="+mj-lt"/>
              </a:rPr>
              <a:t>June 2014</a:t>
            </a:r>
          </a:p>
          <a:p>
            <a:pPr algn="r"/>
            <a:r>
              <a:rPr lang="en-US" dirty="0" smtClean="0">
                <a:latin typeface="+mj-lt"/>
              </a:rPr>
              <a:t>CLIN 0009AC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707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Logging 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114899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3"/>
              <a:tabLst>
                <a:tab pos="2279650" algn="l"/>
              </a:tabLst>
            </a:pPr>
            <a:r>
              <a:rPr lang="en-US" sz="2000" dirty="0" smtClean="0"/>
              <a:t>Type your CPRS Access and Verify Codes into the fields.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 smtClean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 smtClean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 smtClean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 smtClean="0"/>
          </a:p>
          <a:p>
            <a:pPr>
              <a:lnSpc>
                <a:spcPct val="80000"/>
              </a:lnSpc>
              <a:spcBef>
                <a:spcPts val="0"/>
              </a:spcBef>
              <a:tabLst>
                <a:tab pos="2279650" algn="l"/>
              </a:tabLst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4869890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Login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8047" y="1479871"/>
            <a:ext cx="5829805" cy="3299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312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114899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r>
              <a:rPr lang="en-US" sz="2000" dirty="0" smtClean="0"/>
              <a:t>Click Logon.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  <a:tabLst>
                <a:tab pos="2279650" algn="l"/>
              </a:tabLst>
            </a:pPr>
            <a:endParaRPr lang="en-US" sz="18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tabLst>
                <a:tab pos="2279650" algn="l"/>
              </a:tabLst>
            </a:pPr>
            <a:r>
              <a:rPr lang="en-US" sz="2000" dirty="0" smtClean="0"/>
              <a:t>Note: If your login information is incorrect, you will see the following message. If this occurs, click OK and try entering your login information again or contact your administrator.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5777" y="1016100"/>
            <a:ext cx="3534926" cy="2000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Logging In</a:t>
            </a:r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3052377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Login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2298" y="4409440"/>
            <a:ext cx="2931614" cy="1550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val 13"/>
          <p:cNvSpPr/>
          <p:nvPr/>
        </p:nvSpPr>
        <p:spPr bwMode="auto">
          <a:xfrm>
            <a:off x="3908786" y="2103797"/>
            <a:ext cx="689319" cy="23727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50753" y="6009182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Logon Error Message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2610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325" y="1461757"/>
            <a:ext cx="7727350" cy="35055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Logging 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1148997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r>
              <a:rPr lang="en-US" sz="2000" dirty="0" smtClean="0"/>
              <a:t>Upon successfully logging in, you should see this page.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5"/>
              <a:tabLst>
                <a:tab pos="2279650" algn="l"/>
              </a:tabLst>
            </a:pPr>
            <a:endParaRPr lang="en-US" sz="18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5005361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Main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2723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3084" y="1831930"/>
            <a:ext cx="7757832" cy="2674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Logging Out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r>
              <a:rPr lang="en-US" sz="2400" dirty="0" smtClean="0"/>
              <a:t>To log out, click the Sign Out button in the bottom-right of the page or press </a:t>
            </a:r>
            <a:r>
              <a:rPr lang="en-US" sz="2400" dirty="0" err="1" smtClean="0"/>
              <a:t>Ctrl+Alt+X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Oval 5"/>
          <p:cNvSpPr/>
          <p:nvPr/>
        </p:nvSpPr>
        <p:spPr bwMode="auto">
          <a:xfrm>
            <a:off x="7650481" y="4067396"/>
            <a:ext cx="875838" cy="40045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4610246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15951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Viewing Data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09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The Alert </a:t>
            </a:r>
            <a:r>
              <a:rPr lang="en-US" dirty="0" smtClean="0"/>
              <a:t>Viewer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Alert Cache shows a list of critical alerts created within the past 30 days.</a:t>
            </a: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946" y="1828496"/>
            <a:ext cx="7712108" cy="3772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5697370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Main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12961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Understanding the Columns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83312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Each of the columns in the table shows data about the alert</a:t>
            </a: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538" y="2499717"/>
            <a:ext cx="8549232" cy="1361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ular Callout 7"/>
          <p:cNvSpPr/>
          <p:nvPr/>
        </p:nvSpPr>
        <p:spPr bwMode="auto">
          <a:xfrm>
            <a:off x="306058" y="1920240"/>
            <a:ext cx="1299222" cy="453624"/>
          </a:xfrm>
          <a:prstGeom prst="wedgeRectCallout">
            <a:avLst>
              <a:gd name="adj1" fmla="val 28530"/>
              <a:gd name="adj2" fmla="val 11487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alert’s ID for tracking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3930559" y="3970270"/>
            <a:ext cx="844641" cy="436640"/>
          </a:xfrm>
          <a:prstGeom prst="wedgeRectCallout">
            <a:avLst>
              <a:gd name="adj1" fmla="val 85590"/>
              <a:gd name="adj2" fmla="val -31553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Name of patient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879327" y="3970270"/>
            <a:ext cx="724673" cy="436640"/>
          </a:xfrm>
          <a:prstGeom prst="wedgeRectCallout">
            <a:avLst>
              <a:gd name="adj1" fmla="val 90759"/>
              <a:gd name="adj2" fmla="val -30851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ype of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alert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1706881" y="1920240"/>
            <a:ext cx="1304455" cy="463714"/>
          </a:xfrm>
          <a:prstGeom prst="wedgeRectCallout">
            <a:avLst>
              <a:gd name="adj1" fmla="val 8428"/>
              <a:gd name="adj2" fmla="val 10542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Date the alert was generated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6705600" y="3970270"/>
            <a:ext cx="1492858" cy="436640"/>
          </a:xfrm>
          <a:prstGeom prst="wedgeRectCallout">
            <a:avLst>
              <a:gd name="adj1" fmla="val 29846"/>
              <a:gd name="adj2" fmla="val -29440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Has follow-up been performed?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380988" y="3970270"/>
            <a:ext cx="1436571" cy="463714"/>
          </a:xfrm>
          <a:prstGeom prst="wedgeRectCallout">
            <a:avLst>
              <a:gd name="adj1" fmla="val 72356"/>
              <a:gd name="adj2" fmla="val -30156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Provider who received the alert</a:t>
            </a: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876726" y="3970270"/>
            <a:ext cx="914474" cy="436640"/>
          </a:xfrm>
          <a:prstGeom prst="wedgeRectCallout">
            <a:avLst>
              <a:gd name="adj1" fmla="val 67683"/>
              <a:gd name="adj2" fmla="val -308368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Category of alert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306058" y="1920240"/>
            <a:ext cx="1299222" cy="453624"/>
          </a:xfrm>
          <a:prstGeom prst="wedgeRectCallout">
            <a:avLst>
              <a:gd name="adj1" fmla="val -27399"/>
              <a:gd name="adj2" fmla="val 11922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Alert IDs used for tracking</a:t>
            </a: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6817360" y="1920240"/>
            <a:ext cx="2143760" cy="463713"/>
          </a:xfrm>
          <a:prstGeom prst="wedgeRectCallout">
            <a:avLst>
              <a:gd name="adj1" fmla="val 26180"/>
              <a:gd name="adj2" fmla="val 12253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Have more than 7 days passed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without follow-up? 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3126925" y="1910278"/>
            <a:ext cx="1381269" cy="473675"/>
          </a:xfrm>
          <a:prstGeom prst="wedgeRectCallout">
            <a:avLst>
              <a:gd name="adj1" fmla="val -23333"/>
              <a:gd name="adj2" fmla="val 11677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Where the alert was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68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The Alert </a:t>
            </a:r>
            <a:r>
              <a:rPr lang="en-US" dirty="0" smtClean="0"/>
              <a:t>Viewer </a:t>
            </a:r>
            <a:r>
              <a:rPr lang="en-US" dirty="0" smtClean="0"/>
              <a:t>Main Page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2192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In the Alert </a:t>
            </a:r>
            <a:r>
              <a:rPr lang="en-US" sz="2400" dirty="0" smtClean="0"/>
              <a:t>Viewer, </a:t>
            </a:r>
            <a:r>
              <a:rPr lang="en-US" sz="2400" dirty="0" smtClean="0"/>
              <a:t>you can: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>
                <a:hlinkClick r:id="rId2" action="ppaction://hlinksldjump"/>
              </a:rPr>
              <a:t>Navigate</a:t>
            </a:r>
            <a:r>
              <a:rPr lang="en-US" sz="2000" dirty="0" smtClean="0"/>
              <a:t> </a:t>
            </a:r>
            <a:r>
              <a:rPr lang="en-US" sz="2000" dirty="0"/>
              <a:t>between pages of data and change how much data is displayed on a </a:t>
            </a:r>
            <a:r>
              <a:rPr lang="en-US" sz="2000" dirty="0" smtClean="0"/>
              <a:t>page</a:t>
            </a: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>
                <a:hlinkClick r:id="rId3" action="ppaction://hlinksldjump"/>
              </a:rPr>
              <a:t>Filter</a:t>
            </a:r>
            <a:r>
              <a:rPr lang="en-US" sz="2000" dirty="0" smtClean="0"/>
              <a:t> the data to show only subsets </a:t>
            </a: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>
                <a:hlinkClick r:id="rId4" action="ppaction://hlinksldjump"/>
              </a:rPr>
              <a:t>Sort</a:t>
            </a:r>
            <a:r>
              <a:rPr lang="en-US" sz="2000" dirty="0" smtClean="0"/>
              <a:t> the data in different orders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>
                <a:hlinkClick r:id="rId5" action="ppaction://hlinksldjump"/>
              </a:rPr>
              <a:t>See </a:t>
            </a:r>
            <a:r>
              <a:rPr lang="en-US" sz="2000" dirty="0">
                <a:hlinkClick r:id="rId5" action="ppaction://hlinksldjump"/>
              </a:rPr>
              <a:t>detailed information </a:t>
            </a:r>
            <a:r>
              <a:rPr lang="en-US" sz="2000" dirty="0"/>
              <a:t>about </a:t>
            </a:r>
            <a:r>
              <a:rPr lang="en-US" sz="2000" dirty="0" smtClean="0"/>
              <a:t>a specific alert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Each of these functions will be explained in the subsequent slides.</a:t>
            </a: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22739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Navigating Through THE Data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54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Navigating Through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navigation controls at the bottom of each page allow you to navigate between pages and change how much data is displayed on a page. </a:t>
            </a: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6010072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515" y="2201596"/>
            <a:ext cx="7734970" cy="3741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 bwMode="auto">
          <a:xfrm>
            <a:off x="3774558" y="4816549"/>
            <a:ext cx="1903228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9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Contents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>
                <a:hlinkClick r:id="rId2" action="ppaction://hlinksldjump"/>
              </a:rPr>
              <a:t>Lesson 1: What Is the Alert </a:t>
            </a:r>
            <a:r>
              <a:rPr lang="en-US" sz="2400" dirty="0" smtClean="0">
                <a:hlinkClick r:id="rId2" action="ppaction://hlinksldjump"/>
              </a:rPr>
              <a:t>Viewer?</a:t>
            </a:r>
            <a:endParaRPr lang="en-US" sz="2400" dirty="0" smtClean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Overview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User Access Levels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>
                <a:hlinkClick r:id="rId3" action="ppaction://hlinksldjump"/>
              </a:rPr>
              <a:t>Lesson 2: Using the Alert </a:t>
            </a:r>
            <a:r>
              <a:rPr lang="en-US" sz="2400" dirty="0" smtClean="0">
                <a:hlinkClick r:id="rId3" action="ppaction://hlinksldjump"/>
              </a:rPr>
              <a:t>Viewer</a:t>
            </a:r>
            <a:endParaRPr lang="en-US" sz="2400" dirty="0" smtClean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Logging In and Out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Viewing Data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/>
              <a:t>Navigating </a:t>
            </a:r>
            <a:r>
              <a:rPr lang="en-US" sz="2000" dirty="0" smtClean="0"/>
              <a:t>Through </a:t>
            </a:r>
            <a:r>
              <a:rPr lang="en-US" sz="2000" dirty="0"/>
              <a:t>the Data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Filtering Data</a:t>
            </a:r>
            <a:endParaRPr lang="en-US" sz="1600" dirty="0" smtClean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Sorting Data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Viewing Detailed Data About an Alert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>
                <a:hlinkClick r:id="rId4" action="ppaction://hlinksldjump"/>
              </a:rPr>
              <a:t>Contact Information</a:t>
            </a: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Navigation Controls</a:t>
            </a:r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t="16750"/>
          <a:stretch/>
        </p:blipFill>
        <p:spPr>
          <a:xfrm>
            <a:off x="2280398" y="3935555"/>
            <a:ext cx="4701933" cy="811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ular Callout 11"/>
          <p:cNvSpPr/>
          <p:nvPr/>
        </p:nvSpPr>
        <p:spPr bwMode="auto">
          <a:xfrm>
            <a:off x="325120" y="4909513"/>
            <a:ext cx="1259839" cy="465125"/>
          </a:xfrm>
          <a:prstGeom prst="wedgeRectCallout">
            <a:avLst>
              <a:gd name="adj1" fmla="val 122492"/>
              <a:gd name="adj2" fmla="val -152364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to the first page of data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1756094" y="4909513"/>
            <a:ext cx="1048608" cy="465125"/>
          </a:xfrm>
          <a:prstGeom prst="wedgeRectCallout">
            <a:avLst>
              <a:gd name="adj1" fmla="val 71505"/>
              <a:gd name="adj2" fmla="val -13869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back one page</a:t>
            </a: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4501866" y="4909513"/>
            <a:ext cx="1025172" cy="465125"/>
          </a:xfrm>
          <a:prstGeom prst="wedgeRectCallout">
            <a:avLst>
              <a:gd name="adj1" fmla="val 32024"/>
              <a:gd name="adj2" fmla="val -14277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forward one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page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5618478" y="4909513"/>
            <a:ext cx="1226909" cy="465125"/>
          </a:xfrm>
          <a:prstGeom prst="wedgeRectCallout">
            <a:avLst>
              <a:gd name="adj1" fmla="val -33663"/>
              <a:gd name="adj2" fmla="val -13310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 to the last page of data</a:t>
            </a: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6982331" y="4909513"/>
            <a:ext cx="1927860" cy="898419"/>
          </a:xfrm>
          <a:prstGeom prst="wedgeRectCallout">
            <a:avLst>
              <a:gd name="adj1" fmla="val -62496"/>
              <a:gd name="adj2" fmla="val -10255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Click to display a dropdown to choose how many records are displayed on a page</a:t>
            </a:r>
          </a:p>
        </p:txBody>
      </p:sp>
      <p:sp>
        <p:nvSpPr>
          <p:cNvPr id="22" name="Rectangular Callout 21"/>
          <p:cNvSpPr/>
          <p:nvPr/>
        </p:nvSpPr>
        <p:spPr bwMode="auto">
          <a:xfrm>
            <a:off x="2895600" y="4909513"/>
            <a:ext cx="1493520" cy="1085872"/>
          </a:xfrm>
          <a:prstGeom prst="wedgeRectCallout">
            <a:avLst>
              <a:gd name="adj1" fmla="val 36296"/>
              <a:gd name="adj2" fmla="val -855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 a number in this field and press Enter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move directly to that page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5712" y="1009425"/>
            <a:ext cx="5731306" cy="27724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Straight Connector 17"/>
          <p:cNvCxnSpPr/>
          <p:nvPr/>
        </p:nvCxnSpPr>
        <p:spPr bwMode="auto">
          <a:xfrm flipH="1">
            <a:off x="2280400" y="2976880"/>
            <a:ext cx="1734014" cy="958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4014414" y="2976880"/>
            <a:ext cx="1268785" cy="2336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283199" y="2976880"/>
            <a:ext cx="1699132" cy="958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912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View Records Display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Text at the bottom of the screen shows which alert data records you are currently viewing.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For example, records 21-40 of 49 </a:t>
            </a:r>
            <a:r>
              <a:rPr lang="en-US" sz="2000" dirty="0"/>
              <a:t>total </a:t>
            </a:r>
            <a:r>
              <a:rPr lang="en-US" sz="2000" dirty="0" smtClean="0"/>
              <a:t>records</a:t>
            </a: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4316738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View Records Display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038" y="2575487"/>
            <a:ext cx="7560694" cy="1596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 bwMode="auto">
          <a:xfrm>
            <a:off x="6559198" y="3646967"/>
            <a:ext cx="1851377" cy="52480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0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Filtering Data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14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Selecting a Provider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Use the Ordering Provider dropdown to select which provider’s alerts to view.</a:t>
            </a:r>
          </a:p>
          <a:p>
            <a:pPr>
              <a:lnSpc>
                <a:spcPct val="80000"/>
              </a:lnSpc>
              <a:spcBef>
                <a:spcPts val="1800"/>
              </a:spcBef>
              <a:tabLst>
                <a:tab pos="2279650" algn="l"/>
              </a:tabLst>
            </a:pPr>
            <a:r>
              <a:rPr lang="en-US" sz="2400" dirty="0" smtClean="0"/>
              <a:t>Note</a:t>
            </a:r>
            <a:r>
              <a:rPr lang="en-US" sz="2400" dirty="0"/>
              <a:t>: </a:t>
            </a:r>
            <a:r>
              <a:rPr lang="en-US" sz="2400" dirty="0" smtClean="0"/>
              <a:t>Unless you have the “VEFA </a:t>
            </a:r>
            <a:r>
              <a:rPr lang="en-US" sz="2400" dirty="0"/>
              <a:t>AWARE ALL ALERT </a:t>
            </a:r>
            <a:r>
              <a:rPr lang="en-US" sz="2400" dirty="0" smtClean="0"/>
              <a:t>CACHE” security key, you can only view your own alerts. 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135" y="2674613"/>
            <a:ext cx="7719729" cy="3314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6032650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Main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21237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Selecting a Service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/>
              <a:t>Use the </a:t>
            </a:r>
            <a:r>
              <a:rPr lang="en-US" sz="2400" dirty="0" smtClean="0"/>
              <a:t>Service dropdown </a:t>
            </a:r>
            <a:r>
              <a:rPr lang="en-US" sz="2400" dirty="0"/>
              <a:t>to </a:t>
            </a:r>
            <a:r>
              <a:rPr lang="en-US" sz="2400" dirty="0" smtClean="0"/>
              <a:t>view alerts for a particular service.</a:t>
            </a: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566" y="1789427"/>
            <a:ext cx="7696867" cy="3276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5240170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showing Provider Eight’s alerts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35061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Selecting a Patient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/>
              <a:t>Use the </a:t>
            </a:r>
            <a:r>
              <a:rPr lang="en-US" sz="2400" dirty="0" smtClean="0"/>
              <a:t>Patient dropdown </a:t>
            </a:r>
            <a:r>
              <a:rPr lang="en-US" sz="2400" dirty="0"/>
              <a:t>to view alerts for a particular </a:t>
            </a:r>
            <a:r>
              <a:rPr lang="en-US" sz="2400" dirty="0" smtClean="0"/>
              <a:t>patient.</a:t>
            </a: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135" y="1792079"/>
            <a:ext cx="7719729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5910730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showing Provider Eight’s medicine alerts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324151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Selecting Alerts Based on Follow-up Status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/>
              <a:t>Use the </a:t>
            </a:r>
            <a:r>
              <a:rPr lang="en-US" sz="2400" dirty="0" smtClean="0"/>
              <a:t>Follow-up &gt; 7 days dropdown </a:t>
            </a:r>
            <a:r>
              <a:rPr lang="en-US" sz="2400" dirty="0"/>
              <a:t>to </a:t>
            </a:r>
            <a:r>
              <a:rPr lang="en-US" sz="2400" dirty="0" smtClean="0"/>
              <a:t>filter alerts based on their follow-up status.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True: More than 7 days have passed since the generation of this alert and no follow-up has been posted yet.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False: Either follow-up was posted within 7 days or 7 days have not yet passed since the generation of this alert.</a:t>
            </a: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566" y="2930609"/>
            <a:ext cx="7696867" cy="2933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7358" y="5951370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showing Provider Eight’s Medicine alerts for patient “Two AWARE”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xmlns="" val="29130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Sorting Data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022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Sorting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458724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Click on a column header to sort all of the data according to that column.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For example, chronologically from most recent to least recent. 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Click on the same column header again to sort all data in the opposite direction.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For example, reverse chronologically from least recent to most recent. 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66080" y="5374639"/>
            <a:ext cx="2194559" cy="379951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100" dirty="0" smtClean="0"/>
              <a:t>Data sorted chronologically by alert generation date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2850" y="1159618"/>
            <a:ext cx="2439550" cy="4162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700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Viewing Detailed Data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Purpose and Objectives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Objective: To provide an overview, basic training, and examples of how to access and use the Alert </a:t>
            </a:r>
            <a:r>
              <a:rPr lang="en-US" sz="2400" dirty="0" smtClean="0"/>
              <a:t>Viewer</a:t>
            </a: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After completing this training: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All users should be able to access and navigate the Alert </a:t>
            </a:r>
            <a:r>
              <a:rPr lang="en-US" sz="2000" dirty="0" smtClean="0"/>
              <a:t>Viewer </a:t>
            </a:r>
            <a:r>
              <a:rPr lang="en-US" sz="2000" dirty="0" smtClean="0"/>
              <a:t>to view information about critical alerts.</a:t>
            </a: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722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Viewing Detailed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r>
              <a:rPr lang="en-US" sz="2400" dirty="0" smtClean="0"/>
              <a:t>Double-click a row or press Enter on a </a:t>
            </a:r>
            <a:r>
              <a:rPr lang="en-US" sz="2400" dirty="0"/>
              <a:t>highlighted row to </a:t>
            </a:r>
            <a:r>
              <a:rPr lang="en-US" sz="2400" dirty="0" smtClean="0"/>
              <a:t>view detailed data about that alert.</a:t>
            </a:r>
            <a:endParaRPr 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5664632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515" y="1856156"/>
            <a:ext cx="7734970" cy="37417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1506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Viewing Detailed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2"/>
              <a:tabLst>
                <a:tab pos="2279650" algn="l"/>
              </a:tabLst>
            </a:pPr>
            <a:r>
              <a:rPr lang="en-US" sz="2400" dirty="0" smtClean="0"/>
              <a:t>You will then see the Alert Detail Page with tabs where you can view detailed information about that alert.</a:t>
            </a: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6010072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Alert Detail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3061" y="1862666"/>
            <a:ext cx="4728974" cy="4064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5757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Alert Tab</a:t>
            </a:r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12949" y="6011548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Alert Detail Page – Alert Tab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0524" y="1902829"/>
            <a:ext cx="4728974" cy="406493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7429676"/>
              </p:ext>
            </p:extLst>
          </p:nvPr>
        </p:nvGraphicFramePr>
        <p:xfrm>
          <a:off x="447150" y="1935126"/>
          <a:ext cx="3411273" cy="4032635"/>
        </p:xfrm>
        <a:graphic>
          <a:graphicData uri="http://schemas.openxmlformats.org/drawingml/2006/table">
            <a:tbl>
              <a:tblPr firstRow="1" firstCol="1" bandRow="1" bandCol="1">
                <a:tableStyleId>{C4B1156A-380E-4F78-BDF5-A606A8083BF9}</a:tableStyleId>
              </a:tblPr>
              <a:tblGrid>
                <a:gridCol w="862361"/>
                <a:gridCol w="2548912"/>
              </a:tblGrid>
              <a:tr h="397111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ID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Alert Tracking Name </a:t>
                      </a:r>
                      <a:r>
                        <a:rPr lang="en-US" sz="1050" b="0" dirty="0" smtClean="0">
                          <a:effectLst/>
                        </a:rPr>
                        <a:t>field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0428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Date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date and time the alert was </a:t>
                      </a:r>
                      <a:r>
                        <a:rPr lang="en-US" sz="1050" b="0" dirty="0" smtClean="0">
                          <a:effectLst/>
                        </a:rPr>
                        <a:t>created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68055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Service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name of the service or section for the Alert Recipient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27771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Ordering Provider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provider who generated the </a:t>
                      </a:r>
                      <a:r>
                        <a:rPr lang="en-US" sz="1050" b="0" dirty="0" smtClean="0">
                          <a:effectLst/>
                        </a:rPr>
                        <a:t>alert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86790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Recipient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</a:t>
                      </a:r>
                      <a:r>
                        <a:rPr lang="en-US" sz="1050" b="0" dirty="0" smtClean="0">
                          <a:effectLst/>
                        </a:rPr>
                        <a:t>recipient(s) </a:t>
                      </a:r>
                      <a:r>
                        <a:rPr lang="en-US" sz="1050" b="0" dirty="0">
                          <a:effectLst/>
                        </a:rPr>
                        <a:t>of the </a:t>
                      </a:r>
                      <a:r>
                        <a:rPr lang="en-US" sz="1050" b="0" dirty="0" smtClean="0">
                          <a:effectLst/>
                        </a:rPr>
                        <a:t>alert, </a:t>
                      </a:r>
                      <a:r>
                        <a:rPr lang="en-US" sz="1050" b="0" dirty="0">
                          <a:effectLst/>
                        </a:rPr>
                        <a:t>such as </a:t>
                      </a:r>
                      <a:r>
                        <a:rPr lang="en-US" sz="1050" b="0" dirty="0" smtClean="0">
                          <a:effectLst/>
                        </a:rPr>
                        <a:t>the Ordering </a:t>
                      </a:r>
                      <a:r>
                        <a:rPr lang="en-US" sz="1050" b="0" dirty="0">
                          <a:effectLst/>
                        </a:rPr>
                        <a:t>Provider, Lab Tech, Radiologist, </a:t>
                      </a:r>
                      <a:r>
                        <a:rPr lang="en-US" sz="1050" b="0" dirty="0" smtClean="0">
                          <a:effectLst/>
                        </a:rPr>
                        <a:t>or OR/RR </a:t>
                      </a:r>
                      <a:r>
                        <a:rPr lang="en-US" sz="1050" b="0" dirty="0">
                          <a:effectLst/>
                        </a:rPr>
                        <a:t>Team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428493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Patient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Patient name indicated by the Alert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0378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Category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The </a:t>
                      </a:r>
                      <a:r>
                        <a:rPr lang="en-US" sz="1050" b="0" dirty="0">
                          <a:effectLst/>
                        </a:rPr>
                        <a:t>Alert </a:t>
                      </a:r>
                      <a:r>
                        <a:rPr lang="en-US" sz="1050" b="0" dirty="0" smtClean="0">
                          <a:effectLst/>
                        </a:rPr>
                        <a:t>Category, which determines the notification type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716351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Type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Alert Type name stored in Alert Display </a:t>
                      </a:r>
                      <a:r>
                        <a:rPr lang="en-US" sz="1050" b="0" dirty="0" smtClean="0">
                          <a:effectLst/>
                        </a:rPr>
                        <a:t>Text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0999" y="992369"/>
            <a:ext cx="8635409" cy="1102247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Alert tab shows information about the alert itself, such as its category, type, ordering provider, and when it was created. 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18080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FAT/Status Tab</a:t>
            </a:r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28822" y="5879414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Alert Detail Page – FAT/Status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2046" y="1932233"/>
            <a:ext cx="4697452" cy="379005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548301"/>
              </p:ext>
            </p:extLst>
          </p:nvPr>
        </p:nvGraphicFramePr>
        <p:xfrm>
          <a:off x="447150" y="1946223"/>
          <a:ext cx="3365425" cy="4030252"/>
        </p:xfrm>
        <a:graphic>
          <a:graphicData uri="http://schemas.openxmlformats.org/drawingml/2006/table">
            <a:tbl>
              <a:tblPr firstRow="1" firstCol="1" bandRow="1" bandCol="1">
                <a:tableStyleId>{C4B1156A-380E-4F78-BDF5-A606A8083BF9}</a:tableStyleId>
              </a:tblPr>
              <a:tblGrid>
                <a:gridCol w="772050"/>
                <a:gridCol w="2593375"/>
              </a:tblGrid>
              <a:tr h="45673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UN_ACK Status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Indicates </a:t>
                      </a:r>
                      <a:r>
                        <a:rPr lang="en-US" sz="1050" b="0" dirty="0">
                          <a:effectLst/>
                        </a:rPr>
                        <a:t>whether or not the Alert </a:t>
                      </a:r>
                      <a:r>
                        <a:rPr lang="en-US" sz="1050" b="0" dirty="0" smtClean="0">
                          <a:effectLst/>
                        </a:rPr>
                        <a:t>has</a:t>
                      </a:r>
                      <a:r>
                        <a:rPr lang="en-US" sz="1050" b="0" baseline="0" dirty="0" smtClean="0">
                          <a:effectLst/>
                        </a:rPr>
                        <a:t> a</a:t>
                      </a:r>
                      <a:r>
                        <a:rPr lang="en-US" sz="1050" b="0" dirty="0" smtClean="0">
                          <a:effectLst/>
                        </a:rPr>
                        <a:t> </a:t>
                      </a:r>
                      <a:r>
                        <a:rPr lang="en-US" sz="1050" b="0" dirty="0">
                          <a:effectLst/>
                        </a:rPr>
                        <a:t>Processed Alert Date and Deleted Date.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824177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ACK Renew Date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This date identifies the renewed date for needed acknowledgement after no follow-up action taken has been determined upon provider processing of the alert.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6699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Delete Date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Alert Deleted Date (date of acknowledgement)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6699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FAT Status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This field </a:t>
                      </a:r>
                      <a:r>
                        <a:rPr lang="en-US" sz="1050" b="0" dirty="0" smtClean="0">
                          <a:effectLst/>
                        </a:rPr>
                        <a:t>indicates whether </a:t>
                      </a:r>
                      <a:r>
                        <a:rPr lang="en-US" sz="1050" b="0" dirty="0">
                          <a:effectLst/>
                        </a:rPr>
                        <a:t>FAT Orders/Follow-ups have been made.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5934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FAT Provider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If FAT Orders/Follow-ups have been made, this field will contain the provider who did </a:t>
                      </a:r>
                      <a:r>
                        <a:rPr lang="en-US" sz="1050" b="0" dirty="0" smtClean="0">
                          <a:effectLst/>
                        </a:rPr>
                        <a:t>the required </a:t>
                      </a:r>
                      <a:r>
                        <a:rPr lang="en-US" sz="1050" b="0" dirty="0">
                          <a:effectLst/>
                        </a:rPr>
                        <a:t>follow-up action(s) defined for this alert type.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65934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Follow-up Provider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The provider </a:t>
                      </a:r>
                      <a:r>
                        <a:rPr lang="en-US" sz="1050" b="0" dirty="0">
                          <a:effectLst/>
                        </a:rPr>
                        <a:t>who </a:t>
                      </a:r>
                      <a:r>
                        <a:rPr lang="en-US" sz="1050" b="0" dirty="0" smtClean="0">
                          <a:effectLst/>
                        </a:rPr>
                        <a:t>performed</a:t>
                      </a:r>
                      <a:r>
                        <a:rPr lang="en-US" sz="1050" b="0" baseline="0" dirty="0" smtClean="0">
                          <a:effectLst/>
                        </a:rPr>
                        <a:t> </a:t>
                      </a:r>
                      <a:r>
                        <a:rPr lang="en-US" sz="1050" b="0" dirty="0" smtClean="0">
                          <a:effectLst/>
                        </a:rPr>
                        <a:t>follow-up action(s) </a:t>
                      </a:r>
                      <a:r>
                        <a:rPr lang="en-US" sz="1050" b="0" dirty="0">
                          <a:effectLst/>
                        </a:rPr>
                        <a:t>on the alert, </a:t>
                      </a:r>
                      <a:r>
                        <a:rPr lang="en-US" sz="1050" b="0" dirty="0" smtClean="0">
                          <a:effectLst/>
                        </a:rPr>
                        <a:t>not </a:t>
                      </a:r>
                      <a:r>
                        <a:rPr lang="en-US" sz="1050" b="0" dirty="0">
                          <a:effectLst/>
                        </a:rPr>
                        <a:t>necessarily the same person as the ordering </a:t>
                      </a:r>
                      <a:r>
                        <a:rPr lang="en-US" sz="1050" b="0" dirty="0" smtClean="0">
                          <a:effectLst/>
                        </a:rPr>
                        <a:t>provider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66994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Clinic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The </a:t>
                      </a:r>
                      <a:r>
                        <a:rPr lang="en-US" sz="1050" b="0" dirty="0">
                          <a:effectLst/>
                        </a:rPr>
                        <a:t>hospital location from which the order originated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29671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Patient ID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Patient DFN </a:t>
                      </a:r>
                      <a:r>
                        <a:rPr lang="en-US" sz="1050" b="0" dirty="0" smtClean="0">
                          <a:effectLst/>
                        </a:rPr>
                        <a:t>indicated </a:t>
                      </a:r>
                      <a:r>
                        <a:rPr lang="en-US" sz="1050" b="0" dirty="0">
                          <a:effectLst/>
                        </a:rPr>
                        <a:t>by the alert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960470"/>
            <a:ext cx="8514644" cy="953394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FAT/Status tab shows information from the Follow-up Actions Tracker (FAT), such as whether follow-up action was taken on this alert. 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3624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Result Tab</a:t>
            </a:r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197840" y="5502074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Alert Detail Page – Result Tab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1064" y="2108594"/>
            <a:ext cx="4697452" cy="332093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5566523"/>
              </p:ext>
            </p:extLst>
          </p:nvPr>
        </p:nvGraphicFramePr>
        <p:xfrm>
          <a:off x="447150" y="2108591"/>
          <a:ext cx="3472314" cy="3320934"/>
        </p:xfrm>
        <a:graphic>
          <a:graphicData uri="http://schemas.openxmlformats.org/drawingml/2006/table">
            <a:tbl>
              <a:tblPr firstRow="1" firstCol="1" bandRow="1" bandCol="1">
                <a:tableStyleId>{C4B1156A-380E-4F78-BDF5-A606A8083BF9}</a:tableStyleId>
              </a:tblPr>
              <a:tblGrid>
                <a:gridCol w="888249"/>
                <a:gridCol w="2584065"/>
              </a:tblGrid>
              <a:tr h="34957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</a:t>
                      </a:r>
                      <a:r>
                        <a:rPr lang="en-US" sz="1050" dirty="0" err="1">
                          <a:effectLst/>
                        </a:rPr>
                        <a:t>Resultor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person responsible for the Alert being </a:t>
                      </a:r>
                      <a:r>
                        <a:rPr lang="en-US" sz="1050" b="0" dirty="0" smtClean="0">
                          <a:effectLst/>
                        </a:rPr>
                        <a:t>created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2435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 err="1">
                          <a:effectLst/>
                        </a:rPr>
                        <a:t>Resultor</a:t>
                      </a:r>
                      <a:r>
                        <a:rPr lang="en-US" sz="1050" dirty="0">
                          <a:effectLst/>
                        </a:rPr>
                        <a:t> Person Class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person class of </a:t>
                      </a:r>
                      <a:r>
                        <a:rPr lang="en-US" sz="1050" b="0" dirty="0" smtClean="0">
                          <a:effectLst/>
                        </a:rPr>
                        <a:t>who </a:t>
                      </a:r>
                      <a:r>
                        <a:rPr lang="en-US" sz="1050" b="0" dirty="0">
                          <a:effectLst/>
                        </a:rPr>
                        <a:t>created the alert( lab tech, </a:t>
                      </a:r>
                      <a:r>
                        <a:rPr lang="en-US" sz="1050" b="0" dirty="0" smtClean="0">
                          <a:effectLst/>
                        </a:rPr>
                        <a:t>radiologist, etc.)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2435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Type </a:t>
                      </a:r>
                      <a:r>
                        <a:rPr lang="en-US" sz="1050" dirty="0" err="1">
                          <a:effectLst/>
                        </a:rPr>
                        <a:t>Orig</a:t>
                      </a:r>
                      <a:r>
                        <a:rPr lang="en-US" sz="1050" dirty="0">
                          <a:effectLst/>
                        </a:rPr>
                        <a:t> Station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The </a:t>
                      </a:r>
                      <a:r>
                        <a:rPr lang="en-US" sz="1050" b="0" dirty="0" smtClean="0">
                          <a:effectLst/>
                        </a:rPr>
                        <a:t>site </a:t>
                      </a:r>
                      <a:r>
                        <a:rPr lang="en-US" sz="1050" b="0" dirty="0">
                          <a:effectLst/>
                        </a:rPr>
                        <a:t>number of </a:t>
                      </a:r>
                      <a:r>
                        <a:rPr lang="en-US" sz="1050" b="0" dirty="0" smtClean="0">
                          <a:effectLst/>
                        </a:rPr>
                        <a:t>the VA </a:t>
                      </a:r>
                      <a:r>
                        <a:rPr lang="en-US" sz="1050" b="0" dirty="0">
                          <a:effectLst/>
                        </a:rPr>
                        <a:t>facility where the Alert Type was </a:t>
                      </a:r>
                      <a:r>
                        <a:rPr lang="en-US" sz="1050" b="0" dirty="0" smtClean="0">
                          <a:effectLst/>
                        </a:rPr>
                        <a:t>created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2435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Follow-up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Indicates </a:t>
                      </a:r>
                      <a:r>
                        <a:rPr lang="en-US" sz="1050" b="0" dirty="0">
                          <a:effectLst/>
                        </a:rPr>
                        <a:t>whether or not </a:t>
                      </a:r>
                      <a:r>
                        <a:rPr lang="en-US" sz="1050" b="0" dirty="0" smtClean="0">
                          <a:effectLst/>
                        </a:rPr>
                        <a:t>follow-up</a:t>
                      </a:r>
                      <a:r>
                        <a:rPr lang="en-US" sz="1050" b="0" baseline="0" dirty="0" smtClean="0">
                          <a:effectLst/>
                        </a:rPr>
                        <a:t> action(s)</a:t>
                      </a:r>
                      <a:r>
                        <a:rPr lang="en-US" sz="1050" b="0" dirty="0" smtClean="0">
                          <a:effectLst/>
                        </a:rPr>
                        <a:t> </a:t>
                      </a:r>
                      <a:r>
                        <a:rPr lang="en-US" sz="1050" b="0" dirty="0">
                          <a:effectLst/>
                        </a:rPr>
                        <a:t>have been performed for this alert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2435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Follow-up &gt; 7 Days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A check here means more than 7 days have passed since the alert was made and no follow-up has been posted</a:t>
                      </a:r>
                      <a:endParaRPr lang="en-US" sz="1050" b="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24358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 err="1">
                          <a:effectLst/>
                        </a:rPr>
                        <a:t>Ack</a:t>
                      </a:r>
                      <a:r>
                        <a:rPr lang="en-US" sz="1050" dirty="0">
                          <a:effectLst/>
                        </a:rPr>
                        <a:t> &gt; 7 Days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>
                          <a:effectLst/>
                        </a:rPr>
                        <a:t>This field indicates whether or not the date of </a:t>
                      </a:r>
                      <a:r>
                        <a:rPr lang="en-US" sz="1050" b="0" dirty="0" smtClean="0">
                          <a:effectLst/>
                        </a:rPr>
                        <a:t>acknowledging </a:t>
                      </a:r>
                      <a:r>
                        <a:rPr lang="en-US" sz="1050" b="0" dirty="0">
                          <a:effectLst/>
                        </a:rPr>
                        <a:t>the alert is </a:t>
                      </a:r>
                      <a:r>
                        <a:rPr lang="en-US" sz="1050" b="0" dirty="0" smtClean="0">
                          <a:effectLst/>
                        </a:rPr>
                        <a:t>past 7 </a:t>
                      </a:r>
                      <a:r>
                        <a:rPr lang="en-US" sz="1050" b="0" dirty="0">
                          <a:effectLst/>
                        </a:rPr>
                        <a:t>days </a:t>
                      </a:r>
                      <a:r>
                        <a:rPr lang="en-US" sz="1050" b="0" dirty="0" smtClean="0">
                          <a:effectLst/>
                        </a:rPr>
                        <a:t>from generation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349572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dirty="0">
                          <a:effectLst/>
                        </a:rPr>
                        <a:t>Alert Value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b="0" dirty="0" smtClean="0">
                          <a:effectLst/>
                        </a:rPr>
                        <a:t>Indicates the actual value of the alert</a:t>
                      </a:r>
                      <a:r>
                        <a:rPr lang="en-US" sz="1050" b="0" baseline="0" dirty="0" smtClean="0">
                          <a:effectLst/>
                        </a:rPr>
                        <a:t> (abnormal, positive, etc.)</a:t>
                      </a:r>
                      <a:endParaRPr lang="en-US" sz="105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514644" cy="119793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Result tab shows additional information about follow-up actions, such as whether follow-up is still missing after more than 7 days. 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xmlns="" val="19852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Follow-Up Actions Tab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Follow-up Actions tab shows all follow-up actions and orders for this alert, and the dates they were performed.</a:t>
            </a: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5985744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Alert Detail Page – Follow-up Actions Tab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4224" y="1784804"/>
            <a:ext cx="4697452" cy="4086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326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4A0337-13A5-4C41-B233-75FB774C9DA6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856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Contact Information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If you have questions or need additional assistance, contact: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CAC Support: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/>
              <a:t>Margaret </a:t>
            </a:r>
            <a:r>
              <a:rPr lang="en-US" sz="2000" dirty="0" err="1"/>
              <a:t>Fralin</a:t>
            </a:r>
            <a:r>
              <a:rPr lang="en-US" sz="2000" dirty="0"/>
              <a:t> (</a:t>
            </a:r>
            <a:r>
              <a:rPr lang="en-US" sz="2000" dirty="0">
                <a:hlinkClick r:id="rId2"/>
              </a:rPr>
              <a:t>Margaret.Fralin@va.gov</a:t>
            </a:r>
            <a:r>
              <a:rPr lang="en-US" sz="2000" dirty="0"/>
              <a:t>)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/>
              <a:t>Patrick </a:t>
            </a:r>
            <a:r>
              <a:rPr lang="en-US" sz="2000" dirty="0" err="1"/>
              <a:t>McGillicuddy</a:t>
            </a:r>
            <a:r>
              <a:rPr lang="en-US" sz="2000" dirty="0"/>
              <a:t> (</a:t>
            </a:r>
            <a:r>
              <a:rPr lang="en-US" sz="2000" dirty="0">
                <a:hlinkClick r:id="rId3"/>
              </a:rPr>
              <a:t>Patrick.McGillicuddy@va.gov</a:t>
            </a:r>
            <a:r>
              <a:rPr lang="en-US" sz="2000" dirty="0"/>
              <a:t>)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/>
              <a:t>AWARE Technical Support: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>
                <a:hlinkClick r:id="rId4"/>
              </a:rPr>
              <a:t>awarespprt@gmail.com</a:t>
            </a:r>
            <a:endParaRPr lang="en-US" sz="200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82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Lesson 1: What Is the Alert </a:t>
            </a:r>
            <a:r>
              <a:rPr lang="en-US" dirty="0" smtClean="0"/>
              <a:t>Viewer?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5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The Alert </a:t>
            </a:r>
            <a:r>
              <a:rPr lang="en-US" sz="2400" dirty="0" smtClean="0"/>
              <a:t>Viewer </a:t>
            </a:r>
            <a:r>
              <a:rPr lang="en-US" sz="2400" dirty="0" smtClean="0"/>
              <a:t>is a web-based tool for viewing data regarding the past 30 days worth of critical alerts.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/>
              <a:t>Primary users: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Clinicians</a:t>
            </a: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/>
              <a:t>Additional potential users: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Patient Safety Officers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Care Team Leads</a:t>
            </a: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979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User Access Levels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“Normal” User: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Clinicians who are </a:t>
            </a:r>
            <a:r>
              <a:rPr lang="en-US" sz="2000" dirty="0"/>
              <a:t>able to </a:t>
            </a:r>
            <a:r>
              <a:rPr lang="en-US" sz="2000" dirty="0" smtClean="0"/>
              <a:t>view only their own alert data from the past 30 days</a:t>
            </a:r>
            <a:endParaRPr lang="en-US" sz="20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User with “</a:t>
            </a:r>
            <a:r>
              <a:rPr lang="en-US" sz="2400" dirty="0"/>
              <a:t>VEFA AWARE ALL ALERT </a:t>
            </a:r>
            <a:r>
              <a:rPr lang="en-US" sz="2400" dirty="0" smtClean="0"/>
              <a:t>CACHE” security key:</a:t>
            </a:r>
            <a:endParaRPr lang="en-US" sz="2400" dirty="0"/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r>
              <a:rPr lang="en-US" sz="2000" dirty="0" smtClean="0"/>
              <a:t>Users who are able to view all clinicians’ alert </a:t>
            </a:r>
            <a:r>
              <a:rPr lang="en-US" sz="2000" dirty="0"/>
              <a:t>data </a:t>
            </a:r>
            <a:r>
              <a:rPr lang="en-US" sz="2000" dirty="0" smtClean="0"/>
              <a:t>from </a:t>
            </a:r>
            <a:r>
              <a:rPr lang="en-US" sz="2000" dirty="0"/>
              <a:t>the past 30 </a:t>
            </a:r>
            <a:r>
              <a:rPr lang="en-US" sz="2000" dirty="0" smtClean="0"/>
              <a:t>days</a:t>
            </a:r>
          </a:p>
          <a:p>
            <a:pPr lvl="1">
              <a:lnSpc>
                <a:spcPct val="80000"/>
              </a:lnSpc>
              <a:tabLst>
                <a:tab pos="2279650" algn="l"/>
              </a:tabLst>
            </a:pPr>
            <a:endParaRPr lang="en-US" sz="2000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r>
              <a:rPr lang="en-US" sz="2400" dirty="0" smtClean="0"/>
              <a:t>Note: It </a:t>
            </a:r>
            <a:r>
              <a:rPr lang="en-US" sz="2400" dirty="0"/>
              <a:t>is the responsibility of </a:t>
            </a:r>
            <a:r>
              <a:rPr lang="en-US" sz="2400" dirty="0" smtClean="0"/>
              <a:t>the Clinical </a:t>
            </a:r>
            <a:r>
              <a:rPr lang="en-US" sz="2400" dirty="0"/>
              <a:t>Application Coordinators (CACs) or administrators to assign users with </a:t>
            </a:r>
            <a:r>
              <a:rPr lang="en-US" sz="2400" dirty="0" smtClean="0"/>
              <a:t>the </a:t>
            </a:r>
            <a:r>
              <a:rPr lang="en-US" sz="2400" dirty="0"/>
              <a:t>appropriate key.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dirty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096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Lesson 2: Using the Alert </a:t>
            </a:r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33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Logging In and Out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9662B-5412-47C9-9BFF-7666A71E26F1}" type="datetime5">
              <a:rPr lang="en-US" smtClean="0"/>
              <a:pPr>
                <a:defRPr/>
              </a:pPr>
              <a:t>10-Jul-15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233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150" y="171450"/>
            <a:ext cx="5410200" cy="536575"/>
          </a:xfrm>
        </p:spPr>
        <p:txBody>
          <a:bodyPr/>
          <a:lstStyle/>
          <a:p>
            <a:pPr eaLnBrk="1" hangingPunct="1"/>
            <a:r>
              <a:rPr lang="en-US" dirty="0" smtClean="0"/>
              <a:t>Logging 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066800"/>
            <a:ext cx="8343900" cy="51498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r>
              <a:rPr lang="en-US" sz="2000" dirty="0" smtClean="0"/>
              <a:t>Open a web browser and navigate to </a:t>
            </a:r>
            <a:r>
              <a:rPr lang="en-US" sz="2000" b="1" dirty="0" smtClean="0"/>
              <a:t>[URL]</a:t>
            </a:r>
            <a:r>
              <a:rPr lang="en-US" sz="2000" dirty="0" smtClean="0"/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endParaRPr lang="en-US" sz="20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2279650" algn="l"/>
              </a:tabLst>
            </a:pPr>
            <a:r>
              <a:rPr lang="en-US" sz="2000" dirty="0" smtClean="0"/>
              <a:t>You should then see the page below:</a:t>
            </a:r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2400" b="1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  <a:p>
            <a:pPr>
              <a:lnSpc>
                <a:spcPct val="80000"/>
              </a:lnSpc>
              <a:tabLst>
                <a:tab pos="2279650" algn="l"/>
              </a:tabLst>
            </a:pPr>
            <a:endParaRPr lang="en-US" sz="1300" dirty="0" smtClean="0"/>
          </a:p>
        </p:txBody>
      </p:sp>
      <p:sp>
        <p:nvSpPr>
          <p:cNvPr id="9221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B447089-097C-4E97-844F-A38BF2E54CFA}" type="datetime5">
              <a:rPr lang="en-US" smtClean="0"/>
              <a:pPr/>
              <a:t>10-Jul-15</a:t>
            </a:fld>
            <a:endParaRPr lang="en-US" smtClean="0"/>
          </a:p>
        </p:txBody>
      </p:sp>
      <p:sp>
        <p:nvSpPr>
          <p:cNvPr id="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5598" y="5502072"/>
            <a:ext cx="8343900" cy="345496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r>
              <a:rPr lang="en-US" sz="1600" i="1" dirty="0" smtClean="0"/>
              <a:t>Alert </a:t>
            </a:r>
            <a:r>
              <a:rPr lang="en-US" sz="1600" i="1" dirty="0" smtClean="0"/>
              <a:t>Viewer </a:t>
            </a:r>
            <a:r>
              <a:rPr lang="en-US" sz="1600" i="1" dirty="0" smtClean="0"/>
              <a:t>Login Page</a:t>
            </a:r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  <a:p>
            <a:pPr marL="0" indent="0" algn="ctr">
              <a:lnSpc>
                <a:spcPct val="80000"/>
              </a:lnSpc>
              <a:buNone/>
              <a:tabLst>
                <a:tab pos="2279650" algn="l"/>
              </a:tabLst>
            </a:pPr>
            <a:endParaRPr lang="en-US" sz="105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7099" y="2110819"/>
            <a:ext cx="5791702" cy="3292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67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A4A4E9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Expiration">
      <p:Name>Expiration</p:Name>
      <p:Description>Automatic scheduling of content for processing, and expiry of content that has reached its due date.</p:Description>
      <p:CustomData>
        <data>
          <formula id="Microsoft.Office.RecordsManagement.PolicyFeatures.Expiration.Formula.BuiltIn">
            <number>1</number>
            <property>Created</property>
            <period>years</period>
          </formula>
          <action type="workflow" id="095a4daa-ab7a-4a68-b9f0-24c508d7d45f"/>
        </data>
      </p:CustomData>
    </p:PolicyItem>
  </p:PolicyItems>
</p:Policy>
</file>

<file path=customXml/item2.xml><?xml version="1.0" encoding="utf-8"?>
<p:properties xmlns:p="http://schemas.microsoft.com/office/2006/metadata/properties" xmlns:xsi="http://www.w3.org/2001/XMLSchema-instance">
  <documentManagement>
    <_dlc_ExpireDate xmlns="31427534-dd22-4c80-bda2-4289752910af">2015-06-16T19:40:19+00:00</_dlc_ExpireDate>
    <_dlc_ExpireDateSaved xmlns="31427534-dd22-4c80-bda2-4289752910a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C9AB3197FD50448310FFA1687322E4" ma:contentTypeVersion="6" ma:contentTypeDescription="Create a new document." ma:contentTypeScope="" ma:versionID="4b9f0212a0c4e98595c36512f1a36bae">
  <xsd:schema xmlns:xsd="http://www.w3.org/2001/XMLSchema" xmlns:p="http://schemas.microsoft.com/office/2006/metadata/properties" xmlns:ns2="31427534-dd22-4c80-bda2-4289752910af" targetNamespace="http://schemas.microsoft.com/office/2006/metadata/properties" ma:root="true" ma:fieldsID="799776be9bf6c38a11203ebcc4ee4fcb" ns2:_="">
    <xsd:import namespace="31427534-dd22-4c80-bda2-4289752910af"/>
    <xsd:element name="properties">
      <xsd:complexType>
        <xsd:sequence>
          <xsd:element name="documentManagement">
            <xsd:complexType>
              <xsd:all>
                <xsd:element ref="ns2:_dlc_Exempt" minOccurs="0"/>
                <xsd:element ref="ns2:_dlc_ExpireDateSaved" minOccurs="0"/>
                <xsd:element ref="ns2:_dlc_Expire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1427534-dd22-4c80-bda2-4289752910af" elementFormDefault="qualified">
    <xsd:import namespace="http://schemas.microsoft.com/office/2006/documentManagement/types"/>
    <xsd:element name="_dlc_Exempt" ma:index="9" nillable="true" ma:displayName="Exempt from Policy" ma:description="" ma:hidden="true" ma:internalName="_dlc_Exempt" ma:readOnly="true">
      <xsd:simpleType>
        <xsd:restriction base="dms:Unknown"/>
      </xsd:simpleType>
    </xsd:element>
    <xsd:element name="_dlc_ExpireDateSaved" ma:index="10" nillable="true" ma:displayName="Original Expiration Date" ma:description="" ma:hidden="true" ma:internalName="_dlc_ExpireDateSaved" ma:readOnly="true">
      <xsd:simpleType>
        <xsd:restriction base="dms:DateTime"/>
      </xsd:simpleType>
    </xsd:element>
    <xsd:element name="_dlc_ExpireDate" ma:index="11" nillable="true" ma:displayName="Expiration Date" ma:description="" ma:hidden="true" ma:internalName="_dlc_ExpireDat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BCDFC3-C4D4-41F9-AD3C-4C6AB917D30B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7882CCEF-6AD5-4AC2-9339-705EBD0EF5ED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31427534-dd22-4c80-bda2-4289752910af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1C54FE8-EA5A-4D00-855C-447D3DD3275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730EA96-77D1-4139-A1AE-9466B1344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27534-dd22-4c80-bda2-4289752910a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8809</TotalTime>
  <Words>1475</Words>
  <Application>Microsoft Office PowerPoint</Application>
  <PresentationFormat>On-screen Show (4:3)</PresentationFormat>
  <Paragraphs>270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Slide 1</vt:lpstr>
      <vt:lpstr>Contents</vt:lpstr>
      <vt:lpstr>Purpose and Objectives</vt:lpstr>
      <vt:lpstr>Lesson 1: What Is the Alert Viewer?</vt:lpstr>
      <vt:lpstr>Overview</vt:lpstr>
      <vt:lpstr>User Access Levels</vt:lpstr>
      <vt:lpstr>Lesson 2: Using the Alert Viewer</vt:lpstr>
      <vt:lpstr>Logging In and Out</vt:lpstr>
      <vt:lpstr>Logging In</vt:lpstr>
      <vt:lpstr>Logging In</vt:lpstr>
      <vt:lpstr>Logging In</vt:lpstr>
      <vt:lpstr>Logging In</vt:lpstr>
      <vt:lpstr>Logging Out</vt:lpstr>
      <vt:lpstr>Viewing Data</vt:lpstr>
      <vt:lpstr>The Alert Viewer</vt:lpstr>
      <vt:lpstr>Understanding the Columns</vt:lpstr>
      <vt:lpstr>The Alert Viewer Main Page</vt:lpstr>
      <vt:lpstr>Navigating Through THE Data</vt:lpstr>
      <vt:lpstr>Navigating Through Data</vt:lpstr>
      <vt:lpstr>Navigation Controls</vt:lpstr>
      <vt:lpstr>View Records Display</vt:lpstr>
      <vt:lpstr>Filtering Data</vt:lpstr>
      <vt:lpstr>Selecting a Provider</vt:lpstr>
      <vt:lpstr>Selecting a Service</vt:lpstr>
      <vt:lpstr>Selecting a Patient</vt:lpstr>
      <vt:lpstr>Selecting Alerts Based on Follow-up Status</vt:lpstr>
      <vt:lpstr>Sorting Data</vt:lpstr>
      <vt:lpstr>Sorting Data</vt:lpstr>
      <vt:lpstr>Viewing Detailed Data</vt:lpstr>
      <vt:lpstr>Viewing Detailed Data</vt:lpstr>
      <vt:lpstr>Viewing Detailed Data</vt:lpstr>
      <vt:lpstr>Alert Tab</vt:lpstr>
      <vt:lpstr>FAT/Status Tab</vt:lpstr>
      <vt:lpstr>Result Tab</vt:lpstr>
      <vt:lpstr>Follow-Up Actions Tab</vt:lpstr>
      <vt:lpstr>Contact Information</vt:lpstr>
      <vt:lpstr>Contact Information</vt:lpstr>
    </vt:vector>
  </TitlesOfParts>
  <Company>Harris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AWARE Alert Viewer Training Slides</dc:title>
  <dc:creator>dbalser</dc:creator>
  <cp:lastModifiedBy>Steve Greenacre</cp:lastModifiedBy>
  <cp:revision>696</cp:revision>
  <cp:lastPrinted>2001-09-25T16:38:37Z</cp:lastPrinted>
  <dcterms:created xsi:type="dcterms:W3CDTF">2000-07-27T01:07:55Z</dcterms:created>
  <dcterms:modified xsi:type="dcterms:W3CDTF">2015-07-10T14:37:16Z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0x010100F9C9AB3197FD50448310FFA1687322E4</vt:lpwstr>
  </property>
</Properties>
</file>