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9.xml" ContentType="application/vnd.openxmlformats-officedocument.presentationml.slide+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86"/>
  </p:notesMasterIdLst>
  <p:handoutMasterIdLst>
    <p:handoutMasterId r:id="rId87"/>
  </p:handoutMasterIdLst>
  <p:sldIdLst>
    <p:sldId id="323" r:id="rId6"/>
    <p:sldId id="299" r:id="rId7"/>
    <p:sldId id="324" r:id="rId8"/>
    <p:sldId id="317" r:id="rId9"/>
    <p:sldId id="335" r:id="rId10"/>
    <p:sldId id="402" r:id="rId11"/>
    <p:sldId id="318" r:id="rId12"/>
    <p:sldId id="326" r:id="rId13"/>
    <p:sldId id="327" r:id="rId14"/>
    <p:sldId id="328" r:id="rId15"/>
    <p:sldId id="329" r:id="rId16"/>
    <p:sldId id="330" r:id="rId17"/>
    <p:sldId id="332" r:id="rId18"/>
    <p:sldId id="340" r:id="rId19"/>
    <p:sldId id="341" r:id="rId20"/>
    <p:sldId id="347" r:id="rId21"/>
    <p:sldId id="342" r:id="rId22"/>
    <p:sldId id="353" r:id="rId23"/>
    <p:sldId id="346" r:id="rId24"/>
    <p:sldId id="354" r:id="rId25"/>
    <p:sldId id="343" r:id="rId26"/>
    <p:sldId id="336" r:id="rId27"/>
    <p:sldId id="337" r:id="rId28"/>
    <p:sldId id="338" r:id="rId29"/>
    <p:sldId id="339" r:id="rId30"/>
    <p:sldId id="344" r:id="rId31"/>
    <p:sldId id="345" r:id="rId32"/>
    <p:sldId id="319" r:id="rId33"/>
    <p:sldId id="348" r:id="rId34"/>
    <p:sldId id="350" r:id="rId35"/>
    <p:sldId id="351" r:id="rId36"/>
    <p:sldId id="352" r:id="rId37"/>
    <p:sldId id="349" r:id="rId38"/>
    <p:sldId id="355" r:id="rId39"/>
    <p:sldId id="356" r:id="rId40"/>
    <p:sldId id="357" r:id="rId41"/>
    <p:sldId id="360" r:id="rId42"/>
    <p:sldId id="363" r:id="rId43"/>
    <p:sldId id="395" r:id="rId44"/>
    <p:sldId id="398" r:id="rId45"/>
    <p:sldId id="364" r:id="rId46"/>
    <p:sldId id="365" r:id="rId47"/>
    <p:sldId id="366" r:id="rId48"/>
    <p:sldId id="367" r:id="rId49"/>
    <p:sldId id="368" r:id="rId50"/>
    <p:sldId id="369" r:id="rId51"/>
    <p:sldId id="370" r:id="rId52"/>
    <p:sldId id="371" r:id="rId53"/>
    <p:sldId id="394" r:id="rId54"/>
    <p:sldId id="399" r:id="rId55"/>
    <p:sldId id="372" r:id="rId56"/>
    <p:sldId id="373" r:id="rId57"/>
    <p:sldId id="379" r:id="rId58"/>
    <p:sldId id="374" r:id="rId59"/>
    <p:sldId id="378" r:id="rId60"/>
    <p:sldId id="381" r:id="rId61"/>
    <p:sldId id="393" r:id="rId62"/>
    <p:sldId id="400" r:id="rId63"/>
    <p:sldId id="380" r:id="rId64"/>
    <p:sldId id="382" r:id="rId65"/>
    <p:sldId id="384" r:id="rId66"/>
    <p:sldId id="385" r:id="rId67"/>
    <p:sldId id="386" r:id="rId68"/>
    <p:sldId id="392" r:id="rId69"/>
    <p:sldId id="401" r:id="rId70"/>
    <p:sldId id="387" r:id="rId71"/>
    <p:sldId id="388" r:id="rId72"/>
    <p:sldId id="389" r:id="rId73"/>
    <p:sldId id="390" r:id="rId74"/>
    <p:sldId id="396" r:id="rId75"/>
    <p:sldId id="397" r:id="rId76"/>
    <p:sldId id="358" r:id="rId77"/>
    <p:sldId id="361" r:id="rId78"/>
    <p:sldId id="375" r:id="rId79"/>
    <p:sldId id="359" r:id="rId80"/>
    <p:sldId id="362" r:id="rId81"/>
    <p:sldId id="376" r:id="rId82"/>
    <p:sldId id="377" r:id="rId83"/>
    <p:sldId id="333" r:id="rId84"/>
    <p:sldId id="334" r:id="rId85"/>
  </p:sldIdLst>
  <p:sldSz cx="9144000" cy="6858000" type="screen4x3"/>
  <p:notesSz cx="6997700" cy="9271000"/>
  <p:defaultTextStyle>
    <a:defPPr>
      <a:defRPr lang="en-US"/>
    </a:defPPr>
    <a:lvl1pPr algn="l" rtl="0" eaLnBrk="0" fontAlgn="base" hangingPunct="0">
      <a:spcBef>
        <a:spcPct val="0"/>
      </a:spcBef>
      <a:spcAft>
        <a:spcPct val="0"/>
      </a:spcAft>
      <a:defRPr sz="1200" b="1" kern="1200">
        <a:solidFill>
          <a:schemeClr val="tx1"/>
        </a:solidFill>
        <a:latin typeface="Arial" charset="0"/>
        <a:ea typeface="+mn-ea"/>
        <a:cs typeface="+mn-cs"/>
      </a:defRPr>
    </a:lvl1pPr>
    <a:lvl2pPr marL="457200" algn="l" rtl="0" eaLnBrk="0" fontAlgn="base" hangingPunct="0">
      <a:spcBef>
        <a:spcPct val="0"/>
      </a:spcBef>
      <a:spcAft>
        <a:spcPct val="0"/>
      </a:spcAft>
      <a:defRPr sz="1200" b="1" kern="1200">
        <a:solidFill>
          <a:schemeClr val="tx1"/>
        </a:solidFill>
        <a:latin typeface="Arial" charset="0"/>
        <a:ea typeface="+mn-ea"/>
        <a:cs typeface="+mn-cs"/>
      </a:defRPr>
    </a:lvl2pPr>
    <a:lvl3pPr marL="914400" algn="l" rtl="0" eaLnBrk="0" fontAlgn="base" hangingPunct="0">
      <a:spcBef>
        <a:spcPct val="0"/>
      </a:spcBef>
      <a:spcAft>
        <a:spcPct val="0"/>
      </a:spcAft>
      <a:defRPr sz="1200" b="1" kern="1200">
        <a:solidFill>
          <a:schemeClr val="tx1"/>
        </a:solidFill>
        <a:latin typeface="Arial" charset="0"/>
        <a:ea typeface="+mn-ea"/>
        <a:cs typeface="+mn-cs"/>
      </a:defRPr>
    </a:lvl3pPr>
    <a:lvl4pPr marL="1371600" algn="l" rtl="0" eaLnBrk="0" fontAlgn="base" hangingPunct="0">
      <a:spcBef>
        <a:spcPct val="0"/>
      </a:spcBef>
      <a:spcAft>
        <a:spcPct val="0"/>
      </a:spcAft>
      <a:defRPr sz="1200" b="1" kern="1200">
        <a:solidFill>
          <a:schemeClr val="tx1"/>
        </a:solidFill>
        <a:latin typeface="Arial" charset="0"/>
        <a:ea typeface="+mn-ea"/>
        <a:cs typeface="+mn-cs"/>
      </a:defRPr>
    </a:lvl4pPr>
    <a:lvl5pPr marL="1828800" algn="l" rtl="0" eaLnBrk="0" fontAlgn="base" hangingPunct="0">
      <a:spcBef>
        <a:spcPct val="0"/>
      </a:spcBef>
      <a:spcAft>
        <a:spcPct val="0"/>
      </a:spcAft>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A0000"/>
    <a:srgbClr val="D4272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6" autoAdjust="0"/>
    <p:restoredTop sz="99324" autoAdjust="0"/>
  </p:normalViewPr>
  <p:slideViewPr>
    <p:cSldViewPr snapToGrid="0">
      <p:cViewPr varScale="1">
        <p:scale>
          <a:sx n="79" d="100"/>
          <a:sy n="79" d="100"/>
        </p:scale>
        <p:origin x="-8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handoutMaster" Target="handoutMasters/handoutMaster1.xml"/><Relationship Id="rId5" Type="http://schemas.openxmlformats.org/officeDocument/2006/relationships/slideMaster" Target="slideMasters/slideMaster1.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3060700" cy="449263"/>
          </a:xfrm>
          <a:prstGeom prst="rect">
            <a:avLst/>
          </a:prstGeom>
          <a:noFill/>
          <a:ln w="9525">
            <a:noFill/>
            <a:miter lim="800000"/>
            <a:headEnd/>
            <a:tailEnd/>
          </a:ln>
          <a:effectLst/>
        </p:spPr>
        <p:txBody>
          <a:bodyPr vert="horz" wrap="square" lIns="89741" tIns="44870" rIns="89741" bIns="44870" numCol="1" anchor="t" anchorCtr="0" compatLnSpc="1">
            <a:prstTxWarp prst="textNoShape">
              <a:avLst/>
            </a:prstTxWarp>
          </a:bodyPr>
          <a:lstStyle>
            <a:lvl1pPr defTabSz="898525">
              <a:defRPr b="0">
                <a:latin typeface="Times New Roman" pitchFamily="18" charset="0"/>
              </a:defRPr>
            </a:lvl1pPr>
          </a:lstStyle>
          <a:p>
            <a:pPr>
              <a:defRPr/>
            </a:pPr>
            <a:endParaRPr lang="en-US"/>
          </a:p>
        </p:txBody>
      </p:sp>
      <p:sp>
        <p:nvSpPr>
          <p:cNvPr id="119811" name="Rectangle 3"/>
          <p:cNvSpPr>
            <a:spLocks noGrp="1" noChangeArrowheads="1"/>
          </p:cNvSpPr>
          <p:nvPr>
            <p:ph type="dt" sz="quarter" idx="1"/>
          </p:nvPr>
        </p:nvSpPr>
        <p:spPr bwMode="auto">
          <a:xfrm>
            <a:off x="3960813" y="0"/>
            <a:ext cx="3062287" cy="449263"/>
          </a:xfrm>
          <a:prstGeom prst="rect">
            <a:avLst/>
          </a:prstGeom>
          <a:noFill/>
          <a:ln w="9525">
            <a:noFill/>
            <a:miter lim="800000"/>
            <a:headEnd/>
            <a:tailEnd/>
          </a:ln>
          <a:effectLst/>
        </p:spPr>
        <p:txBody>
          <a:bodyPr vert="horz" wrap="square" lIns="89741" tIns="44870" rIns="89741" bIns="44870" numCol="1" anchor="t" anchorCtr="0" compatLnSpc="1">
            <a:prstTxWarp prst="textNoShape">
              <a:avLst/>
            </a:prstTxWarp>
          </a:bodyPr>
          <a:lstStyle>
            <a:lvl1pPr algn="r" defTabSz="898525">
              <a:defRPr b="0">
                <a:latin typeface="Times New Roman" pitchFamily="18" charset="0"/>
              </a:defRPr>
            </a:lvl1pPr>
          </a:lstStyle>
          <a:p>
            <a:pPr>
              <a:defRPr/>
            </a:pPr>
            <a:endParaRPr lang="en-US"/>
          </a:p>
        </p:txBody>
      </p:sp>
      <p:sp>
        <p:nvSpPr>
          <p:cNvPr id="119812" name="Rectangle 4"/>
          <p:cNvSpPr>
            <a:spLocks noGrp="1" noChangeArrowheads="1"/>
          </p:cNvSpPr>
          <p:nvPr>
            <p:ph type="ftr" sz="quarter" idx="2"/>
          </p:nvPr>
        </p:nvSpPr>
        <p:spPr bwMode="auto">
          <a:xfrm>
            <a:off x="0" y="8834438"/>
            <a:ext cx="3060700" cy="449262"/>
          </a:xfrm>
          <a:prstGeom prst="rect">
            <a:avLst/>
          </a:prstGeom>
          <a:noFill/>
          <a:ln w="9525">
            <a:noFill/>
            <a:miter lim="800000"/>
            <a:headEnd/>
            <a:tailEnd/>
          </a:ln>
          <a:effectLst/>
        </p:spPr>
        <p:txBody>
          <a:bodyPr vert="horz" wrap="square" lIns="89741" tIns="44870" rIns="89741" bIns="44870" numCol="1" anchor="b" anchorCtr="0" compatLnSpc="1">
            <a:prstTxWarp prst="textNoShape">
              <a:avLst/>
            </a:prstTxWarp>
          </a:bodyPr>
          <a:lstStyle>
            <a:lvl1pPr defTabSz="898525">
              <a:defRPr b="0">
                <a:latin typeface="Times New Roman" pitchFamily="18" charset="0"/>
              </a:defRPr>
            </a:lvl1pPr>
          </a:lstStyle>
          <a:p>
            <a:pPr>
              <a:defRPr/>
            </a:pPr>
            <a:endParaRPr lang="en-US"/>
          </a:p>
        </p:txBody>
      </p:sp>
      <p:sp>
        <p:nvSpPr>
          <p:cNvPr id="119813" name="Rectangle 5"/>
          <p:cNvSpPr>
            <a:spLocks noGrp="1" noChangeArrowheads="1"/>
          </p:cNvSpPr>
          <p:nvPr>
            <p:ph type="sldNum" sz="quarter" idx="3"/>
          </p:nvPr>
        </p:nvSpPr>
        <p:spPr bwMode="auto">
          <a:xfrm>
            <a:off x="3960813" y="8834438"/>
            <a:ext cx="3062287" cy="449262"/>
          </a:xfrm>
          <a:prstGeom prst="rect">
            <a:avLst/>
          </a:prstGeom>
          <a:noFill/>
          <a:ln w="9525">
            <a:noFill/>
            <a:miter lim="800000"/>
            <a:headEnd/>
            <a:tailEnd/>
          </a:ln>
          <a:effectLst/>
        </p:spPr>
        <p:txBody>
          <a:bodyPr vert="horz" wrap="square" lIns="89741" tIns="44870" rIns="89741" bIns="44870" numCol="1" anchor="b" anchorCtr="0" compatLnSpc="1">
            <a:prstTxWarp prst="textNoShape">
              <a:avLst/>
            </a:prstTxWarp>
          </a:bodyPr>
          <a:lstStyle>
            <a:lvl1pPr algn="r" defTabSz="898525">
              <a:defRPr b="0">
                <a:latin typeface="Times New Roman" pitchFamily="18" charset="0"/>
              </a:defRPr>
            </a:lvl1pPr>
          </a:lstStyle>
          <a:p>
            <a:pPr>
              <a:defRPr/>
            </a:pPr>
            <a:fld id="{97AEA477-75E1-45B4-BF20-9F56C169BCE6}" type="slidenum">
              <a:rPr lang="en-US"/>
              <a:pPr>
                <a:defRPr/>
              </a:pPr>
              <a:t>‹#›</a:t>
            </a:fld>
            <a:endParaRPr lang="en-US"/>
          </a:p>
        </p:txBody>
      </p:sp>
    </p:spTree>
    <p:extLst>
      <p:ext uri="{BB962C8B-B14F-4D97-AF65-F5344CB8AC3E}">
        <p14:creationId xmlns:p14="http://schemas.microsoft.com/office/powerpoint/2010/main" xmlns="" val="3351648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28950" cy="461963"/>
          </a:xfrm>
          <a:prstGeom prst="rect">
            <a:avLst/>
          </a:prstGeom>
          <a:noFill/>
          <a:ln w="9525">
            <a:noFill/>
            <a:miter lim="800000"/>
            <a:headEnd/>
            <a:tailEnd/>
          </a:ln>
          <a:effectLst/>
        </p:spPr>
        <p:txBody>
          <a:bodyPr vert="horz" wrap="square" lIns="92935" tIns="46468" rIns="92935" bIns="46468" numCol="1" anchor="t" anchorCtr="0" compatLnSpc="1">
            <a:prstTxWarp prst="textNoShape">
              <a:avLst/>
            </a:prstTxWarp>
          </a:bodyPr>
          <a:lstStyle>
            <a:lvl1pPr defTabSz="930275">
              <a:defRPr b="0">
                <a:latin typeface="Times New Roman" pitchFamily="18" charset="0"/>
              </a:defRPr>
            </a:lvl1pPr>
          </a:lstStyle>
          <a:p>
            <a:pPr>
              <a:defRPr/>
            </a:pPr>
            <a:endParaRPr lang="en-US"/>
          </a:p>
        </p:txBody>
      </p:sp>
      <p:sp>
        <p:nvSpPr>
          <p:cNvPr id="5123" name="Rectangle 3"/>
          <p:cNvSpPr>
            <a:spLocks noGrp="1" noChangeArrowheads="1"/>
          </p:cNvSpPr>
          <p:nvPr>
            <p:ph type="dt" idx="1"/>
          </p:nvPr>
        </p:nvSpPr>
        <p:spPr bwMode="auto">
          <a:xfrm>
            <a:off x="3968750" y="0"/>
            <a:ext cx="3028950" cy="461963"/>
          </a:xfrm>
          <a:prstGeom prst="rect">
            <a:avLst/>
          </a:prstGeom>
          <a:noFill/>
          <a:ln w="9525">
            <a:noFill/>
            <a:miter lim="800000"/>
            <a:headEnd/>
            <a:tailEnd/>
          </a:ln>
          <a:effectLst/>
        </p:spPr>
        <p:txBody>
          <a:bodyPr vert="horz" wrap="square" lIns="92935" tIns="46468" rIns="92935" bIns="46468" numCol="1" anchor="t" anchorCtr="0" compatLnSpc="1">
            <a:prstTxWarp prst="textNoShape">
              <a:avLst/>
            </a:prstTxWarp>
          </a:bodyPr>
          <a:lstStyle>
            <a:lvl1pPr algn="r" defTabSz="930275">
              <a:defRPr b="0">
                <a:latin typeface="Times New Roman" pitchFamily="18" charset="0"/>
              </a:defRPr>
            </a:lvl1pPr>
          </a:lstStyle>
          <a:p>
            <a:pPr>
              <a:defRPr/>
            </a:pPr>
            <a:endParaRPr lang="en-US"/>
          </a:p>
        </p:txBody>
      </p:sp>
      <p:sp>
        <p:nvSpPr>
          <p:cNvPr id="76804" name="Rectangle 4"/>
          <p:cNvSpPr>
            <a:spLocks noGrp="1" noRot="1" noChangeAspect="1" noChangeArrowheads="1" noTextEdit="1"/>
          </p:cNvSpPr>
          <p:nvPr>
            <p:ph type="sldImg" idx="2"/>
          </p:nvPr>
        </p:nvSpPr>
        <p:spPr bwMode="auto">
          <a:xfrm>
            <a:off x="1182688" y="696913"/>
            <a:ext cx="4633912" cy="3475037"/>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30275" y="4403725"/>
            <a:ext cx="5137150" cy="4170363"/>
          </a:xfrm>
          <a:prstGeom prst="rect">
            <a:avLst/>
          </a:prstGeom>
          <a:noFill/>
          <a:ln w="9525">
            <a:noFill/>
            <a:miter lim="800000"/>
            <a:headEnd/>
            <a:tailEnd/>
          </a:ln>
          <a:effectLst/>
        </p:spPr>
        <p:txBody>
          <a:bodyPr vert="horz" wrap="square" lIns="92935" tIns="46468" rIns="92935" bIns="4646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809038"/>
            <a:ext cx="3028950" cy="461962"/>
          </a:xfrm>
          <a:prstGeom prst="rect">
            <a:avLst/>
          </a:prstGeom>
          <a:noFill/>
          <a:ln w="9525">
            <a:noFill/>
            <a:miter lim="800000"/>
            <a:headEnd/>
            <a:tailEnd/>
          </a:ln>
          <a:effectLst/>
        </p:spPr>
        <p:txBody>
          <a:bodyPr vert="horz" wrap="square" lIns="92935" tIns="46468" rIns="92935" bIns="46468" numCol="1" anchor="b" anchorCtr="0" compatLnSpc="1">
            <a:prstTxWarp prst="textNoShape">
              <a:avLst/>
            </a:prstTxWarp>
          </a:bodyPr>
          <a:lstStyle>
            <a:lvl1pPr defTabSz="930275">
              <a:defRPr b="0">
                <a:latin typeface="Times New Roman" pitchFamily="18" charset="0"/>
              </a:defRPr>
            </a:lvl1pPr>
          </a:lstStyle>
          <a:p>
            <a:pPr>
              <a:defRPr/>
            </a:pPr>
            <a:endParaRPr lang="en-US"/>
          </a:p>
        </p:txBody>
      </p:sp>
      <p:sp>
        <p:nvSpPr>
          <p:cNvPr id="5127" name="Rectangle 7"/>
          <p:cNvSpPr>
            <a:spLocks noGrp="1" noChangeArrowheads="1"/>
          </p:cNvSpPr>
          <p:nvPr>
            <p:ph type="sldNum" sz="quarter" idx="5"/>
          </p:nvPr>
        </p:nvSpPr>
        <p:spPr bwMode="auto">
          <a:xfrm>
            <a:off x="3968750" y="8809038"/>
            <a:ext cx="3028950" cy="461962"/>
          </a:xfrm>
          <a:prstGeom prst="rect">
            <a:avLst/>
          </a:prstGeom>
          <a:noFill/>
          <a:ln w="9525">
            <a:noFill/>
            <a:miter lim="800000"/>
            <a:headEnd/>
            <a:tailEnd/>
          </a:ln>
          <a:effectLst/>
        </p:spPr>
        <p:txBody>
          <a:bodyPr vert="horz" wrap="square" lIns="92935" tIns="46468" rIns="92935" bIns="46468" numCol="1" anchor="b" anchorCtr="0" compatLnSpc="1">
            <a:prstTxWarp prst="textNoShape">
              <a:avLst/>
            </a:prstTxWarp>
          </a:bodyPr>
          <a:lstStyle>
            <a:lvl1pPr algn="r" defTabSz="930275">
              <a:defRPr b="0">
                <a:latin typeface="Times New Roman" pitchFamily="18" charset="0"/>
              </a:defRPr>
            </a:lvl1pPr>
          </a:lstStyle>
          <a:p>
            <a:pPr>
              <a:defRPr/>
            </a:pPr>
            <a:fld id="{92775476-6FAD-419A-9179-830FB2BD51DD}" type="slidenum">
              <a:rPr lang="en-US"/>
              <a:pPr>
                <a:defRPr/>
              </a:pPr>
              <a:t>‹#›</a:t>
            </a:fld>
            <a:endParaRPr lang="en-US"/>
          </a:p>
        </p:txBody>
      </p:sp>
    </p:spTree>
    <p:extLst>
      <p:ext uri="{BB962C8B-B14F-4D97-AF65-F5344CB8AC3E}">
        <p14:creationId xmlns:p14="http://schemas.microsoft.com/office/powerpoint/2010/main" xmlns="" val="29906969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sldNum" sz="quarter" idx="5"/>
          </p:nvPr>
        </p:nvSpPr>
        <p:spPr>
          <a:noFill/>
        </p:spPr>
        <p:txBody>
          <a:bodyPr/>
          <a:lstStyle/>
          <a:p>
            <a:fld id="{421FB4D8-B906-4AF7-804D-8EAAA3BC9C60}" type="slidenum">
              <a:rPr lang="en-US" smtClean="0"/>
              <a:pPr/>
              <a:t>1</a:t>
            </a:fld>
            <a:endParaRPr lang="en-US" smtClean="0"/>
          </a:p>
        </p:txBody>
      </p:sp>
      <p:sp>
        <p:nvSpPr>
          <p:cNvPr id="47107" name="Rectangle 2"/>
          <p:cNvSpPr>
            <a:spLocks noGrp="1" noChangeArrowheads="1"/>
          </p:cNvSpPr>
          <p:nvPr>
            <p:ph type="body" idx="1"/>
          </p:nvPr>
        </p:nvSpPr>
        <p:spPr>
          <a:xfrm>
            <a:off x="940334" y="4471874"/>
            <a:ext cx="5193131" cy="4236079"/>
          </a:xfrm>
          <a:noFill/>
          <a:ln/>
        </p:spPr>
        <p:txBody>
          <a:bodyPr lIns="96596" tIns="49088" rIns="96596" bIns="49088"/>
          <a:lstStyle/>
          <a:p>
            <a:pPr defTabSz="983216"/>
            <a:endParaRPr lang="en-US" dirty="0" smtClean="0"/>
          </a:p>
        </p:txBody>
      </p:sp>
      <p:sp>
        <p:nvSpPr>
          <p:cNvPr id="47108" name="Rectangle 3"/>
          <p:cNvSpPr>
            <a:spLocks noGrp="1" noRot="1" noChangeAspect="1" noChangeArrowheads="1" noTextEdit="1"/>
          </p:cNvSpPr>
          <p:nvPr>
            <p:ph type="sldImg"/>
          </p:nvPr>
        </p:nvSpPr>
        <p:spPr>
          <a:xfrm>
            <a:off x="1200150" y="720725"/>
            <a:ext cx="4675188" cy="3508375"/>
          </a:xfrm>
          <a:ln cap="flat"/>
        </p:spPr>
      </p:sp>
    </p:spTree>
    <p:extLst>
      <p:ext uri="{BB962C8B-B14F-4D97-AF65-F5344CB8AC3E}">
        <p14:creationId xmlns:p14="http://schemas.microsoft.com/office/powerpoint/2010/main" xmlns="" val="3548102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495300" y="839788"/>
            <a:ext cx="6243638" cy="0"/>
          </a:xfrm>
          <a:prstGeom prst="line">
            <a:avLst/>
          </a:prstGeom>
          <a:noFill/>
          <a:ln w="25400">
            <a:solidFill>
              <a:srgbClr val="D4272E"/>
            </a:solidFill>
            <a:round/>
            <a:headEnd type="none" w="sm" len="sm"/>
            <a:tailEnd type="none" w="sm" len="sm"/>
          </a:ln>
          <a:effectLst/>
        </p:spPr>
        <p:txBody>
          <a:bodyPr wrap="none" anchor="ctr"/>
          <a:lstStyle/>
          <a:p>
            <a:pPr>
              <a:defRPr/>
            </a:pPr>
            <a:endParaRPr lang="en-US"/>
          </a:p>
        </p:txBody>
      </p:sp>
      <p:sp>
        <p:nvSpPr>
          <p:cNvPr id="5" name="Line 3"/>
          <p:cNvSpPr>
            <a:spLocks noChangeShapeType="1"/>
          </p:cNvSpPr>
          <p:nvPr/>
        </p:nvSpPr>
        <p:spPr bwMode="auto">
          <a:xfrm>
            <a:off x="495300" y="857250"/>
            <a:ext cx="6397625" cy="0"/>
          </a:xfrm>
          <a:prstGeom prst="line">
            <a:avLst/>
          </a:prstGeom>
          <a:noFill/>
          <a:ln w="12700">
            <a:solidFill>
              <a:srgbClr val="000000"/>
            </a:solidFill>
            <a:round/>
            <a:headEnd type="none" w="sm" len="sm"/>
            <a:tailEnd type="none" w="sm" len="sm"/>
          </a:ln>
          <a:effectLst/>
        </p:spPr>
        <p:txBody>
          <a:bodyPr wrap="none" anchor="ctr"/>
          <a:lstStyle/>
          <a:p>
            <a:pPr>
              <a:defRPr/>
            </a:pPr>
            <a:endParaRPr lang="en-US"/>
          </a:p>
        </p:txBody>
      </p:sp>
      <p:sp>
        <p:nvSpPr>
          <p:cNvPr id="6" name="Rectangle 4"/>
          <p:cNvSpPr>
            <a:spLocks noChangeArrowheads="1"/>
          </p:cNvSpPr>
          <p:nvPr/>
        </p:nvSpPr>
        <p:spPr bwMode="auto">
          <a:xfrm>
            <a:off x="6740525" y="833438"/>
            <a:ext cx="1866900" cy="82550"/>
          </a:xfrm>
          <a:prstGeom prst="rect">
            <a:avLst/>
          </a:prstGeom>
          <a:solidFill>
            <a:schemeClr val="tx1"/>
          </a:solidFill>
          <a:ln w="12700">
            <a:solidFill>
              <a:schemeClr val="tx1"/>
            </a:solidFill>
            <a:miter lim="800000"/>
            <a:headEnd/>
            <a:tailEnd/>
          </a:ln>
          <a:effectLst/>
        </p:spPr>
        <p:txBody>
          <a:bodyPr wrap="none" anchor="ctr"/>
          <a:lstStyle/>
          <a:p>
            <a:pPr>
              <a:defRPr/>
            </a:pPr>
            <a:endParaRPr lang="en-US"/>
          </a:p>
        </p:txBody>
      </p:sp>
      <p:sp>
        <p:nvSpPr>
          <p:cNvPr id="7" name="Line 9"/>
          <p:cNvSpPr>
            <a:spLocks noChangeShapeType="1"/>
          </p:cNvSpPr>
          <p:nvPr/>
        </p:nvSpPr>
        <p:spPr bwMode="auto">
          <a:xfrm>
            <a:off x="6734175" y="619125"/>
            <a:ext cx="0" cy="304800"/>
          </a:xfrm>
          <a:prstGeom prst="line">
            <a:avLst/>
          </a:prstGeom>
          <a:noFill/>
          <a:ln w="12700">
            <a:solidFill>
              <a:schemeClr val="tx1"/>
            </a:solidFill>
            <a:round/>
            <a:headEnd type="none" w="sm" len="sm"/>
            <a:tailEnd type="none" w="sm" len="sm"/>
          </a:ln>
          <a:effectLst/>
        </p:spPr>
        <p:txBody>
          <a:bodyPr wrap="none" anchor="ctr"/>
          <a:lstStyle/>
          <a:p>
            <a:pPr>
              <a:defRPr/>
            </a:pPr>
            <a:endParaRPr lang="en-US"/>
          </a:p>
        </p:txBody>
      </p:sp>
      <p:pic>
        <p:nvPicPr>
          <p:cNvPr id="8" name="Picture 11"/>
          <p:cNvPicPr preferRelativeResize="0">
            <a:picLocks noChangeAspect="1" noChangeArrowheads="1"/>
          </p:cNvPicPr>
          <p:nvPr/>
        </p:nvPicPr>
        <p:blipFill>
          <a:blip r:embed="rId2" cstate="print"/>
          <a:srcRect/>
          <a:stretch>
            <a:fillRect/>
          </a:stretch>
        </p:blipFill>
        <p:spPr bwMode="auto">
          <a:xfrm>
            <a:off x="6919913" y="304800"/>
            <a:ext cx="1535112" cy="417513"/>
          </a:xfrm>
          <a:prstGeom prst="rect">
            <a:avLst/>
          </a:prstGeom>
          <a:noFill/>
          <a:ln w="9525">
            <a:noFill/>
            <a:miter lim="800000"/>
            <a:headEnd/>
            <a:tailEnd/>
          </a:ln>
        </p:spPr>
      </p:pic>
      <p:sp>
        <p:nvSpPr>
          <p:cNvPr id="9" name="Rectangle 13"/>
          <p:cNvSpPr>
            <a:spLocks noChangeArrowheads="1"/>
          </p:cNvSpPr>
          <p:nvPr/>
        </p:nvSpPr>
        <p:spPr bwMode="auto">
          <a:xfrm>
            <a:off x="8077200" y="6503988"/>
            <a:ext cx="666750" cy="266700"/>
          </a:xfrm>
          <a:prstGeom prst="rect">
            <a:avLst/>
          </a:prstGeom>
          <a:noFill/>
          <a:ln w="9525">
            <a:noFill/>
            <a:miter lim="800000"/>
            <a:headEnd/>
            <a:tailEnd/>
          </a:ln>
          <a:effectLst/>
        </p:spPr>
        <p:txBody>
          <a:bodyPr wrap="none" lIns="92075" tIns="46038" rIns="92075" bIns="46038" anchor="ctr"/>
          <a:lstStyle/>
          <a:p>
            <a:pPr algn="r">
              <a:defRPr/>
            </a:pPr>
            <a:fld id="{B3642F65-8447-4E56-A0B2-4B5A263E2DDD}" type="datetime5">
              <a:rPr lang="en-US" sz="800" b="0"/>
              <a:pPr algn="r">
                <a:defRPr/>
              </a:pPr>
              <a:t>6-Oct-14</a:t>
            </a:fld>
            <a:endParaRPr lang="en-US" sz="800" b="0"/>
          </a:p>
        </p:txBody>
      </p:sp>
      <p:pic>
        <p:nvPicPr>
          <p:cNvPr id="10" name="Picture 20" descr="US-DeptOfVeteransAffairs-Seal.jpg"/>
          <p:cNvPicPr>
            <a:picLocks noChangeAspect="1"/>
          </p:cNvPicPr>
          <p:nvPr userDrawn="1"/>
        </p:nvPicPr>
        <p:blipFill>
          <a:blip r:embed="rId3" cstate="print"/>
          <a:srcRect/>
          <a:stretch>
            <a:fillRect/>
          </a:stretch>
        </p:blipFill>
        <p:spPr bwMode="auto">
          <a:xfrm>
            <a:off x="3864878" y="2042555"/>
            <a:ext cx="1365664" cy="1365664"/>
          </a:xfrm>
          <a:prstGeom prst="rect">
            <a:avLst/>
          </a:prstGeom>
          <a:noFill/>
          <a:ln w="9525">
            <a:noFill/>
            <a:miter lim="800000"/>
            <a:headEnd/>
            <a:tailEnd/>
          </a:ln>
        </p:spPr>
      </p:pic>
      <p:sp>
        <p:nvSpPr>
          <p:cNvPr id="11" name="Line 27"/>
          <p:cNvSpPr>
            <a:spLocks noChangeShapeType="1"/>
          </p:cNvSpPr>
          <p:nvPr userDrawn="1"/>
        </p:nvSpPr>
        <p:spPr bwMode="auto">
          <a:xfrm>
            <a:off x="498475" y="6318250"/>
            <a:ext cx="8131175" cy="0"/>
          </a:xfrm>
          <a:prstGeom prst="line">
            <a:avLst/>
          </a:prstGeom>
          <a:noFill/>
          <a:ln w="28575">
            <a:solidFill>
              <a:srgbClr val="C00000"/>
            </a:solidFill>
            <a:round/>
            <a:headEnd type="none" w="sm" len="sm"/>
            <a:tailEnd type="none" w="sm" len="sm"/>
          </a:ln>
          <a:effectLst/>
        </p:spPr>
        <p:txBody>
          <a:bodyPr wrap="none" anchor="ctr"/>
          <a:lstStyle/>
          <a:p>
            <a:pPr>
              <a:defRPr/>
            </a:pPr>
            <a:endParaRPr lang="en-US"/>
          </a:p>
        </p:txBody>
      </p:sp>
      <p:sp>
        <p:nvSpPr>
          <p:cNvPr id="154629" name="Rectangle 5"/>
          <p:cNvSpPr>
            <a:spLocks noGrp="1" noChangeArrowheads="1"/>
          </p:cNvSpPr>
          <p:nvPr>
            <p:ph type="ctrTitle"/>
          </p:nvPr>
        </p:nvSpPr>
        <p:spPr>
          <a:xfrm>
            <a:off x="685800" y="2286000"/>
            <a:ext cx="7772400" cy="1143000"/>
          </a:xfrm>
        </p:spPr>
        <p:txBody>
          <a:bodyPr/>
          <a:lstStyle>
            <a:lvl1pPr algn="ctr">
              <a:defRPr/>
            </a:lvl1pPr>
          </a:lstStyle>
          <a:p>
            <a:r>
              <a:rPr lang="en-US"/>
              <a:t>Click to edit Master title style</a:t>
            </a:r>
          </a:p>
        </p:txBody>
      </p:sp>
      <p:sp>
        <p:nvSpPr>
          <p:cNvPr id="154630" name="Rectangle 6"/>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pic>
        <p:nvPicPr>
          <p:cNvPr id="13" name="Picture 7" descr="VA Banner"/>
          <p:cNvPicPr>
            <a:picLocks noChangeAspect="1" noChangeArrowheads="1"/>
          </p:cNvPicPr>
          <p:nvPr userDrawn="1"/>
        </p:nvPicPr>
        <p:blipFill>
          <a:blip r:embed="rId4" cstate="print"/>
          <a:srcRect/>
          <a:stretch>
            <a:fillRect/>
          </a:stretch>
        </p:blipFill>
        <p:spPr bwMode="auto">
          <a:xfrm>
            <a:off x="486912" y="1098166"/>
            <a:ext cx="8137603" cy="81376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0"/>
          <p:cNvSpPr>
            <a:spLocks noGrp="1" noChangeArrowheads="1"/>
          </p:cNvSpPr>
          <p:nvPr>
            <p:ph type="dt" sz="half" idx="10"/>
          </p:nvPr>
        </p:nvSpPr>
        <p:spPr>
          <a:ln/>
        </p:spPr>
        <p:txBody>
          <a:bodyPr/>
          <a:lstStyle>
            <a:lvl1pPr>
              <a:defRPr/>
            </a:lvl1pPr>
          </a:lstStyle>
          <a:p>
            <a:pPr>
              <a:defRPr/>
            </a:pPr>
            <a:fld id="{A2C19259-ED3C-4552-B639-300009BFFED4}" type="datetime5">
              <a:rPr lang="en-US"/>
              <a:pPr>
                <a:defRPr/>
              </a:pPr>
              <a:t>6-Oct-14</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71450"/>
            <a:ext cx="2057400" cy="6045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71450"/>
            <a:ext cx="6019800" cy="604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0"/>
          <p:cNvSpPr>
            <a:spLocks noGrp="1" noChangeArrowheads="1"/>
          </p:cNvSpPr>
          <p:nvPr>
            <p:ph type="dt" sz="half" idx="10"/>
          </p:nvPr>
        </p:nvSpPr>
        <p:spPr>
          <a:ln/>
        </p:spPr>
        <p:txBody>
          <a:bodyPr/>
          <a:lstStyle>
            <a:lvl1pPr>
              <a:defRPr/>
            </a:lvl1pPr>
          </a:lstStyle>
          <a:p>
            <a:pPr>
              <a:defRPr/>
            </a:pPr>
            <a:fld id="{EF24243C-C6F6-460F-BC71-FCA4A6D17FC9}" type="datetime5">
              <a:rPr lang="en-US"/>
              <a:pPr>
                <a:defRPr/>
              </a:pPr>
              <a:t>6-Oct-14</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812800" y="171450"/>
            <a:ext cx="4978400" cy="536575"/>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381000" y="1066800"/>
            <a:ext cx="4038600" cy="5149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572000" y="1066800"/>
            <a:ext cx="4038600" cy="5149850"/>
          </a:xfrm>
        </p:spPr>
        <p:txBody>
          <a:bodyPr/>
          <a:lstStyle/>
          <a:p>
            <a:pPr lvl="0"/>
            <a:endParaRPr lang="en-US" noProof="0" smtClean="0"/>
          </a:p>
        </p:txBody>
      </p:sp>
      <p:sp>
        <p:nvSpPr>
          <p:cNvPr id="5" name="Rectangle 30"/>
          <p:cNvSpPr>
            <a:spLocks noGrp="1" noChangeArrowheads="1"/>
          </p:cNvSpPr>
          <p:nvPr>
            <p:ph type="dt" sz="half" idx="10"/>
          </p:nvPr>
        </p:nvSpPr>
        <p:spPr>
          <a:ln/>
        </p:spPr>
        <p:txBody>
          <a:bodyPr/>
          <a:lstStyle>
            <a:lvl1pPr>
              <a:defRPr/>
            </a:lvl1pPr>
          </a:lstStyle>
          <a:p>
            <a:pPr>
              <a:defRPr/>
            </a:pPr>
            <a:fld id="{8717BECD-7B7A-4CDC-B873-CD947C304797}" type="datetime5">
              <a:rPr lang="en-US"/>
              <a:pPr>
                <a:defRPr/>
              </a:pPr>
              <a:t>6-Oct-14</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0"/>
          <p:cNvSpPr>
            <a:spLocks noGrp="1" noChangeArrowheads="1"/>
          </p:cNvSpPr>
          <p:nvPr>
            <p:ph type="dt" sz="half" idx="10"/>
          </p:nvPr>
        </p:nvSpPr>
        <p:spPr>
          <a:ln/>
        </p:spPr>
        <p:txBody>
          <a:bodyPr/>
          <a:lstStyle>
            <a:lvl1pPr>
              <a:defRPr/>
            </a:lvl1pPr>
          </a:lstStyle>
          <a:p>
            <a:pPr>
              <a:defRPr/>
            </a:pPr>
            <a:fld id="{43F9A69F-192E-4BBC-A40D-4E89F86F701F}" type="datetime5">
              <a:rPr lang="en-US"/>
              <a:pPr>
                <a:defRPr/>
              </a:pPr>
              <a:t>6-Oct-14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0"/>
          <p:cNvSpPr>
            <a:spLocks noGrp="1" noChangeArrowheads="1"/>
          </p:cNvSpPr>
          <p:nvPr>
            <p:ph type="dt" sz="half" idx="10"/>
          </p:nvPr>
        </p:nvSpPr>
        <p:spPr>
          <a:ln/>
        </p:spPr>
        <p:txBody>
          <a:bodyPr/>
          <a:lstStyle>
            <a:lvl1pPr>
              <a:defRPr/>
            </a:lvl1pPr>
          </a:lstStyle>
          <a:p>
            <a:pPr>
              <a:defRPr/>
            </a:pPr>
            <a:fld id="{964A0337-13A5-4C41-B233-75FB774C9DA6}" type="datetime5">
              <a:rPr lang="en-US"/>
              <a:pPr>
                <a:defRPr/>
              </a:pPr>
              <a:t>6-Oct-14</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066800"/>
            <a:ext cx="4038600" cy="5149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038600" cy="5149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0"/>
          <p:cNvSpPr>
            <a:spLocks noGrp="1" noChangeArrowheads="1"/>
          </p:cNvSpPr>
          <p:nvPr>
            <p:ph type="dt" sz="half" idx="10"/>
          </p:nvPr>
        </p:nvSpPr>
        <p:spPr>
          <a:xfrm>
            <a:off x="8077200" y="6463796"/>
            <a:ext cx="666750" cy="266700"/>
          </a:xfrm>
          <a:ln/>
        </p:spPr>
        <p:txBody>
          <a:bodyPr/>
          <a:lstStyle>
            <a:lvl1pPr>
              <a:defRPr/>
            </a:lvl1pPr>
          </a:lstStyle>
          <a:p>
            <a:pPr>
              <a:defRPr/>
            </a:pPr>
            <a:fld id="{AD79662B-5412-47C9-9BFF-7666A71E26F1}" type="datetime5">
              <a:rPr lang="en-US" smtClean="0"/>
              <a:pPr>
                <a:defRPr/>
              </a:pPr>
              <a:t>6-Oct-14</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0"/>
          <p:cNvSpPr>
            <a:spLocks noGrp="1" noChangeArrowheads="1"/>
          </p:cNvSpPr>
          <p:nvPr>
            <p:ph type="dt" sz="half" idx="10"/>
          </p:nvPr>
        </p:nvSpPr>
        <p:spPr>
          <a:ln/>
        </p:spPr>
        <p:txBody>
          <a:bodyPr/>
          <a:lstStyle>
            <a:lvl1pPr>
              <a:defRPr/>
            </a:lvl1pPr>
          </a:lstStyle>
          <a:p>
            <a:pPr>
              <a:defRPr/>
            </a:pPr>
            <a:fld id="{AFC4F155-0287-4CFB-8D8C-E6AD7C698A61}" type="datetime5">
              <a:rPr lang="en-US"/>
              <a:pPr>
                <a:defRPr/>
              </a:pPr>
              <a:t>6-Oct-14</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0"/>
          <p:cNvSpPr>
            <a:spLocks noGrp="1" noChangeArrowheads="1"/>
          </p:cNvSpPr>
          <p:nvPr>
            <p:ph type="dt" sz="half" idx="10"/>
          </p:nvPr>
        </p:nvSpPr>
        <p:spPr>
          <a:ln/>
        </p:spPr>
        <p:txBody>
          <a:bodyPr/>
          <a:lstStyle>
            <a:lvl1pPr>
              <a:defRPr/>
            </a:lvl1pPr>
          </a:lstStyle>
          <a:p>
            <a:pPr>
              <a:defRPr/>
            </a:pPr>
            <a:fld id="{2A86B710-542F-40C1-BA61-31C3B53C4F81}" type="datetime5">
              <a:rPr lang="en-US"/>
              <a:pPr>
                <a:defRPr/>
              </a:pPr>
              <a:t>6-Oct-14</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0"/>
          <p:cNvSpPr>
            <a:spLocks noGrp="1" noChangeArrowheads="1"/>
          </p:cNvSpPr>
          <p:nvPr>
            <p:ph type="dt" sz="half" idx="10"/>
          </p:nvPr>
        </p:nvSpPr>
        <p:spPr>
          <a:ln/>
        </p:spPr>
        <p:txBody>
          <a:bodyPr/>
          <a:lstStyle>
            <a:lvl1pPr>
              <a:defRPr/>
            </a:lvl1pPr>
          </a:lstStyle>
          <a:p>
            <a:pPr>
              <a:defRPr/>
            </a:pPr>
            <a:fld id="{FCF3A899-41EA-4BBC-A07F-6B1B50D8CB56}" type="datetime5">
              <a:rPr lang="en-US"/>
              <a:pPr>
                <a:defRPr/>
              </a:pPr>
              <a:t>6-Oct-14</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0"/>
          <p:cNvSpPr>
            <a:spLocks noGrp="1" noChangeArrowheads="1"/>
          </p:cNvSpPr>
          <p:nvPr>
            <p:ph type="dt" sz="half" idx="10"/>
          </p:nvPr>
        </p:nvSpPr>
        <p:spPr>
          <a:ln/>
        </p:spPr>
        <p:txBody>
          <a:bodyPr/>
          <a:lstStyle>
            <a:lvl1pPr>
              <a:defRPr/>
            </a:lvl1pPr>
          </a:lstStyle>
          <a:p>
            <a:pPr>
              <a:defRPr/>
            </a:pPr>
            <a:fld id="{4261ADAB-E39C-4090-9D0D-20D4C8BE57EB}" type="datetime5">
              <a:rPr lang="en-US"/>
              <a:pPr>
                <a:defRPr/>
              </a:pPr>
              <a:t>6-Oct-14</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0"/>
          <p:cNvSpPr>
            <a:spLocks noGrp="1" noChangeArrowheads="1"/>
          </p:cNvSpPr>
          <p:nvPr>
            <p:ph type="dt" sz="half" idx="10"/>
          </p:nvPr>
        </p:nvSpPr>
        <p:spPr>
          <a:ln/>
        </p:spPr>
        <p:txBody>
          <a:bodyPr/>
          <a:lstStyle>
            <a:lvl1pPr>
              <a:defRPr/>
            </a:lvl1pPr>
          </a:lstStyle>
          <a:p>
            <a:pPr>
              <a:defRPr/>
            </a:pPr>
            <a:fld id="{5AD2C55E-6860-4E31-8CEC-0D9999C85423}" type="datetime5">
              <a:rPr lang="en-US"/>
              <a:pPr>
                <a:defRPr/>
              </a:pPr>
              <a:t>6-Oct-14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6" name="Line 22"/>
          <p:cNvSpPr>
            <a:spLocks noChangeShapeType="1"/>
          </p:cNvSpPr>
          <p:nvPr/>
        </p:nvSpPr>
        <p:spPr bwMode="auto">
          <a:xfrm>
            <a:off x="495300" y="839788"/>
            <a:ext cx="6243638" cy="0"/>
          </a:xfrm>
          <a:prstGeom prst="line">
            <a:avLst/>
          </a:prstGeom>
          <a:noFill/>
          <a:ln w="25400">
            <a:solidFill>
              <a:srgbClr val="D4272E"/>
            </a:solidFill>
            <a:round/>
            <a:headEnd type="none" w="sm" len="sm"/>
            <a:tailEnd type="none" w="sm" len="sm"/>
          </a:ln>
          <a:effectLst/>
        </p:spPr>
        <p:txBody>
          <a:bodyPr wrap="none" anchor="ctr"/>
          <a:lstStyle/>
          <a:p>
            <a:pPr>
              <a:defRPr/>
            </a:pPr>
            <a:endParaRPr lang="en-US"/>
          </a:p>
        </p:txBody>
      </p:sp>
      <p:sp>
        <p:nvSpPr>
          <p:cNvPr id="1047" name="Line 23"/>
          <p:cNvSpPr>
            <a:spLocks noChangeShapeType="1"/>
          </p:cNvSpPr>
          <p:nvPr/>
        </p:nvSpPr>
        <p:spPr bwMode="auto">
          <a:xfrm>
            <a:off x="495300" y="857250"/>
            <a:ext cx="6397625" cy="0"/>
          </a:xfrm>
          <a:prstGeom prst="line">
            <a:avLst/>
          </a:prstGeom>
          <a:noFill/>
          <a:ln w="12700">
            <a:solidFill>
              <a:srgbClr val="000000"/>
            </a:solidFill>
            <a:round/>
            <a:headEnd type="none" w="sm" len="sm"/>
            <a:tailEnd type="none" w="sm" len="sm"/>
          </a:ln>
          <a:effectLst/>
        </p:spPr>
        <p:txBody>
          <a:bodyPr wrap="none" anchor="ctr"/>
          <a:lstStyle/>
          <a:p>
            <a:pPr>
              <a:defRPr/>
            </a:pPr>
            <a:endParaRPr lang="en-US"/>
          </a:p>
        </p:txBody>
      </p:sp>
      <p:sp>
        <p:nvSpPr>
          <p:cNvPr id="1048" name="Rectangle 24"/>
          <p:cNvSpPr>
            <a:spLocks noChangeArrowheads="1"/>
          </p:cNvSpPr>
          <p:nvPr/>
        </p:nvSpPr>
        <p:spPr bwMode="auto">
          <a:xfrm>
            <a:off x="6740525" y="833438"/>
            <a:ext cx="1866900" cy="82550"/>
          </a:xfrm>
          <a:prstGeom prst="rect">
            <a:avLst/>
          </a:prstGeom>
          <a:solidFill>
            <a:schemeClr val="tx1"/>
          </a:solidFill>
          <a:ln w="12700">
            <a:solidFill>
              <a:schemeClr val="tx1"/>
            </a:solidFill>
            <a:miter lim="800000"/>
            <a:headEnd/>
            <a:tailEnd/>
          </a:ln>
          <a:effectLst/>
        </p:spPr>
        <p:txBody>
          <a:bodyPr wrap="none" anchor="ctr"/>
          <a:lstStyle/>
          <a:p>
            <a:pPr>
              <a:defRPr/>
            </a:pPr>
            <a:endParaRPr lang="en-US"/>
          </a:p>
        </p:txBody>
      </p:sp>
      <p:sp>
        <p:nvSpPr>
          <p:cNvPr id="6149" name="Rectangle 25"/>
          <p:cNvSpPr>
            <a:spLocks noGrp="1" noChangeArrowheads="1"/>
          </p:cNvSpPr>
          <p:nvPr>
            <p:ph type="title"/>
          </p:nvPr>
        </p:nvSpPr>
        <p:spPr bwMode="auto">
          <a:xfrm>
            <a:off x="850900" y="171450"/>
            <a:ext cx="5410200" cy="536575"/>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6150" name="Rectangle 26"/>
          <p:cNvSpPr>
            <a:spLocks noGrp="1" noChangeArrowheads="1"/>
          </p:cNvSpPr>
          <p:nvPr>
            <p:ph type="body" idx="1"/>
          </p:nvPr>
        </p:nvSpPr>
        <p:spPr bwMode="auto">
          <a:xfrm>
            <a:off x="381000" y="1066800"/>
            <a:ext cx="8229600" cy="514985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51" name="Line 27"/>
          <p:cNvSpPr>
            <a:spLocks noChangeShapeType="1"/>
          </p:cNvSpPr>
          <p:nvPr/>
        </p:nvSpPr>
        <p:spPr bwMode="auto">
          <a:xfrm>
            <a:off x="498475" y="6318250"/>
            <a:ext cx="8131175" cy="0"/>
          </a:xfrm>
          <a:prstGeom prst="line">
            <a:avLst/>
          </a:prstGeom>
          <a:noFill/>
          <a:ln w="28575">
            <a:solidFill>
              <a:srgbClr val="C00000"/>
            </a:solidFill>
            <a:round/>
            <a:headEnd type="none" w="sm" len="sm"/>
            <a:tailEnd type="none" w="sm" len="sm"/>
          </a:ln>
          <a:effectLst/>
        </p:spPr>
        <p:txBody>
          <a:bodyPr wrap="none" anchor="ctr"/>
          <a:lstStyle/>
          <a:p>
            <a:pPr>
              <a:defRPr/>
            </a:pPr>
            <a:endParaRPr lang="en-US"/>
          </a:p>
        </p:txBody>
      </p:sp>
      <p:sp>
        <p:nvSpPr>
          <p:cNvPr id="1054" name="Rectangle 30"/>
          <p:cNvSpPr>
            <a:spLocks noGrp="1" noChangeArrowheads="1"/>
          </p:cNvSpPr>
          <p:nvPr>
            <p:ph type="dt" sz="half" idx="2"/>
          </p:nvPr>
        </p:nvSpPr>
        <p:spPr bwMode="auto">
          <a:xfrm>
            <a:off x="8077200" y="6483892"/>
            <a:ext cx="666750" cy="2667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800" b="0"/>
            </a:lvl1pPr>
          </a:lstStyle>
          <a:p>
            <a:pPr>
              <a:defRPr/>
            </a:pPr>
            <a:fld id="{0E7C2CF6-9139-4FC0-A7F9-9B3680039C3C}" type="datetime5">
              <a:rPr lang="en-US"/>
              <a:pPr>
                <a:defRPr/>
              </a:pPr>
              <a:t>6-Oct-14</a:t>
            </a:fld>
            <a:endParaRPr lang="en-US" dirty="0"/>
          </a:p>
        </p:txBody>
      </p:sp>
      <p:sp>
        <p:nvSpPr>
          <p:cNvPr id="1055" name="Line 31"/>
          <p:cNvSpPr>
            <a:spLocks noChangeShapeType="1"/>
          </p:cNvSpPr>
          <p:nvPr/>
        </p:nvSpPr>
        <p:spPr bwMode="auto">
          <a:xfrm>
            <a:off x="6734175" y="619125"/>
            <a:ext cx="0" cy="304800"/>
          </a:xfrm>
          <a:prstGeom prst="line">
            <a:avLst/>
          </a:prstGeom>
          <a:noFill/>
          <a:ln w="12700">
            <a:solidFill>
              <a:schemeClr val="tx1"/>
            </a:solidFill>
            <a:round/>
            <a:headEnd type="none" w="sm" len="sm"/>
            <a:tailEnd type="none" w="sm" len="sm"/>
          </a:ln>
          <a:effectLst/>
        </p:spPr>
        <p:txBody>
          <a:bodyPr wrap="none" anchor="ctr"/>
          <a:lstStyle/>
          <a:p>
            <a:pPr>
              <a:defRPr/>
            </a:pPr>
            <a:endParaRPr lang="en-US"/>
          </a:p>
        </p:txBody>
      </p:sp>
      <p:sp>
        <p:nvSpPr>
          <p:cNvPr id="1057" name="Rectangle 33"/>
          <p:cNvSpPr>
            <a:spLocks noChangeArrowheads="1"/>
          </p:cNvSpPr>
          <p:nvPr/>
        </p:nvSpPr>
        <p:spPr bwMode="auto">
          <a:xfrm>
            <a:off x="404813" y="6459052"/>
            <a:ext cx="831959" cy="339196"/>
          </a:xfrm>
          <a:prstGeom prst="rect">
            <a:avLst/>
          </a:prstGeom>
          <a:noFill/>
          <a:ln w="9525">
            <a:noFill/>
            <a:miter lim="800000"/>
            <a:headEnd/>
            <a:tailEnd/>
          </a:ln>
          <a:effectLst/>
        </p:spPr>
        <p:txBody>
          <a:bodyPr wrap="none" lIns="92075" tIns="46038" rIns="92075" bIns="46038">
            <a:spAutoFit/>
          </a:bodyPr>
          <a:lstStyle/>
          <a:p>
            <a:pPr>
              <a:defRPr/>
            </a:pPr>
            <a:r>
              <a:rPr lang="en-US" sz="800" b="0" dirty="0"/>
              <a:t>Page </a:t>
            </a:r>
            <a:fld id="{B2F6FF95-26E9-402B-8195-14896FB799C2}" type="slidenum">
              <a:rPr lang="en-US" sz="800" b="0" smtClean="0"/>
              <a:pPr>
                <a:defRPr/>
              </a:pPr>
              <a:t>‹#›</a:t>
            </a:fld>
            <a:endParaRPr lang="en-US" sz="800" b="0" dirty="0" smtClean="0"/>
          </a:p>
          <a:p>
            <a:pPr>
              <a:defRPr/>
            </a:pPr>
            <a:r>
              <a:rPr lang="en-US" sz="800" b="0" dirty="0" smtClean="0"/>
              <a:t>CLIN 0009AC</a:t>
            </a:r>
            <a:endParaRPr lang="en-US" sz="800" b="0" dirty="0"/>
          </a:p>
        </p:txBody>
      </p:sp>
      <p:pic>
        <p:nvPicPr>
          <p:cNvPr id="6155" name="Picture 35"/>
          <p:cNvPicPr preferRelativeResize="0">
            <a:picLocks noChangeAspect="1" noChangeArrowheads="1"/>
          </p:cNvPicPr>
          <p:nvPr/>
        </p:nvPicPr>
        <p:blipFill>
          <a:blip r:embed="rId14" cstate="print"/>
          <a:srcRect/>
          <a:stretch>
            <a:fillRect/>
          </a:stretch>
        </p:blipFill>
        <p:spPr bwMode="auto">
          <a:xfrm>
            <a:off x="6919913" y="304800"/>
            <a:ext cx="1535112"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sldNum="0" hdr="0" ftr="0"/>
  <p:txStyles>
    <p:titleStyle>
      <a:lvl1pPr algn="l" rtl="0" eaLnBrk="0" fontAlgn="base" hangingPunct="0">
        <a:spcBef>
          <a:spcPct val="0"/>
        </a:spcBef>
        <a:spcAft>
          <a:spcPct val="0"/>
        </a:spcAft>
        <a:defRPr sz="2600" i="1">
          <a:solidFill>
            <a:schemeClr val="tx1"/>
          </a:solidFill>
          <a:latin typeface="+mj-lt"/>
          <a:ea typeface="+mj-ea"/>
          <a:cs typeface="+mj-cs"/>
        </a:defRPr>
      </a:lvl1pPr>
      <a:lvl2pPr algn="l" rtl="0" eaLnBrk="0" fontAlgn="base" hangingPunct="0">
        <a:spcBef>
          <a:spcPct val="0"/>
        </a:spcBef>
        <a:spcAft>
          <a:spcPct val="0"/>
        </a:spcAft>
        <a:defRPr sz="2600" i="1">
          <a:solidFill>
            <a:schemeClr val="tx1"/>
          </a:solidFill>
          <a:latin typeface="Arial Black" pitchFamily="34" charset="0"/>
        </a:defRPr>
      </a:lvl2pPr>
      <a:lvl3pPr algn="l" rtl="0" eaLnBrk="0" fontAlgn="base" hangingPunct="0">
        <a:spcBef>
          <a:spcPct val="0"/>
        </a:spcBef>
        <a:spcAft>
          <a:spcPct val="0"/>
        </a:spcAft>
        <a:defRPr sz="2600" i="1">
          <a:solidFill>
            <a:schemeClr val="tx1"/>
          </a:solidFill>
          <a:latin typeface="Arial Black" pitchFamily="34" charset="0"/>
        </a:defRPr>
      </a:lvl3pPr>
      <a:lvl4pPr algn="l" rtl="0" eaLnBrk="0" fontAlgn="base" hangingPunct="0">
        <a:spcBef>
          <a:spcPct val="0"/>
        </a:spcBef>
        <a:spcAft>
          <a:spcPct val="0"/>
        </a:spcAft>
        <a:defRPr sz="2600" i="1">
          <a:solidFill>
            <a:schemeClr val="tx1"/>
          </a:solidFill>
          <a:latin typeface="Arial Black" pitchFamily="34" charset="0"/>
        </a:defRPr>
      </a:lvl4pPr>
      <a:lvl5pPr algn="l" rtl="0" eaLnBrk="0" fontAlgn="base" hangingPunct="0">
        <a:spcBef>
          <a:spcPct val="0"/>
        </a:spcBef>
        <a:spcAft>
          <a:spcPct val="0"/>
        </a:spcAft>
        <a:defRPr sz="2600" i="1">
          <a:solidFill>
            <a:schemeClr val="tx1"/>
          </a:solidFill>
          <a:latin typeface="Arial Black" pitchFamily="34" charset="0"/>
        </a:defRPr>
      </a:lvl5pPr>
      <a:lvl6pPr marL="457200" algn="l" rtl="0" fontAlgn="base">
        <a:spcBef>
          <a:spcPct val="0"/>
        </a:spcBef>
        <a:spcAft>
          <a:spcPct val="0"/>
        </a:spcAft>
        <a:defRPr sz="2600" i="1">
          <a:solidFill>
            <a:schemeClr val="tx1"/>
          </a:solidFill>
          <a:latin typeface="Arial Black" pitchFamily="34" charset="0"/>
        </a:defRPr>
      </a:lvl6pPr>
      <a:lvl7pPr marL="914400" algn="l" rtl="0" fontAlgn="base">
        <a:spcBef>
          <a:spcPct val="0"/>
        </a:spcBef>
        <a:spcAft>
          <a:spcPct val="0"/>
        </a:spcAft>
        <a:defRPr sz="2600" i="1">
          <a:solidFill>
            <a:schemeClr val="tx1"/>
          </a:solidFill>
          <a:latin typeface="Arial Black" pitchFamily="34" charset="0"/>
        </a:defRPr>
      </a:lvl7pPr>
      <a:lvl8pPr marL="1371600" algn="l" rtl="0" fontAlgn="base">
        <a:spcBef>
          <a:spcPct val="0"/>
        </a:spcBef>
        <a:spcAft>
          <a:spcPct val="0"/>
        </a:spcAft>
        <a:defRPr sz="2600" i="1">
          <a:solidFill>
            <a:schemeClr val="tx1"/>
          </a:solidFill>
          <a:latin typeface="Arial Black" pitchFamily="34" charset="0"/>
        </a:defRPr>
      </a:lvl8pPr>
      <a:lvl9pPr marL="1828800" algn="l" rtl="0" fontAlgn="base">
        <a:spcBef>
          <a:spcPct val="0"/>
        </a:spcBef>
        <a:spcAft>
          <a:spcPct val="0"/>
        </a:spcAft>
        <a:defRPr sz="2600" i="1">
          <a:solidFill>
            <a:schemeClr val="tx1"/>
          </a:solidFill>
          <a:latin typeface="Arial Black" pitchFamily="34" charset="0"/>
        </a:defRPr>
      </a:lvl9pPr>
    </p:titleStyle>
    <p:bodyStyle>
      <a:lvl1pPr marL="342900" indent="-342900" algn="l" rtl="0" eaLnBrk="0" fontAlgn="base" hangingPunct="0">
        <a:spcBef>
          <a:spcPct val="20000"/>
        </a:spcBef>
        <a:spcAft>
          <a:spcPct val="0"/>
        </a:spcAft>
        <a:buClr>
          <a:srgbClr val="D4272E"/>
        </a:buClr>
        <a:buChar char="•"/>
        <a:defRPr sz="2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085850" indent="-228600" algn="l" rtl="0" eaLnBrk="0" fontAlgn="base" hangingPunct="0">
        <a:spcBef>
          <a:spcPct val="20000"/>
        </a:spcBef>
        <a:spcAft>
          <a:spcPct val="0"/>
        </a:spcAft>
        <a:buChar char="•"/>
        <a:defRPr sz="2200">
          <a:solidFill>
            <a:schemeClr val="tx1"/>
          </a:solidFill>
          <a:latin typeface="+mn-lt"/>
        </a:defRPr>
      </a:lvl3pPr>
      <a:lvl4pPr marL="1428750" indent="-228600" algn="l" rtl="0" eaLnBrk="0" fontAlgn="base" hangingPunct="0">
        <a:spcBef>
          <a:spcPct val="20000"/>
        </a:spcBef>
        <a:spcAft>
          <a:spcPct val="0"/>
        </a:spcAft>
        <a:buChar char="–"/>
        <a:defRPr sz="2000">
          <a:solidFill>
            <a:schemeClr val="tx1"/>
          </a:solidFill>
          <a:latin typeface="+mn-lt"/>
        </a:defRPr>
      </a:lvl4pPr>
      <a:lvl5pPr marL="1771650" indent="-228600" algn="l" rtl="0" eaLnBrk="0" fontAlgn="base" hangingPunct="0">
        <a:spcBef>
          <a:spcPct val="20000"/>
        </a:spcBef>
        <a:spcAft>
          <a:spcPct val="0"/>
        </a:spcAft>
        <a:buClr>
          <a:schemeClr val="tx1"/>
        </a:buClr>
        <a:buChar char="•"/>
        <a:defRPr>
          <a:solidFill>
            <a:schemeClr val="tx1"/>
          </a:solidFill>
          <a:latin typeface="+mn-lt"/>
        </a:defRPr>
      </a:lvl5pPr>
      <a:lvl6pPr marL="2228850" indent="-228600" algn="l" rtl="0" fontAlgn="base">
        <a:spcBef>
          <a:spcPct val="20000"/>
        </a:spcBef>
        <a:spcAft>
          <a:spcPct val="0"/>
        </a:spcAft>
        <a:buClr>
          <a:schemeClr val="tx1"/>
        </a:buClr>
        <a:buChar char="•"/>
        <a:defRPr>
          <a:solidFill>
            <a:schemeClr val="tx1"/>
          </a:solidFill>
          <a:latin typeface="+mn-lt"/>
        </a:defRPr>
      </a:lvl6pPr>
      <a:lvl7pPr marL="2686050" indent="-228600" algn="l" rtl="0" fontAlgn="base">
        <a:spcBef>
          <a:spcPct val="20000"/>
        </a:spcBef>
        <a:spcAft>
          <a:spcPct val="0"/>
        </a:spcAft>
        <a:buClr>
          <a:schemeClr val="tx1"/>
        </a:buClr>
        <a:buChar char="•"/>
        <a:defRPr>
          <a:solidFill>
            <a:schemeClr val="tx1"/>
          </a:solidFill>
          <a:latin typeface="+mn-lt"/>
        </a:defRPr>
      </a:lvl7pPr>
      <a:lvl8pPr marL="3143250" indent="-228600" algn="l" rtl="0" fontAlgn="base">
        <a:spcBef>
          <a:spcPct val="20000"/>
        </a:spcBef>
        <a:spcAft>
          <a:spcPct val="0"/>
        </a:spcAft>
        <a:buClr>
          <a:schemeClr val="tx1"/>
        </a:buClr>
        <a:buChar char="•"/>
        <a:defRPr>
          <a:solidFill>
            <a:schemeClr val="tx1"/>
          </a:solidFill>
          <a:latin typeface="+mn-lt"/>
        </a:defRPr>
      </a:lvl8pPr>
      <a:lvl9pPr marL="3600450" indent="-228600" algn="l" rtl="0" fontAlgn="base">
        <a:spcBef>
          <a:spcPct val="20000"/>
        </a:spcBef>
        <a:spcAft>
          <a:spcPct val="0"/>
        </a:spcAft>
        <a:buClr>
          <a:schemeClr val="tx1"/>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4.xml"/><Relationship Id="rId5" Type="http://schemas.openxmlformats.org/officeDocument/2006/relationships/slide" Target="slide79.xml"/><Relationship Id="rId4" Type="http://schemas.openxmlformats.org/officeDocument/2006/relationships/slide" Target="slide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2.xml"/><Relationship Id="rId1" Type="http://schemas.openxmlformats.org/officeDocument/2006/relationships/slideLayout" Target="../slideLayouts/slideLayout4.xml"/><Relationship Id="rId4" Type="http://schemas.openxmlformats.org/officeDocument/2006/relationships/slide" Target="slide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slide" Target="slide64.xml"/><Relationship Id="rId5" Type="http://schemas.openxmlformats.org/officeDocument/2006/relationships/slide" Target="slide57.xml"/><Relationship Id="rId4" Type="http://schemas.openxmlformats.org/officeDocument/2006/relationships/slide" Target="slide4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2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slide" Target="slide72.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 Target="slide53.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slide" Target="slide72.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 Target="slide53.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slide" Target="slide72.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 Target="slide36.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hyperlink" Target="mailto:Patrick.McGillicuddy@va.gov" TargetMode="External"/><Relationship Id="rId2" Type="http://schemas.openxmlformats.org/officeDocument/2006/relationships/hyperlink" Target="mailto:Margaret.Fralin@va.gov" TargetMode="External"/><Relationship Id="rId1" Type="http://schemas.openxmlformats.org/officeDocument/2006/relationships/slideLayout" Target="../slideLayouts/slideLayout4.xml"/><Relationship Id="rId4" Type="http://schemas.openxmlformats.org/officeDocument/2006/relationships/hyperlink" Target="mailto:%20awarespprt@gmail.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mlbfs01\Media_Center\Events_Conferences_Meetings\Financial_Analyst_Meeting\Financial-Analyst_2009\Design_Concepts\3__Tabs\Divider-Pages-Susann\Healthcare-divider-page.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8" name="Rectangle 2"/>
          <p:cNvSpPr txBox="1">
            <a:spLocks noChangeArrowheads="1"/>
          </p:cNvSpPr>
          <p:nvPr/>
        </p:nvSpPr>
        <p:spPr bwMode="auto">
          <a:xfrm>
            <a:off x="219456" y="2773681"/>
            <a:ext cx="8524494" cy="2182368"/>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marL="0" marR="0" lvl="0" indent="0" algn="r" defTabSz="914400" rtl="0" eaLnBrk="1" fontAlgn="base" latinLnBrk="0" hangingPunct="1">
              <a:lnSpc>
                <a:spcPct val="100000"/>
              </a:lnSpc>
              <a:spcBef>
                <a:spcPts val="1200"/>
              </a:spcBef>
              <a:spcAft>
                <a:spcPct val="0"/>
              </a:spcAft>
              <a:buClrTx/>
              <a:buSzTx/>
              <a:buFontTx/>
              <a:buNone/>
              <a:tabLst/>
              <a:defRPr/>
            </a:pPr>
            <a:r>
              <a:rPr lang="en-US" sz="3000" b="0" i="1" kern="0" dirty="0" smtClean="0">
                <a:latin typeface="+mj-lt"/>
                <a:ea typeface="+mj-ea"/>
                <a:cs typeface="+mj-cs"/>
              </a:rPr>
              <a:t>Alert Watch and Response Engine (AWARE)</a:t>
            </a:r>
          </a:p>
          <a:p>
            <a:pPr marL="0" marR="0" lvl="0" indent="0" algn="r" defTabSz="914400" rtl="0" eaLnBrk="1" fontAlgn="base" latinLnBrk="0" hangingPunct="1">
              <a:lnSpc>
                <a:spcPct val="100000"/>
              </a:lnSpc>
              <a:spcBef>
                <a:spcPts val="1200"/>
              </a:spcBef>
              <a:spcAft>
                <a:spcPct val="0"/>
              </a:spcAft>
              <a:buClrTx/>
              <a:buSzTx/>
              <a:buFontTx/>
              <a:buNone/>
              <a:tabLst/>
              <a:defRPr/>
            </a:pPr>
            <a:r>
              <a:rPr lang="en-US" sz="3000" b="0" i="1" kern="0" dirty="0" smtClean="0">
                <a:latin typeface="+mj-lt"/>
                <a:ea typeface="+mj-ea"/>
                <a:cs typeface="+mj-cs"/>
              </a:rPr>
              <a:t>Knowledge Base (KB) Editor </a:t>
            </a:r>
            <a:r>
              <a:rPr lang="en-US" sz="3000" i="1" kern="0" dirty="0" smtClean="0">
                <a:latin typeface="+mj-lt"/>
                <a:ea typeface="+mj-ea"/>
                <a:cs typeface="+mj-cs"/>
              </a:rPr>
              <a:t>Training</a:t>
            </a:r>
            <a:endParaRPr kumimoji="0" lang="en-US" sz="3000" b="0" i="0" u="none" strike="noStrike" kern="0" cap="none" spc="0" normalizeH="0" baseline="0" noProof="0" dirty="0" smtClean="0">
              <a:ln>
                <a:noFill/>
              </a:ln>
              <a:solidFill>
                <a:schemeClr val="tx1"/>
              </a:solidFill>
              <a:effectLst/>
              <a:uLnTx/>
              <a:uFillTx/>
              <a:latin typeface="+mj-lt"/>
              <a:ea typeface="+mj-ea"/>
              <a:cs typeface="+mj-cs"/>
            </a:endParaRPr>
          </a:p>
        </p:txBody>
      </p:sp>
      <p:sp>
        <p:nvSpPr>
          <p:cNvPr id="7" name="TextBox 6"/>
          <p:cNvSpPr txBox="1"/>
          <p:nvPr/>
        </p:nvSpPr>
        <p:spPr>
          <a:xfrm>
            <a:off x="748203" y="5049734"/>
            <a:ext cx="8020412" cy="830997"/>
          </a:xfrm>
          <a:prstGeom prst="rect">
            <a:avLst/>
          </a:prstGeom>
          <a:noFill/>
        </p:spPr>
        <p:txBody>
          <a:bodyPr wrap="square" rtlCol="0">
            <a:spAutoFit/>
          </a:bodyPr>
          <a:lstStyle/>
          <a:p>
            <a:pPr algn="r"/>
            <a:r>
              <a:rPr lang="en-US" dirty="0" smtClean="0">
                <a:latin typeface="+mj-lt"/>
              </a:rPr>
              <a:t>		Ralph H Johnson VA Medical Center</a:t>
            </a:r>
          </a:p>
          <a:p>
            <a:pPr algn="r"/>
            <a:r>
              <a:rPr lang="en-US" dirty="0" smtClean="0">
                <a:latin typeface="+mj-lt"/>
              </a:rPr>
              <a:t>Charleston, SC</a:t>
            </a:r>
          </a:p>
          <a:p>
            <a:pPr algn="r"/>
            <a:r>
              <a:rPr lang="en-US" dirty="0" smtClean="0">
                <a:latin typeface="+mj-lt"/>
              </a:rPr>
              <a:t>June 2014</a:t>
            </a:r>
            <a:br>
              <a:rPr lang="en-US" dirty="0" smtClean="0">
                <a:latin typeface="+mj-lt"/>
              </a:rPr>
            </a:br>
            <a:r>
              <a:rPr lang="en-US" dirty="0" smtClean="0">
                <a:latin typeface="+mj-lt"/>
              </a:rPr>
              <a:t>CLIN 0009AC</a:t>
            </a:r>
            <a:endParaRPr lang="en-US" dirty="0">
              <a:latin typeface="+mj-lt"/>
            </a:endParaRPr>
          </a:p>
        </p:txBody>
      </p:sp>
    </p:spTree>
    <p:extLst>
      <p:ext uri="{BB962C8B-B14F-4D97-AF65-F5344CB8AC3E}">
        <p14:creationId xmlns:p14="http://schemas.microsoft.com/office/powerpoint/2010/main" xmlns="" val="317482048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Logging In</a:t>
            </a:r>
          </a:p>
        </p:txBody>
      </p:sp>
      <p:sp>
        <p:nvSpPr>
          <p:cNvPr id="9219" name="Rectangle 3"/>
          <p:cNvSpPr>
            <a:spLocks noGrp="1" noChangeArrowheads="1"/>
          </p:cNvSpPr>
          <p:nvPr>
            <p:ph sz="half" idx="1"/>
          </p:nvPr>
        </p:nvSpPr>
        <p:spPr>
          <a:xfrm>
            <a:off x="381000" y="1066800"/>
            <a:ext cx="8343900" cy="1148997"/>
          </a:xfrm>
        </p:spPr>
        <p:txBody>
          <a:bodyPr/>
          <a:lstStyle/>
          <a:p>
            <a:pPr marL="457200" indent="-457200">
              <a:lnSpc>
                <a:spcPct val="80000"/>
              </a:lnSpc>
              <a:buFont typeface="+mj-lt"/>
              <a:buAutoNum type="arabicPeriod" startAt="3"/>
              <a:tabLst>
                <a:tab pos="2279650" algn="l"/>
              </a:tabLst>
            </a:pPr>
            <a:r>
              <a:rPr lang="en-US" sz="2000" dirty="0" smtClean="0"/>
              <a:t>Type your Access Code and Verify Code into the fields.</a:t>
            </a:r>
          </a:p>
          <a:p>
            <a:pPr lvl="1">
              <a:lnSpc>
                <a:spcPct val="80000"/>
              </a:lnSpc>
              <a:tabLst>
                <a:tab pos="2279650" algn="l"/>
              </a:tabLst>
            </a:pPr>
            <a:endParaRPr lang="en-US" sz="2000" dirty="0" smtClean="0"/>
          </a:p>
          <a:p>
            <a:pPr lvl="1">
              <a:lnSpc>
                <a:spcPct val="80000"/>
              </a:lnSpc>
              <a:tabLst>
                <a:tab pos="2279650" algn="l"/>
              </a:tabLst>
            </a:pPr>
            <a:endParaRPr lang="en-US" sz="2000" dirty="0"/>
          </a:p>
          <a:p>
            <a:pPr lvl="1">
              <a:lnSpc>
                <a:spcPct val="80000"/>
              </a:lnSpc>
              <a:tabLst>
                <a:tab pos="2279650" algn="l"/>
              </a:tabLst>
            </a:pPr>
            <a:endParaRPr lang="en-US" sz="2000" dirty="0" smtClean="0"/>
          </a:p>
          <a:p>
            <a:pPr lvl="1">
              <a:lnSpc>
                <a:spcPct val="80000"/>
              </a:lnSpc>
              <a:tabLst>
                <a:tab pos="2279650" algn="l"/>
              </a:tabLst>
            </a:pPr>
            <a:endParaRPr lang="en-US" sz="2000" dirty="0"/>
          </a:p>
          <a:p>
            <a:pPr lvl="1">
              <a:lnSpc>
                <a:spcPct val="80000"/>
              </a:lnSpc>
              <a:tabLst>
                <a:tab pos="2279650" algn="l"/>
              </a:tabLst>
            </a:pPr>
            <a:endParaRPr lang="en-US" sz="2000" dirty="0" smtClean="0"/>
          </a:p>
          <a:p>
            <a:pPr lvl="1">
              <a:lnSpc>
                <a:spcPct val="80000"/>
              </a:lnSpc>
              <a:tabLst>
                <a:tab pos="2279650" algn="l"/>
              </a:tabLst>
            </a:pPr>
            <a:endParaRPr lang="en-US" sz="2000" dirty="0"/>
          </a:p>
          <a:p>
            <a:pPr lvl="1">
              <a:lnSpc>
                <a:spcPct val="80000"/>
              </a:lnSpc>
              <a:tabLst>
                <a:tab pos="2279650" algn="l"/>
              </a:tabLst>
            </a:pPr>
            <a:endParaRPr lang="en-US" sz="2000" dirty="0" smtClean="0"/>
          </a:p>
          <a:p>
            <a:pPr>
              <a:lnSpc>
                <a:spcPct val="80000"/>
              </a:lnSpc>
              <a:spcBef>
                <a:spcPts val="0"/>
              </a:spcBef>
              <a:tabLst>
                <a:tab pos="2279650" algn="l"/>
              </a:tabLst>
            </a:pPr>
            <a:endParaRPr lang="en-US" sz="2000" dirty="0" smtClean="0"/>
          </a:p>
          <a:p>
            <a:pPr marL="0" indent="0">
              <a:lnSpc>
                <a:spcPct val="80000"/>
              </a:lnSpc>
              <a:buNone/>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11" name="Rectangle 3"/>
          <p:cNvSpPr>
            <a:spLocks noGrp="1" noChangeArrowheads="1"/>
          </p:cNvSpPr>
          <p:nvPr>
            <p:ph sz="half" idx="1"/>
          </p:nvPr>
        </p:nvSpPr>
        <p:spPr>
          <a:xfrm>
            <a:off x="305598" y="4869890"/>
            <a:ext cx="8343900" cy="345496"/>
          </a:xfrm>
        </p:spPr>
        <p:txBody>
          <a:bodyPr/>
          <a:lstStyle/>
          <a:p>
            <a:pPr marL="0" indent="0" algn="ctr">
              <a:lnSpc>
                <a:spcPct val="80000"/>
              </a:lnSpc>
              <a:buNone/>
              <a:tabLst>
                <a:tab pos="2279650" algn="l"/>
              </a:tabLst>
            </a:pPr>
            <a:r>
              <a:rPr lang="en-US" sz="1600" i="1" dirty="0" smtClean="0"/>
              <a:t>KB Editor Login Page</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3" name="Picture 2"/>
          <p:cNvPicPr>
            <a:picLocks noChangeAspect="1"/>
          </p:cNvPicPr>
          <p:nvPr/>
        </p:nvPicPr>
        <p:blipFill>
          <a:blip r:embed="rId2" cstate="print"/>
          <a:stretch>
            <a:fillRect/>
          </a:stretch>
        </p:blipFill>
        <p:spPr>
          <a:xfrm>
            <a:off x="1664718" y="1474324"/>
            <a:ext cx="5814564" cy="3299746"/>
          </a:xfrm>
          <a:prstGeom prst="rect">
            <a:avLst/>
          </a:prstGeom>
          <a:ln>
            <a:solidFill>
              <a:schemeClr val="tx1"/>
            </a:solidFill>
          </a:ln>
        </p:spPr>
      </p:pic>
    </p:spTree>
    <p:extLst>
      <p:ext uri="{BB962C8B-B14F-4D97-AF65-F5344CB8AC3E}">
        <p14:creationId xmlns:p14="http://schemas.microsoft.com/office/powerpoint/2010/main" xmlns="" val="631061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cstate="print"/>
          <a:stretch>
            <a:fillRect/>
          </a:stretch>
        </p:blipFill>
        <p:spPr>
          <a:xfrm>
            <a:off x="2560255" y="1279884"/>
            <a:ext cx="3985137" cy="2261552"/>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Logging In</a:t>
            </a:r>
          </a:p>
        </p:txBody>
      </p:sp>
      <p:sp>
        <p:nvSpPr>
          <p:cNvPr id="9219" name="Rectangle 3"/>
          <p:cNvSpPr>
            <a:spLocks noGrp="1" noChangeArrowheads="1"/>
          </p:cNvSpPr>
          <p:nvPr>
            <p:ph sz="half" idx="1"/>
          </p:nvPr>
        </p:nvSpPr>
        <p:spPr>
          <a:xfrm>
            <a:off x="381000" y="1066800"/>
            <a:ext cx="8343900" cy="1148997"/>
          </a:xfrm>
        </p:spPr>
        <p:txBody>
          <a:bodyPr/>
          <a:lstStyle/>
          <a:p>
            <a:pPr marL="457200" indent="-457200">
              <a:lnSpc>
                <a:spcPct val="80000"/>
              </a:lnSpc>
              <a:buFont typeface="+mj-lt"/>
              <a:buAutoNum type="arabicPeriod" startAt="4"/>
              <a:tabLst>
                <a:tab pos="2279650" algn="l"/>
              </a:tabLst>
            </a:pPr>
            <a:r>
              <a:rPr lang="en-US" sz="2000" dirty="0" smtClean="0"/>
              <a:t>Click Login.</a:t>
            </a:r>
          </a:p>
          <a:p>
            <a:pPr marL="457200" indent="-457200">
              <a:lnSpc>
                <a:spcPct val="80000"/>
              </a:lnSpc>
              <a:buFont typeface="+mj-lt"/>
              <a:buAutoNum type="arabicPeriod" startAt="4"/>
              <a:tabLst>
                <a:tab pos="2279650" algn="l"/>
              </a:tabLst>
            </a:pPr>
            <a:endParaRPr lang="en-US" sz="1800" dirty="0"/>
          </a:p>
          <a:p>
            <a:pPr marL="457200" indent="-457200">
              <a:lnSpc>
                <a:spcPct val="80000"/>
              </a:lnSpc>
              <a:buFont typeface="+mj-lt"/>
              <a:buAutoNum type="arabicPeriod" startAt="4"/>
              <a:tabLst>
                <a:tab pos="2279650" algn="l"/>
              </a:tabLst>
            </a:pPr>
            <a:endParaRPr lang="en-US" sz="1800" dirty="0" smtClean="0"/>
          </a:p>
          <a:p>
            <a:pPr marL="457200" indent="-457200">
              <a:lnSpc>
                <a:spcPct val="80000"/>
              </a:lnSpc>
              <a:buFont typeface="+mj-lt"/>
              <a:buAutoNum type="arabicPeriod" startAt="4"/>
              <a:tabLst>
                <a:tab pos="2279650" algn="l"/>
              </a:tabLst>
            </a:pPr>
            <a:endParaRPr lang="en-US" sz="1800" dirty="0"/>
          </a:p>
          <a:p>
            <a:pPr marL="457200" indent="-457200">
              <a:lnSpc>
                <a:spcPct val="80000"/>
              </a:lnSpc>
              <a:buFont typeface="+mj-lt"/>
              <a:buAutoNum type="arabicPeriod" startAt="4"/>
              <a:tabLst>
                <a:tab pos="2279650" algn="l"/>
              </a:tabLst>
            </a:pPr>
            <a:endParaRPr lang="en-US" sz="1800" dirty="0" smtClean="0"/>
          </a:p>
          <a:p>
            <a:pPr marL="457200" indent="-457200">
              <a:lnSpc>
                <a:spcPct val="80000"/>
              </a:lnSpc>
              <a:buFont typeface="+mj-lt"/>
              <a:buAutoNum type="arabicPeriod" startAt="4"/>
              <a:tabLst>
                <a:tab pos="2279650" algn="l"/>
              </a:tabLst>
            </a:pPr>
            <a:endParaRPr lang="en-US" sz="1800" dirty="0"/>
          </a:p>
          <a:p>
            <a:pPr marL="457200" indent="-457200">
              <a:lnSpc>
                <a:spcPct val="80000"/>
              </a:lnSpc>
              <a:buFont typeface="+mj-lt"/>
              <a:buAutoNum type="arabicPeriod" startAt="4"/>
              <a:tabLst>
                <a:tab pos="2279650" algn="l"/>
              </a:tabLst>
            </a:pPr>
            <a:endParaRPr lang="en-US" sz="1800" dirty="0" smtClean="0"/>
          </a:p>
          <a:p>
            <a:pPr marL="457200" indent="-457200">
              <a:lnSpc>
                <a:spcPct val="80000"/>
              </a:lnSpc>
              <a:buFont typeface="+mj-lt"/>
              <a:buAutoNum type="arabicPeriod" startAt="4"/>
              <a:tabLst>
                <a:tab pos="2279650" algn="l"/>
              </a:tabLst>
            </a:pPr>
            <a:endParaRPr lang="en-US" sz="1800" dirty="0"/>
          </a:p>
          <a:p>
            <a:pPr marL="457200" indent="-457200">
              <a:lnSpc>
                <a:spcPct val="80000"/>
              </a:lnSpc>
              <a:buFont typeface="+mj-lt"/>
              <a:buAutoNum type="arabicPeriod" startAt="4"/>
              <a:tabLst>
                <a:tab pos="2279650" algn="l"/>
              </a:tabLst>
            </a:pPr>
            <a:endParaRPr lang="en-US" sz="1800" dirty="0" smtClean="0"/>
          </a:p>
          <a:p>
            <a:pPr marL="457200" indent="-457200">
              <a:lnSpc>
                <a:spcPct val="80000"/>
              </a:lnSpc>
              <a:buFont typeface="+mj-lt"/>
              <a:buAutoNum type="arabicPeriod" startAt="4"/>
              <a:tabLst>
                <a:tab pos="2279650" algn="l"/>
              </a:tabLst>
            </a:pPr>
            <a:endParaRPr lang="en-US" sz="1800" dirty="0"/>
          </a:p>
          <a:p>
            <a:pPr marL="457200" indent="-457200">
              <a:lnSpc>
                <a:spcPct val="80000"/>
              </a:lnSpc>
              <a:buFont typeface="+mj-lt"/>
              <a:buAutoNum type="arabicPeriod" startAt="4"/>
              <a:tabLst>
                <a:tab pos="2279650" algn="l"/>
              </a:tabLst>
            </a:pPr>
            <a:endParaRPr lang="en-US" sz="1800" dirty="0" smtClean="0"/>
          </a:p>
          <a:p>
            <a:pPr>
              <a:lnSpc>
                <a:spcPct val="80000"/>
              </a:lnSpc>
              <a:spcBef>
                <a:spcPts val="0"/>
              </a:spcBef>
              <a:tabLst>
                <a:tab pos="2279650" algn="l"/>
              </a:tabLst>
            </a:pPr>
            <a:r>
              <a:rPr lang="en-US" sz="2000" dirty="0" smtClean="0"/>
              <a:t>Note: If your login information is incorrect, you will see the following message.</a:t>
            </a:r>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11" name="Rectangle 3"/>
          <p:cNvSpPr>
            <a:spLocks noGrp="1" noChangeArrowheads="1"/>
          </p:cNvSpPr>
          <p:nvPr>
            <p:ph sz="half" idx="1"/>
          </p:nvPr>
        </p:nvSpPr>
        <p:spPr>
          <a:xfrm>
            <a:off x="305598" y="3661983"/>
            <a:ext cx="8343900" cy="345496"/>
          </a:xfrm>
        </p:spPr>
        <p:txBody>
          <a:bodyPr/>
          <a:lstStyle/>
          <a:p>
            <a:pPr marL="0" indent="0" algn="ctr">
              <a:lnSpc>
                <a:spcPct val="80000"/>
              </a:lnSpc>
              <a:buNone/>
              <a:tabLst>
                <a:tab pos="2279650" algn="l"/>
              </a:tabLst>
            </a:pPr>
            <a:r>
              <a:rPr lang="en-US" sz="1600" i="1" dirty="0" smtClean="0"/>
              <a:t>KB Editor Login Page</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3" name="Picture 2"/>
          <p:cNvPicPr>
            <a:picLocks noChangeAspect="1"/>
          </p:cNvPicPr>
          <p:nvPr/>
        </p:nvPicPr>
        <p:blipFill>
          <a:blip r:embed="rId3" cstate="print"/>
          <a:stretch>
            <a:fillRect/>
          </a:stretch>
        </p:blipFill>
        <p:spPr>
          <a:xfrm>
            <a:off x="2830680" y="4394327"/>
            <a:ext cx="3444538" cy="1821338"/>
          </a:xfrm>
          <a:prstGeom prst="rect">
            <a:avLst/>
          </a:prstGeom>
          <a:ln>
            <a:solidFill>
              <a:schemeClr val="tx1"/>
            </a:solidFill>
          </a:ln>
        </p:spPr>
      </p:pic>
      <p:sp>
        <p:nvSpPr>
          <p:cNvPr id="14" name="Oval 13"/>
          <p:cNvSpPr/>
          <p:nvPr/>
        </p:nvSpPr>
        <p:spPr bwMode="auto">
          <a:xfrm>
            <a:off x="3863505" y="2560393"/>
            <a:ext cx="689319" cy="237279"/>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174718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1548082" y="1498085"/>
            <a:ext cx="5858932" cy="4107917"/>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Logging In</a:t>
            </a:r>
          </a:p>
        </p:txBody>
      </p:sp>
      <p:sp>
        <p:nvSpPr>
          <p:cNvPr id="9219" name="Rectangle 3"/>
          <p:cNvSpPr>
            <a:spLocks noGrp="1" noChangeArrowheads="1"/>
          </p:cNvSpPr>
          <p:nvPr>
            <p:ph sz="half" idx="1"/>
          </p:nvPr>
        </p:nvSpPr>
        <p:spPr>
          <a:xfrm>
            <a:off x="381000" y="1066800"/>
            <a:ext cx="8343900" cy="1148997"/>
          </a:xfrm>
        </p:spPr>
        <p:txBody>
          <a:bodyPr/>
          <a:lstStyle/>
          <a:p>
            <a:pPr marL="457200" indent="-457200">
              <a:lnSpc>
                <a:spcPct val="80000"/>
              </a:lnSpc>
              <a:buFont typeface="+mj-lt"/>
              <a:buAutoNum type="arabicPeriod" startAt="5"/>
              <a:tabLst>
                <a:tab pos="2279650" algn="l"/>
              </a:tabLst>
            </a:pPr>
            <a:r>
              <a:rPr lang="en-US" sz="2000" dirty="0" smtClean="0"/>
              <a:t>Upon successfully logging in, you should see this page.</a:t>
            </a:r>
          </a:p>
          <a:p>
            <a:pPr marL="457200" indent="-457200">
              <a:lnSpc>
                <a:spcPct val="80000"/>
              </a:lnSpc>
              <a:buFont typeface="+mj-lt"/>
              <a:buAutoNum type="arabicPeriod" startAt="5"/>
              <a:tabLst>
                <a:tab pos="2279650" algn="l"/>
              </a:tabLst>
            </a:pPr>
            <a:endParaRPr lang="en-US" sz="1800" dirty="0"/>
          </a:p>
          <a:p>
            <a:pPr marL="457200" indent="-457200">
              <a:lnSpc>
                <a:spcPct val="80000"/>
              </a:lnSpc>
              <a:buFont typeface="+mj-lt"/>
              <a:buAutoNum type="arabicPeriod" startAt="5"/>
              <a:tabLst>
                <a:tab pos="2279650" algn="l"/>
              </a:tabLst>
            </a:pPr>
            <a:endParaRPr lang="en-US" sz="1800" dirty="0" smtClean="0"/>
          </a:p>
          <a:p>
            <a:pPr marL="457200" indent="-457200">
              <a:lnSpc>
                <a:spcPct val="80000"/>
              </a:lnSpc>
              <a:buFont typeface="+mj-lt"/>
              <a:buAutoNum type="arabicPeriod" startAt="5"/>
              <a:tabLst>
                <a:tab pos="2279650" algn="l"/>
              </a:tabLst>
            </a:pPr>
            <a:endParaRPr lang="en-US" sz="1800" dirty="0"/>
          </a:p>
          <a:p>
            <a:pPr marL="457200" indent="-457200">
              <a:lnSpc>
                <a:spcPct val="80000"/>
              </a:lnSpc>
              <a:buFont typeface="+mj-lt"/>
              <a:buAutoNum type="arabicPeriod" startAt="5"/>
              <a:tabLst>
                <a:tab pos="2279650" algn="l"/>
              </a:tabLst>
            </a:pPr>
            <a:endParaRPr lang="en-US" sz="1800" dirty="0" smtClean="0"/>
          </a:p>
          <a:p>
            <a:pPr marL="457200" indent="-457200">
              <a:lnSpc>
                <a:spcPct val="80000"/>
              </a:lnSpc>
              <a:buFont typeface="+mj-lt"/>
              <a:buAutoNum type="arabicPeriod" startAt="5"/>
              <a:tabLst>
                <a:tab pos="2279650" algn="l"/>
              </a:tabLst>
            </a:pPr>
            <a:endParaRPr lang="en-US" sz="1800" dirty="0"/>
          </a:p>
          <a:p>
            <a:pPr marL="457200" indent="-457200">
              <a:lnSpc>
                <a:spcPct val="80000"/>
              </a:lnSpc>
              <a:buFont typeface="+mj-lt"/>
              <a:buAutoNum type="arabicPeriod" startAt="5"/>
              <a:tabLst>
                <a:tab pos="2279650" algn="l"/>
              </a:tabLst>
            </a:pPr>
            <a:endParaRPr lang="en-US" sz="1800" dirty="0" smtClean="0"/>
          </a:p>
          <a:p>
            <a:pPr marL="457200" indent="-457200">
              <a:lnSpc>
                <a:spcPct val="80000"/>
              </a:lnSpc>
              <a:buFont typeface="+mj-lt"/>
              <a:buAutoNum type="arabicPeriod" startAt="5"/>
              <a:tabLst>
                <a:tab pos="2279650" algn="l"/>
              </a:tabLst>
            </a:pPr>
            <a:endParaRPr lang="en-US" sz="1800" dirty="0"/>
          </a:p>
          <a:p>
            <a:pPr marL="457200" indent="-457200">
              <a:lnSpc>
                <a:spcPct val="80000"/>
              </a:lnSpc>
              <a:buFont typeface="+mj-lt"/>
              <a:buAutoNum type="arabicPeriod" startAt="5"/>
              <a:tabLst>
                <a:tab pos="2279650" algn="l"/>
              </a:tabLst>
            </a:pPr>
            <a:endParaRPr lang="en-US" sz="1800" dirty="0" smtClean="0"/>
          </a:p>
          <a:p>
            <a:pPr marL="457200" indent="-457200">
              <a:lnSpc>
                <a:spcPct val="80000"/>
              </a:lnSpc>
              <a:buFont typeface="+mj-lt"/>
              <a:buAutoNum type="arabicPeriod" startAt="5"/>
              <a:tabLst>
                <a:tab pos="2279650" algn="l"/>
              </a:tabLst>
            </a:pPr>
            <a:endParaRPr lang="en-US" sz="1800" dirty="0"/>
          </a:p>
          <a:p>
            <a:pPr marL="457200" indent="-457200">
              <a:lnSpc>
                <a:spcPct val="80000"/>
              </a:lnSpc>
              <a:buFont typeface="+mj-lt"/>
              <a:buAutoNum type="arabicPeriod" startAt="5"/>
              <a:tabLst>
                <a:tab pos="2279650" algn="l"/>
              </a:tabLst>
            </a:pPr>
            <a:endParaRPr lang="en-US" sz="18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11" name="Rectangle 3"/>
          <p:cNvSpPr>
            <a:spLocks noGrp="1" noChangeArrowheads="1"/>
          </p:cNvSpPr>
          <p:nvPr>
            <p:ph sz="half" idx="1"/>
          </p:nvPr>
        </p:nvSpPr>
        <p:spPr>
          <a:xfrm>
            <a:off x="305598" y="5660114"/>
            <a:ext cx="8343900" cy="345496"/>
          </a:xfrm>
        </p:spPr>
        <p:txBody>
          <a:bodyPr/>
          <a:lstStyle/>
          <a:p>
            <a:pPr marL="0" indent="0" algn="ctr">
              <a:lnSpc>
                <a:spcPct val="80000"/>
              </a:lnSpc>
              <a:buNone/>
              <a:tabLst>
                <a:tab pos="2279650" algn="l"/>
              </a:tabLst>
            </a:pPr>
            <a:r>
              <a:rPr lang="en-US" sz="1600" i="1" dirty="0" smtClean="0"/>
              <a:t>KB Editor Main Page</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Tree>
    <p:extLst>
      <p:ext uri="{BB962C8B-B14F-4D97-AF65-F5344CB8AC3E}">
        <p14:creationId xmlns:p14="http://schemas.microsoft.com/office/powerpoint/2010/main" xmlns="" val="239893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883600" y="1866817"/>
            <a:ext cx="7376799" cy="1905165"/>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Logging Out</a:t>
            </a:r>
          </a:p>
        </p:txBody>
      </p:sp>
      <p:sp>
        <p:nvSpPr>
          <p:cNvPr id="9219"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a:tabLst>
                <a:tab pos="2279650" algn="l"/>
              </a:tabLst>
            </a:pPr>
            <a:r>
              <a:rPr lang="en-US" sz="2400" dirty="0" smtClean="0"/>
              <a:t>To log out, Click the Sign Out button in the bottom-right of the page or press </a:t>
            </a:r>
            <a:r>
              <a:rPr lang="en-US" sz="2400" dirty="0" err="1" smtClean="0"/>
              <a:t>Ctrl+Alt+X</a:t>
            </a:r>
            <a:r>
              <a:rPr lang="en-US" sz="2400" dirty="0" smtClean="0"/>
              <a:t>.</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6" name="Oval 5"/>
          <p:cNvSpPr/>
          <p:nvPr/>
        </p:nvSpPr>
        <p:spPr bwMode="auto">
          <a:xfrm>
            <a:off x="7184880" y="3314972"/>
            <a:ext cx="802009" cy="400453"/>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7" name="Rectangle 3"/>
          <p:cNvSpPr>
            <a:spLocks noGrp="1" noChangeArrowheads="1"/>
          </p:cNvSpPr>
          <p:nvPr>
            <p:ph sz="half" idx="1"/>
          </p:nvPr>
        </p:nvSpPr>
        <p:spPr>
          <a:xfrm>
            <a:off x="305598" y="3831313"/>
            <a:ext cx="8343900" cy="345496"/>
          </a:xfrm>
        </p:spPr>
        <p:txBody>
          <a:bodyPr/>
          <a:lstStyle/>
          <a:p>
            <a:pPr marL="0" indent="0" algn="ctr">
              <a:lnSpc>
                <a:spcPct val="80000"/>
              </a:lnSpc>
              <a:buNone/>
              <a:tabLst>
                <a:tab pos="2279650" algn="l"/>
              </a:tabLst>
            </a:pPr>
            <a:r>
              <a:rPr lang="en-US" sz="1600" i="1" dirty="0" smtClean="0"/>
              <a:t>KB Editor Main Page</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Tree>
    <p:extLst>
      <p:ext uri="{BB962C8B-B14F-4D97-AF65-F5344CB8AC3E}">
        <p14:creationId xmlns:p14="http://schemas.microsoft.com/office/powerpoint/2010/main" xmlns="" val="1729137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Viewing Alert Categories/Types</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6-Oct-14</a:t>
            </a:fld>
            <a:endParaRPr lang="en-US"/>
          </a:p>
        </p:txBody>
      </p:sp>
    </p:spTree>
    <p:extLst>
      <p:ext uri="{BB962C8B-B14F-4D97-AF65-F5344CB8AC3E}">
        <p14:creationId xmlns:p14="http://schemas.microsoft.com/office/powerpoint/2010/main" xmlns="" val="616221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Grp="1" noChangeArrowheads="1"/>
          </p:cNvSpPr>
          <p:nvPr>
            <p:ph sz="half" idx="1"/>
          </p:nvPr>
        </p:nvSpPr>
        <p:spPr>
          <a:xfrm>
            <a:off x="381000" y="2526063"/>
            <a:ext cx="8343900" cy="3958872"/>
          </a:xfrm>
        </p:spPr>
        <p:txBody>
          <a:bodyPr/>
          <a:lstStyle/>
          <a:p>
            <a:pPr>
              <a:lnSpc>
                <a:spcPct val="80000"/>
              </a:lnSpc>
              <a:tabLst>
                <a:tab pos="2279650" algn="l"/>
              </a:tabLst>
            </a:pPr>
            <a:endParaRPr lang="en-US" sz="2400" dirty="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2000" dirty="0" smtClean="0"/>
          </a:p>
          <a:p>
            <a:pPr>
              <a:lnSpc>
                <a:spcPct val="80000"/>
              </a:lnSpc>
              <a:tabLst>
                <a:tab pos="2279650" algn="l"/>
              </a:tabLst>
            </a:pPr>
            <a:endParaRPr lang="en-US" sz="2000" dirty="0"/>
          </a:p>
          <a:p>
            <a:pPr>
              <a:lnSpc>
                <a:spcPct val="80000"/>
              </a:lnSpc>
              <a:tabLst>
                <a:tab pos="2279650" algn="l"/>
              </a:tabLst>
            </a:pPr>
            <a:r>
              <a:rPr lang="en-US" sz="2000" dirty="0" smtClean="0"/>
              <a:t>Note</a:t>
            </a:r>
            <a:r>
              <a:rPr lang="en-US" sz="2000" dirty="0"/>
              <a:t>: </a:t>
            </a:r>
            <a:r>
              <a:rPr lang="en-US" sz="2000" dirty="0" smtClean="0"/>
              <a:t>The alert categories and types shown here are for training purposes and those configured for your site may differ.</a:t>
            </a:r>
            <a:endParaRPr lang="en-US" sz="20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The KB Editor</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The KB Editor shows lists of alert categories and alert types that have been created within each alert category. </a:t>
            </a: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7" name="Rectangle 3"/>
          <p:cNvSpPr>
            <a:spLocks noGrp="1" noChangeArrowheads="1"/>
          </p:cNvSpPr>
          <p:nvPr>
            <p:ph sz="half" idx="1"/>
          </p:nvPr>
        </p:nvSpPr>
        <p:spPr>
          <a:xfrm>
            <a:off x="305598" y="5178080"/>
            <a:ext cx="8343900" cy="345496"/>
          </a:xfrm>
        </p:spPr>
        <p:txBody>
          <a:bodyPr/>
          <a:lstStyle/>
          <a:p>
            <a:pPr marL="0" indent="0" algn="ctr">
              <a:lnSpc>
                <a:spcPct val="80000"/>
              </a:lnSpc>
              <a:buNone/>
              <a:tabLst>
                <a:tab pos="2279650" algn="l"/>
              </a:tabLst>
            </a:pPr>
            <a:r>
              <a:rPr lang="en-US" sz="1600" i="1" dirty="0" smtClean="0"/>
              <a:t>KB Editor Main Page</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2" name="Picture 1"/>
          <p:cNvPicPr>
            <a:picLocks noChangeAspect="1"/>
          </p:cNvPicPr>
          <p:nvPr/>
        </p:nvPicPr>
        <p:blipFill>
          <a:blip r:embed="rId2" cstate="print"/>
          <a:stretch>
            <a:fillRect/>
          </a:stretch>
        </p:blipFill>
        <p:spPr>
          <a:xfrm>
            <a:off x="2167687" y="1802729"/>
            <a:ext cx="4770525" cy="3356298"/>
          </a:xfrm>
          <a:prstGeom prst="rect">
            <a:avLst/>
          </a:prstGeom>
          <a:ln>
            <a:solidFill>
              <a:schemeClr val="tx1"/>
            </a:solidFill>
          </a:ln>
        </p:spPr>
      </p:pic>
    </p:spTree>
    <p:extLst>
      <p:ext uri="{BB962C8B-B14F-4D97-AF65-F5344CB8AC3E}">
        <p14:creationId xmlns:p14="http://schemas.microsoft.com/office/powerpoint/2010/main" xmlns="" val="40422062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832879" y="2148810"/>
            <a:ext cx="5289337" cy="3721308"/>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The KB Editor</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The Alert Categories tab is shown first by default.</a:t>
            </a:r>
          </a:p>
          <a:p>
            <a:pPr>
              <a:lnSpc>
                <a:spcPct val="80000"/>
              </a:lnSpc>
              <a:tabLst>
                <a:tab pos="2279650" algn="l"/>
              </a:tabLst>
            </a:pPr>
            <a:r>
              <a:rPr lang="en-US" sz="2400" dirty="0" smtClean="0"/>
              <a:t>Click on the Alert Category or Alert Type tabs to switch between viewing alert categories or types.</a:t>
            </a: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7" name="Rectangle 3"/>
          <p:cNvSpPr>
            <a:spLocks noGrp="1" noChangeArrowheads="1"/>
          </p:cNvSpPr>
          <p:nvPr>
            <p:ph sz="half" idx="1"/>
          </p:nvPr>
        </p:nvSpPr>
        <p:spPr>
          <a:xfrm>
            <a:off x="305598" y="5911861"/>
            <a:ext cx="8343900" cy="345496"/>
          </a:xfrm>
        </p:spPr>
        <p:txBody>
          <a:bodyPr/>
          <a:lstStyle/>
          <a:p>
            <a:pPr marL="0" indent="0" algn="ctr">
              <a:lnSpc>
                <a:spcPct val="80000"/>
              </a:lnSpc>
              <a:buNone/>
              <a:tabLst>
                <a:tab pos="2279650" algn="l"/>
              </a:tabLst>
            </a:pPr>
            <a:r>
              <a:rPr lang="en-US" sz="1600" i="1" dirty="0" smtClean="0"/>
              <a:t>KB Editor Main Page</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8" name="Oval 7"/>
          <p:cNvSpPr/>
          <p:nvPr/>
        </p:nvSpPr>
        <p:spPr bwMode="auto">
          <a:xfrm>
            <a:off x="1832879" y="2839922"/>
            <a:ext cx="1756988" cy="432939"/>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2604361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211616" y="2535434"/>
            <a:ext cx="8749504" cy="1171194"/>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Understanding the Columns – Alert Category Tab</a:t>
            </a:r>
          </a:p>
        </p:txBody>
      </p:sp>
      <p:sp>
        <p:nvSpPr>
          <p:cNvPr id="9219" name="Rectangle 3"/>
          <p:cNvSpPr>
            <a:spLocks noGrp="1" noChangeArrowheads="1"/>
          </p:cNvSpPr>
          <p:nvPr>
            <p:ph sz="half" idx="1"/>
          </p:nvPr>
        </p:nvSpPr>
        <p:spPr>
          <a:xfrm>
            <a:off x="381000" y="1066800"/>
            <a:ext cx="8343900" cy="833120"/>
          </a:xfrm>
        </p:spPr>
        <p:txBody>
          <a:bodyPr/>
          <a:lstStyle/>
          <a:p>
            <a:pPr>
              <a:lnSpc>
                <a:spcPct val="80000"/>
              </a:lnSpc>
              <a:tabLst>
                <a:tab pos="2279650" algn="l"/>
              </a:tabLst>
            </a:pPr>
            <a:r>
              <a:rPr lang="en-US" sz="2400" dirty="0" smtClean="0"/>
              <a:t>Each of the columns in the table shows information about the alert category in that row.</a:t>
            </a: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11" name="Rectangular Callout 10"/>
          <p:cNvSpPr/>
          <p:nvPr/>
        </p:nvSpPr>
        <p:spPr bwMode="auto">
          <a:xfrm>
            <a:off x="3810168" y="3802690"/>
            <a:ext cx="2540000" cy="453222"/>
          </a:xfrm>
          <a:prstGeom prst="wedgeRectCallout">
            <a:avLst>
              <a:gd name="adj1" fmla="val 21421"/>
              <a:gd name="adj2" fmla="val -222735"/>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Indicates category may </a:t>
            </a:r>
            <a:r>
              <a:rPr lang="en-US" dirty="0"/>
              <a:t>or may not be </a:t>
            </a:r>
            <a:r>
              <a:rPr lang="en-US" dirty="0" smtClean="0"/>
              <a:t>deleted</a:t>
            </a:r>
            <a:endParaRPr kumimoji="0" lang="en-US" sz="1200" b="1" i="0" u="none" strike="noStrike" cap="none" normalizeH="0" baseline="0" dirty="0" smtClean="0">
              <a:ln>
                <a:noFill/>
              </a:ln>
              <a:solidFill>
                <a:schemeClr val="tx1"/>
              </a:solidFill>
              <a:effectLst/>
              <a:latin typeface="Arial" charset="0"/>
            </a:endParaRPr>
          </a:p>
        </p:txBody>
      </p:sp>
      <p:sp>
        <p:nvSpPr>
          <p:cNvPr id="12" name="Rectangular Callout 11"/>
          <p:cNvSpPr/>
          <p:nvPr/>
        </p:nvSpPr>
        <p:spPr bwMode="auto">
          <a:xfrm>
            <a:off x="7066860" y="3841123"/>
            <a:ext cx="1456587" cy="1216374"/>
          </a:xfrm>
          <a:prstGeom prst="wedgeRectCallout">
            <a:avLst>
              <a:gd name="adj1" fmla="val -61113"/>
              <a:gd name="adj2" fmla="val -115074"/>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I</a:t>
            </a:r>
            <a:r>
              <a:rPr lang="en-US" dirty="0" smtClean="0"/>
              <a:t>ndicates whether alerts of this category may be </a:t>
            </a:r>
            <a:r>
              <a:rPr lang="en-US" dirty="0"/>
              <a:t>processed upon follow-up </a:t>
            </a:r>
            <a:r>
              <a:rPr lang="en-US" dirty="0" smtClean="0"/>
              <a:t>action</a:t>
            </a:r>
            <a:endParaRPr kumimoji="0" lang="en-US" sz="1200" b="1" i="0" u="none" strike="noStrike" cap="none" normalizeH="0" baseline="0" dirty="0" smtClean="0">
              <a:ln>
                <a:noFill/>
              </a:ln>
              <a:solidFill>
                <a:schemeClr val="tx1"/>
              </a:solidFill>
              <a:effectLst/>
              <a:latin typeface="Arial" charset="0"/>
            </a:endParaRPr>
          </a:p>
        </p:txBody>
      </p:sp>
      <p:sp>
        <p:nvSpPr>
          <p:cNvPr id="13" name="Rectangular Callout 12"/>
          <p:cNvSpPr/>
          <p:nvPr/>
        </p:nvSpPr>
        <p:spPr bwMode="auto">
          <a:xfrm>
            <a:off x="974321" y="1975660"/>
            <a:ext cx="1406667" cy="463714"/>
          </a:xfrm>
          <a:prstGeom prst="wedgeRectCallout">
            <a:avLst>
              <a:gd name="adj1" fmla="val 8428"/>
              <a:gd name="adj2" fmla="val 105422"/>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The name of the alert category</a:t>
            </a:r>
            <a:endParaRPr kumimoji="0" lang="en-US" sz="1200" b="1" i="0" u="none" strike="noStrike" cap="none" normalizeH="0" baseline="0" dirty="0" smtClean="0">
              <a:ln>
                <a:noFill/>
              </a:ln>
              <a:solidFill>
                <a:schemeClr val="tx1"/>
              </a:solidFill>
              <a:effectLst/>
              <a:latin typeface="Arial" charset="0"/>
            </a:endParaRPr>
          </a:p>
        </p:txBody>
      </p:sp>
      <p:sp>
        <p:nvSpPr>
          <p:cNvPr id="18" name="Rectangular Callout 17"/>
          <p:cNvSpPr/>
          <p:nvPr/>
        </p:nvSpPr>
        <p:spPr bwMode="auto">
          <a:xfrm>
            <a:off x="211615" y="3841123"/>
            <a:ext cx="1425273" cy="821187"/>
          </a:xfrm>
          <a:prstGeom prst="wedgeRectCallout">
            <a:avLst>
              <a:gd name="adj1" fmla="val -21317"/>
              <a:gd name="adj2" fmla="val -1529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A numerical identifier assigned to the alert category</a:t>
            </a:r>
          </a:p>
        </p:txBody>
      </p:sp>
      <p:sp>
        <p:nvSpPr>
          <p:cNvPr id="20" name="Rectangular Callout 19"/>
          <p:cNvSpPr/>
          <p:nvPr/>
        </p:nvSpPr>
        <p:spPr bwMode="auto">
          <a:xfrm>
            <a:off x="6350168" y="1733313"/>
            <a:ext cx="2143760" cy="622886"/>
          </a:xfrm>
          <a:prstGeom prst="wedgeRectCallout">
            <a:avLst>
              <a:gd name="adj1" fmla="val 26180"/>
              <a:gd name="adj2" fmla="val 122532"/>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Identifies that </a:t>
            </a:r>
            <a:r>
              <a:rPr lang="en-US" dirty="0"/>
              <a:t>an alert with this notification type will be tracked by AWARE</a:t>
            </a:r>
            <a:endParaRPr kumimoji="0" lang="en-US" sz="1200" b="1" i="0" u="none" strike="noStrike" cap="none" normalizeH="0" baseline="0" dirty="0" smtClean="0">
              <a:ln>
                <a:noFill/>
              </a:ln>
              <a:solidFill>
                <a:schemeClr val="tx1"/>
              </a:solidFill>
              <a:effectLst/>
              <a:latin typeface="Arial" charset="0"/>
            </a:endParaRPr>
          </a:p>
        </p:txBody>
      </p:sp>
      <p:sp>
        <p:nvSpPr>
          <p:cNvPr id="19" name="Rectangular Callout 18"/>
          <p:cNvSpPr/>
          <p:nvPr/>
        </p:nvSpPr>
        <p:spPr bwMode="auto">
          <a:xfrm>
            <a:off x="2971610" y="1976789"/>
            <a:ext cx="1487501" cy="473675"/>
          </a:xfrm>
          <a:prstGeom prst="wedgeRectCallout">
            <a:avLst>
              <a:gd name="adj1" fmla="val -20064"/>
              <a:gd name="adj2" fmla="val 126308"/>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A description of the alert category</a:t>
            </a:r>
            <a:endParaRPr lang="en-US" dirty="0"/>
          </a:p>
        </p:txBody>
      </p:sp>
      <p:sp>
        <p:nvSpPr>
          <p:cNvPr id="17" name="Rectangle 3"/>
          <p:cNvSpPr>
            <a:spLocks noGrp="1" noChangeArrowheads="1"/>
          </p:cNvSpPr>
          <p:nvPr>
            <p:ph sz="half" idx="1"/>
          </p:nvPr>
        </p:nvSpPr>
        <p:spPr>
          <a:xfrm>
            <a:off x="305598" y="4568480"/>
            <a:ext cx="8343900" cy="345496"/>
          </a:xfrm>
        </p:spPr>
        <p:txBody>
          <a:bodyPr/>
          <a:lstStyle/>
          <a:p>
            <a:pPr marL="0" indent="0" algn="ctr">
              <a:lnSpc>
                <a:spcPct val="80000"/>
              </a:lnSpc>
              <a:buNone/>
              <a:tabLst>
                <a:tab pos="2279650" algn="l"/>
              </a:tabLst>
            </a:pPr>
            <a:r>
              <a:rPr lang="en-US" sz="1600" i="1" dirty="0" smtClean="0"/>
              <a:t>KB Editor Alert Category Columns</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Tree>
    <p:extLst>
      <p:ext uri="{BB962C8B-B14F-4D97-AF65-F5344CB8AC3E}">
        <p14:creationId xmlns:p14="http://schemas.microsoft.com/office/powerpoint/2010/main" xmlns="" val="4253573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Understanding the Columns – Alert Category Tab</a:t>
            </a:r>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graphicFrame>
        <p:nvGraphicFramePr>
          <p:cNvPr id="4" name="Table 3"/>
          <p:cNvGraphicFramePr>
            <a:graphicFrameLocks noGrp="1"/>
          </p:cNvGraphicFramePr>
          <p:nvPr>
            <p:extLst>
              <p:ext uri="{D42A27DB-BD31-4B8C-83A1-F6EECF244321}">
                <p14:modId xmlns:p14="http://schemas.microsoft.com/office/powerpoint/2010/main" xmlns="" val="2102884121"/>
              </p:ext>
            </p:extLst>
          </p:nvPr>
        </p:nvGraphicFramePr>
        <p:xfrm>
          <a:off x="1298314" y="1134698"/>
          <a:ext cx="6471356" cy="1645920"/>
        </p:xfrm>
        <a:graphic>
          <a:graphicData uri="http://schemas.openxmlformats.org/drawingml/2006/table">
            <a:tbl>
              <a:tblPr firstRow="1" firstCol="1" bandRow="1" bandCol="1">
                <a:tableStyleId>{C4B1156A-380E-4F78-BDF5-A606A8083BF9}</a:tableStyleId>
              </a:tblPr>
              <a:tblGrid>
                <a:gridCol w="1626899"/>
                <a:gridCol w="4844457"/>
              </a:tblGrid>
              <a:tr h="0">
                <a:tc>
                  <a:txBody>
                    <a:bodyPr/>
                    <a:lstStyle/>
                    <a:p>
                      <a:pPr marL="0" marR="0" algn="l" defTabSz="914400" rtl="0" eaLnBrk="1" latinLnBrk="0" hangingPunct="1">
                        <a:spcBef>
                          <a:spcPts val="200"/>
                        </a:spcBef>
                        <a:spcAft>
                          <a:spcPts val="200"/>
                        </a:spcAft>
                      </a:pPr>
                      <a:r>
                        <a:rPr lang="en-US" sz="1200" kern="1200" dirty="0">
                          <a:effectLst/>
                        </a:rPr>
                        <a:t>Name</a:t>
                      </a:r>
                      <a:endParaRPr lang="en-US" sz="1200" b="0" kern="1200" dirty="0">
                        <a:solidFill>
                          <a:schemeClr val="dk1"/>
                        </a:solidFill>
                        <a:effectLst/>
                        <a:latin typeface="+mn-lt"/>
                        <a:ea typeface="+mn-ea"/>
                        <a:cs typeface="+mn-cs"/>
                      </a:endParaRPr>
                    </a:p>
                  </a:txBody>
                  <a:tcPr marL="68580" marR="68580" marT="0" marB="0">
                    <a:solidFill>
                      <a:schemeClr val="bg1">
                        <a:lumMod val="85000"/>
                      </a:schemeClr>
                    </a:solidFill>
                  </a:tcPr>
                </a:tc>
                <a:tc>
                  <a:txBody>
                    <a:bodyPr/>
                    <a:lstStyle/>
                    <a:p>
                      <a:pPr marL="0" marR="0" algn="l" defTabSz="914400" rtl="0" eaLnBrk="1" latinLnBrk="0" hangingPunct="1">
                        <a:spcBef>
                          <a:spcPts val="200"/>
                        </a:spcBef>
                        <a:spcAft>
                          <a:spcPts val="200"/>
                        </a:spcAft>
                      </a:pPr>
                      <a:r>
                        <a:rPr lang="en-US" sz="1200" b="0" kern="1200" dirty="0" smtClean="0">
                          <a:effectLst/>
                        </a:rPr>
                        <a:t>Used </a:t>
                      </a:r>
                      <a:r>
                        <a:rPr lang="en-US" sz="1200" b="0" kern="1200" dirty="0">
                          <a:effectLst/>
                        </a:rPr>
                        <a:t>to identify that an alert </a:t>
                      </a:r>
                      <a:r>
                        <a:rPr lang="en-US" sz="1200" b="0" kern="1200" dirty="0" smtClean="0">
                          <a:effectLst/>
                        </a:rPr>
                        <a:t>is tracked in AWARE (critical alerts).</a:t>
                      </a:r>
                      <a:endParaRPr lang="en-US" sz="1200" b="0" kern="1200" dirty="0">
                        <a:solidFill>
                          <a:schemeClr val="dk1"/>
                        </a:solidFill>
                        <a:effectLst/>
                        <a:latin typeface="+mn-lt"/>
                        <a:ea typeface="+mn-ea"/>
                        <a:cs typeface="+mn-cs"/>
                      </a:endParaRPr>
                    </a:p>
                  </a:txBody>
                  <a:tcPr marL="68580" marR="68580" marT="0" marB="0">
                    <a:solidFill>
                      <a:schemeClr val="bg1"/>
                    </a:solidFill>
                  </a:tcPr>
                </a:tc>
              </a:tr>
              <a:tr h="0">
                <a:tc>
                  <a:txBody>
                    <a:bodyPr/>
                    <a:lstStyle/>
                    <a:p>
                      <a:pPr marL="0" marR="0" algn="l" defTabSz="914400" rtl="0" eaLnBrk="1" latinLnBrk="0" hangingPunct="1">
                        <a:spcBef>
                          <a:spcPts val="200"/>
                        </a:spcBef>
                        <a:spcAft>
                          <a:spcPts val="200"/>
                        </a:spcAft>
                      </a:pPr>
                      <a:r>
                        <a:rPr lang="en-US" sz="1200" kern="1200" dirty="0" smtClean="0">
                          <a:effectLst/>
                        </a:rPr>
                        <a:t>Description</a:t>
                      </a:r>
                      <a:endParaRPr lang="en-US" sz="1200" b="0" kern="1200" dirty="0">
                        <a:solidFill>
                          <a:schemeClr val="dk1"/>
                        </a:solidFill>
                        <a:effectLst/>
                        <a:latin typeface="+mn-lt"/>
                        <a:ea typeface="+mn-ea"/>
                        <a:cs typeface="+mn-cs"/>
                      </a:endParaRPr>
                    </a:p>
                  </a:txBody>
                  <a:tcPr marL="68580" marR="68580" marT="0" marB="0">
                    <a:solidFill>
                      <a:schemeClr val="bg1">
                        <a:lumMod val="85000"/>
                      </a:schemeClr>
                    </a:solidFill>
                  </a:tcPr>
                </a:tc>
                <a:tc>
                  <a:txBody>
                    <a:bodyPr/>
                    <a:lstStyle/>
                    <a:p>
                      <a:pPr marL="0" marR="0" algn="l" defTabSz="914400" rtl="0" eaLnBrk="1" latinLnBrk="0" hangingPunct="1">
                        <a:spcBef>
                          <a:spcPts val="200"/>
                        </a:spcBef>
                        <a:spcAft>
                          <a:spcPts val="200"/>
                        </a:spcAft>
                      </a:pPr>
                      <a:r>
                        <a:rPr lang="en-US" sz="1200" b="0" kern="1200" dirty="0">
                          <a:effectLst/>
                        </a:rPr>
                        <a:t>Free text field. This is the only field </a:t>
                      </a:r>
                      <a:r>
                        <a:rPr lang="en-US" sz="1200" b="0" kern="1200" dirty="0" smtClean="0">
                          <a:effectLst/>
                        </a:rPr>
                        <a:t>CACs </a:t>
                      </a:r>
                      <a:r>
                        <a:rPr lang="en-US" sz="1200" b="0" kern="1200" dirty="0">
                          <a:effectLst/>
                        </a:rPr>
                        <a:t>can </a:t>
                      </a:r>
                      <a:r>
                        <a:rPr lang="en-US" sz="1200" b="0" kern="1200" dirty="0" smtClean="0">
                          <a:effectLst/>
                        </a:rPr>
                        <a:t>modify.</a:t>
                      </a:r>
                      <a:endParaRPr lang="en-US" sz="1200" b="0" kern="1200" dirty="0">
                        <a:solidFill>
                          <a:schemeClr val="dk1"/>
                        </a:solidFill>
                        <a:effectLst/>
                        <a:latin typeface="+mn-lt"/>
                        <a:ea typeface="+mn-ea"/>
                        <a:cs typeface="+mn-cs"/>
                      </a:endParaRPr>
                    </a:p>
                  </a:txBody>
                  <a:tcPr marL="68580" marR="68580" marT="0" marB="0">
                    <a:solidFill>
                      <a:schemeClr val="bg1"/>
                    </a:solidFill>
                  </a:tcPr>
                </a:tc>
              </a:tr>
              <a:tr h="0">
                <a:tc>
                  <a:txBody>
                    <a:bodyPr/>
                    <a:lstStyle/>
                    <a:p>
                      <a:pPr marL="0" marR="0" algn="l" defTabSz="914400" rtl="0" eaLnBrk="1" latinLnBrk="0" hangingPunct="1">
                        <a:spcBef>
                          <a:spcPts val="200"/>
                        </a:spcBef>
                        <a:spcAft>
                          <a:spcPts val="200"/>
                        </a:spcAft>
                      </a:pPr>
                      <a:r>
                        <a:rPr lang="en-US" sz="1200" kern="1200" dirty="0">
                          <a:effectLst/>
                        </a:rPr>
                        <a:t>Delete Alert</a:t>
                      </a:r>
                      <a:endParaRPr lang="en-US" sz="1200" b="0" kern="1200" dirty="0">
                        <a:solidFill>
                          <a:schemeClr val="dk1"/>
                        </a:solidFill>
                        <a:effectLst/>
                        <a:latin typeface="+mn-lt"/>
                        <a:ea typeface="+mn-ea"/>
                        <a:cs typeface="+mn-cs"/>
                      </a:endParaRPr>
                    </a:p>
                  </a:txBody>
                  <a:tcPr marL="68580" marR="68580" marT="0" marB="0">
                    <a:solidFill>
                      <a:schemeClr val="bg1">
                        <a:lumMod val="85000"/>
                      </a:schemeClr>
                    </a:solidFill>
                  </a:tcPr>
                </a:tc>
                <a:tc>
                  <a:txBody>
                    <a:bodyPr/>
                    <a:lstStyle/>
                    <a:p>
                      <a:pPr marL="0" marR="0" algn="l" defTabSz="914400" rtl="0" eaLnBrk="1" latinLnBrk="0" hangingPunct="1">
                        <a:spcBef>
                          <a:spcPts val="200"/>
                        </a:spcBef>
                        <a:spcAft>
                          <a:spcPts val="200"/>
                        </a:spcAft>
                      </a:pPr>
                      <a:r>
                        <a:rPr lang="en-US" sz="1200" b="0" kern="1200" dirty="0" smtClean="0">
                          <a:effectLst/>
                        </a:rPr>
                        <a:t>Indicates the alert may </a:t>
                      </a:r>
                      <a:r>
                        <a:rPr lang="en-US" sz="1200" b="0" kern="1200" dirty="0">
                          <a:effectLst/>
                        </a:rPr>
                        <a:t>or may not be deleted. “No” is </a:t>
                      </a:r>
                      <a:r>
                        <a:rPr lang="en-US" sz="1200" b="0" kern="1200" dirty="0" smtClean="0">
                          <a:effectLst/>
                        </a:rPr>
                        <a:t>the default </a:t>
                      </a:r>
                      <a:r>
                        <a:rPr lang="en-US" sz="1200" b="0" kern="1200" dirty="0">
                          <a:effectLst/>
                        </a:rPr>
                        <a:t>value </a:t>
                      </a:r>
                      <a:r>
                        <a:rPr lang="en-US" sz="1200" b="0" kern="1200" dirty="0" smtClean="0">
                          <a:effectLst/>
                        </a:rPr>
                        <a:t>(does not </a:t>
                      </a:r>
                      <a:r>
                        <a:rPr lang="en-US" sz="1200" b="0" kern="1200" dirty="0">
                          <a:effectLst/>
                        </a:rPr>
                        <a:t>allow deletion or acknowledgment of alert unless follow-up actions are </a:t>
                      </a:r>
                      <a:r>
                        <a:rPr lang="en-US" sz="1200" b="0" kern="1200" dirty="0" smtClean="0">
                          <a:effectLst/>
                        </a:rPr>
                        <a:t>made).</a:t>
                      </a:r>
                      <a:endParaRPr lang="en-US" sz="1200" b="0" kern="1200" dirty="0">
                        <a:solidFill>
                          <a:schemeClr val="dk1"/>
                        </a:solidFill>
                        <a:effectLst/>
                        <a:latin typeface="+mn-lt"/>
                        <a:ea typeface="+mn-ea"/>
                        <a:cs typeface="+mn-cs"/>
                      </a:endParaRPr>
                    </a:p>
                  </a:txBody>
                  <a:tcPr marL="68580" marR="68580" marT="0" marB="0">
                    <a:solidFill>
                      <a:schemeClr val="bg1"/>
                    </a:solidFill>
                  </a:tcPr>
                </a:tc>
              </a:tr>
              <a:tr h="0">
                <a:tc>
                  <a:txBody>
                    <a:bodyPr/>
                    <a:lstStyle/>
                    <a:p>
                      <a:pPr marL="0" marR="0" algn="l" defTabSz="914400" rtl="0" eaLnBrk="1" latinLnBrk="0" hangingPunct="1">
                        <a:spcBef>
                          <a:spcPts val="200"/>
                        </a:spcBef>
                        <a:spcAft>
                          <a:spcPts val="200"/>
                        </a:spcAft>
                      </a:pPr>
                      <a:r>
                        <a:rPr lang="en-US" sz="1200" kern="1200" dirty="0">
                          <a:effectLst/>
                        </a:rPr>
                        <a:t>Upon Follow-up Action</a:t>
                      </a:r>
                      <a:endParaRPr lang="en-US" sz="1200" b="0" kern="1200" dirty="0">
                        <a:solidFill>
                          <a:schemeClr val="dk1"/>
                        </a:solidFill>
                        <a:effectLst/>
                        <a:latin typeface="+mn-lt"/>
                        <a:ea typeface="+mn-ea"/>
                        <a:cs typeface="+mn-cs"/>
                      </a:endParaRPr>
                    </a:p>
                  </a:txBody>
                  <a:tcPr marL="68580" marR="68580" marT="0" marB="0">
                    <a:solidFill>
                      <a:schemeClr val="bg1">
                        <a:lumMod val="85000"/>
                      </a:schemeClr>
                    </a:solidFill>
                  </a:tcPr>
                </a:tc>
                <a:tc>
                  <a:txBody>
                    <a:bodyPr/>
                    <a:lstStyle/>
                    <a:p>
                      <a:pPr marL="0" marR="0" algn="l" defTabSz="914400" rtl="0" eaLnBrk="1" latinLnBrk="0" hangingPunct="1">
                        <a:spcBef>
                          <a:spcPts val="200"/>
                        </a:spcBef>
                        <a:spcAft>
                          <a:spcPts val="200"/>
                        </a:spcAft>
                      </a:pPr>
                      <a:r>
                        <a:rPr lang="en-US" sz="1200" b="0" kern="1200" dirty="0" smtClean="0">
                          <a:effectLst/>
                        </a:rPr>
                        <a:t>A checked box (the default) indicates </a:t>
                      </a:r>
                      <a:r>
                        <a:rPr lang="en-US" sz="1200" b="0" kern="1200" dirty="0">
                          <a:effectLst/>
                        </a:rPr>
                        <a:t>the alert may </a:t>
                      </a:r>
                      <a:r>
                        <a:rPr lang="en-US" sz="1200" b="0" kern="1200" dirty="0" smtClean="0">
                          <a:effectLst/>
                        </a:rPr>
                        <a:t>be </a:t>
                      </a:r>
                      <a:r>
                        <a:rPr lang="en-US" sz="1200" b="0" kern="1200" dirty="0">
                          <a:effectLst/>
                        </a:rPr>
                        <a:t>processed upon follow-up action. </a:t>
                      </a:r>
                      <a:r>
                        <a:rPr lang="en-US" sz="1200" b="0" kern="1200" dirty="0" smtClean="0">
                          <a:effectLst/>
                        </a:rPr>
                        <a:t>Currently, </a:t>
                      </a:r>
                      <a:r>
                        <a:rPr lang="en-US" sz="1200" b="0" kern="1200" dirty="0">
                          <a:effectLst/>
                        </a:rPr>
                        <a:t>this field is used for information </a:t>
                      </a:r>
                      <a:r>
                        <a:rPr lang="en-US" sz="1200" b="0" kern="1200" dirty="0" smtClean="0">
                          <a:effectLst/>
                        </a:rPr>
                        <a:t>only.</a:t>
                      </a:r>
                      <a:endParaRPr lang="en-US" sz="1200" b="0" kern="1200" dirty="0">
                        <a:solidFill>
                          <a:schemeClr val="dk1"/>
                        </a:solidFill>
                        <a:effectLst/>
                        <a:latin typeface="+mn-lt"/>
                        <a:ea typeface="+mn-ea"/>
                        <a:cs typeface="+mn-cs"/>
                      </a:endParaRPr>
                    </a:p>
                  </a:txBody>
                  <a:tcPr marL="68580" marR="68580" marT="0" marB="0">
                    <a:solidFill>
                      <a:schemeClr val="bg1"/>
                    </a:solidFill>
                  </a:tcPr>
                </a:tc>
              </a:tr>
              <a:tr h="0">
                <a:tc>
                  <a:txBody>
                    <a:bodyPr/>
                    <a:lstStyle/>
                    <a:p>
                      <a:pPr marL="0" marR="0" algn="l" defTabSz="914400" rtl="0" eaLnBrk="1" latinLnBrk="0" hangingPunct="1">
                        <a:spcBef>
                          <a:spcPts val="200"/>
                        </a:spcBef>
                        <a:spcAft>
                          <a:spcPts val="200"/>
                        </a:spcAft>
                      </a:pPr>
                      <a:r>
                        <a:rPr lang="en-US" sz="1200" kern="1200" dirty="0">
                          <a:effectLst/>
                        </a:rPr>
                        <a:t>Notification Type</a:t>
                      </a:r>
                      <a:endParaRPr lang="en-US" sz="1200" b="0" kern="1200" dirty="0">
                        <a:solidFill>
                          <a:schemeClr val="dk1"/>
                        </a:solidFill>
                        <a:effectLst/>
                        <a:latin typeface="+mn-lt"/>
                        <a:ea typeface="+mn-ea"/>
                        <a:cs typeface="+mn-cs"/>
                      </a:endParaRPr>
                    </a:p>
                  </a:txBody>
                  <a:tcPr marL="68580" marR="68580" marT="0" marB="0">
                    <a:solidFill>
                      <a:schemeClr val="bg1">
                        <a:lumMod val="85000"/>
                      </a:schemeClr>
                    </a:solidFill>
                  </a:tcPr>
                </a:tc>
                <a:tc>
                  <a:txBody>
                    <a:bodyPr/>
                    <a:lstStyle/>
                    <a:p>
                      <a:pPr marL="0" marR="0" algn="l" defTabSz="914400" rtl="0" eaLnBrk="1" latinLnBrk="0" hangingPunct="1">
                        <a:spcBef>
                          <a:spcPts val="200"/>
                        </a:spcBef>
                        <a:spcAft>
                          <a:spcPts val="200"/>
                        </a:spcAft>
                      </a:pPr>
                      <a:r>
                        <a:rPr lang="en-US" sz="1200" b="0" kern="1200" dirty="0" smtClean="0">
                          <a:effectLst/>
                        </a:rPr>
                        <a:t>Used </a:t>
                      </a:r>
                      <a:r>
                        <a:rPr lang="en-US" sz="1200" b="0" kern="1200" dirty="0">
                          <a:effectLst/>
                        </a:rPr>
                        <a:t>to identify that an alert with this notification type will be tracked by AWARE.</a:t>
                      </a:r>
                      <a:endParaRPr lang="en-US" sz="1200" b="0" kern="1200" dirty="0">
                        <a:solidFill>
                          <a:schemeClr val="dk1"/>
                        </a:solidFill>
                        <a:effectLst/>
                        <a:latin typeface="+mn-lt"/>
                        <a:ea typeface="+mn-ea"/>
                        <a:cs typeface="+mn-cs"/>
                      </a:endParaRPr>
                    </a:p>
                  </a:txBody>
                  <a:tcPr marL="68580" marR="68580" marT="0" marB="0">
                    <a:solidFill>
                      <a:schemeClr val="bg1"/>
                    </a:solidFill>
                  </a:tcPr>
                </a:tc>
              </a:tr>
            </a:tbl>
          </a:graphicData>
        </a:graphic>
      </p:graphicFrame>
      <p:sp>
        <p:nvSpPr>
          <p:cNvPr id="21" name="Rectangle 3"/>
          <p:cNvSpPr>
            <a:spLocks noGrp="1" noChangeArrowheads="1"/>
          </p:cNvSpPr>
          <p:nvPr>
            <p:ph sz="half" idx="1"/>
          </p:nvPr>
        </p:nvSpPr>
        <p:spPr>
          <a:xfrm>
            <a:off x="400050" y="2836798"/>
            <a:ext cx="8343900" cy="345496"/>
          </a:xfrm>
        </p:spPr>
        <p:txBody>
          <a:bodyPr/>
          <a:lstStyle/>
          <a:p>
            <a:pPr marL="0" indent="0" algn="ctr">
              <a:lnSpc>
                <a:spcPct val="80000"/>
              </a:lnSpc>
              <a:buNone/>
              <a:tabLst>
                <a:tab pos="2279650" algn="l"/>
              </a:tabLst>
            </a:pPr>
            <a:r>
              <a:rPr lang="en-US" sz="1600" i="1" dirty="0" smtClean="0"/>
              <a:t>KB Editor Alert Category Column Descriptions</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Tree>
    <p:extLst>
      <p:ext uri="{BB962C8B-B14F-4D97-AF65-F5344CB8AC3E}">
        <p14:creationId xmlns:p14="http://schemas.microsoft.com/office/powerpoint/2010/main" xmlns="" val="3676676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305598" y="2545523"/>
            <a:ext cx="8655522" cy="1042136"/>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Understanding the Columns – Alert Type Tab</a:t>
            </a:r>
          </a:p>
        </p:txBody>
      </p:sp>
      <p:sp>
        <p:nvSpPr>
          <p:cNvPr id="9219" name="Rectangle 3"/>
          <p:cNvSpPr>
            <a:spLocks noGrp="1" noChangeArrowheads="1"/>
          </p:cNvSpPr>
          <p:nvPr>
            <p:ph sz="half" idx="1"/>
          </p:nvPr>
        </p:nvSpPr>
        <p:spPr>
          <a:xfrm>
            <a:off x="381000" y="1066800"/>
            <a:ext cx="8343900" cy="833120"/>
          </a:xfrm>
        </p:spPr>
        <p:txBody>
          <a:bodyPr/>
          <a:lstStyle/>
          <a:p>
            <a:pPr>
              <a:lnSpc>
                <a:spcPct val="80000"/>
              </a:lnSpc>
              <a:tabLst>
                <a:tab pos="2279650" algn="l"/>
              </a:tabLst>
            </a:pPr>
            <a:r>
              <a:rPr lang="en-US" sz="2400" dirty="0" smtClean="0"/>
              <a:t>Each of the columns in the table shows information about the alert type in that row.</a:t>
            </a: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17" name="Rectangle 3"/>
          <p:cNvSpPr>
            <a:spLocks noGrp="1" noChangeArrowheads="1"/>
          </p:cNvSpPr>
          <p:nvPr>
            <p:ph sz="half" idx="1"/>
          </p:nvPr>
        </p:nvSpPr>
        <p:spPr>
          <a:xfrm>
            <a:off x="305598" y="4568480"/>
            <a:ext cx="8343900" cy="345496"/>
          </a:xfrm>
        </p:spPr>
        <p:txBody>
          <a:bodyPr/>
          <a:lstStyle/>
          <a:p>
            <a:pPr marL="0" indent="0" algn="ctr">
              <a:lnSpc>
                <a:spcPct val="80000"/>
              </a:lnSpc>
              <a:buNone/>
              <a:tabLst>
                <a:tab pos="2279650" algn="l"/>
              </a:tabLst>
            </a:pPr>
            <a:r>
              <a:rPr lang="en-US" sz="1600" i="1" dirty="0" smtClean="0"/>
              <a:t>KB Editor Alert Type Columns</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21" name="Rectangular Callout 20"/>
          <p:cNvSpPr/>
          <p:nvPr/>
        </p:nvSpPr>
        <p:spPr bwMode="auto">
          <a:xfrm>
            <a:off x="1076533" y="1975660"/>
            <a:ext cx="1304455" cy="463714"/>
          </a:xfrm>
          <a:prstGeom prst="wedgeRectCallout">
            <a:avLst>
              <a:gd name="adj1" fmla="val 8428"/>
              <a:gd name="adj2" fmla="val 105422"/>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The name of the alert type</a:t>
            </a:r>
            <a:endParaRPr kumimoji="0" lang="en-US" sz="1200" b="1" i="0" u="none" strike="noStrike" cap="none" normalizeH="0" baseline="0" dirty="0" smtClean="0">
              <a:ln>
                <a:noFill/>
              </a:ln>
              <a:solidFill>
                <a:schemeClr val="tx1"/>
              </a:solidFill>
              <a:effectLst/>
              <a:latin typeface="Arial" charset="0"/>
            </a:endParaRPr>
          </a:p>
        </p:txBody>
      </p:sp>
      <p:sp>
        <p:nvSpPr>
          <p:cNvPr id="22" name="Rectangular Callout 21"/>
          <p:cNvSpPr/>
          <p:nvPr/>
        </p:nvSpPr>
        <p:spPr bwMode="auto">
          <a:xfrm>
            <a:off x="211616" y="3841123"/>
            <a:ext cx="1299222" cy="821187"/>
          </a:xfrm>
          <a:prstGeom prst="wedgeRectCallout">
            <a:avLst>
              <a:gd name="adj1" fmla="val -21317"/>
              <a:gd name="adj2" fmla="val -1529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A numerical identifier assigned to the alert type</a:t>
            </a:r>
          </a:p>
        </p:txBody>
      </p:sp>
      <p:sp>
        <p:nvSpPr>
          <p:cNvPr id="23" name="Rectangular Callout 22"/>
          <p:cNvSpPr/>
          <p:nvPr/>
        </p:nvSpPr>
        <p:spPr bwMode="auto">
          <a:xfrm>
            <a:off x="2856090" y="1975660"/>
            <a:ext cx="2349088" cy="463714"/>
          </a:xfrm>
          <a:prstGeom prst="wedgeRectCallout">
            <a:avLst>
              <a:gd name="adj1" fmla="val 8428"/>
              <a:gd name="adj2" fmla="val 105422"/>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Indicates the reminder dialog used by this alert type</a:t>
            </a:r>
            <a:endParaRPr kumimoji="0" lang="en-US" sz="1200" b="1" i="0" u="none" strike="noStrike" cap="none" normalizeH="0" baseline="0" dirty="0" smtClean="0">
              <a:ln>
                <a:noFill/>
              </a:ln>
              <a:solidFill>
                <a:schemeClr val="tx1"/>
              </a:solidFill>
              <a:effectLst/>
              <a:latin typeface="Arial" charset="0"/>
            </a:endParaRPr>
          </a:p>
        </p:txBody>
      </p:sp>
      <p:sp>
        <p:nvSpPr>
          <p:cNvPr id="24" name="Rectangular Callout 23"/>
          <p:cNvSpPr/>
          <p:nvPr/>
        </p:nvSpPr>
        <p:spPr bwMode="auto">
          <a:xfrm>
            <a:off x="2022393" y="3707333"/>
            <a:ext cx="2259713" cy="463714"/>
          </a:xfrm>
          <a:prstGeom prst="wedgeRectCallout">
            <a:avLst>
              <a:gd name="adj1" fmla="val -9297"/>
              <a:gd name="adj2" fmla="val -21349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Indicates whether the alert type is ready to be used</a:t>
            </a:r>
            <a:endParaRPr kumimoji="0" lang="en-US" sz="1200" b="1" i="0" u="none" strike="noStrike" cap="none" normalizeH="0" baseline="0" dirty="0" smtClean="0">
              <a:ln>
                <a:noFill/>
              </a:ln>
              <a:solidFill>
                <a:schemeClr val="tx1"/>
              </a:solidFill>
              <a:effectLst/>
              <a:latin typeface="Arial" charset="0"/>
            </a:endParaRPr>
          </a:p>
        </p:txBody>
      </p:sp>
      <p:sp>
        <p:nvSpPr>
          <p:cNvPr id="25" name="Rectangular Callout 24"/>
          <p:cNvSpPr/>
          <p:nvPr/>
        </p:nvSpPr>
        <p:spPr bwMode="auto">
          <a:xfrm>
            <a:off x="4633359" y="3693808"/>
            <a:ext cx="2349088" cy="463714"/>
          </a:xfrm>
          <a:prstGeom prst="wedgeRectCallout">
            <a:avLst>
              <a:gd name="adj1" fmla="val 4583"/>
              <a:gd name="adj2" fmla="val -198884"/>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Indicates the TIU template used by this alert type</a:t>
            </a:r>
            <a:endParaRPr kumimoji="0" lang="en-US" sz="1200" b="1" i="0" u="none" strike="noStrike" cap="none" normalizeH="0" baseline="0" dirty="0" smtClean="0">
              <a:ln>
                <a:noFill/>
              </a:ln>
              <a:solidFill>
                <a:schemeClr val="tx1"/>
              </a:solidFill>
              <a:effectLst/>
              <a:latin typeface="Arial" charset="0"/>
            </a:endParaRPr>
          </a:p>
        </p:txBody>
      </p:sp>
      <p:sp>
        <p:nvSpPr>
          <p:cNvPr id="26" name="Rectangular Callout 25"/>
          <p:cNvSpPr/>
          <p:nvPr/>
        </p:nvSpPr>
        <p:spPr bwMode="auto">
          <a:xfrm>
            <a:off x="5518684" y="1962135"/>
            <a:ext cx="2360960" cy="463714"/>
          </a:xfrm>
          <a:prstGeom prst="wedgeRectCallout">
            <a:avLst>
              <a:gd name="adj1" fmla="val 8428"/>
              <a:gd name="adj2" fmla="val 105422"/>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Indicates the corresponding alert category</a:t>
            </a:r>
            <a:endParaRPr kumimoji="0" lang="en-US" sz="1200" b="1" i="0" u="none" strike="noStrike" cap="none" normalizeH="0" baseline="0" dirty="0" smtClean="0">
              <a:ln>
                <a:noFill/>
              </a:ln>
              <a:solidFill>
                <a:schemeClr val="tx1"/>
              </a:solidFill>
              <a:effectLst/>
              <a:latin typeface="Arial" charset="0"/>
            </a:endParaRPr>
          </a:p>
        </p:txBody>
      </p:sp>
      <p:sp>
        <p:nvSpPr>
          <p:cNvPr id="27" name="Rectangular Callout 26"/>
          <p:cNvSpPr/>
          <p:nvPr/>
        </p:nvSpPr>
        <p:spPr bwMode="auto">
          <a:xfrm>
            <a:off x="7314743" y="3772726"/>
            <a:ext cx="1686008" cy="968502"/>
          </a:xfrm>
          <a:prstGeom prst="wedgeRectCallout">
            <a:avLst>
              <a:gd name="adj1" fmla="val 27529"/>
              <a:gd name="adj2" fmla="val -140604"/>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Indicates the date the alert type was first set to Active and tracking began in AWARE</a:t>
            </a:r>
            <a:endParaRPr kumimoji="0" lang="en-US" sz="12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xmlns="" val="2827239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Contents</a:t>
            </a:r>
          </a:p>
        </p:txBody>
      </p:sp>
      <p:sp>
        <p:nvSpPr>
          <p:cNvPr id="9219" name="Rectangle 3"/>
          <p:cNvSpPr>
            <a:spLocks noGrp="1" noChangeArrowheads="1"/>
          </p:cNvSpPr>
          <p:nvPr>
            <p:ph sz="half" idx="1"/>
          </p:nvPr>
        </p:nvSpPr>
        <p:spPr>
          <a:xfrm>
            <a:off x="381000" y="1021644"/>
            <a:ext cx="8343900" cy="5149850"/>
          </a:xfrm>
        </p:spPr>
        <p:txBody>
          <a:bodyPr/>
          <a:lstStyle/>
          <a:p>
            <a:pPr>
              <a:lnSpc>
                <a:spcPct val="80000"/>
              </a:lnSpc>
              <a:tabLst>
                <a:tab pos="2279650" algn="l"/>
              </a:tabLst>
            </a:pPr>
            <a:r>
              <a:rPr lang="en-US" sz="2000" dirty="0" smtClean="0">
                <a:hlinkClick r:id="rId2" action="ppaction://hlinksldjump"/>
              </a:rPr>
              <a:t>Lesson 1: What Is the KB Editor?</a:t>
            </a:r>
            <a:endParaRPr lang="en-US" sz="2000" dirty="0" smtClean="0"/>
          </a:p>
          <a:p>
            <a:pPr lvl="1">
              <a:lnSpc>
                <a:spcPct val="80000"/>
              </a:lnSpc>
              <a:tabLst>
                <a:tab pos="2279650" algn="l"/>
              </a:tabLst>
            </a:pPr>
            <a:r>
              <a:rPr lang="en-US" sz="1800" dirty="0" smtClean="0"/>
              <a:t>Overview and Requirements</a:t>
            </a:r>
          </a:p>
          <a:p>
            <a:pPr>
              <a:lnSpc>
                <a:spcPct val="80000"/>
              </a:lnSpc>
              <a:tabLst>
                <a:tab pos="2279650" algn="l"/>
              </a:tabLst>
            </a:pPr>
            <a:r>
              <a:rPr lang="en-US" sz="2000" dirty="0" smtClean="0">
                <a:hlinkClick r:id="rId3" action="ppaction://hlinksldjump"/>
              </a:rPr>
              <a:t>Lesson 2: Accessing the KB Editor</a:t>
            </a:r>
            <a:endParaRPr lang="en-US" sz="2000" dirty="0" smtClean="0"/>
          </a:p>
          <a:p>
            <a:pPr lvl="1">
              <a:lnSpc>
                <a:spcPct val="80000"/>
              </a:lnSpc>
              <a:tabLst>
                <a:tab pos="2279650" algn="l"/>
              </a:tabLst>
            </a:pPr>
            <a:r>
              <a:rPr lang="en-US" sz="1800" dirty="0" smtClean="0"/>
              <a:t>Logging In and Out</a:t>
            </a:r>
          </a:p>
          <a:p>
            <a:pPr lvl="1">
              <a:lnSpc>
                <a:spcPct val="80000"/>
              </a:lnSpc>
              <a:tabLst>
                <a:tab pos="2279650" algn="l"/>
              </a:tabLst>
            </a:pPr>
            <a:r>
              <a:rPr lang="en-US" sz="1800" dirty="0" smtClean="0"/>
              <a:t>Viewing Existing Alert Categories/Types</a:t>
            </a:r>
          </a:p>
          <a:p>
            <a:pPr lvl="1">
              <a:lnSpc>
                <a:spcPct val="80000"/>
              </a:lnSpc>
              <a:tabLst>
                <a:tab pos="2279650" algn="l"/>
              </a:tabLst>
            </a:pPr>
            <a:r>
              <a:rPr lang="en-US" sz="1800" dirty="0" smtClean="0"/>
              <a:t>Navigating Through the KB Editor</a:t>
            </a:r>
          </a:p>
          <a:p>
            <a:pPr lvl="1">
              <a:lnSpc>
                <a:spcPct val="80000"/>
              </a:lnSpc>
              <a:tabLst>
                <a:tab pos="2279650" algn="l"/>
              </a:tabLst>
            </a:pPr>
            <a:r>
              <a:rPr lang="en-US" sz="1800" dirty="0" smtClean="0"/>
              <a:t>Sorting Alert Categories/Types</a:t>
            </a:r>
          </a:p>
          <a:p>
            <a:pPr>
              <a:lnSpc>
                <a:spcPct val="80000"/>
              </a:lnSpc>
              <a:tabLst>
                <a:tab pos="2279650" algn="l"/>
              </a:tabLst>
            </a:pPr>
            <a:r>
              <a:rPr lang="en-US" sz="2000" dirty="0" smtClean="0">
                <a:hlinkClick r:id="rId4" action="ppaction://hlinksldjump"/>
              </a:rPr>
              <a:t>Lesson 3: Configuring Alert Categories/Types</a:t>
            </a:r>
            <a:endParaRPr lang="en-US" sz="2000" dirty="0" smtClean="0"/>
          </a:p>
          <a:p>
            <a:pPr lvl="1">
              <a:lnSpc>
                <a:spcPct val="80000"/>
              </a:lnSpc>
              <a:tabLst>
                <a:tab pos="2279650" algn="l"/>
              </a:tabLst>
            </a:pPr>
            <a:r>
              <a:rPr lang="en-US" sz="1800" dirty="0" smtClean="0"/>
              <a:t>Alert Categories</a:t>
            </a:r>
          </a:p>
          <a:p>
            <a:pPr lvl="1">
              <a:lnSpc>
                <a:spcPct val="80000"/>
              </a:lnSpc>
              <a:tabLst>
                <a:tab pos="2279650" algn="l"/>
              </a:tabLst>
            </a:pPr>
            <a:r>
              <a:rPr lang="en-US" sz="1800" dirty="0" smtClean="0"/>
              <a:t>Alert Types</a:t>
            </a:r>
          </a:p>
          <a:p>
            <a:pPr lvl="2">
              <a:lnSpc>
                <a:spcPct val="80000"/>
              </a:lnSpc>
              <a:tabLst>
                <a:tab pos="2279650" algn="l"/>
              </a:tabLst>
            </a:pPr>
            <a:r>
              <a:rPr lang="en-US" sz="1600" dirty="0" smtClean="0"/>
              <a:t>Adding Alert Types</a:t>
            </a:r>
          </a:p>
          <a:p>
            <a:pPr lvl="3">
              <a:lnSpc>
                <a:spcPct val="80000"/>
              </a:lnSpc>
              <a:tabLst>
                <a:tab pos="2279650" algn="l"/>
              </a:tabLst>
            </a:pPr>
            <a:r>
              <a:rPr lang="en-US" sz="1400" dirty="0" smtClean="0"/>
              <a:t>The Reminder Dialog</a:t>
            </a:r>
          </a:p>
          <a:p>
            <a:pPr lvl="3">
              <a:lnSpc>
                <a:spcPct val="80000"/>
              </a:lnSpc>
              <a:tabLst>
                <a:tab pos="2279650" algn="l"/>
              </a:tabLst>
            </a:pPr>
            <a:r>
              <a:rPr lang="en-US" sz="1400" dirty="0" smtClean="0"/>
              <a:t>The Order Dialog</a:t>
            </a:r>
          </a:p>
          <a:p>
            <a:pPr lvl="3">
              <a:lnSpc>
                <a:spcPct val="80000"/>
              </a:lnSpc>
              <a:tabLst>
                <a:tab pos="2279650" algn="l"/>
              </a:tabLst>
            </a:pPr>
            <a:r>
              <a:rPr lang="en-US" sz="1400" dirty="0" smtClean="0"/>
              <a:t>The Follow-up Dialog</a:t>
            </a:r>
          </a:p>
          <a:p>
            <a:pPr lvl="3">
              <a:lnSpc>
                <a:spcPct val="80000"/>
              </a:lnSpc>
              <a:tabLst>
                <a:tab pos="2279650" algn="l"/>
              </a:tabLst>
            </a:pPr>
            <a:r>
              <a:rPr lang="en-US" sz="1400" dirty="0" smtClean="0"/>
              <a:t>The Comments Dialog</a:t>
            </a:r>
          </a:p>
          <a:p>
            <a:pPr lvl="3">
              <a:lnSpc>
                <a:spcPct val="80000"/>
              </a:lnSpc>
              <a:tabLst>
                <a:tab pos="2279650" algn="l"/>
              </a:tabLst>
            </a:pPr>
            <a:r>
              <a:rPr lang="en-US" sz="1400" dirty="0" smtClean="0"/>
              <a:t>Making Alerts Active</a:t>
            </a:r>
          </a:p>
          <a:p>
            <a:pPr lvl="2">
              <a:lnSpc>
                <a:spcPct val="80000"/>
              </a:lnSpc>
              <a:tabLst>
                <a:tab pos="2279650" algn="l"/>
              </a:tabLst>
            </a:pPr>
            <a:r>
              <a:rPr lang="en-US" sz="1600" dirty="0" smtClean="0"/>
              <a:t>Editing Alert Types</a:t>
            </a:r>
          </a:p>
          <a:p>
            <a:pPr lvl="2">
              <a:lnSpc>
                <a:spcPct val="80000"/>
              </a:lnSpc>
              <a:tabLst>
                <a:tab pos="2279650" algn="l"/>
              </a:tabLst>
            </a:pPr>
            <a:r>
              <a:rPr lang="en-US" sz="1600" dirty="0" smtClean="0"/>
              <a:t>Deleting Alert Types</a:t>
            </a:r>
          </a:p>
          <a:p>
            <a:pPr>
              <a:lnSpc>
                <a:spcPct val="80000"/>
              </a:lnSpc>
              <a:tabLst>
                <a:tab pos="2279650" algn="l"/>
              </a:tabLst>
            </a:pPr>
            <a:r>
              <a:rPr lang="en-US" sz="2000" dirty="0" smtClean="0">
                <a:hlinkClick r:id="rId5" action="ppaction://hlinksldjump"/>
              </a:rPr>
              <a:t>Contact Information</a:t>
            </a:r>
            <a:endParaRPr lang="en-US" sz="2000" dirty="0"/>
          </a:p>
          <a:p>
            <a:pPr>
              <a:lnSpc>
                <a:spcPct val="80000"/>
              </a:lnSpc>
              <a:tabLst>
                <a:tab pos="2279650" algn="l"/>
              </a:tabLst>
            </a:pPr>
            <a:endParaRPr lang="en-US" sz="2000" dirty="0" smtClean="0"/>
          </a:p>
          <a:p>
            <a:pPr>
              <a:lnSpc>
                <a:spcPct val="80000"/>
              </a:lnSpc>
              <a:tabLst>
                <a:tab pos="2279650" algn="l"/>
              </a:tabLst>
            </a:pPr>
            <a:endParaRPr lang="en-US" sz="1200" dirty="0" smtClean="0"/>
          </a:p>
          <a:p>
            <a:pPr>
              <a:lnSpc>
                <a:spcPct val="80000"/>
              </a:lnSpc>
              <a:tabLst>
                <a:tab pos="2279650" algn="l"/>
              </a:tabLst>
            </a:pPr>
            <a:endParaRPr lang="en-US" sz="1200" dirty="0" smtClean="0"/>
          </a:p>
        </p:txBody>
      </p:sp>
      <p:sp>
        <p:nvSpPr>
          <p:cNvPr id="9221" name="Date Placeholder 4"/>
          <p:cNvSpPr>
            <a:spLocks noGrp="1"/>
          </p:cNvSpPr>
          <p:nvPr>
            <p:ph type="dt" sz="quarter" idx="10"/>
          </p:nvPr>
        </p:nvSpPr>
        <p:spPr>
          <a:xfrm>
            <a:off x="8077200" y="6443700"/>
            <a:ext cx="666750" cy="266700"/>
          </a:xfrm>
          <a:noFill/>
        </p:spPr>
        <p:txBody>
          <a:bodyPr/>
          <a:lstStyle/>
          <a:p>
            <a:fld id="{FB447089-097C-4E97-844F-A38BF2E54CFA}" type="datetime5">
              <a:rPr lang="en-US" smtClean="0"/>
              <a:pPr/>
              <a:t>6-Oct-14</a:t>
            </a:fld>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Understanding the Columns – Alert Type Tab</a:t>
            </a:r>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graphicFrame>
        <p:nvGraphicFramePr>
          <p:cNvPr id="15" name="Table 14"/>
          <p:cNvGraphicFramePr>
            <a:graphicFrameLocks noGrp="1"/>
          </p:cNvGraphicFramePr>
          <p:nvPr>
            <p:extLst>
              <p:ext uri="{D42A27DB-BD31-4B8C-83A1-F6EECF244321}">
                <p14:modId xmlns:p14="http://schemas.microsoft.com/office/powerpoint/2010/main" xmlns="" val="3920808445"/>
              </p:ext>
            </p:extLst>
          </p:nvPr>
        </p:nvGraphicFramePr>
        <p:xfrm>
          <a:off x="447150" y="1197735"/>
          <a:ext cx="8154983" cy="3840480"/>
        </p:xfrm>
        <a:graphic>
          <a:graphicData uri="http://schemas.openxmlformats.org/drawingml/2006/table">
            <a:tbl>
              <a:tblPr firstRow="1" firstCol="1" bandRow="1" bandCol="1">
                <a:tableStyleId>{C4B1156A-380E-4F78-BDF5-A606A8083BF9}</a:tableStyleId>
              </a:tblPr>
              <a:tblGrid>
                <a:gridCol w="2050163"/>
                <a:gridCol w="6104820"/>
              </a:tblGrid>
              <a:tr h="91440">
                <a:tc>
                  <a:txBody>
                    <a:bodyPr/>
                    <a:lstStyle/>
                    <a:p>
                      <a:pPr marL="0" marR="0">
                        <a:spcBef>
                          <a:spcPts val="200"/>
                        </a:spcBef>
                        <a:spcAft>
                          <a:spcPts val="200"/>
                        </a:spcAft>
                      </a:pPr>
                      <a:r>
                        <a:rPr lang="en-US" sz="1200" b="1" dirty="0">
                          <a:effectLst/>
                          <a:latin typeface="Arial" panose="020B0604020202020204" pitchFamily="34" charset="0"/>
                          <a:ea typeface="Times New Roman" panose="02020603050405020304" pitchFamily="18" charset="0"/>
                        </a:rPr>
                        <a:t>Alert </a:t>
                      </a:r>
                      <a:r>
                        <a:rPr lang="en-US" sz="1200" b="1" dirty="0" smtClean="0">
                          <a:effectLst/>
                          <a:latin typeface="Arial" panose="020B0604020202020204" pitchFamily="34" charset="0"/>
                          <a:ea typeface="Times New Roman" panose="02020603050405020304" pitchFamily="18" charset="0"/>
                        </a:rPr>
                        <a:t>Type</a:t>
                      </a:r>
                      <a:endParaRPr lang="en-US" sz="12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85000"/>
                      </a:schemeClr>
                    </a:solidFill>
                  </a:tcPr>
                </a:tc>
                <a:tc>
                  <a:txBody>
                    <a:bodyPr/>
                    <a:lstStyle/>
                    <a:p>
                      <a:pPr marL="0" marR="0">
                        <a:spcBef>
                          <a:spcPts val="200"/>
                        </a:spcBef>
                        <a:spcAft>
                          <a:spcPts val="200"/>
                        </a:spcAft>
                      </a:pPr>
                      <a:r>
                        <a:rPr lang="en-US" sz="1200" b="0" dirty="0" smtClean="0">
                          <a:effectLst/>
                          <a:latin typeface="Arial" panose="020B0604020202020204" pitchFamily="34" charset="0"/>
                          <a:ea typeface="Times New Roman" panose="02020603050405020304" pitchFamily="18" charset="0"/>
                        </a:rPr>
                        <a:t>Indicates the </a:t>
                      </a:r>
                      <a:r>
                        <a:rPr lang="en-US" sz="1200" b="0" dirty="0">
                          <a:effectLst/>
                          <a:latin typeface="Arial" panose="020B0604020202020204" pitchFamily="34" charset="0"/>
                          <a:ea typeface="Times New Roman" panose="02020603050405020304" pitchFamily="18" charset="0"/>
                        </a:rPr>
                        <a:t>type of alert to be tracked by </a:t>
                      </a:r>
                      <a:r>
                        <a:rPr lang="en-US" sz="1200" b="0" dirty="0" smtClean="0">
                          <a:effectLst/>
                          <a:latin typeface="Arial" panose="020B0604020202020204" pitchFamily="34" charset="0"/>
                          <a:ea typeface="Times New Roman" panose="02020603050405020304" pitchFamily="18" charset="0"/>
                        </a:rPr>
                        <a:t>AWARE.</a:t>
                      </a:r>
                      <a:endParaRPr lang="en-US" sz="1200" b="0" dirty="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91440">
                <a:tc>
                  <a:txBody>
                    <a:bodyPr/>
                    <a:lstStyle/>
                    <a:p>
                      <a:pPr marL="0" marR="0">
                        <a:spcBef>
                          <a:spcPts val="200"/>
                        </a:spcBef>
                        <a:spcAft>
                          <a:spcPts val="200"/>
                        </a:spcAft>
                      </a:pPr>
                      <a:r>
                        <a:rPr lang="en-US" sz="1200" b="1" dirty="0" smtClean="0">
                          <a:effectLst/>
                          <a:latin typeface="Arial" panose="020B0604020202020204" pitchFamily="34" charset="0"/>
                          <a:ea typeface="Times New Roman" panose="02020603050405020304" pitchFamily="18" charset="0"/>
                        </a:rPr>
                        <a:t>Description</a:t>
                      </a:r>
                      <a:endParaRPr lang="en-US" sz="12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85000"/>
                      </a:schemeClr>
                    </a:solidFill>
                  </a:tcPr>
                </a:tc>
                <a:tc>
                  <a:txBody>
                    <a:bodyPr/>
                    <a:lstStyle/>
                    <a:p>
                      <a:pPr marL="0" marR="0">
                        <a:spcBef>
                          <a:spcPts val="200"/>
                        </a:spcBef>
                        <a:spcAft>
                          <a:spcPts val="200"/>
                        </a:spcAft>
                      </a:pPr>
                      <a:r>
                        <a:rPr lang="en-US" sz="1200" b="0" dirty="0">
                          <a:effectLst/>
                          <a:latin typeface="Arial" panose="020B0604020202020204" pitchFamily="34" charset="0"/>
                          <a:ea typeface="Times New Roman" panose="02020603050405020304" pitchFamily="18" charset="0"/>
                        </a:rPr>
                        <a:t>Free text to describe the Alert </a:t>
                      </a:r>
                      <a:r>
                        <a:rPr lang="en-US" sz="1200" b="0" dirty="0" smtClean="0">
                          <a:effectLst/>
                          <a:latin typeface="Arial" panose="020B0604020202020204" pitchFamily="34" charset="0"/>
                          <a:ea typeface="Times New Roman" panose="02020603050405020304" pitchFamily="18" charset="0"/>
                        </a:rPr>
                        <a:t>Type.</a:t>
                      </a:r>
                      <a:endParaRPr lang="en-US" sz="1200" b="0" dirty="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91440">
                <a:tc>
                  <a:txBody>
                    <a:bodyPr/>
                    <a:lstStyle/>
                    <a:p>
                      <a:pPr marL="0" marR="0">
                        <a:spcBef>
                          <a:spcPts val="200"/>
                        </a:spcBef>
                        <a:spcAft>
                          <a:spcPts val="200"/>
                        </a:spcAft>
                      </a:pPr>
                      <a:r>
                        <a:rPr lang="en-US" sz="1200" b="1" dirty="0">
                          <a:effectLst/>
                          <a:latin typeface="Arial" panose="020B0604020202020204" pitchFamily="34" charset="0"/>
                          <a:ea typeface="Times New Roman" panose="02020603050405020304" pitchFamily="18" charset="0"/>
                        </a:rPr>
                        <a:t>Reminder </a:t>
                      </a:r>
                      <a:r>
                        <a:rPr lang="en-US" sz="1200" b="1" dirty="0" smtClean="0">
                          <a:effectLst/>
                          <a:latin typeface="Arial" panose="020B0604020202020204" pitchFamily="34" charset="0"/>
                          <a:ea typeface="Times New Roman" panose="02020603050405020304" pitchFamily="18" charset="0"/>
                        </a:rPr>
                        <a:t>Dialog</a:t>
                      </a:r>
                      <a:endParaRPr lang="en-US" sz="12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85000"/>
                      </a:schemeClr>
                    </a:solidFill>
                  </a:tcPr>
                </a:tc>
                <a:tc>
                  <a:txBody>
                    <a:bodyPr/>
                    <a:lstStyle/>
                    <a:p>
                      <a:pPr marL="0" marR="0">
                        <a:spcBef>
                          <a:spcPts val="200"/>
                        </a:spcBef>
                        <a:spcAft>
                          <a:spcPts val="200"/>
                        </a:spcAft>
                      </a:pPr>
                      <a:r>
                        <a:rPr lang="en-US" sz="1200" b="0" dirty="0" smtClean="0">
                          <a:effectLst/>
                          <a:latin typeface="Arial" panose="020B0604020202020204" pitchFamily="34" charset="0"/>
                          <a:ea typeface="Times New Roman" panose="02020603050405020304" pitchFamily="18" charset="0"/>
                        </a:rPr>
                        <a:t>A </a:t>
                      </a:r>
                      <a:r>
                        <a:rPr lang="en-US" sz="1200" b="0" dirty="0">
                          <a:effectLst/>
                          <a:latin typeface="Arial" panose="020B0604020202020204" pitchFamily="34" charset="0"/>
                          <a:ea typeface="Times New Roman" panose="02020603050405020304" pitchFamily="18" charset="0"/>
                        </a:rPr>
                        <a:t>pointer </a:t>
                      </a:r>
                      <a:r>
                        <a:rPr lang="en-US" sz="1200" b="0" dirty="0" smtClean="0">
                          <a:effectLst/>
                          <a:latin typeface="Arial" panose="020B0604020202020204" pitchFamily="34" charset="0"/>
                          <a:ea typeface="Times New Roman" panose="02020603050405020304" pitchFamily="18" charset="0"/>
                        </a:rPr>
                        <a:t>to the Reminder </a:t>
                      </a:r>
                      <a:r>
                        <a:rPr lang="en-US" sz="1200" b="0" dirty="0">
                          <a:effectLst/>
                          <a:latin typeface="Arial" panose="020B0604020202020204" pitchFamily="34" charset="0"/>
                          <a:ea typeface="Times New Roman" panose="02020603050405020304" pitchFamily="18" charset="0"/>
                        </a:rPr>
                        <a:t>Dialog </a:t>
                      </a:r>
                      <a:r>
                        <a:rPr lang="en-US" sz="1200" b="0" dirty="0" smtClean="0">
                          <a:effectLst/>
                          <a:latin typeface="Arial" panose="020B0604020202020204" pitchFamily="34" charset="0"/>
                          <a:ea typeface="Times New Roman" panose="02020603050405020304" pitchFamily="18" charset="0"/>
                        </a:rPr>
                        <a:t>file. For </a:t>
                      </a:r>
                      <a:r>
                        <a:rPr lang="en-US" sz="1200" b="0" dirty="0">
                          <a:effectLst/>
                          <a:latin typeface="Arial" panose="020B0604020202020204" pitchFamily="34" charset="0"/>
                          <a:ea typeface="Times New Roman" panose="02020603050405020304" pitchFamily="18" charset="0"/>
                        </a:rPr>
                        <a:t>An alert type to be tracked, it must have a Reminder Dialog value defined here</a:t>
                      </a:r>
                      <a:r>
                        <a:rPr lang="en-US" sz="1200" b="0" dirty="0" smtClean="0">
                          <a:effectLst/>
                          <a:latin typeface="Arial" panose="020B0604020202020204" pitchFamily="34" charset="0"/>
                          <a:ea typeface="Times New Roman" panose="02020603050405020304" pitchFamily="18" charset="0"/>
                        </a:rPr>
                        <a:t>.</a:t>
                      </a:r>
                      <a:endParaRPr lang="en-US" sz="1200" b="0" dirty="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91440">
                <a:tc>
                  <a:txBody>
                    <a:bodyPr/>
                    <a:lstStyle/>
                    <a:p>
                      <a:pPr marL="0" marR="0">
                        <a:spcBef>
                          <a:spcPts val="200"/>
                        </a:spcBef>
                        <a:spcAft>
                          <a:spcPts val="200"/>
                        </a:spcAft>
                      </a:pPr>
                      <a:r>
                        <a:rPr lang="en-US" sz="1200" b="1" dirty="0">
                          <a:effectLst/>
                          <a:latin typeface="Arial" panose="020B0604020202020204" pitchFamily="34" charset="0"/>
                          <a:ea typeface="Times New Roman" panose="02020603050405020304" pitchFamily="18" charset="0"/>
                        </a:rPr>
                        <a:t>TIU </a:t>
                      </a:r>
                      <a:r>
                        <a:rPr lang="en-US" sz="1200" b="1" dirty="0" smtClean="0">
                          <a:effectLst/>
                          <a:latin typeface="Arial" panose="020B0604020202020204" pitchFamily="34" charset="0"/>
                          <a:ea typeface="Times New Roman" panose="02020603050405020304" pitchFamily="18" charset="0"/>
                        </a:rPr>
                        <a:t>Template</a:t>
                      </a:r>
                      <a:endParaRPr lang="en-US" sz="12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85000"/>
                      </a:schemeClr>
                    </a:solidFill>
                  </a:tcPr>
                </a:tc>
                <a:tc>
                  <a:txBody>
                    <a:bodyPr/>
                    <a:lstStyle/>
                    <a:p>
                      <a:pPr marL="0" marR="0">
                        <a:spcBef>
                          <a:spcPts val="200"/>
                        </a:spcBef>
                        <a:spcAft>
                          <a:spcPts val="200"/>
                        </a:spcAft>
                      </a:pPr>
                      <a:r>
                        <a:rPr lang="en-US" sz="1200" b="0" dirty="0" smtClean="0">
                          <a:effectLst/>
                          <a:latin typeface="Arial" panose="020B0604020202020204" pitchFamily="34" charset="0"/>
                          <a:ea typeface="Times New Roman" panose="02020603050405020304" pitchFamily="18" charset="0"/>
                        </a:rPr>
                        <a:t>A </a:t>
                      </a:r>
                      <a:r>
                        <a:rPr lang="en-US" sz="1200" b="0" dirty="0">
                          <a:effectLst/>
                          <a:latin typeface="Arial" panose="020B0604020202020204" pitchFamily="34" charset="0"/>
                          <a:ea typeface="Times New Roman" panose="02020603050405020304" pitchFamily="18" charset="0"/>
                        </a:rPr>
                        <a:t>pointer to a TIU template </a:t>
                      </a:r>
                      <a:r>
                        <a:rPr lang="en-US" sz="1200" b="0" dirty="0" smtClean="0">
                          <a:effectLst/>
                          <a:latin typeface="Arial" panose="020B0604020202020204" pitchFamily="34" charset="0"/>
                          <a:ea typeface="Times New Roman" panose="02020603050405020304" pitchFamily="18" charset="0"/>
                        </a:rPr>
                        <a:t>connected </a:t>
                      </a:r>
                      <a:r>
                        <a:rPr lang="en-US" sz="1200" b="0" dirty="0">
                          <a:effectLst/>
                          <a:latin typeface="Arial" panose="020B0604020202020204" pitchFamily="34" charset="0"/>
                          <a:ea typeface="Times New Roman" panose="02020603050405020304" pitchFamily="18" charset="0"/>
                        </a:rPr>
                        <a:t>to the </a:t>
                      </a:r>
                      <a:r>
                        <a:rPr lang="en-US" sz="1200" b="0" dirty="0" smtClean="0">
                          <a:effectLst/>
                          <a:latin typeface="Arial" panose="020B0604020202020204" pitchFamily="34" charset="0"/>
                          <a:ea typeface="Times New Roman" panose="02020603050405020304" pitchFamily="18" charset="0"/>
                        </a:rPr>
                        <a:t>Reminder </a:t>
                      </a:r>
                      <a:r>
                        <a:rPr lang="en-US" sz="1200" b="0" dirty="0">
                          <a:effectLst/>
                          <a:latin typeface="Arial" panose="020B0604020202020204" pitchFamily="34" charset="0"/>
                          <a:ea typeface="Times New Roman" panose="02020603050405020304" pitchFamily="18" charset="0"/>
                        </a:rPr>
                        <a:t>Dialog. For an alert type to be tracked and followed-up in CPRS, it must have this TIU template. This template will be used by CPRS to generate </a:t>
                      </a:r>
                      <a:r>
                        <a:rPr lang="en-US" sz="1200" b="0" dirty="0" smtClean="0">
                          <a:effectLst/>
                          <a:latin typeface="Arial" panose="020B0604020202020204" pitchFamily="34" charset="0"/>
                          <a:ea typeface="Times New Roman" panose="02020603050405020304" pitchFamily="18" charset="0"/>
                        </a:rPr>
                        <a:t>follow-up notes.</a:t>
                      </a:r>
                      <a:endParaRPr lang="en-US" sz="1200" b="0" dirty="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91440">
                <a:tc>
                  <a:txBody>
                    <a:bodyPr/>
                    <a:lstStyle/>
                    <a:p>
                      <a:pPr marL="0" marR="0">
                        <a:spcBef>
                          <a:spcPts val="200"/>
                        </a:spcBef>
                        <a:spcAft>
                          <a:spcPts val="200"/>
                        </a:spcAft>
                      </a:pPr>
                      <a:r>
                        <a:rPr lang="en-US" sz="1200" b="1" dirty="0">
                          <a:effectLst/>
                          <a:latin typeface="Arial" panose="020B0604020202020204" pitchFamily="34" charset="0"/>
                          <a:ea typeface="Times New Roman" panose="02020603050405020304" pitchFamily="18" charset="0"/>
                        </a:rPr>
                        <a:t>Alert </a:t>
                      </a:r>
                      <a:r>
                        <a:rPr lang="en-US" sz="1200" b="1" dirty="0" smtClean="0">
                          <a:effectLst/>
                          <a:latin typeface="Arial" panose="020B0604020202020204" pitchFamily="34" charset="0"/>
                          <a:ea typeface="Times New Roman" panose="02020603050405020304" pitchFamily="18" charset="0"/>
                        </a:rPr>
                        <a:t>Category</a:t>
                      </a:r>
                      <a:endParaRPr lang="en-US" sz="12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85000"/>
                      </a:schemeClr>
                    </a:solidFill>
                  </a:tcPr>
                </a:tc>
                <a:tc>
                  <a:txBody>
                    <a:bodyPr/>
                    <a:lstStyle/>
                    <a:p>
                      <a:pPr marL="0" marR="0">
                        <a:spcBef>
                          <a:spcPts val="200"/>
                        </a:spcBef>
                        <a:spcAft>
                          <a:spcPts val="200"/>
                        </a:spcAft>
                      </a:pPr>
                      <a:r>
                        <a:rPr lang="en-US" sz="1200" b="0" dirty="0" smtClean="0">
                          <a:effectLst/>
                          <a:latin typeface="Arial" panose="020B0604020202020204" pitchFamily="34" charset="0"/>
                          <a:ea typeface="Times New Roman" panose="02020603050405020304" pitchFamily="18" charset="0"/>
                        </a:rPr>
                        <a:t>Indicates the associated Alert Category, required for </a:t>
                      </a:r>
                      <a:r>
                        <a:rPr lang="en-US" sz="1200" b="0" dirty="0">
                          <a:effectLst/>
                          <a:latin typeface="Arial" panose="020B0604020202020204" pitchFamily="34" charset="0"/>
                          <a:ea typeface="Times New Roman" panose="02020603050405020304" pitchFamily="18" charset="0"/>
                        </a:rPr>
                        <a:t>an alert type to be </a:t>
                      </a:r>
                      <a:r>
                        <a:rPr lang="en-US" sz="1200" b="0" dirty="0" smtClean="0">
                          <a:effectLst/>
                          <a:latin typeface="Arial" panose="020B0604020202020204" pitchFamily="34" charset="0"/>
                          <a:ea typeface="Times New Roman" panose="02020603050405020304" pitchFamily="18" charset="0"/>
                        </a:rPr>
                        <a:t>tracked.</a:t>
                      </a:r>
                      <a:endParaRPr lang="en-US" sz="1200" b="0" dirty="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91440">
                <a:tc>
                  <a:txBody>
                    <a:bodyPr/>
                    <a:lstStyle/>
                    <a:p>
                      <a:pPr marL="0" marR="0">
                        <a:spcBef>
                          <a:spcPts val="200"/>
                        </a:spcBef>
                        <a:spcAft>
                          <a:spcPts val="200"/>
                        </a:spcAft>
                      </a:pPr>
                      <a:r>
                        <a:rPr lang="en-US" sz="1200" b="1" dirty="0">
                          <a:effectLst/>
                          <a:latin typeface="Arial" panose="020B0604020202020204" pitchFamily="34" charset="0"/>
                          <a:ea typeface="Times New Roman" panose="02020603050405020304" pitchFamily="18" charset="0"/>
                        </a:rPr>
                        <a:t>Alert Type </a:t>
                      </a:r>
                      <a:r>
                        <a:rPr lang="en-US" sz="1200" b="1" dirty="0" smtClean="0">
                          <a:effectLst/>
                          <a:latin typeface="Arial" panose="020B0604020202020204" pitchFamily="34" charset="0"/>
                          <a:ea typeface="Times New Roman" panose="02020603050405020304" pitchFamily="18" charset="0"/>
                        </a:rPr>
                        <a:t>Mnemonic</a:t>
                      </a:r>
                      <a:endParaRPr lang="en-US" sz="12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85000"/>
                      </a:schemeClr>
                    </a:solidFill>
                  </a:tcPr>
                </a:tc>
                <a:tc>
                  <a:txBody>
                    <a:bodyPr/>
                    <a:lstStyle/>
                    <a:p>
                      <a:pPr marL="0" marR="0">
                        <a:spcBef>
                          <a:spcPts val="200"/>
                        </a:spcBef>
                        <a:spcAft>
                          <a:spcPts val="200"/>
                        </a:spcAft>
                      </a:pPr>
                      <a:r>
                        <a:rPr lang="en-US" sz="1200" b="0" dirty="0" smtClean="0">
                          <a:effectLst/>
                          <a:latin typeface="Arial" panose="020B0604020202020204" pitchFamily="34" charset="0"/>
                          <a:ea typeface="Times New Roman" panose="02020603050405020304" pitchFamily="18" charset="0"/>
                        </a:rPr>
                        <a:t>A </a:t>
                      </a:r>
                      <a:r>
                        <a:rPr lang="en-US" sz="1200" b="0" dirty="0">
                          <a:effectLst/>
                          <a:latin typeface="Arial" panose="020B0604020202020204" pitchFamily="34" charset="0"/>
                          <a:ea typeface="Times New Roman" panose="02020603050405020304" pitchFamily="18" charset="0"/>
                        </a:rPr>
                        <a:t>short representation of the Alert Type (typically </a:t>
                      </a:r>
                      <a:r>
                        <a:rPr lang="en-US" sz="1200" b="0" dirty="0" smtClean="0">
                          <a:effectLst/>
                          <a:latin typeface="Arial" panose="020B0604020202020204" pitchFamily="34" charset="0"/>
                          <a:ea typeface="Times New Roman" panose="02020603050405020304" pitchFamily="18" charset="0"/>
                        </a:rPr>
                        <a:t>the initials </a:t>
                      </a:r>
                      <a:r>
                        <a:rPr lang="en-US" sz="1200" b="0" dirty="0">
                          <a:effectLst/>
                          <a:latin typeface="Arial" panose="020B0604020202020204" pitchFamily="34" charset="0"/>
                          <a:ea typeface="Times New Roman" panose="02020603050405020304" pitchFamily="18" charset="0"/>
                        </a:rPr>
                        <a:t>of the Alert </a:t>
                      </a:r>
                      <a:r>
                        <a:rPr lang="en-US" sz="1200" b="0" dirty="0" smtClean="0">
                          <a:effectLst/>
                          <a:latin typeface="Arial" panose="020B0604020202020204" pitchFamily="34" charset="0"/>
                          <a:ea typeface="Times New Roman" panose="02020603050405020304" pitchFamily="18" charset="0"/>
                        </a:rPr>
                        <a:t>Type’s </a:t>
                      </a:r>
                      <a:r>
                        <a:rPr lang="en-US" sz="1200" b="0" dirty="0">
                          <a:effectLst/>
                          <a:latin typeface="Arial" panose="020B0604020202020204" pitchFamily="34" charset="0"/>
                          <a:ea typeface="Times New Roman" panose="02020603050405020304" pitchFamily="18" charset="0"/>
                        </a:rPr>
                        <a:t>name). The mnemonic is used to easily identify Reminder/Order dialogs and tie them to the Alert Type. This is a required </a:t>
                      </a:r>
                      <a:r>
                        <a:rPr lang="en-US" sz="1200" b="0" dirty="0" smtClean="0">
                          <a:effectLst/>
                          <a:latin typeface="Arial" panose="020B0604020202020204" pitchFamily="34" charset="0"/>
                          <a:ea typeface="Times New Roman" panose="02020603050405020304" pitchFamily="18" charset="0"/>
                        </a:rPr>
                        <a:t>field.</a:t>
                      </a:r>
                      <a:endParaRPr lang="en-US" sz="1200" b="0" dirty="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91440">
                <a:tc>
                  <a:txBody>
                    <a:bodyPr/>
                    <a:lstStyle/>
                    <a:p>
                      <a:pPr marL="0" marR="0">
                        <a:spcBef>
                          <a:spcPts val="200"/>
                        </a:spcBef>
                        <a:spcAft>
                          <a:spcPts val="200"/>
                        </a:spcAft>
                      </a:pPr>
                      <a:r>
                        <a:rPr lang="en-US" sz="1200" b="1" dirty="0">
                          <a:effectLst/>
                          <a:latin typeface="Arial" panose="020B0604020202020204" pitchFamily="34" charset="0"/>
                          <a:ea typeface="Times New Roman" panose="02020603050405020304" pitchFamily="18" charset="0"/>
                        </a:rPr>
                        <a:t>AWARE Source </a:t>
                      </a:r>
                      <a:r>
                        <a:rPr lang="en-US" sz="1200" b="1" dirty="0" smtClean="0">
                          <a:effectLst/>
                          <a:latin typeface="Arial" panose="020B0604020202020204" pitchFamily="34" charset="0"/>
                          <a:ea typeface="Times New Roman" panose="02020603050405020304" pitchFamily="18" charset="0"/>
                        </a:rPr>
                        <a:t>Site</a:t>
                      </a:r>
                      <a:endParaRPr lang="en-US" sz="12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85000"/>
                      </a:schemeClr>
                    </a:solidFill>
                  </a:tcPr>
                </a:tc>
                <a:tc>
                  <a:txBody>
                    <a:bodyPr/>
                    <a:lstStyle/>
                    <a:p>
                      <a:pPr marL="0" marR="0">
                        <a:spcBef>
                          <a:spcPts val="200"/>
                        </a:spcBef>
                        <a:spcAft>
                          <a:spcPts val="200"/>
                        </a:spcAft>
                      </a:pPr>
                      <a:r>
                        <a:rPr lang="en-US" sz="1200" b="0" dirty="0" smtClean="0">
                          <a:effectLst/>
                          <a:latin typeface="Arial" panose="020B0604020202020204" pitchFamily="34" charset="0"/>
                          <a:ea typeface="Times New Roman" panose="02020603050405020304" pitchFamily="18" charset="0"/>
                        </a:rPr>
                        <a:t>The </a:t>
                      </a:r>
                      <a:r>
                        <a:rPr lang="en-US" sz="1200" b="0" dirty="0">
                          <a:effectLst/>
                          <a:latin typeface="Arial" panose="020B0604020202020204" pitchFamily="34" charset="0"/>
                          <a:ea typeface="Times New Roman" panose="02020603050405020304" pitchFamily="18" charset="0"/>
                        </a:rPr>
                        <a:t>site number where the Alert Type was first created. This should be modified only if a user defines a new Alert </a:t>
                      </a:r>
                      <a:r>
                        <a:rPr lang="en-US" sz="1200" b="0" dirty="0" smtClean="0">
                          <a:effectLst/>
                          <a:latin typeface="Arial" panose="020B0604020202020204" pitchFamily="34" charset="0"/>
                          <a:ea typeface="Times New Roman" panose="02020603050405020304" pitchFamily="18" charset="0"/>
                        </a:rPr>
                        <a:t>type, in which case the </a:t>
                      </a:r>
                      <a:r>
                        <a:rPr lang="en-US" sz="1200" b="0" dirty="0">
                          <a:effectLst/>
                          <a:latin typeface="Arial" panose="020B0604020202020204" pitchFamily="34" charset="0"/>
                          <a:ea typeface="Times New Roman" panose="02020603050405020304" pitchFamily="18" charset="0"/>
                        </a:rPr>
                        <a:t>user’s own site station number should be </a:t>
                      </a:r>
                      <a:r>
                        <a:rPr lang="en-US" sz="1200" b="0" dirty="0" smtClean="0">
                          <a:effectLst/>
                          <a:latin typeface="Arial" panose="020B0604020202020204" pitchFamily="34" charset="0"/>
                          <a:ea typeface="Times New Roman" panose="02020603050405020304" pitchFamily="18" charset="0"/>
                        </a:rPr>
                        <a:t>entered.</a:t>
                      </a:r>
                      <a:r>
                        <a:rPr lang="en-US" sz="1200" b="0" baseline="0" dirty="0" smtClean="0">
                          <a:effectLst/>
                          <a:latin typeface="Arial" panose="020B0604020202020204" pitchFamily="34" charset="0"/>
                          <a:ea typeface="Times New Roman" panose="02020603050405020304" pitchFamily="18" charset="0"/>
                        </a:rPr>
                        <a:t> </a:t>
                      </a:r>
                      <a:r>
                        <a:rPr lang="en-US" sz="1200" b="0" dirty="0" smtClean="0">
                          <a:effectLst/>
                          <a:latin typeface="Arial" panose="020B0604020202020204" pitchFamily="34" charset="0"/>
                          <a:ea typeface="Times New Roman" panose="02020603050405020304" pitchFamily="18" charset="0"/>
                        </a:rPr>
                        <a:t>This </a:t>
                      </a:r>
                      <a:r>
                        <a:rPr lang="en-US" sz="1200" b="0" dirty="0">
                          <a:effectLst/>
                          <a:latin typeface="Arial" panose="020B0604020202020204" pitchFamily="34" charset="0"/>
                          <a:ea typeface="Times New Roman" panose="02020603050405020304" pitchFamily="18" charset="0"/>
                        </a:rPr>
                        <a:t>is a required </a:t>
                      </a:r>
                      <a:r>
                        <a:rPr lang="en-US" sz="1200" b="0" dirty="0" smtClean="0">
                          <a:effectLst/>
                          <a:latin typeface="Arial" panose="020B0604020202020204" pitchFamily="34" charset="0"/>
                          <a:ea typeface="Times New Roman" panose="02020603050405020304" pitchFamily="18" charset="0"/>
                        </a:rPr>
                        <a:t>field.</a:t>
                      </a:r>
                      <a:endParaRPr lang="en-US" sz="1200" b="0" dirty="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91440">
                <a:tc>
                  <a:txBody>
                    <a:bodyPr/>
                    <a:lstStyle/>
                    <a:p>
                      <a:pPr marL="0" marR="0">
                        <a:spcBef>
                          <a:spcPts val="200"/>
                        </a:spcBef>
                        <a:spcAft>
                          <a:spcPts val="200"/>
                        </a:spcAft>
                      </a:pPr>
                      <a:r>
                        <a:rPr lang="en-US" sz="1200" b="1" dirty="0" smtClean="0">
                          <a:effectLst/>
                          <a:latin typeface="Arial" panose="020B0604020202020204" pitchFamily="34" charset="0"/>
                          <a:ea typeface="Times New Roman" panose="02020603050405020304" pitchFamily="18" charset="0"/>
                        </a:rPr>
                        <a:t>Active</a:t>
                      </a:r>
                      <a:endParaRPr lang="en-US" sz="12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85000"/>
                      </a:schemeClr>
                    </a:solidFill>
                  </a:tcPr>
                </a:tc>
                <a:tc>
                  <a:txBody>
                    <a:bodyPr/>
                    <a:lstStyle/>
                    <a:p>
                      <a:pPr marL="0" marR="0">
                        <a:spcBef>
                          <a:spcPts val="200"/>
                        </a:spcBef>
                        <a:spcAft>
                          <a:spcPts val="200"/>
                        </a:spcAft>
                      </a:pPr>
                      <a:r>
                        <a:rPr lang="en-US" sz="1200" b="0" dirty="0" smtClean="0">
                          <a:effectLst/>
                          <a:latin typeface="Arial" panose="020B0604020202020204" pitchFamily="34" charset="0"/>
                          <a:ea typeface="Times New Roman" panose="02020603050405020304" pitchFamily="18" charset="0"/>
                        </a:rPr>
                        <a:t>Indicates </a:t>
                      </a:r>
                      <a:r>
                        <a:rPr lang="en-US" sz="1200" b="0" dirty="0">
                          <a:effectLst/>
                          <a:latin typeface="Arial" panose="020B0604020202020204" pitchFamily="34" charset="0"/>
                          <a:ea typeface="Times New Roman" panose="02020603050405020304" pitchFamily="18" charset="0"/>
                        </a:rPr>
                        <a:t>that this Alert Type is ready to be used. Users may freely activate or deactivate this flag, but the user should not make this value “ACTIVE” until the Reminder Dialog has been completely designed and customized for a specific site including the defining and specification of any Order Dialog/Orderable items into the associated Reminder Dialog with the Alert type. Also, the Alert Type Validator may deactivate this flag when an error is found. The Validator will be invoked when the Alert type elements are saved.</a:t>
                      </a:r>
                      <a:endParaRPr lang="en-US" sz="1200" b="0" dirty="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91440">
                <a:tc>
                  <a:txBody>
                    <a:bodyPr/>
                    <a:lstStyle/>
                    <a:p>
                      <a:pPr marL="0" marR="0">
                        <a:spcBef>
                          <a:spcPts val="200"/>
                        </a:spcBef>
                        <a:spcAft>
                          <a:spcPts val="200"/>
                        </a:spcAft>
                      </a:pPr>
                      <a:r>
                        <a:rPr lang="en-US" sz="1200" b="1" dirty="0">
                          <a:effectLst/>
                          <a:latin typeface="Arial" panose="020B0604020202020204" pitchFamily="34" charset="0"/>
                          <a:ea typeface="Times New Roman" panose="02020603050405020304" pitchFamily="18" charset="0"/>
                        </a:rPr>
                        <a:t>Initiation </a:t>
                      </a:r>
                      <a:r>
                        <a:rPr lang="en-US" sz="1200" b="1" dirty="0" smtClean="0">
                          <a:effectLst/>
                          <a:latin typeface="Arial" panose="020B0604020202020204" pitchFamily="34" charset="0"/>
                          <a:ea typeface="Times New Roman" panose="02020603050405020304" pitchFamily="18" charset="0"/>
                        </a:rPr>
                        <a:t>Date</a:t>
                      </a:r>
                      <a:endParaRPr lang="en-US" sz="12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85000"/>
                      </a:schemeClr>
                    </a:solidFill>
                  </a:tcPr>
                </a:tc>
                <a:tc>
                  <a:txBody>
                    <a:bodyPr/>
                    <a:lstStyle/>
                    <a:p>
                      <a:pPr marL="0" marR="0">
                        <a:spcBef>
                          <a:spcPts val="200"/>
                        </a:spcBef>
                        <a:spcAft>
                          <a:spcPts val="200"/>
                        </a:spcAft>
                      </a:pPr>
                      <a:r>
                        <a:rPr lang="en-US" sz="1200" b="0" dirty="0" smtClean="0">
                          <a:effectLst/>
                          <a:latin typeface="Arial" panose="020B0604020202020204" pitchFamily="34" charset="0"/>
                          <a:ea typeface="Times New Roman" panose="02020603050405020304" pitchFamily="18" charset="0"/>
                        </a:rPr>
                        <a:t>The date</a:t>
                      </a:r>
                      <a:r>
                        <a:rPr lang="en-US" sz="1200" b="0" baseline="0" dirty="0" smtClean="0">
                          <a:effectLst/>
                          <a:latin typeface="Arial" panose="020B0604020202020204" pitchFamily="34" charset="0"/>
                          <a:ea typeface="Times New Roman" panose="02020603050405020304" pitchFamily="18" charset="0"/>
                        </a:rPr>
                        <a:t> the alert type was set to Active.</a:t>
                      </a:r>
                      <a:endParaRPr lang="en-US" sz="1200" b="0" dirty="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bl>
          </a:graphicData>
        </a:graphic>
      </p:graphicFrame>
      <p:sp>
        <p:nvSpPr>
          <p:cNvPr id="18" name="Rectangle 3"/>
          <p:cNvSpPr>
            <a:spLocks noGrp="1" noChangeArrowheads="1"/>
          </p:cNvSpPr>
          <p:nvPr>
            <p:ph sz="half" idx="1"/>
          </p:nvPr>
        </p:nvSpPr>
        <p:spPr>
          <a:xfrm>
            <a:off x="447150" y="5128442"/>
            <a:ext cx="8343900" cy="345496"/>
          </a:xfrm>
        </p:spPr>
        <p:txBody>
          <a:bodyPr/>
          <a:lstStyle/>
          <a:p>
            <a:pPr marL="0" indent="0" algn="ctr">
              <a:lnSpc>
                <a:spcPct val="80000"/>
              </a:lnSpc>
              <a:buNone/>
              <a:tabLst>
                <a:tab pos="2279650" algn="l"/>
              </a:tabLst>
            </a:pPr>
            <a:r>
              <a:rPr lang="en-US" sz="1600" i="1" dirty="0" smtClean="0"/>
              <a:t>KB Editor Alert Type Column Descriptions</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Tree>
    <p:extLst>
      <p:ext uri="{BB962C8B-B14F-4D97-AF65-F5344CB8AC3E}">
        <p14:creationId xmlns:p14="http://schemas.microsoft.com/office/powerpoint/2010/main" xmlns="" val="1037027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The KB Editor Main Page</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8" name="Rectangle 3"/>
          <p:cNvSpPr>
            <a:spLocks noGrp="1" noChangeArrowheads="1"/>
          </p:cNvSpPr>
          <p:nvPr>
            <p:ph sz="half" idx="1"/>
          </p:nvPr>
        </p:nvSpPr>
        <p:spPr>
          <a:xfrm>
            <a:off x="533400" y="1219200"/>
            <a:ext cx="8343900" cy="5149850"/>
          </a:xfrm>
        </p:spPr>
        <p:txBody>
          <a:bodyPr/>
          <a:lstStyle/>
          <a:p>
            <a:pPr>
              <a:lnSpc>
                <a:spcPct val="80000"/>
              </a:lnSpc>
              <a:tabLst>
                <a:tab pos="2279650" algn="l"/>
              </a:tabLst>
            </a:pPr>
            <a:r>
              <a:rPr lang="en-US" sz="2400" dirty="0" smtClean="0"/>
              <a:t>You can also:</a:t>
            </a:r>
          </a:p>
          <a:p>
            <a:pPr lvl="1">
              <a:lnSpc>
                <a:spcPct val="80000"/>
              </a:lnSpc>
              <a:tabLst>
                <a:tab pos="2279650" algn="l"/>
              </a:tabLst>
            </a:pPr>
            <a:r>
              <a:rPr lang="en-US" sz="2000" dirty="0" smtClean="0">
                <a:hlinkClick r:id="rId2" action="ppaction://hlinksldjump"/>
              </a:rPr>
              <a:t>Navigate</a:t>
            </a:r>
            <a:r>
              <a:rPr lang="en-US" sz="2000" dirty="0" smtClean="0"/>
              <a:t> </a:t>
            </a:r>
            <a:r>
              <a:rPr lang="en-US" sz="2000" dirty="0"/>
              <a:t>between pages of </a:t>
            </a:r>
            <a:r>
              <a:rPr lang="en-US" sz="2000" dirty="0" smtClean="0"/>
              <a:t>alert categories/types and </a:t>
            </a:r>
            <a:r>
              <a:rPr lang="en-US" sz="2000" dirty="0"/>
              <a:t>change how </a:t>
            </a:r>
            <a:r>
              <a:rPr lang="en-US" sz="2000" dirty="0" smtClean="0"/>
              <a:t>many are </a:t>
            </a:r>
            <a:r>
              <a:rPr lang="en-US" sz="2000" dirty="0"/>
              <a:t>displayed on a </a:t>
            </a:r>
            <a:r>
              <a:rPr lang="en-US" sz="2000" dirty="0" smtClean="0"/>
              <a:t>page</a:t>
            </a:r>
            <a:endParaRPr lang="en-US" sz="2000" dirty="0"/>
          </a:p>
          <a:p>
            <a:pPr lvl="1">
              <a:lnSpc>
                <a:spcPct val="80000"/>
              </a:lnSpc>
              <a:tabLst>
                <a:tab pos="2279650" algn="l"/>
              </a:tabLst>
            </a:pPr>
            <a:r>
              <a:rPr lang="en-US" sz="2000" dirty="0" smtClean="0">
                <a:hlinkClick r:id="rId3" action="ppaction://hlinksldjump"/>
              </a:rPr>
              <a:t>Sort</a:t>
            </a:r>
            <a:r>
              <a:rPr lang="en-US" sz="2000" dirty="0" smtClean="0"/>
              <a:t> displayed alert categories/types in different orders</a:t>
            </a:r>
          </a:p>
          <a:p>
            <a:pPr lvl="1">
              <a:lnSpc>
                <a:spcPct val="80000"/>
              </a:lnSpc>
              <a:tabLst>
                <a:tab pos="2279650" algn="l"/>
              </a:tabLst>
            </a:pPr>
            <a:r>
              <a:rPr lang="en-US" sz="2000" dirty="0" smtClean="0">
                <a:hlinkClick r:id="rId4" action="ppaction://hlinksldjump"/>
              </a:rPr>
              <a:t>View and configure</a:t>
            </a:r>
            <a:r>
              <a:rPr lang="en-US" sz="2000" dirty="0" smtClean="0"/>
              <a:t> </a:t>
            </a:r>
            <a:r>
              <a:rPr lang="en-US" sz="2000" dirty="0"/>
              <a:t>alert </a:t>
            </a:r>
            <a:r>
              <a:rPr lang="en-US" sz="2000" dirty="0" smtClean="0"/>
              <a:t>categories/types</a:t>
            </a:r>
          </a:p>
          <a:p>
            <a:pPr lvl="1">
              <a:lnSpc>
                <a:spcPct val="80000"/>
              </a:lnSpc>
              <a:tabLst>
                <a:tab pos="2279650" algn="l"/>
              </a:tabLst>
            </a:pPr>
            <a:endParaRPr lang="en-US" sz="2000" dirty="0"/>
          </a:p>
          <a:p>
            <a:pPr>
              <a:lnSpc>
                <a:spcPct val="80000"/>
              </a:lnSpc>
              <a:tabLst>
                <a:tab pos="2279650" algn="l"/>
              </a:tabLst>
            </a:pPr>
            <a:r>
              <a:rPr lang="en-US" sz="2400" dirty="0" smtClean="0"/>
              <a:t>Each of these functions will be explained in the subsequent slides.</a:t>
            </a:r>
            <a:endParaRPr lang="en-US" sz="2400" dirty="0"/>
          </a:p>
          <a:p>
            <a:pPr>
              <a:lnSpc>
                <a:spcPct val="80000"/>
              </a:lnSpc>
              <a:tabLst>
                <a:tab pos="2279650" algn="l"/>
              </a:tabLst>
            </a:pPr>
            <a:endParaRPr lang="en-US" sz="1300" dirty="0" smtClean="0"/>
          </a:p>
        </p:txBody>
      </p:sp>
      <p:sp>
        <p:nvSpPr>
          <p:cNvPr id="6" name="Rectangle 3"/>
          <p:cNvSpPr>
            <a:spLocks noGrp="1" noChangeArrowheads="1"/>
          </p:cNvSpPr>
          <p:nvPr>
            <p:ph sz="half" idx="1"/>
          </p:nvPr>
        </p:nvSpPr>
        <p:spPr>
          <a:xfrm>
            <a:off x="533400" y="3929063"/>
            <a:ext cx="8343900" cy="5149850"/>
          </a:xfrm>
        </p:spPr>
        <p:txBody>
          <a:bodyPr/>
          <a:lstStyle/>
          <a:p>
            <a:pPr>
              <a:lnSpc>
                <a:spcPct val="80000"/>
              </a:lnSpc>
              <a:tabLst>
                <a:tab pos="2279650" algn="l"/>
              </a:tabLst>
            </a:pPr>
            <a:r>
              <a:rPr lang="en-US" sz="2400" dirty="0" smtClean="0"/>
              <a:t>Double-click on a row or press Ctrl-Alt-E with a row highlighted to view detailed information or configure an alert category or type.</a:t>
            </a:r>
            <a:endParaRPr lang="en-US" sz="2000" dirty="0"/>
          </a:p>
          <a:p>
            <a:pPr lvl="1">
              <a:lnSpc>
                <a:spcPct val="80000"/>
              </a:lnSpc>
              <a:tabLst>
                <a:tab pos="2279650" algn="l"/>
              </a:tabLst>
            </a:pPr>
            <a:r>
              <a:rPr lang="en-US" sz="2000" dirty="0" smtClean="0"/>
              <a:t>This is explained further in </a:t>
            </a:r>
            <a:r>
              <a:rPr lang="en-US" sz="2000" dirty="0" smtClean="0">
                <a:hlinkClick r:id="rId4" action="ppaction://hlinksldjump"/>
              </a:rPr>
              <a:t>Lesson 3: Configuring Alert Categories/Types</a:t>
            </a:r>
            <a:r>
              <a:rPr lang="en-US" sz="2000" dirty="0" smtClean="0"/>
              <a:t>.</a:t>
            </a:r>
            <a:endParaRPr lang="en-US" sz="2000" dirty="0"/>
          </a:p>
          <a:p>
            <a:pPr>
              <a:lnSpc>
                <a:spcPct val="80000"/>
              </a:lnSpc>
              <a:tabLst>
                <a:tab pos="2279650" algn="l"/>
              </a:tabLst>
            </a:pPr>
            <a:endParaRPr lang="en-US" sz="1300" dirty="0" smtClean="0"/>
          </a:p>
        </p:txBody>
      </p:sp>
    </p:spTree>
    <p:extLst>
      <p:ext uri="{BB962C8B-B14F-4D97-AF65-F5344CB8AC3E}">
        <p14:creationId xmlns:p14="http://schemas.microsoft.com/office/powerpoint/2010/main" xmlns="" val="13046891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Navigating Through THE KB Editor</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6-Oct-14</a:t>
            </a:fld>
            <a:endParaRPr lang="en-US"/>
          </a:p>
        </p:txBody>
      </p:sp>
    </p:spTree>
    <p:extLst>
      <p:ext uri="{BB962C8B-B14F-4D97-AF65-F5344CB8AC3E}">
        <p14:creationId xmlns:p14="http://schemas.microsoft.com/office/powerpoint/2010/main" xmlns="" val="3724719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005962" y="2055089"/>
            <a:ext cx="7093975" cy="3954983"/>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Navigation Controls</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The navigation controls at the bottom of each page allow you to navigate between pages and change how much data is displayed on a page. </a:t>
            </a:r>
            <a:endParaRPr lang="en-US" sz="2400" dirty="0"/>
          </a:p>
          <a:p>
            <a:pPr>
              <a:lnSpc>
                <a:spcPct val="80000"/>
              </a:lnSpc>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6" name="Rectangle 3"/>
          <p:cNvSpPr>
            <a:spLocks noGrp="1" noChangeArrowheads="1"/>
          </p:cNvSpPr>
          <p:nvPr>
            <p:ph sz="half" idx="1"/>
          </p:nvPr>
        </p:nvSpPr>
        <p:spPr>
          <a:xfrm>
            <a:off x="305598" y="6032650"/>
            <a:ext cx="8343900" cy="345496"/>
          </a:xfrm>
        </p:spPr>
        <p:txBody>
          <a:bodyPr/>
          <a:lstStyle/>
          <a:p>
            <a:pPr marL="0" indent="0" algn="ctr">
              <a:lnSpc>
                <a:spcPct val="80000"/>
              </a:lnSpc>
              <a:buNone/>
              <a:tabLst>
                <a:tab pos="2279650" algn="l"/>
              </a:tabLst>
            </a:pPr>
            <a:r>
              <a:rPr lang="en-US" sz="1600" i="1" dirty="0" smtClean="0"/>
              <a:t>KB Editor Alert Categories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5" name="Oval 4"/>
          <p:cNvSpPr/>
          <p:nvPr/>
        </p:nvSpPr>
        <p:spPr bwMode="auto">
          <a:xfrm>
            <a:off x="3736539" y="4647216"/>
            <a:ext cx="1749861" cy="4572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38497464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2178756" y="4025903"/>
            <a:ext cx="5090623" cy="579625"/>
          </a:xfrm>
          <a:prstGeom prst="rect">
            <a:avLst/>
          </a:prstGeom>
          <a:ln>
            <a:solidFill>
              <a:schemeClr val="tx1"/>
            </a:solidFill>
          </a:ln>
        </p:spPr>
      </p:pic>
      <p:pic>
        <p:nvPicPr>
          <p:cNvPr id="3" name="Picture 2"/>
          <p:cNvPicPr>
            <a:picLocks noChangeAspect="1"/>
          </p:cNvPicPr>
          <p:nvPr/>
        </p:nvPicPr>
        <p:blipFill rotWithShape="1">
          <a:blip r:embed="rId3" cstate="print"/>
          <a:srcRect t="22526" b="11391"/>
          <a:stretch/>
        </p:blipFill>
        <p:spPr>
          <a:xfrm>
            <a:off x="824897" y="1095023"/>
            <a:ext cx="7353937" cy="2709334"/>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Navigation Controls</a:t>
            </a:r>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12" name="Rectangular Callout 11"/>
          <p:cNvSpPr/>
          <p:nvPr/>
        </p:nvSpPr>
        <p:spPr bwMode="auto">
          <a:xfrm>
            <a:off x="325120" y="4909513"/>
            <a:ext cx="1259839" cy="465125"/>
          </a:xfrm>
          <a:prstGeom prst="wedgeRectCallout">
            <a:avLst>
              <a:gd name="adj1" fmla="val 122492"/>
              <a:gd name="adj2" fmla="val -152364"/>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Go to the first page of data</a:t>
            </a:r>
          </a:p>
        </p:txBody>
      </p:sp>
      <p:sp>
        <p:nvSpPr>
          <p:cNvPr id="14" name="Rectangular Callout 13"/>
          <p:cNvSpPr/>
          <p:nvPr/>
        </p:nvSpPr>
        <p:spPr bwMode="auto">
          <a:xfrm>
            <a:off x="1756094" y="4909513"/>
            <a:ext cx="1048608" cy="465125"/>
          </a:xfrm>
          <a:prstGeom prst="wedgeRectCallout">
            <a:avLst>
              <a:gd name="adj1" fmla="val 71505"/>
              <a:gd name="adj2" fmla="val -13869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Go back one page</a:t>
            </a:r>
          </a:p>
        </p:txBody>
      </p:sp>
      <p:sp>
        <p:nvSpPr>
          <p:cNvPr id="13" name="Rectangular Callout 12"/>
          <p:cNvSpPr/>
          <p:nvPr/>
        </p:nvSpPr>
        <p:spPr bwMode="auto">
          <a:xfrm>
            <a:off x="4501866" y="4909513"/>
            <a:ext cx="1025172" cy="465125"/>
          </a:xfrm>
          <a:prstGeom prst="wedgeRectCallout">
            <a:avLst>
              <a:gd name="adj1" fmla="val 32024"/>
              <a:gd name="adj2" fmla="val -14277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Go forward one</a:t>
            </a:r>
            <a:r>
              <a:rPr kumimoji="0" lang="en-US" sz="1200" b="1" i="0" u="none" strike="noStrike" cap="none" normalizeH="0" dirty="0" smtClean="0">
                <a:ln>
                  <a:noFill/>
                </a:ln>
                <a:solidFill>
                  <a:schemeClr val="tx1"/>
                </a:solidFill>
                <a:effectLst/>
                <a:latin typeface="Arial" charset="0"/>
              </a:rPr>
              <a:t> page</a:t>
            </a:r>
            <a:endParaRPr kumimoji="0" lang="en-US" sz="1200" b="1" i="0" u="none" strike="noStrike" cap="none" normalizeH="0" baseline="0" dirty="0" smtClean="0">
              <a:ln>
                <a:noFill/>
              </a:ln>
              <a:solidFill>
                <a:schemeClr val="tx1"/>
              </a:solidFill>
              <a:effectLst/>
              <a:latin typeface="Arial" charset="0"/>
            </a:endParaRPr>
          </a:p>
        </p:txBody>
      </p:sp>
      <p:sp>
        <p:nvSpPr>
          <p:cNvPr id="15" name="Rectangular Callout 14"/>
          <p:cNvSpPr/>
          <p:nvPr/>
        </p:nvSpPr>
        <p:spPr bwMode="auto">
          <a:xfrm>
            <a:off x="5618478" y="4909513"/>
            <a:ext cx="1226909" cy="465125"/>
          </a:xfrm>
          <a:prstGeom prst="wedgeRectCallout">
            <a:avLst>
              <a:gd name="adj1" fmla="val -33663"/>
              <a:gd name="adj2" fmla="val -133106"/>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Go to the last page of data</a:t>
            </a:r>
          </a:p>
        </p:txBody>
      </p:sp>
      <p:sp>
        <p:nvSpPr>
          <p:cNvPr id="21" name="Rectangular Callout 20"/>
          <p:cNvSpPr/>
          <p:nvPr/>
        </p:nvSpPr>
        <p:spPr bwMode="auto">
          <a:xfrm>
            <a:off x="6982331" y="4909513"/>
            <a:ext cx="1927860" cy="898419"/>
          </a:xfrm>
          <a:prstGeom prst="wedgeRectCallout">
            <a:avLst>
              <a:gd name="adj1" fmla="val -62496"/>
              <a:gd name="adj2" fmla="val -102551"/>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Click to display a dropdown to choose how many records are displayed on a page</a:t>
            </a:r>
          </a:p>
        </p:txBody>
      </p:sp>
      <p:sp>
        <p:nvSpPr>
          <p:cNvPr id="22" name="Rectangular Callout 21"/>
          <p:cNvSpPr/>
          <p:nvPr/>
        </p:nvSpPr>
        <p:spPr bwMode="auto">
          <a:xfrm>
            <a:off x="2895600" y="4909513"/>
            <a:ext cx="1493520" cy="1085872"/>
          </a:xfrm>
          <a:prstGeom prst="wedgeRectCallout">
            <a:avLst>
              <a:gd name="adj1" fmla="val 36296"/>
              <a:gd name="adj2" fmla="val -8557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Type a number in this field and press Enter</a:t>
            </a:r>
            <a:r>
              <a:rPr kumimoji="0" lang="en-US" sz="1200" b="1" i="0" u="none" strike="noStrike" cap="none" normalizeH="0" dirty="0" smtClean="0">
                <a:ln>
                  <a:noFill/>
                </a:ln>
                <a:solidFill>
                  <a:schemeClr val="tx1"/>
                </a:solidFill>
                <a:effectLst/>
                <a:latin typeface="Arial" charset="0"/>
              </a:rPr>
              <a:t> to move directly to that page</a:t>
            </a:r>
            <a:endParaRPr kumimoji="0" lang="en-US" sz="1200" b="1" i="0" u="none" strike="noStrike" cap="none" normalizeH="0" baseline="0" dirty="0" smtClean="0">
              <a:ln>
                <a:noFill/>
              </a:ln>
              <a:solidFill>
                <a:schemeClr val="tx1"/>
              </a:solidFill>
              <a:effectLst/>
              <a:latin typeface="Arial" charset="0"/>
            </a:endParaRPr>
          </a:p>
        </p:txBody>
      </p:sp>
      <p:cxnSp>
        <p:nvCxnSpPr>
          <p:cNvPr id="18" name="Straight Connector 17"/>
          <p:cNvCxnSpPr/>
          <p:nvPr/>
        </p:nvCxnSpPr>
        <p:spPr bwMode="auto">
          <a:xfrm flipH="1">
            <a:off x="2178756" y="2976880"/>
            <a:ext cx="1835658" cy="104902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 name="Rectangle 4"/>
          <p:cNvSpPr/>
          <p:nvPr/>
        </p:nvSpPr>
        <p:spPr bwMode="auto">
          <a:xfrm>
            <a:off x="4014414" y="2976880"/>
            <a:ext cx="1268785" cy="23368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cxnSp>
        <p:nvCxnSpPr>
          <p:cNvPr id="24" name="Straight Connector 23"/>
          <p:cNvCxnSpPr/>
          <p:nvPr/>
        </p:nvCxnSpPr>
        <p:spPr bwMode="auto">
          <a:xfrm>
            <a:off x="5283199" y="2976880"/>
            <a:ext cx="1986180" cy="1049023"/>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xmlns="" val="12023910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891221" y="2083953"/>
            <a:ext cx="7361558" cy="2690093"/>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View Records Display</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Text at the bottom of the screen shows which alert category/type records you are currently viewing.</a:t>
            </a:r>
          </a:p>
          <a:p>
            <a:pPr lvl="1">
              <a:lnSpc>
                <a:spcPct val="80000"/>
              </a:lnSpc>
              <a:tabLst>
                <a:tab pos="2279650" algn="l"/>
              </a:tabLst>
            </a:pPr>
            <a:r>
              <a:rPr lang="en-US" sz="2000" dirty="0" smtClean="0"/>
              <a:t>For example, records 11-13 of 13 total records</a:t>
            </a: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6" name="Rectangle 3"/>
          <p:cNvSpPr>
            <a:spLocks noGrp="1" noChangeArrowheads="1"/>
          </p:cNvSpPr>
          <p:nvPr>
            <p:ph sz="half" idx="1"/>
          </p:nvPr>
        </p:nvSpPr>
        <p:spPr>
          <a:xfrm>
            <a:off x="305598" y="4824741"/>
            <a:ext cx="8343900" cy="345496"/>
          </a:xfrm>
        </p:spPr>
        <p:txBody>
          <a:bodyPr/>
          <a:lstStyle/>
          <a:p>
            <a:pPr marL="0" indent="0" algn="ctr">
              <a:lnSpc>
                <a:spcPct val="80000"/>
              </a:lnSpc>
              <a:buNone/>
              <a:tabLst>
                <a:tab pos="2279650" algn="l"/>
              </a:tabLst>
            </a:pPr>
            <a:r>
              <a:rPr lang="en-US" sz="1600" i="1" dirty="0" smtClean="0"/>
              <a:t>KB Editor View Records Display</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5" name="Oval 4"/>
          <p:cNvSpPr/>
          <p:nvPr/>
        </p:nvSpPr>
        <p:spPr bwMode="auto">
          <a:xfrm>
            <a:off x="6948925" y="3379323"/>
            <a:ext cx="1128275" cy="399005"/>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1368841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Sorting Alert Categories/Types</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6-Oct-14</a:t>
            </a:fld>
            <a:endParaRPr lang="en-US"/>
          </a:p>
        </p:txBody>
      </p:sp>
    </p:spTree>
    <p:extLst>
      <p:ext uri="{BB962C8B-B14F-4D97-AF65-F5344CB8AC3E}">
        <p14:creationId xmlns:p14="http://schemas.microsoft.com/office/powerpoint/2010/main" xmlns="" val="3871783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Sorting Data</a:t>
            </a:r>
          </a:p>
        </p:txBody>
      </p:sp>
      <p:sp>
        <p:nvSpPr>
          <p:cNvPr id="9219" name="Rectangle 3"/>
          <p:cNvSpPr>
            <a:spLocks noGrp="1" noChangeArrowheads="1"/>
          </p:cNvSpPr>
          <p:nvPr>
            <p:ph sz="half" idx="1"/>
          </p:nvPr>
        </p:nvSpPr>
        <p:spPr>
          <a:xfrm>
            <a:off x="381000" y="1066800"/>
            <a:ext cx="4587240" cy="5149850"/>
          </a:xfrm>
        </p:spPr>
        <p:txBody>
          <a:bodyPr/>
          <a:lstStyle/>
          <a:p>
            <a:pPr>
              <a:lnSpc>
                <a:spcPct val="80000"/>
              </a:lnSpc>
              <a:tabLst>
                <a:tab pos="2279650" algn="l"/>
              </a:tabLst>
            </a:pPr>
            <a:r>
              <a:rPr lang="en-US" sz="2400" dirty="0" smtClean="0"/>
              <a:t>Click on a column header to sort all of the data according to that column.</a:t>
            </a:r>
          </a:p>
          <a:p>
            <a:pPr lvl="1">
              <a:lnSpc>
                <a:spcPct val="80000"/>
              </a:lnSpc>
              <a:tabLst>
                <a:tab pos="2279650" algn="l"/>
              </a:tabLst>
            </a:pPr>
            <a:r>
              <a:rPr lang="en-US" sz="2000" dirty="0"/>
              <a:t>For example, alphabetically from </a:t>
            </a:r>
            <a:r>
              <a:rPr lang="en-US" sz="2000" dirty="0" smtClean="0"/>
              <a:t>A-Z.</a:t>
            </a:r>
            <a:endParaRPr lang="en-US" sz="2000" dirty="0"/>
          </a:p>
          <a:p>
            <a:pPr lvl="1">
              <a:lnSpc>
                <a:spcPct val="80000"/>
              </a:lnSpc>
              <a:tabLst>
                <a:tab pos="2279650" algn="l"/>
              </a:tabLst>
            </a:pPr>
            <a:endParaRPr lang="en-US" sz="2000" dirty="0" smtClean="0"/>
          </a:p>
          <a:p>
            <a:pPr>
              <a:lnSpc>
                <a:spcPct val="80000"/>
              </a:lnSpc>
              <a:tabLst>
                <a:tab pos="2279650" algn="l"/>
              </a:tabLst>
            </a:pPr>
            <a:r>
              <a:rPr lang="en-US" sz="2400" dirty="0" smtClean="0"/>
              <a:t>Click on the same column header again to sort all data in the opposite direction.</a:t>
            </a:r>
          </a:p>
          <a:p>
            <a:pPr lvl="1">
              <a:lnSpc>
                <a:spcPct val="80000"/>
              </a:lnSpc>
              <a:tabLst>
                <a:tab pos="2279650" algn="l"/>
              </a:tabLst>
            </a:pPr>
            <a:r>
              <a:rPr lang="en-US" sz="2000" dirty="0" smtClean="0"/>
              <a:t>For example, alphabetically from Z-A.</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13" name="Rectangle 3"/>
          <p:cNvSpPr>
            <a:spLocks noGrp="1" noChangeArrowheads="1"/>
          </p:cNvSpPr>
          <p:nvPr>
            <p:ph sz="half" idx="1"/>
          </p:nvPr>
        </p:nvSpPr>
        <p:spPr>
          <a:xfrm>
            <a:off x="5561794" y="4595706"/>
            <a:ext cx="2194559" cy="379951"/>
          </a:xfrm>
        </p:spPr>
        <p:txBody>
          <a:bodyPr/>
          <a:lstStyle/>
          <a:p>
            <a:pPr marL="0" indent="0" algn="ctr">
              <a:lnSpc>
                <a:spcPct val="80000"/>
              </a:lnSpc>
              <a:buNone/>
              <a:tabLst>
                <a:tab pos="2279650" algn="l"/>
              </a:tabLst>
            </a:pPr>
            <a:r>
              <a:rPr lang="en-US" sz="1100" dirty="0" smtClean="0"/>
              <a:t>Data sorted alphabetically by alert category name</a:t>
            </a:r>
          </a:p>
        </p:txBody>
      </p:sp>
      <p:pic>
        <p:nvPicPr>
          <p:cNvPr id="2" name="Picture 1"/>
          <p:cNvPicPr>
            <a:picLocks noChangeAspect="1"/>
          </p:cNvPicPr>
          <p:nvPr/>
        </p:nvPicPr>
        <p:blipFill>
          <a:blip r:embed="rId2" cstate="print"/>
          <a:stretch>
            <a:fillRect/>
          </a:stretch>
        </p:blipFill>
        <p:spPr>
          <a:xfrm>
            <a:off x="5466080" y="1389642"/>
            <a:ext cx="2385988" cy="3119387"/>
          </a:xfrm>
          <a:prstGeom prst="rect">
            <a:avLst/>
          </a:prstGeom>
          <a:ln>
            <a:solidFill>
              <a:schemeClr val="tx1"/>
            </a:solidFill>
          </a:ln>
        </p:spPr>
      </p:pic>
    </p:spTree>
    <p:extLst>
      <p:ext uri="{BB962C8B-B14F-4D97-AF65-F5344CB8AC3E}">
        <p14:creationId xmlns:p14="http://schemas.microsoft.com/office/powerpoint/2010/main" xmlns="" val="23866632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22312" y="4406900"/>
            <a:ext cx="8021637" cy="1362075"/>
          </a:xfrm>
        </p:spPr>
        <p:txBody>
          <a:bodyPr/>
          <a:lstStyle/>
          <a:p>
            <a:pPr algn="r"/>
            <a:r>
              <a:rPr lang="en-US" dirty="0" smtClean="0"/>
              <a:t>Lesson </a:t>
            </a:r>
            <a:r>
              <a:rPr lang="en-US" dirty="0"/>
              <a:t>3</a:t>
            </a:r>
            <a:r>
              <a:rPr lang="en-US" dirty="0" smtClean="0"/>
              <a:t>: Configuring Alert Categories/Types</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6-Oct-14</a:t>
            </a:fld>
            <a:endParaRPr lang="en-US"/>
          </a:p>
        </p:txBody>
      </p:sp>
    </p:spTree>
    <p:extLst>
      <p:ext uri="{BB962C8B-B14F-4D97-AF65-F5344CB8AC3E}">
        <p14:creationId xmlns:p14="http://schemas.microsoft.com/office/powerpoint/2010/main" xmlns="" val="3386327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Alert Categories</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6-Oct-14</a:t>
            </a:fld>
            <a:endParaRPr lang="en-US"/>
          </a:p>
        </p:txBody>
      </p:sp>
    </p:spTree>
    <p:extLst>
      <p:ext uri="{BB962C8B-B14F-4D97-AF65-F5344CB8AC3E}">
        <p14:creationId xmlns:p14="http://schemas.microsoft.com/office/powerpoint/2010/main" xmlns="" val="2861129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Purpose and Objectives</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Objective: To provide an overview, basic training, and examples of how to access and use the KB Editor</a:t>
            </a:r>
          </a:p>
          <a:p>
            <a:pPr>
              <a:lnSpc>
                <a:spcPct val="80000"/>
              </a:lnSpc>
              <a:tabLst>
                <a:tab pos="2279650" algn="l"/>
              </a:tabLst>
            </a:pPr>
            <a:endParaRPr lang="en-US" sz="2400" dirty="0" smtClean="0"/>
          </a:p>
          <a:p>
            <a:pPr>
              <a:lnSpc>
                <a:spcPct val="80000"/>
              </a:lnSpc>
              <a:tabLst>
                <a:tab pos="2279650" algn="l"/>
              </a:tabLst>
            </a:pPr>
            <a:r>
              <a:rPr lang="en-US" sz="2400" dirty="0" smtClean="0"/>
              <a:t>After completing this training:</a:t>
            </a:r>
          </a:p>
          <a:p>
            <a:pPr lvl="1">
              <a:lnSpc>
                <a:spcPct val="80000"/>
              </a:lnSpc>
              <a:tabLst>
                <a:tab pos="2279650" algn="l"/>
              </a:tabLst>
            </a:pPr>
            <a:r>
              <a:rPr lang="en-US" sz="2000" dirty="0" smtClean="0"/>
              <a:t>All Users should be able to access the KB Editor, view alert categories, and add/edit/delete alert types</a:t>
            </a:r>
            <a:endParaRPr lang="en-US" sz="2000" dirty="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dirty="0" smtClean="0"/>
          </a:p>
        </p:txBody>
      </p:sp>
    </p:spTree>
    <p:extLst>
      <p:ext uri="{BB962C8B-B14F-4D97-AF65-F5344CB8AC3E}">
        <p14:creationId xmlns:p14="http://schemas.microsoft.com/office/powerpoint/2010/main" xmlns="" val="2605176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Alert Categories</a:t>
            </a:r>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6" name="Rectangle 3"/>
          <p:cNvSpPr>
            <a:spLocks noGrp="1" noChangeArrowheads="1"/>
          </p:cNvSpPr>
          <p:nvPr>
            <p:ph sz="half" idx="1"/>
          </p:nvPr>
        </p:nvSpPr>
        <p:spPr>
          <a:xfrm>
            <a:off x="447150" y="1040519"/>
            <a:ext cx="8343900" cy="5149850"/>
          </a:xfrm>
        </p:spPr>
        <p:txBody>
          <a:bodyPr/>
          <a:lstStyle/>
          <a:p>
            <a:pPr>
              <a:lnSpc>
                <a:spcPct val="80000"/>
              </a:lnSpc>
              <a:tabLst>
                <a:tab pos="2279650" algn="l"/>
              </a:tabLst>
            </a:pPr>
            <a:r>
              <a:rPr lang="en-US" sz="2400" dirty="0" smtClean="0"/>
              <a:t>Double-click on a row or press </a:t>
            </a:r>
            <a:r>
              <a:rPr lang="en-US" sz="2400" dirty="0" err="1" smtClean="0"/>
              <a:t>Ctrl+Alt+E</a:t>
            </a:r>
            <a:r>
              <a:rPr lang="en-US" sz="2400" dirty="0" smtClean="0"/>
              <a:t> with a row highlighted to view detailed information about an alert  category</a:t>
            </a:r>
            <a:endParaRPr lang="en-US" sz="2000" dirty="0"/>
          </a:p>
          <a:p>
            <a:pPr>
              <a:lnSpc>
                <a:spcPct val="80000"/>
              </a:lnSpc>
              <a:tabLst>
                <a:tab pos="2279650" algn="l"/>
              </a:tabLst>
            </a:pPr>
            <a:endParaRPr lang="en-US" sz="1300" dirty="0" smtClean="0"/>
          </a:p>
        </p:txBody>
      </p:sp>
      <p:pic>
        <p:nvPicPr>
          <p:cNvPr id="3" name="Picture 2"/>
          <p:cNvPicPr>
            <a:picLocks noChangeAspect="1"/>
          </p:cNvPicPr>
          <p:nvPr/>
        </p:nvPicPr>
        <p:blipFill>
          <a:blip r:embed="rId2" cstate="print"/>
          <a:stretch>
            <a:fillRect/>
          </a:stretch>
        </p:blipFill>
        <p:spPr>
          <a:xfrm>
            <a:off x="1052631" y="2073288"/>
            <a:ext cx="7132938" cy="1379340"/>
          </a:xfrm>
          <a:prstGeom prst="rect">
            <a:avLst/>
          </a:prstGeom>
          <a:ln>
            <a:solidFill>
              <a:schemeClr val="tx1"/>
            </a:solidFill>
          </a:ln>
        </p:spPr>
      </p:pic>
      <p:sp>
        <p:nvSpPr>
          <p:cNvPr id="9" name="Rectangle 3"/>
          <p:cNvSpPr>
            <a:spLocks noGrp="1" noChangeArrowheads="1"/>
          </p:cNvSpPr>
          <p:nvPr>
            <p:ph sz="half" idx="1"/>
          </p:nvPr>
        </p:nvSpPr>
        <p:spPr>
          <a:xfrm>
            <a:off x="447150" y="3510773"/>
            <a:ext cx="8343900" cy="345496"/>
          </a:xfrm>
        </p:spPr>
        <p:txBody>
          <a:bodyPr/>
          <a:lstStyle/>
          <a:p>
            <a:pPr marL="0" indent="0" algn="ctr">
              <a:lnSpc>
                <a:spcPct val="80000"/>
              </a:lnSpc>
              <a:buNone/>
              <a:tabLst>
                <a:tab pos="2279650" algn="l"/>
              </a:tabLst>
            </a:pPr>
            <a:r>
              <a:rPr lang="en-US" sz="1600" i="1" dirty="0" smtClean="0"/>
              <a:t>KB Editor View Alert Categories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4" name="Picture 3"/>
          <p:cNvPicPr>
            <a:picLocks noChangeAspect="1"/>
          </p:cNvPicPr>
          <p:nvPr/>
        </p:nvPicPr>
        <p:blipFill>
          <a:blip r:embed="rId3" cstate="print"/>
          <a:stretch>
            <a:fillRect/>
          </a:stretch>
        </p:blipFill>
        <p:spPr>
          <a:xfrm>
            <a:off x="1715628" y="3846680"/>
            <a:ext cx="5806943" cy="1859441"/>
          </a:xfrm>
          <a:prstGeom prst="rect">
            <a:avLst/>
          </a:prstGeom>
          <a:ln>
            <a:solidFill>
              <a:schemeClr val="tx1"/>
            </a:solidFill>
          </a:ln>
        </p:spPr>
      </p:pic>
      <p:sp>
        <p:nvSpPr>
          <p:cNvPr id="11" name="Rectangle 3"/>
          <p:cNvSpPr>
            <a:spLocks noGrp="1" noChangeArrowheads="1"/>
          </p:cNvSpPr>
          <p:nvPr>
            <p:ph sz="half" idx="1"/>
          </p:nvPr>
        </p:nvSpPr>
        <p:spPr>
          <a:xfrm>
            <a:off x="447150" y="5775497"/>
            <a:ext cx="8343900" cy="345496"/>
          </a:xfrm>
        </p:spPr>
        <p:txBody>
          <a:bodyPr/>
          <a:lstStyle/>
          <a:p>
            <a:pPr marL="0" indent="0" algn="ctr">
              <a:lnSpc>
                <a:spcPct val="80000"/>
              </a:lnSpc>
              <a:buNone/>
              <a:tabLst>
                <a:tab pos="2279650" algn="l"/>
              </a:tabLst>
            </a:pPr>
            <a:r>
              <a:rPr lang="en-US" sz="1600" i="1" dirty="0" smtClean="0"/>
              <a:t>KB Editor Alert Category Details</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cxnSp>
        <p:nvCxnSpPr>
          <p:cNvPr id="14" name="Elbow Connector 13"/>
          <p:cNvCxnSpPr/>
          <p:nvPr/>
        </p:nvCxnSpPr>
        <p:spPr bwMode="auto">
          <a:xfrm rot="16200000" flipH="1">
            <a:off x="1309513" y="3330221"/>
            <a:ext cx="1309508" cy="745072"/>
          </a:xfrm>
          <a:prstGeom prst="bentConnector3">
            <a:avLst>
              <a:gd name="adj1" fmla="val 100000"/>
            </a:avLst>
          </a:prstGeom>
          <a:solidFill>
            <a:schemeClr val="accent1"/>
          </a:solidFill>
          <a:ln w="762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xmlns="" val="33866186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a:spLocks noGrp="1" noChangeArrowheads="1"/>
          </p:cNvSpPr>
          <p:nvPr>
            <p:ph sz="half" idx="1"/>
          </p:nvPr>
        </p:nvSpPr>
        <p:spPr>
          <a:xfrm>
            <a:off x="447150" y="1040519"/>
            <a:ext cx="8343900" cy="5149850"/>
          </a:xfrm>
        </p:spPr>
        <p:txBody>
          <a:bodyPr/>
          <a:lstStyle/>
          <a:p>
            <a:pPr>
              <a:lnSpc>
                <a:spcPct val="80000"/>
              </a:lnSpc>
              <a:tabLst>
                <a:tab pos="2279650" algn="l"/>
              </a:tabLst>
            </a:pPr>
            <a:r>
              <a:rPr lang="en-US" sz="2400" dirty="0" smtClean="0"/>
              <a:t>A programmer security key is required to add, delete, and fully edit </a:t>
            </a:r>
            <a:r>
              <a:rPr lang="en-US" sz="2400" dirty="0"/>
              <a:t>a</a:t>
            </a:r>
            <a:r>
              <a:rPr lang="en-US" sz="2400" dirty="0" smtClean="0"/>
              <a:t>lert categories.</a:t>
            </a:r>
            <a:endParaRPr lang="en-US" sz="1300" dirty="0" smtClean="0"/>
          </a:p>
        </p:txBody>
      </p:sp>
      <p:sp>
        <p:nvSpPr>
          <p:cNvPr id="6" name="Rectangle 3"/>
          <p:cNvSpPr>
            <a:spLocks noGrp="1" noChangeArrowheads="1"/>
          </p:cNvSpPr>
          <p:nvPr>
            <p:ph sz="half" idx="1"/>
          </p:nvPr>
        </p:nvSpPr>
        <p:spPr>
          <a:xfrm>
            <a:off x="447150" y="1909763"/>
            <a:ext cx="8343900" cy="5149850"/>
          </a:xfrm>
        </p:spPr>
        <p:txBody>
          <a:bodyPr/>
          <a:lstStyle/>
          <a:p>
            <a:pPr marL="457200" indent="-457200">
              <a:lnSpc>
                <a:spcPct val="80000"/>
              </a:lnSpc>
              <a:buFont typeface="+mj-lt"/>
              <a:buAutoNum type="arabicPeriod"/>
              <a:tabLst>
                <a:tab pos="2279650" algn="l"/>
              </a:tabLst>
            </a:pPr>
            <a:r>
              <a:rPr lang="en-US" sz="2400" dirty="0" smtClean="0"/>
              <a:t>Without a programmer key, only the Description field can be edited. To do so, type directly into in the Description field. </a:t>
            </a:r>
          </a:p>
          <a:p>
            <a:pPr lvl="1">
              <a:lnSpc>
                <a:spcPct val="80000"/>
              </a:lnSpc>
              <a:tabLst>
                <a:tab pos="2279650" algn="l"/>
              </a:tabLst>
            </a:pPr>
            <a:r>
              <a:rPr lang="en-US" sz="2000" dirty="0" smtClean="0"/>
              <a:t>The description must be 3-40 alphanumeric characters in length.</a:t>
            </a:r>
          </a:p>
          <a:p>
            <a:pPr marL="457200" indent="-457200">
              <a:lnSpc>
                <a:spcPct val="80000"/>
              </a:lnSpc>
              <a:buFont typeface="+mj-lt"/>
              <a:buAutoNum type="arabicPeriod"/>
              <a:tabLst>
                <a:tab pos="2279650" algn="l"/>
              </a:tabLst>
            </a:pPr>
            <a:r>
              <a:rPr lang="en-US" sz="2400" dirty="0" smtClean="0"/>
              <a:t>Click OK to save your changes.</a:t>
            </a:r>
            <a:endParaRPr lang="en-US" sz="2400" dirty="0"/>
          </a:p>
          <a:p>
            <a:pPr>
              <a:lnSpc>
                <a:spcPct val="80000"/>
              </a:lnSpc>
              <a:tabLst>
                <a:tab pos="2279650" algn="l"/>
              </a:tabLst>
            </a:pPr>
            <a:endParaRPr lang="en-US" sz="1300" dirty="0" smtClean="0"/>
          </a:p>
        </p:txBody>
      </p:sp>
      <p:pic>
        <p:nvPicPr>
          <p:cNvPr id="7" name="Picture 6"/>
          <p:cNvPicPr>
            <a:picLocks noChangeAspect="1"/>
          </p:cNvPicPr>
          <p:nvPr/>
        </p:nvPicPr>
        <p:blipFill>
          <a:blip r:embed="rId2" cstate="print"/>
          <a:stretch>
            <a:fillRect/>
          </a:stretch>
        </p:blipFill>
        <p:spPr>
          <a:xfrm>
            <a:off x="1708007" y="3615887"/>
            <a:ext cx="5822185" cy="1897544"/>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Alert Categories</a:t>
            </a:r>
          </a:p>
        </p:txBody>
      </p:sp>
      <p:sp>
        <p:nvSpPr>
          <p:cNvPr id="9221" name="Date Placeholder 4"/>
          <p:cNvSpPr>
            <a:spLocks noGrp="1"/>
          </p:cNvSpPr>
          <p:nvPr>
            <p:ph type="dt" sz="quarter" idx="10"/>
          </p:nvPr>
        </p:nvSpPr>
        <p:spPr>
          <a:xfrm>
            <a:off x="8077200" y="7373232"/>
            <a:ext cx="666750" cy="266700"/>
          </a:xfrm>
          <a:noFill/>
        </p:spPr>
        <p:txBody>
          <a:bodyPr/>
          <a:lstStyle/>
          <a:p>
            <a:fld id="{FB447089-097C-4E97-844F-A38BF2E54CFA}" type="datetime5">
              <a:rPr lang="en-US" smtClean="0"/>
              <a:pPr/>
              <a:t>6-Oct-14</a:t>
            </a:fld>
            <a:endParaRPr lang="en-US" smtClean="0"/>
          </a:p>
        </p:txBody>
      </p:sp>
      <p:sp>
        <p:nvSpPr>
          <p:cNvPr id="11" name="Rectangle 3"/>
          <p:cNvSpPr>
            <a:spLocks noGrp="1" noChangeArrowheads="1"/>
          </p:cNvSpPr>
          <p:nvPr>
            <p:ph sz="half" idx="1"/>
          </p:nvPr>
        </p:nvSpPr>
        <p:spPr>
          <a:xfrm>
            <a:off x="447150" y="5571790"/>
            <a:ext cx="8343900" cy="345496"/>
          </a:xfrm>
        </p:spPr>
        <p:txBody>
          <a:bodyPr/>
          <a:lstStyle/>
          <a:p>
            <a:pPr marL="0" indent="0" algn="ctr">
              <a:lnSpc>
                <a:spcPct val="80000"/>
              </a:lnSpc>
              <a:buNone/>
              <a:tabLst>
                <a:tab pos="2279650" algn="l"/>
              </a:tabLst>
            </a:pPr>
            <a:r>
              <a:rPr lang="en-US" sz="1600" i="1" dirty="0" smtClean="0"/>
              <a:t>KB Editor Alert Category Details</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3" name="Oval 12"/>
          <p:cNvSpPr/>
          <p:nvPr/>
        </p:nvSpPr>
        <p:spPr bwMode="auto">
          <a:xfrm>
            <a:off x="3152250" y="3833149"/>
            <a:ext cx="3271128" cy="399005"/>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5" name="Oval 14"/>
          <p:cNvSpPr/>
          <p:nvPr/>
        </p:nvSpPr>
        <p:spPr bwMode="auto">
          <a:xfrm>
            <a:off x="3736108" y="4927170"/>
            <a:ext cx="802026" cy="399005"/>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17362062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sz="half" idx="1"/>
          </p:nvPr>
        </p:nvSpPr>
        <p:spPr>
          <a:xfrm>
            <a:off x="447150" y="1040519"/>
            <a:ext cx="8343900" cy="5149850"/>
          </a:xfrm>
        </p:spPr>
        <p:txBody>
          <a:bodyPr/>
          <a:lstStyle/>
          <a:p>
            <a:pPr marL="457200" indent="-457200">
              <a:lnSpc>
                <a:spcPct val="80000"/>
              </a:lnSpc>
              <a:buFont typeface="+mj-lt"/>
              <a:buAutoNum type="arabicPeriod" startAt="3"/>
              <a:tabLst>
                <a:tab pos="2279650" algn="l"/>
              </a:tabLst>
            </a:pPr>
            <a:r>
              <a:rPr lang="en-US" sz="2400" dirty="0" smtClean="0"/>
              <a:t>You will see the following message if the update was successful. Click OK to proceed.</a:t>
            </a:r>
            <a:endParaRPr lang="en-US" sz="2400" dirty="0"/>
          </a:p>
          <a:p>
            <a:pPr>
              <a:lnSpc>
                <a:spcPct val="80000"/>
              </a:lnSpc>
              <a:tabLst>
                <a:tab pos="2279650" algn="l"/>
              </a:tabLst>
            </a:pPr>
            <a:endParaRPr lang="en-US" sz="1300" dirty="0" smtClean="0"/>
          </a:p>
        </p:txBody>
      </p:sp>
      <p:sp>
        <p:nvSpPr>
          <p:cNvPr id="14" name="Rectangle 3"/>
          <p:cNvSpPr>
            <a:spLocks noGrp="1" noChangeArrowheads="1"/>
          </p:cNvSpPr>
          <p:nvPr>
            <p:ph sz="half" idx="1"/>
          </p:nvPr>
        </p:nvSpPr>
        <p:spPr>
          <a:xfrm>
            <a:off x="447150" y="3927590"/>
            <a:ext cx="8343900" cy="5149850"/>
          </a:xfrm>
        </p:spPr>
        <p:txBody>
          <a:bodyPr/>
          <a:lstStyle/>
          <a:p>
            <a:pPr marL="457200" indent="-457200">
              <a:lnSpc>
                <a:spcPct val="80000"/>
              </a:lnSpc>
              <a:buFont typeface="+mj-lt"/>
              <a:buAutoNum type="arabicPeriod" startAt="4"/>
              <a:tabLst>
                <a:tab pos="2279650" algn="l"/>
              </a:tabLst>
            </a:pPr>
            <a:r>
              <a:rPr lang="en-US" sz="2400" dirty="0" smtClean="0"/>
              <a:t>The Description field will then be updated in the alert category list.</a:t>
            </a:r>
            <a:endParaRPr lang="en-US" sz="2400" dirty="0"/>
          </a:p>
          <a:p>
            <a:pPr>
              <a:lnSpc>
                <a:spcPct val="80000"/>
              </a:lnSpc>
              <a:tabLst>
                <a:tab pos="2279650" algn="l"/>
              </a:tabLst>
            </a:pPr>
            <a:endParaRPr lang="en-US" sz="1300" dirty="0" smtClean="0"/>
          </a:p>
        </p:txBody>
      </p:sp>
      <p:pic>
        <p:nvPicPr>
          <p:cNvPr id="2" name="Picture 1"/>
          <p:cNvPicPr>
            <a:picLocks noChangeAspect="1"/>
          </p:cNvPicPr>
          <p:nvPr/>
        </p:nvPicPr>
        <p:blipFill>
          <a:blip r:embed="rId2" cstate="print"/>
          <a:stretch>
            <a:fillRect/>
          </a:stretch>
        </p:blipFill>
        <p:spPr>
          <a:xfrm>
            <a:off x="3407415" y="1844700"/>
            <a:ext cx="2423370" cy="1486029"/>
          </a:xfrm>
          <a:prstGeom prst="rect">
            <a:avLst/>
          </a:prstGeom>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Alert Categories</a:t>
            </a:r>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15" name="Oval 14"/>
          <p:cNvSpPr/>
          <p:nvPr/>
        </p:nvSpPr>
        <p:spPr bwMode="auto">
          <a:xfrm>
            <a:off x="4921442" y="2808953"/>
            <a:ext cx="802026" cy="35333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pic>
        <p:nvPicPr>
          <p:cNvPr id="3" name="Picture 2"/>
          <p:cNvPicPr>
            <a:picLocks noChangeAspect="1"/>
          </p:cNvPicPr>
          <p:nvPr/>
        </p:nvPicPr>
        <p:blipFill>
          <a:blip r:embed="rId3" cstate="print"/>
          <a:stretch>
            <a:fillRect/>
          </a:stretch>
        </p:blipFill>
        <p:spPr>
          <a:xfrm>
            <a:off x="614859" y="4660550"/>
            <a:ext cx="8008482" cy="798158"/>
          </a:xfrm>
          <a:prstGeom prst="rect">
            <a:avLst/>
          </a:prstGeom>
          <a:ln>
            <a:solidFill>
              <a:schemeClr val="tx1"/>
            </a:solidFill>
          </a:ln>
        </p:spPr>
      </p:pic>
      <p:sp>
        <p:nvSpPr>
          <p:cNvPr id="12" name="Rectangle 3"/>
          <p:cNvSpPr>
            <a:spLocks noGrp="1" noChangeArrowheads="1"/>
          </p:cNvSpPr>
          <p:nvPr>
            <p:ph sz="half" idx="1"/>
          </p:nvPr>
        </p:nvSpPr>
        <p:spPr>
          <a:xfrm>
            <a:off x="279441" y="3548655"/>
            <a:ext cx="8343900" cy="345496"/>
          </a:xfrm>
        </p:spPr>
        <p:txBody>
          <a:bodyPr/>
          <a:lstStyle/>
          <a:p>
            <a:pPr marL="0" indent="0" algn="ctr">
              <a:lnSpc>
                <a:spcPct val="80000"/>
              </a:lnSpc>
              <a:buNone/>
              <a:tabLst>
                <a:tab pos="2279650" algn="l"/>
              </a:tabLst>
            </a:pPr>
            <a:r>
              <a:rPr lang="en-US" sz="1600" i="1" dirty="0" smtClean="0"/>
              <a:t>KB Editor Alert Category Update Confirmation Message</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6" name="Rectangle 3"/>
          <p:cNvSpPr>
            <a:spLocks noGrp="1" noChangeArrowheads="1"/>
          </p:cNvSpPr>
          <p:nvPr>
            <p:ph sz="half" idx="1"/>
          </p:nvPr>
        </p:nvSpPr>
        <p:spPr>
          <a:xfrm>
            <a:off x="279441" y="5598106"/>
            <a:ext cx="8343900" cy="345496"/>
          </a:xfrm>
        </p:spPr>
        <p:txBody>
          <a:bodyPr/>
          <a:lstStyle/>
          <a:p>
            <a:pPr marL="0" indent="0" algn="ctr">
              <a:lnSpc>
                <a:spcPct val="80000"/>
              </a:lnSpc>
              <a:buNone/>
              <a:tabLst>
                <a:tab pos="2279650" algn="l"/>
              </a:tabLst>
            </a:pPr>
            <a:r>
              <a:rPr lang="en-US" sz="1600" i="1" dirty="0" smtClean="0"/>
              <a:t>KB Editor View Alert Categories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Tree>
    <p:extLst>
      <p:ext uri="{BB962C8B-B14F-4D97-AF65-F5344CB8AC3E}">
        <p14:creationId xmlns:p14="http://schemas.microsoft.com/office/powerpoint/2010/main" xmlns="" val="20303316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Alert Types</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6-Oct-14</a:t>
            </a:fld>
            <a:endParaRPr lang="en-US"/>
          </a:p>
        </p:txBody>
      </p:sp>
    </p:spTree>
    <p:extLst>
      <p:ext uri="{BB962C8B-B14F-4D97-AF65-F5344CB8AC3E}">
        <p14:creationId xmlns:p14="http://schemas.microsoft.com/office/powerpoint/2010/main" xmlns="" val="924749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stretch>
            <a:fillRect/>
          </a:stretch>
        </p:blipFill>
        <p:spPr>
          <a:xfrm>
            <a:off x="1071682" y="1780801"/>
            <a:ext cx="7094835" cy="1143099"/>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Alert Types</a:t>
            </a:r>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6" name="Rectangle 3"/>
          <p:cNvSpPr>
            <a:spLocks noGrp="1" noChangeArrowheads="1"/>
          </p:cNvSpPr>
          <p:nvPr>
            <p:ph sz="half" idx="1"/>
          </p:nvPr>
        </p:nvSpPr>
        <p:spPr>
          <a:xfrm>
            <a:off x="447149" y="1040519"/>
            <a:ext cx="8527517" cy="5149850"/>
          </a:xfrm>
        </p:spPr>
        <p:txBody>
          <a:bodyPr/>
          <a:lstStyle/>
          <a:p>
            <a:pPr>
              <a:lnSpc>
                <a:spcPct val="80000"/>
              </a:lnSpc>
              <a:tabLst>
                <a:tab pos="2279650" algn="l"/>
              </a:tabLst>
            </a:pPr>
            <a:r>
              <a:rPr lang="en-US" sz="2400" dirty="0" smtClean="0"/>
              <a:t>Double-click on a row or press </a:t>
            </a:r>
            <a:r>
              <a:rPr lang="en-US" sz="2400" dirty="0" err="1" smtClean="0"/>
              <a:t>Ctrl+Alt+E</a:t>
            </a:r>
            <a:r>
              <a:rPr lang="en-US" sz="2400" dirty="0" smtClean="0"/>
              <a:t> with a row highlighted to view detailed information about an alert type.</a:t>
            </a:r>
            <a:endParaRPr lang="en-US" sz="2000" dirty="0"/>
          </a:p>
          <a:p>
            <a:pPr>
              <a:lnSpc>
                <a:spcPct val="80000"/>
              </a:lnSpc>
              <a:tabLst>
                <a:tab pos="2279650" algn="l"/>
              </a:tabLst>
            </a:pPr>
            <a:endParaRPr lang="en-US" sz="1300" dirty="0" smtClean="0"/>
          </a:p>
        </p:txBody>
      </p:sp>
      <p:sp>
        <p:nvSpPr>
          <p:cNvPr id="9" name="Rectangle 3"/>
          <p:cNvSpPr>
            <a:spLocks noGrp="1" noChangeArrowheads="1"/>
          </p:cNvSpPr>
          <p:nvPr>
            <p:ph sz="half" idx="1"/>
          </p:nvPr>
        </p:nvSpPr>
        <p:spPr>
          <a:xfrm>
            <a:off x="447150" y="3014057"/>
            <a:ext cx="8343900" cy="345496"/>
          </a:xfrm>
        </p:spPr>
        <p:txBody>
          <a:bodyPr/>
          <a:lstStyle/>
          <a:p>
            <a:pPr marL="0" indent="0" algn="ctr">
              <a:lnSpc>
                <a:spcPct val="80000"/>
              </a:lnSpc>
              <a:buNone/>
              <a:tabLst>
                <a:tab pos="2279650" algn="l"/>
              </a:tabLst>
            </a:pPr>
            <a:r>
              <a:rPr lang="en-US" sz="1600" i="1" dirty="0" smtClean="0"/>
              <a:t>KB Editor View Alert Types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1" name="Rectangle 3"/>
          <p:cNvSpPr>
            <a:spLocks noGrp="1" noChangeArrowheads="1"/>
          </p:cNvSpPr>
          <p:nvPr>
            <p:ph sz="half" idx="1"/>
          </p:nvPr>
        </p:nvSpPr>
        <p:spPr>
          <a:xfrm>
            <a:off x="447150" y="5775497"/>
            <a:ext cx="8343900" cy="345496"/>
          </a:xfrm>
        </p:spPr>
        <p:txBody>
          <a:bodyPr/>
          <a:lstStyle/>
          <a:p>
            <a:pPr marL="0" indent="0" algn="ctr">
              <a:lnSpc>
                <a:spcPct val="80000"/>
              </a:lnSpc>
              <a:buNone/>
              <a:tabLst>
                <a:tab pos="2279650" algn="l"/>
              </a:tabLst>
            </a:pPr>
            <a:r>
              <a:rPr lang="en-US" sz="1600" i="1" dirty="0" smtClean="0"/>
              <a:t>KB Editor Alert Type Details</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5" name="Picture 4"/>
          <p:cNvPicPr>
            <a:picLocks noChangeAspect="1"/>
          </p:cNvPicPr>
          <p:nvPr/>
        </p:nvPicPr>
        <p:blipFill>
          <a:blip r:embed="rId3" cstate="print"/>
          <a:stretch>
            <a:fillRect/>
          </a:stretch>
        </p:blipFill>
        <p:spPr>
          <a:xfrm>
            <a:off x="1912488" y="3375407"/>
            <a:ext cx="5413221" cy="2187696"/>
          </a:xfrm>
          <a:prstGeom prst="rect">
            <a:avLst/>
          </a:prstGeom>
          <a:ln>
            <a:solidFill>
              <a:schemeClr val="tx1"/>
            </a:solidFill>
          </a:ln>
        </p:spPr>
      </p:pic>
      <p:cxnSp>
        <p:nvCxnSpPr>
          <p:cNvPr id="14" name="Elbow Connector 13"/>
          <p:cNvCxnSpPr/>
          <p:nvPr/>
        </p:nvCxnSpPr>
        <p:spPr bwMode="auto">
          <a:xfrm rot="16200000" flipH="1">
            <a:off x="1207673" y="3152539"/>
            <a:ext cx="1591734" cy="711201"/>
          </a:xfrm>
          <a:prstGeom prst="bentConnector3">
            <a:avLst>
              <a:gd name="adj1" fmla="val 99645"/>
            </a:avLst>
          </a:prstGeom>
          <a:solidFill>
            <a:schemeClr val="accent1"/>
          </a:solidFill>
          <a:ln w="762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xmlns="" val="38638705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Alert Types</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Before adding, editing, or deleting alert types, note:</a:t>
            </a:r>
          </a:p>
          <a:p>
            <a:pPr lvl="1">
              <a:lnSpc>
                <a:spcPct val="80000"/>
              </a:lnSpc>
              <a:tabLst>
                <a:tab pos="2279650" algn="l"/>
              </a:tabLst>
            </a:pPr>
            <a:r>
              <a:rPr lang="en-US" sz="2000" dirty="0" smtClean="0"/>
              <a:t>Understanding </a:t>
            </a:r>
            <a:r>
              <a:rPr lang="en-US" sz="2000" dirty="0"/>
              <a:t>the alert types associated with </a:t>
            </a:r>
            <a:r>
              <a:rPr lang="en-US" sz="2000" dirty="0" smtClean="0"/>
              <a:t>the VistA </a:t>
            </a:r>
            <a:r>
              <a:rPr lang="en-US" sz="2000" dirty="0"/>
              <a:t>Reminder </a:t>
            </a:r>
            <a:r>
              <a:rPr lang="en-US" sz="2000" dirty="0" smtClean="0"/>
              <a:t>Dialog, </a:t>
            </a:r>
            <a:r>
              <a:rPr lang="en-US" sz="2000" dirty="0"/>
              <a:t>along with </a:t>
            </a:r>
            <a:r>
              <a:rPr lang="en-US" sz="2000" dirty="0" smtClean="0"/>
              <a:t>site-specific alert types, </a:t>
            </a:r>
            <a:r>
              <a:rPr lang="en-US" sz="2000" dirty="0"/>
              <a:t>is critical to having a meaningful and well-defined alert </a:t>
            </a:r>
            <a:r>
              <a:rPr lang="en-US" sz="2000" dirty="0" smtClean="0"/>
              <a:t>type.</a:t>
            </a:r>
          </a:p>
          <a:p>
            <a:pPr lvl="1">
              <a:lnSpc>
                <a:spcPct val="80000"/>
              </a:lnSpc>
              <a:tabLst>
                <a:tab pos="2279650" algn="l"/>
              </a:tabLst>
            </a:pPr>
            <a:r>
              <a:rPr lang="en-US" sz="2000" dirty="0" smtClean="0"/>
              <a:t>Knowledge </a:t>
            </a:r>
            <a:r>
              <a:rPr lang="en-US" sz="2000" dirty="0"/>
              <a:t>of Reminder Dialogs, Text Integration Utilities (TIU), and Health Factors design are also essential.</a:t>
            </a:r>
          </a:p>
          <a:p>
            <a:pPr lvl="1">
              <a:lnSpc>
                <a:spcPct val="80000"/>
              </a:lnSpc>
              <a:tabLst>
                <a:tab pos="2279650" algn="l"/>
              </a:tabLst>
            </a:pPr>
            <a:r>
              <a:rPr lang="en-US" sz="2000" dirty="0" smtClean="0"/>
              <a:t>Only CACs </a:t>
            </a:r>
            <a:r>
              <a:rPr lang="en-US" sz="2000" dirty="0"/>
              <a:t>should create and maintain Alert Type records. </a:t>
            </a: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Tree>
    <p:extLst>
      <p:ext uri="{BB962C8B-B14F-4D97-AF65-F5344CB8AC3E}">
        <p14:creationId xmlns:p14="http://schemas.microsoft.com/office/powerpoint/2010/main" xmlns="" val="23249201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Adding Alert Types</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6-Oct-14</a:t>
            </a:fld>
            <a:endParaRPr lang="en-US"/>
          </a:p>
        </p:txBody>
      </p:sp>
    </p:spTree>
    <p:extLst>
      <p:ext uri="{BB962C8B-B14F-4D97-AF65-F5344CB8AC3E}">
        <p14:creationId xmlns:p14="http://schemas.microsoft.com/office/powerpoint/2010/main" xmlns="" val="1031155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Adding Alert Types</a:t>
            </a:r>
          </a:p>
        </p:txBody>
      </p:sp>
      <p:sp>
        <p:nvSpPr>
          <p:cNvPr id="9219"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a:tabLst>
                <a:tab pos="2279650" algn="l"/>
              </a:tabLst>
            </a:pPr>
            <a:r>
              <a:rPr lang="en-US" sz="2400" dirty="0" smtClean="0"/>
              <a:t>First, click on the Add button or press </a:t>
            </a:r>
            <a:r>
              <a:rPr lang="en-US" sz="2400" dirty="0" err="1" smtClean="0"/>
              <a:t>Ctrl+Alt+A</a:t>
            </a:r>
            <a:r>
              <a:rPr lang="en-US" sz="2400" dirty="0" smtClean="0"/>
              <a:t> to start adding a new alert type.</a:t>
            </a:r>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pic>
        <p:nvPicPr>
          <p:cNvPr id="2" name="Picture 1"/>
          <p:cNvPicPr>
            <a:picLocks noChangeAspect="1"/>
          </p:cNvPicPr>
          <p:nvPr/>
        </p:nvPicPr>
        <p:blipFill>
          <a:blip r:embed="rId2" cstate="print"/>
          <a:stretch>
            <a:fillRect/>
          </a:stretch>
        </p:blipFill>
        <p:spPr>
          <a:xfrm>
            <a:off x="895031" y="1828661"/>
            <a:ext cx="7353937" cy="3200677"/>
          </a:xfrm>
          <a:prstGeom prst="rect">
            <a:avLst/>
          </a:prstGeom>
          <a:ln>
            <a:solidFill>
              <a:schemeClr val="tx1"/>
            </a:solidFill>
          </a:ln>
        </p:spPr>
      </p:pic>
      <p:sp>
        <p:nvSpPr>
          <p:cNvPr id="6" name="Oval 5"/>
          <p:cNvSpPr/>
          <p:nvPr/>
        </p:nvSpPr>
        <p:spPr bwMode="auto">
          <a:xfrm>
            <a:off x="1139664" y="3734642"/>
            <a:ext cx="497225" cy="261625"/>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7" name="Rectangle 3"/>
          <p:cNvSpPr>
            <a:spLocks noGrp="1" noChangeArrowheads="1"/>
          </p:cNvSpPr>
          <p:nvPr>
            <p:ph sz="half" idx="1"/>
          </p:nvPr>
        </p:nvSpPr>
        <p:spPr>
          <a:xfrm>
            <a:off x="300395" y="5104750"/>
            <a:ext cx="8343900" cy="345496"/>
          </a:xfrm>
        </p:spPr>
        <p:txBody>
          <a:bodyPr/>
          <a:lstStyle/>
          <a:p>
            <a:pPr marL="0" indent="0" algn="ctr">
              <a:lnSpc>
                <a:spcPct val="80000"/>
              </a:lnSpc>
              <a:buNone/>
              <a:tabLst>
                <a:tab pos="2279650" algn="l"/>
              </a:tabLst>
            </a:pPr>
            <a:r>
              <a:rPr lang="en-US" sz="1600" i="1" dirty="0" smtClean="0"/>
              <a:t>KB Editor View Alert Types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8" name="Rectangle 3"/>
          <p:cNvSpPr>
            <a:spLocks noGrp="1" noChangeArrowheads="1"/>
          </p:cNvSpPr>
          <p:nvPr>
            <p:ph sz="half" idx="1"/>
          </p:nvPr>
        </p:nvSpPr>
        <p:spPr>
          <a:xfrm>
            <a:off x="381000" y="2526063"/>
            <a:ext cx="8343900" cy="3958872"/>
          </a:xfrm>
        </p:spPr>
        <p:txBody>
          <a:bodyPr/>
          <a:lstStyle/>
          <a:p>
            <a:pPr>
              <a:lnSpc>
                <a:spcPct val="80000"/>
              </a:lnSpc>
              <a:tabLst>
                <a:tab pos="2279650" algn="l"/>
              </a:tabLst>
            </a:pPr>
            <a:endParaRPr lang="en-US" sz="2400" dirty="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2000" dirty="0" smtClean="0"/>
          </a:p>
          <a:p>
            <a:pPr>
              <a:lnSpc>
                <a:spcPct val="80000"/>
              </a:lnSpc>
              <a:tabLst>
                <a:tab pos="2279650" algn="l"/>
              </a:tabLst>
            </a:pPr>
            <a:endParaRPr lang="en-US" sz="2000" dirty="0"/>
          </a:p>
          <a:p>
            <a:pPr>
              <a:lnSpc>
                <a:spcPct val="80000"/>
              </a:lnSpc>
              <a:tabLst>
                <a:tab pos="2279650" algn="l"/>
              </a:tabLst>
            </a:pPr>
            <a:r>
              <a:rPr lang="en-US" sz="2000" dirty="0" smtClean="0"/>
              <a:t>Note</a:t>
            </a:r>
            <a:r>
              <a:rPr lang="en-US" sz="2000" dirty="0"/>
              <a:t>: </a:t>
            </a:r>
            <a:r>
              <a:rPr lang="en-US" sz="2000" dirty="0" smtClean="0"/>
              <a:t>An alert category must be defined first before creating alert types within it.</a:t>
            </a:r>
            <a:endParaRPr lang="en-US" sz="20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Tree>
    <p:extLst>
      <p:ext uri="{BB962C8B-B14F-4D97-AF65-F5344CB8AC3E}">
        <p14:creationId xmlns:p14="http://schemas.microsoft.com/office/powerpoint/2010/main" xmlns="" val="17750759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989703" y="2736519"/>
            <a:ext cx="6965284" cy="2819644"/>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Adding Alert Types</a:t>
            </a:r>
          </a:p>
        </p:txBody>
      </p:sp>
      <p:sp>
        <p:nvSpPr>
          <p:cNvPr id="9219"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startAt="2"/>
              <a:tabLst>
                <a:tab pos="2279650" algn="l"/>
              </a:tabLst>
            </a:pPr>
            <a:r>
              <a:rPr lang="en-US" sz="2400" dirty="0" smtClean="0"/>
              <a:t>The Alert Type Details page will appear, with four tabs:</a:t>
            </a:r>
          </a:p>
          <a:p>
            <a:pPr lvl="1">
              <a:lnSpc>
                <a:spcPct val="80000"/>
              </a:lnSpc>
              <a:tabLst>
                <a:tab pos="2279650" algn="l"/>
              </a:tabLst>
            </a:pPr>
            <a:r>
              <a:rPr lang="en-US" sz="2000" dirty="0">
                <a:hlinkClick r:id="rId3" action="ppaction://hlinksldjump"/>
              </a:rPr>
              <a:t>Reminder Dialog</a:t>
            </a:r>
            <a:endParaRPr lang="en-US" sz="2000" dirty="0"/>
          </a:p>
          <a:p>
            <a:pPr lvl="1">
              <a:lnSpc>
                <a:spcPct val="80000"/>
              </a:lnSpc>
              <a:tabLst>
                <a:tab pos="2279650" algn="l"/>
              </a:tabLst>
            </a:pPr>
            <a:r>
              <a:rPr lang="en-US" sz="2000" dirty="0">
                <a:hlinkClick r:id="rId4" action="ppaction://hlinksldjump"/>
              </a:rPr>
              <a:t>Order Dialog</a:t>
            </a:r>
            <a:endParaRPr lang="en-US" sz="2000" dirty="0"/>
          </a:p>
          <a:p>
            <a:pPr lvl="1">
              <a:lnSpc>
                <a:spcPct val="80000"/>
              </a:lnSpc>
              <a:tabLst>
                <a:tab pos="2279650" algn="l"/>
              </a:tabLst>
            </a:pPr>
            <a:r>
              <a:rPr lang="en-US" sz="2000" dirty="0">
                <a:hlinkClick r:id="rId5" action="ppaction://hlinksldjump"/>
              </a:rPr>
              <a:t>Follow-up Dialog</a:t>
            </a:r>
            <a:endParaRPr lang="en-US" sz="2000" dirty="0"/>
          </a:p>
          <a:p>
            <a:pPr lvl="1">
              <a:lnSpc>
                <a:spcPct val="80000"/>
              </a:lnSpc>
              <a:tabLst>
                <a:tab pos="2279650" algn="l"/>
              </a:tabLst>
            </a:pPr>
            <a:r>
              <a:rPr lang="en-US" sz="2000" dirty="0">
                <a:hlinkClick r:id="rId6" action="ppaction://hlinksldjump"/>
              </a:rPr>
              <a:t>Comments </a:t>
            </a:r>
            <a:r>
              <a:rPr lang="en-US" sz="2000" dirty="0" smtClean="0">
                <a:hlinkClick r:id="rId6" action="ppaction://hlinksldjump"/>
              </a:rPr>
              <a:t>Dialog</a:t>
            </a:r>
            <a:endParaRPr lang="en-US" sz="2000" dirty="0"/>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7" name="Rectangle 3"/>
          <p:cNvSpPr>
            <a:spLocks noGrp="1" noChangeArrowheads="1"/>
          </p:cNvSpPr>
          <p:nvPr>
            <p:ph sz="half" idx="1"/>
          </p:nvPr>
        </p:nvSpPr>
        <p:spPr>
          <a:xfrm>
            <a:off x="300395" y="5670753"/>
            <a:ext cx="8343900" cy="345496"/>
          </a:xfrm>
        </p:spPr>
        <p:txBody>
          <a:bodyPr/>
          <a:lstStyle/>
          <a:p>
            <a:pPr marL="0" indent="0" algn="ctr">
              <a:lnSpc>
                <a:spcPct val="80000"/>
              </a:lnSpc>
              <a:buNone/>
              <a:tabLst>
                <a:tab pos="2279650" algn="l"/>
              </a:tabLst>
            </a:pPr>
            <a:r>
              <a:rPr lang="en-US" sz="1600" i="1" dirty="0" smtClean="0"/>
              <a:t>KB Editor View Alert Type Details</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9" name="Rectangle 3"/>
          <p:cNvSpPr>
            <a:spLocks noGrp="1" noChangeArrowheads="1"/>
          </p:cNvSpPr>
          <p:nvPr>
            <p:ph sz="half" idx="1"/>
          </p:nvPr>
        </p:nvSpPr>
        <p:spPr>
          <a:xfrm>
            <a:off x="381000" y="2830866"/>
            <a:ext cx="8343900" cy="3958872"/>
          </a:xfrm>
        </p:spPr>
        <p:txBody>
          <a:bodyPr/>
          <a:lstStyle/>
          <a:p>
            <a:pPr>
              <a:lnSpc>
                <a:spcPct val="80000"/>
              </a:lnSpc>
              <a:tabLst>
                <a:tab pos="2279650" algn="l"/>
              </a:tabLst>
            </a:pPr>
            <a:endParaRPr lang="en-US" sz="2400" dirty="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2000" dirty="0" smtClean="0"/>
          </a:p>
          <a:p>
            <a:pPr>
              <a:lnSpc>
                <a:spcPct val="80000"/>
              </a:lnSpc>
              <a:tabLst>
                <a:tab pos="2279650" algn="l"/>
              </a:tabLst>
            </a:pPr>
            <a:endParaRPr lang="en-US" sz="2000" dirty="0"/>
          </a:p>
          <a:p>
            <a:pPr>
              <a:lnSpc>
                <a:spcPct val="80000"/>
              </a:lnSpc>
              <a:tabLst>
                <a:tab pos="2279650" algn="l"/>
              </a:tabLst>
            </a:pPr>
            <a:r>
              <a:rPr lang="en-US" sz="2000" dirty="0" smtClean="0"/>
              <a:t>Note</a:t>
            </a:r>
            <a:r>
              <a:rPr lang="en-US" sz="2000" dirty="0"/>
              <a:t>: </a:t>
            </a:r>
            <a:r>
              <a:rPr lang="en-US" sz="2000" dirty="0" smtClean="0"/>
              <a:t>The tabs can be filled out in any order.</a:t>
            </a:r>
            <a:endParaRPr lang="en-US" sz="20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Tree>
    <p:extLst>
      <p:ext uri="{BB962C8B-B14F-4D97-AF65-F5344CB8AC3E}">
        <p14:creationId xmlns:p14="http://schemas.microsoft.com/office/powerpoint/2010/main" xmlns="" val="20880961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The Reminder Dialog</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6-Oct-14</a:t>
            </a:fld>
            <a:endParaRPr lang="en-US"/>
          </a:p>
        </p:txBody>
      </p:sp>
    </p:spTree>
    <p:extLst>
      <p:ext uri="{BB962C8B-B14F-4D97-AF65-F5344CB8AC3E}">
        <p14:creationId xmlns:p14="http://schemas.microsoft.com/office/powerpoint/2010/main" xmlns="" val="2115867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Lesson </a:t>
            </a:r>
            <a:r>
              <a:rPr lang="en-US" dirty="0"/>
              <a:t>1</a:t>
            </a:r>
            <a:r>
              <a:rPr lang="en-US" dirty="0" smtClean="0"/>
              <a:t>: What is the KB Editor?</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6-Oct-14</a:t>
            </a:fld>
            <a:endParaRPr lang="en-US"/>
          </a:p>
        </p:txBody>
      </p:sp>
    </p:spTree>
    <p:extLst>
      <p:ext uri="{BB962C8B-B14F-4D97-AF65-F5344CB8AC3E}">
        <p14:creationId xmlns:p14="http://schemas.microsoft.com/office/powerpoint/2010/main" xmlns="" val="3008173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The Reminder Dialog</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In the Reminder Dialog tab you will configure how the alert type functions. This includes settings such as the alert type’s name, what prompt will appear to the provider at the start of the AWARE Alert Tracker process.</a:t>
            </a:r>
            <a:endParaRPr lang="en-US" sz="2400" dirty="0"/>
          </a:p>
          <a:p>
            <a:pPr>
              <a:lnSpc>
                <a:spcPct val="80000"/>
              </a:lnSpc>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9" name="Rectangle 3"/>
          <p:cNvSpPr>
            <a:spLocks noGrp="1" noChangeArrowheads="1"/>
          </p:cNvSpPr>
          <p:nvPr>
            <p:ph sz="half" idx="1"/>
          </p:nvPr>
        </p:nvSpPr>
        <p:spPr>
          <a:xfrm>
            <a:off x="381000" y="2548641"/>
            <a:ext cx="8343900" cy="3958872"/>
          </a:xfrm>
        </p:spPr>
        <p:txBody>
          <a:bodyPr/>
          <a:lstStyle/>
          <a:p>
            <a:pPr>
              <a:lnSpc>
                <a:spcPct val="80000"/>
              </a:lnSpc>
              <a:tabLst>
                <a:tab pos="2279650" algn="l"/>
              </a:tabLst>
            </a:pPr>
            <a:endParaRPr lang="en-US" sz="2400" dirty="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2000" dirty="0" smtClean="0"/>
          </a:p>
          <a:p>
            <a:pPr>
              <a:lnSpc>
                <a:spcPct val="80000"/>
              </a:lnSpc>
              <a:tabLst>
                <a:tab pos="2279650" algn="l"/>
              </a:tabLst>
            </a:pPr>
            <a:endParaRPr lang="en-US" sz="2000" dirty="0"/>
          </a:p>
          <a:p>
            <a:pPr>
              <a:lnSpc>
                <a:spcPct val="80000"/>
              </a:lnSpc>
              <a:tabLst>
                <a:tab pos="2279650" algn="l"/>
              </a:tabLst>
            </a:pPr>
            <a:r>
              <a:rPr lang="en-US" sz="2000" dirty="0" smtClean="0"/>
              <a:t>Note</a:t>
            </a:r>
            <a:r>
              <a:rPr lang="en-US" sz="2000" dirty="0"/>
              <a:t>: </a:t>
            </a:r>
            <a:r>
              <a:rPr lang="en-US" sz="2000" dirty="0" smtClean="0"/>
              <a:t>For further information about the AWARE Alert Tracker, see the separate training document, </a:t>
            </a:r>
            <a:r>
              <a:rPr lang="en-US" sz="2000" i="1" dirty="0" smtClean="0"/>
              <a:t>AWARE Alert Tracker Training</a:t>
            </a:r>
            <a:r>
              <a:rPr lang="en-US" sz="2000" dirty="0" smtClean="0"/>
              <a:t>.</a:t>
            </a: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pic>
        <p:nvPicPr>
          <p:cNvPr id="10" name="Picture 9"/>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00200" y="2390384"/>
            <a:ext cx="5943600" cy="2578100"/>
          </a:xfrm>
          <a:prstGeom prst="rect">
            <a:avLst/>
          </a:prstGeom>
          <a:noFill/>
          <a:ln>
            <a:noFill/>
          </a:ln>
        </p:spPr>
      </p:pic>
      <p:sp>
        <p:nvSpPr>
          <p:cNvPr id="11" name="Rectangle 3"/>
          <p:cNvSpPr>
            <a:spLocks noGrp="1" noChangeArrowheads="1"/>
          </p:cNvSpPr>
          <p:nvPr>
            <p:ph sz="half" idx="1"/>
          </p:nvPr>
        </p:nvSpPr>
        <p:spPr>
          <a:xfrm>
            <a:off x="381000" y="4993092"/>
            <a:ext cx="8343900" cy="345496"/>
          </a:xfrm>
        </p:spPr>
        <p:txBody>
          <a:bodyPr/>
          <a:lstStyle/>
          <a:p>
            <a:pPr marL="0" indent="0" algn="ctr">
              <a:lnSpc>
                <a:spcPct val="80000"/>
              </a:lnSpc>
              <a:buNone/>
              <a:tabLst>
                <a:tab pos="2279650" algn="l"/>
              </a:tabLst>
            </a:pPr>
            <a:r>
              <a:rPr lang="en-US" sz="1600" i="1" dirty="0" smtClean="0"/>
              <a:t>An AWARE Alert Tracker Prompt</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Tree>
    <p:extLst>
      <p:ext uri="{BB962C8B-B14F-4D97-AF65-F5344CB8AC3E}">
        <p14:creationId xmlns:p14="http://schemas.microsoft.com/office/powerpoint/2010/main" xmlns="" val="27795885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sz="half" idx="1"/>
          </p:nvPr>
        </p:nvSpPr>
        <p:spPr>
          <a:xfrm>
            <a:off x="381000" y="2548641"/>
            <a:ext cx="8343900" cy="3958872"/>
          </a:xfrm>
        </p:spPr>
        <p:txBody>
          <a:bodyPr/>
          <a:lstStyle/>
          <a:p>
            <a:pPr>
              <a:lnSpc>
                <a:spcPct val="80000"/>
              </a:lnSpc>
              <a:tabLst>
                <a:tab pos="2279650" algn="l"/>
              </a:tabLst>
            </a:pPr>
            <a:endParaRPr lang="en-US" sz="2400" dirty="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2000" dirty="0" smtClean="0"/>
          </a:p>
          <a:p>
            <a:pPr>
              <a:lnSpc>
                <a:spcPct val="80000"/>
              </a:lnSpc>
              <a:tabLst>
                <a:tab pos="2279650" algn="l"/>
              </a:tabLst>
            </a:pPr>
            <a:endParaRPr lang="en-US" sz="2000" dirty="0"/>
          </a:p>
          <a:p>
            <a:pPr>
              <a:lnSpc>
                <a:spcPct val="80000"/>
              </a:lnSpc>
              <a:tabLst>
                <a:tab pos="2279650" algn="l"/>
              </a:tabLst>
            </a:pPr>
            <a:r>
              <a:rPr lang="en-US" sz="2000" dirty="0" smtClean="0"/>
              <a:t>Note</a:t>
            </a:r>
            <a:r>
              <a:rPr lang="en-US" sz="2000" dirty="0"/>
              <a:t>: </a:t>
            </a:r>
            <a:r>
              <a:rPr lang="en-US" sz="2000" dirty="0" smtClean="0"/>
              <a:t>For a description of what each field represents, see the slide </a:t>
            </a:r>
            <a:r>
              <a:rPr lang="en-US" sz="2000" dirty="0" smtClean="0">
                <a:hlinkClick r:id="rId2" action="ppaction://hlinksldjump"/>
              </a:rPr>
              <a:t>Understanding the Columns – Alert Type Tab</a:t>
            </a:r>
            <a:r>
              <a:rPr lang="en-US" sz="2000" dirty="0" smtClean="0"/>
              <a:t>.</a:t>
            </a: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19"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startAt="3"/>
              <a:tabLst>
                <a:tab pos="2279650" algn="l"/>
              </a:tabLst>
            </a:pPr>
            <a:r>
              <a:rPr lang="en-US" sz="2400" dirty="0" smtClean="0"/>
              <a:t>Begin filling out the fields on the Reminder Dialog tab by entering the Alert Type and a description.</a:t>
            </a:r>
            <a:endParaRPr lang="en-US" sz="2000" dirty="0"/>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pic>
        <p:nvPicPr>
          <p:cNvPr id="2" name="Picture 1"/>
          <p:cNvPicPr>
            <a:picLocks noChangeAspect="1"/>
          </p:cNvPicPr>
          <p:nvPr/>
        </p:nvPicPr>
        <p:blipFill>
          <a:blip r:embed="rId3" cstate="print"/>
          <a:stretch>
            <a:fillRect/>
          </a:stretch>
        </p:blipFill>
        <p:spPr>
          <a:xfrm>
            <a:off x="1070308" y="1875552"/>
            <a:ext cx="6965284" cy="2827265"/>
          </a:xfrm>
          <a:prstGeom prst="rect">
            <a:avLst/>
          </a:prstGeom>
          <a:ln>
            <a:solidFill>
              <a:schemeClr val="tx1"/>
            </a:solidFill>
          </a:ln>
        </p:spPr>
      </p:pic>
      <p:sp>
        <p:nvSpPr>
          <p:cNvPr id="9" name="Rectangle 3"/>
          <p:cNvSpPr>
            <a:spLocks noGrp="1" noChangeArrowheads="1"/>
          </p:cNvSpPr>
          <p:nvPr>
            <p:ph sz="half" idx="1"/>
          </p:nvPr>
        </p:nvSpPr>
        <p:spPr>
          <a:xfrm>
            <a:off x="381000" y="4801179"/>
            <a:ext cx="8343900" cy="345496"/>
          </a:xfrm>
        </p:spPr>
        <p:txBody>
          <a:bodyPr/>
          <a:lstStyle/>
          <a:p>
            <a:pPr marL="0" indent="0" algn="ctr">
              <a:lnSpc>
                <a:spcPct val="80000"/>
              </a:lnSpc>
              <a:buNone/>
              <a:tabLst>
                <a:tab pos="2279650" algn="l"/>
              </a:tabLst>
            </a:pPr>
            <a:r>
              <a:rPr lang="en-US" sz="1600" i="1" dirty="0" smtClean="0"/>
              <a:t>KB Editor View Alert Type Details – Reminder Dialog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0" name="Rectangle 2"/>
          <p:cNvSpPr>
            <a:spLocks noGrp="1" noChangeArrowheads="1"/>
          </p:cNvSpPr>
          <p:nvPr>
            <p:ph type="title"/>
          </p:nvPr>
        </p:nvSpPr>
        <p:spPr>
          <a:xfrm>
            <a:off x="447150" y="171450"/>
            <a:ext cx="5410200" cy="536575"/>
          </a:xfrm>
        </p:spPr>
        <p:txBody>
          <a:bodyPr/>
          <a:lstStyle/>
          <a:p>
            <a:pPr eaLnBrk="1" hangingPunct="1"/>
            <a:r>
              <a:rPr lang="en-US" dirty="0" smtClean="0"/>
              <a:t>The Reminder Dialog</a:t>
            </a:r>
          </a:p>
        </p:txBody>
      </p:sp>
    </p:spTree>
    <p:extLst>
      <p:ext uri="{BB962C8B-B14F-4D97-AF65-F5344CB8AC3E}">
        <p14:creationId xmlns:p14="http://schemas.microsoft.com/office/powerpoint/2010/main" xmlns="" val="25759955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startAt="4"/>
              <a:tabLst>
                <a:tab pos="2279650" algn="l"/>
              </a:tabLst>
            </a:pPr>
            <a:r>
              <a:rPr lang="en-US" sz="2400" dirty="0" smtClean="0"/>
              <a:t>To fill out the Reminder Dialog and TIU Template fields, you must conduct a search. Enter the text to search in the field and then press the Search button.</a:t>
            </a:r>
            <a:endParaRPr lang="en-US" sz="2000" dirty="0"/>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pic>
        <p:nvPicPr>
          <p:cNvPr id="3" name="Picture 2"/>
          <p:cNvPicPr>
            <a:picLocks noChangeAspect="1"/>
          </p:cNvPicPr>
          <p:nvPr/>
        </p:nvPicPr>
        <p:blipFill>
          <a:blip r:embed="rId2" cstate="print"/>
          <a:stretch>
            <a:fillRect/>
          </a:stretch>
        </p:blipFill>
        <p:spPr>
          <a:xfrm>
            <a:off x="1127158" y="2087156"/>
            <a:ext cx="6950042" cy="2827265"/>
          </a:xfrm>
          <a:prstGeom prst="rect">
            <a:avLst/>
          </a:prstGeom>
          <a:ln>
            <a:solidFill>
              <a:schemeClr val="tx1"/>
            </a:solidFill>
          </a:ln>
        </p:spPr>
      </p:pic>
      <p:sp>
        <p:nvSpPr>
          <p:cNvPr id="8" name="Oval 7"/>
          <p:cNvSpPr/>
          <p:nvPr/>
        </p:nvSpPr>
        <p:spPr bwMode="auto">
          <a:xfrm>
            <a:off x="6118064" y="3023443"/>
            <a:ext cx="892336" cy="329357"/>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1" name="Rectangle 3"/>
          <p:cNvSpPr>
            <a:spLocks noGrp="1" noChangeArrowheads="1"/>
          </p:cNvSpPr>
          <p:nvPr>
            <p:ph sz="half" idx="1"/>
          </p:nvPr>
        </p:nvSpPr>
        <p:spPr>
          <a:xfrm>
            <a:off x="381000" y="4959225"/>
            <a:ext cx="8343900" cy="345496"/>
          </a:xfrm>
        </p:spPr>
        <p:txBody>
          <a:bodyPr/>
          <a:lstStyle/>
          <a:p>
            <a:pPr marL="0" indent="0" algn="ctr">
              <a:lnSpc>
                <a:spcPct val="80000"/>
              </a:lnSpc>
              <a:buNone/>
              <a:tabLst>
                <a:tab pos="2279650" algn="l"/>
              </a:tabLst>
            </a:pPr>
            <a:r>
              <a:rPr lang="en-US" sz="1600" i="1" dirty="0" smtClean="0"/>
              <a:t>KB Editor View Alert Type Details – Reminder Dialog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2" name="Rectangle 3"/>
          <p:cNvSpPr>
            <a:spLocks noGrp="1" noChangeArrowheads="1"/>
          </p:cNvSpPr>
          <p:nvPr>
            <p:ph sz="half" idx="1"/>
          </p:nvPr>
        </p:nvSpPr>
        <p:spPr>
          <a:xfrm>
            <a:off x="381000" y="2571219"/>
            <a:ext cx="8343900" cy="3958872"/>
          </a:xfrm>
        </p:spPr>
        <p:txBody>
          <a:bodyPr/>
          <a:lstStyle/>
          <a:p>
            <a:pPr>
              <a:lnSpc>
                <a:spcPct val="80000"/>
              </a:lnSpc>
              <a:tabLst>
                <a:tab pos="2279650" algn="l"/>
              </a:tabLst>
            </a:pPr>
            <a:endParaRPr lang="en-US" sz="2400" dirty="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2000" dirty="0" smtClean="0"/>
          </a:p>
          <a:p>
            <a:pPr>
              <a:lnSpc>
                <a:spcPct val="80000"/>
              </a:lnSpc>
              <a:tabLst>
                <a:tab pos="2279650" algn="l"/>
              </a:tabLst>
            </a:pPr>
            <a:endParaRPr lang="en-US" sz="2000" dirty="0"/>
          </a:p>
          <a:p>
            <a:pPr>
              <a:lnSpc>
                <a:spcPct val="80000"/>
              </a:lnSpc>
              <a:tabLst>
                <a:tab pos="2279650" algn="l"/>
              </a:tabLst>
            </a:pPr>
            <a:r>
              <a:rPr lang="en-US" sz="2000" dirty="0" smtClean="0"/>
              <a:t>Note</a:t>
            </a:r>
            <a:r>
              <a:rPr lang="en-US" sz="2000" dirty="0"/>
              <a:t>: </a:t>
            </a:r>
            <a:r>
              <a:rPr lang="en-US" sz="2000" dirty="0" smtClean="0"/>
              <a:t>The Search is case-sensitive, so make sure to enter capital letters if searching for items such as VEFA/AVEFA/AW500, etc.</a:t>
            </a:r>
            <a:endParaRPr lang="en-US" sz="20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10" name="Rectangle 2"/>
          <p:cNvSpPr>
            <a:spLocks noGrp="1" noChangeArrowheads="1"/>
          </p:cNvSpPr>
          <p:nvPr>
            <p:ph type="title"/>
          </p:nvPr>
        </p:nvSpPr>
        <p:spPr>
          <a:xfrm>
            <a:off x="447150" y="171450"/>
            <a:ext cx="5410200" cy="536575"/>
          </a:xfrm>
        </p:spPr>
        <p:txBody>
          <a:bodyPr/>
          <a:lstStyle/>
          <a:p>
            <a:pPr eaLnBrk="1" hangingPunct="1"/>
            <a:r>
              <a:rPr lang="en-US" dirty="0" smtClean="0"/>
              <a:t>The Reminder Dialog</a:t>
            </a:r>
          </a:p>
        </p:txBody>
      </p:sp>
    </p:spTree>
    <p:extLst>
      <p:ext uri="{BB962C8B-B14F-4D97-AF65-F5344CB8AC3E}">
        <p14:creationId xmlns:p14="http://schemas.microsoft.com/office/powerpoint/2010/main" xmlns="" val="36931271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startAt="5"/>
              <a:tabLst>
                <a:tab pos="2279650" algn="l"/>
              </a:tabLst>
            </a:pPr>
            <a:r>
              <a:rPr lang="en-US" sz="2400" dirty="0" smtClean="0"/>
              <a:t>A window will appear displaying the search results. Double-click on a result to select it. Alternatively, click on a result to highlight it, and then press Enter.</a:t>
            </a:r>
            <a:endParaRPr lang="en-US" sz="2000" dirty="0"/>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7" name="Rectangle 3"/>
          <p:cNvSpPr>
            <a:spLocks noGrp="1" noChangeArrowheads="1"/>
          </p:cNvSpPr>
          <p:nvPr>
            <p:ph sz="half" idx="1"/>
          </p:nvPr>
        </p:nvSpPr>
        <p:spPr>
          <a:xfrm>
            <a:off x="277817" y="4801101"/>
            <a:ext cx="8343900" cy="345496"/>
          </a:xfrm>
        </p:spPr>
        <p:txBody>
          <a:bodyPr/>
          <a:lstStyle/>
          <a:p>
            <a:pPr marL="0" indent="0" algn="ctr">
              <a:lnSpc>
                <a:spcPct val="80000"/>
              </a:lnSpc>
              <a:buNone/>
              <a:tabLst>
                <a:tab pos="2279650" algn="l"/>
              </a:tabLst>
            </a:pPr>
            <a:r>
              <a:rPr lang="en-US" sz="1600" i="1" dirty="0" smtClean="0"/>
              <a:t>KB Editor Search Result Window</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2" name="Picture 1"/>
          <p:cNvPicPr>
            <a:picLocks noChangeAspect="1"/>
          </p:cNvPicPr>
          <p:nvPr/>
        </p:nvPicPr>
        <p:blipFill>
          <a:blip r:embed="rId2" cstate="print"/>
          <a:stretch>
            <a:fillRect/>
          </a:stretch>
        </p:blipFill>
        <p:spPr>
          <a:xfrm>
            <a:off x="2491559" y="2144918"/>
            <a:ext cx="4160881" cy="2568163"/>
          </a:xfrm>
          <a:prstGeom prst="rect">
            <a:avLst/>
          </a:prstGeom>
          <a:ln>
            <a:solidFill>
              <a:schemeClr val="tx1"/>
            </a:solidFill>
          </a:ln>
        </p:spPr>
      </p:pic>
      <p:sp>
        <p:nvSpPr>
          <p:cNvPr id="8" name="Oval 7"/>
          <p:cNvSpPr/>
          <p:nvPr/>
        </p:nvSpPr>
        <p:spPr bwMode="auto">
          <a:xfrm>
            <a:off x="3064419" y="3641725"/>
            <a:ext cx="3042869" cy="427993"/>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9" name="Rectangle 2"/>
          <p:cNvSpPr>
            <a:spLocks noGrp="1" noChangeArrowheads="1"/>
          </p:cNvSpPr>
          <p:nvPr>
            <p:ph type="title"/>
          </p:nvPr>
        </p:nvSpPr>
        <p:spPr>
          <a:xfrm>
            <a:off x="447150" y="171450"/>
            <a:ext cx="5410200" cy="536575"/>
          </a:xfrm>
        </p:spPr>
        <p:txBody>
          <a:bodyPr/>
          <a:lstStyle/>
          <a:p>
            <a:pPr eaLnBrk="1" hangingPunct="1"/>
            <a:r>
              <a:rPr lang="en-US" dirty="0" smtClean="0"/>
              <a:t>The Reminder Dialog</a:t>
            </a:r>
          </a:p>
        </p:txBody>
      </p:sp>
    </p:spTree>
    <p:extLst>
      <p:ext uri="{BB962C8B-B14F-4D97-AF65-F5344CB8AC3E}">
        <p14:creationId xmlns:p14="http://schemas.microsoft.com/office/powerpoint/2010/main" xmlns="" val="11788097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103211" y="1791874"/>
            <a:ext cx="6965284" cy="2804403"/>
          </a:xfrm>
          <a:prstGeom prst="rect">
            <a:avLst/>
          </a:prstGeom>
          <a:ln>
            <a:solidFill>
              <a:schemeClr val="tx1"/>
            </a:solidFill>
          </a:ln>
        </p:spPr>
      </p:pic>
      <p:sp>
        <p:nvSpPr>
          <p:cNvPr id="9219"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startAt="6"/>
              <a:tabLst>
                <a:tab pos="2279650" algn="l"/>
              </a:tabLst>
            </a:pPr>
            <a:r>
              <a:rPr lang="en-US" sz="2400" dirty="0" smtClean="0"/>
              <a:t>The search result you selected will then be entered into the field on the previous page.</a:t>
            </a:r>
            <a:endParaRPr lang="en-US" sz="2000" dirty="0"/>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8" name="Oval 7"/>
          <p:cNvSpPr/>
          <p:nvPr/>
        </p:nvSpPr>
        <p:spPr bwMode="auto">
          <a:xfrm>
            <a:off x="2895087" y="2666825"/>
            <a:ext cx="2083314" cy="427993"/>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2" name="Rectangle 3"/>
          <p:cNvSpPr>
            <a:spLocks noGrp="1" noChangeArrowheads="1"/>
          </p:cNvSpPr>
          <p:nvPr>
            <p:ph sz="half" idx="1"/>
          </p:nvPr>
        </p:nvSpPr>
        <p:spPr>
          <a:xfrm>
            <a:off x="381000" y="4654422"/>
            <a:ext cx="8343900" cy="345496"/>
          </a:xfrm>
        </p:spPr>
        <p:txBody>
          <a:bodyPr/>
          <a:lstStyle/>
          <a:p>
            <a:pPr marL="0" indent="0" algn="ctr">
              <a:lnSpc>
                <a:spcPct val="80000"/>
              </a:lnSpc>
              <a:buNone/>
              <a:tabLst>
                <a:tab pos="2279650" algn="l"/>
              </a:tabLst>
            </a:pPr>
            <a:r>
              <a:rPr lang="en-US" sz="1600" i="1" dirty="0" smtClean="0"/>
              <a:t>KB Editor View Alert Type Details – Reminder Dialog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0" name="Rectangle 2"/>
          <p:cNvSpPr>
            <a:spLocks noGrp="1" noChangeArrowheads="1"/>
          </p:cNvSpPr>
          <p:nvPr>
            <p:ph type="title"/>
          </p:nvPr>
        </p:nvSpPr>
        <p:spPr>
          <a:xfrm>
            <a:off x="447150" y="171450"/>
            <a:ext cx="5410200" cy="536575"/>
          </a:xfrm>
        </p:spPr>
        <p:txBody>
          <a:bodyPr/>
          <a:lstStyle/>
          <a:p>
            <a:pPr eaLnBrk="1" hangingPunct="1"/>
            <a:r>
              <a:rPr lang="en-US" dirty="0" smtClean="0"/>
              <a:t>The Reminder Dialog</a:t>
            </a:r>
          </a:p>
        </p:txBody>
      </p:sp>
    </p:spTree>
    <p:extLst>
      <p:ext uri="{BB962C8B-B14F-4D97-AF65-F5344CB8AC3E}">
        <p14:creationId xmlns:p14="http://schemas.microsoft.com/office/powerpoint/2010/main" xmlns="" val="3179697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stretch>
            <a:fillRect/>
          </a:stretch>
        </p:blipFill>
        <p:spPr>
          <a:xfrm>
            <a:off x="1074117" y="1740479"/>
            <a:ext cx="6995766" cy="2857748"/>
          </a:xfrm>
          <a:prstGeom prst="rect">
            <a:avLst/>
          </a:prstGeom>
          <a:ln>
            <a:solidFill>
              <a:schemeClr val="tx1"/>
            </a:solidFill>
          </a:ln>
        </p:spPr>
      </p:pic>
      <p:sp>
        <p:nvSpPr>
          <p:cNvPr id="9219"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startAt="7"/>
              <a:tabLst>
                <a:tab pos="2279650" algn="l"/>
              </a:tabLst>
            </a:pPr>
            <a:r>
              <a:rPr lang="en-US" sz="2400" dirty="0" smtClean="0"/>
              <a:t>Fill out the TIU Template field by conducting another search.</a:t>
            </a:r>
            <a:endParaRPr lang="en-US" sz="2000" dirty="0"/>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8" name="Oval 7"/>
          <p:cNvSpPr/>
          <p:nvPr/>
        </p:nvSpPr>
        <p:spPr bwMode="auto">
          <a:xfrm>
            <a:off x="2917665" y="3000512"/>
            <a:ext cx="1733357" cy="386155"/>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0" name="Rectangle 3"/>
          <p:cNvSpPr>
            <a:spLocks noGrp="1" noChangeArrowheads="1"/>
          </p:cNvSpPr>
          <p:nvPr>
            <p:ph sz="half" idx="1"/>
          </p:nvPr>
        </p:nvSpPr>
        <p:spPr>
          <a:xfrm>
            <a:off x="381000" y="4654422"/>
            <a:ext cx="8343900" cy="345496"/>
          </a:xfrm>
        </p:spPr>
        <p:txBody>
          <a:bodyPr/>
          <a:lstStyle/>
          <a:p>
            <a:pPr marL="0" indent="0" algn="ctr">
              <a:lnSpc>
                <a:spcPct val="80000"/>
              </a:lnSpc>
              <a:buNone/>
              <a:tabLst>
                <a:tab pos="2279650" algn="l"/>
              </a:tabLst>
            </a:pPr>
            <a:r>
              <a:rPr lang="en-US" sz="1600" i="1" dirty="0" smtClean="0"/>
              <a:t>KB Editor View Alert Type Details – Reminder Dialog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9" name="Rectangle 2"/>
          <p:cNvSpPr>
            <a:spLocks noGrp="1" noChangeArrowheads="1"/>
          </p:cNvSpPr>
          <p:nvPr>
            <p:ph type="title"/>
          </p:nvPr>
        </p:nvSpPr>
        <p:spPr>
          <a:xfrm>
            <a:off x="447150" y="171450"/>
            <a:ext cx="5410200" cy="536575"/>
          </a:xfrm>
        </p:spPr>
        <p:txBody>
          <a:bodyPr/>
          <a:lstStyle/>
          <a:p>
            <a:pPr eaLnBrk="1" hangingPunct="1"/>
            <a:r>
              <a:rPr lang="en-US" dirty="0" smtClean="0"/>
              <a:t>The Reminder Dialog</a:t>
            </a:r>
          </a:p>
        </p:txBody>
      </p:sp>
    </p:spTree>
    <p:extLst>
      <p:ext uri="{BB962C8B-B14F-4D97-AF65-F5344CB8AC3E}">
        <p14:creationId xmlns:p14="http://schemas.microsoft.com/office/powerpoint/2010/main" xmlns="" val="24669725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stretch>
            <a:fillRect/>
          </a:stretch>
        </p:blipFill>
        <p:spPr>
          <a:xfrm>
            <a:off x="1081737" y="1558128"/>
            <a:ext cx="6980525" cy="3741744"/>
          </a:xfrm>
          <a:prstGeom prst="rect">
            <a:avLst/>
          </a:prstGeom>
          <a:ln>
            <a:solidFill>
              <a:schemeClr val="tx1"/>
            </a:solidFill>
          </a:ln>
        </p:spPr>
      </p:pic>
      <p:sp>
        <p:nvSpPr>
          <p:cNvPr id="9219"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startAt="8"/>
              <a:tabLst>
                <a:tab pos="2279650" algn="l"/>
              </a:tabLst>
            </a:pPr>
            <a:r>
              <a:rPr lang="en-US" sz="2400" dirty="0" smtClean="0"/>
              <a:t>Select an alert category using the dropdown.</a:t>
            </a:r>
            <a:endParaRPr lang="en-US" sz="2000" dirty="0"/>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8" name="Oval 7"/>
          <p:cNvSpPr/>
          <p:nvPr/>
        </p:nvSpPr>
        <p:spPr bwMode="auto">
          <a:xfrm>
            <a:off x="2438400" y="2935111"/>
            <a:ext cx="4109155" cy="2374068"/>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0" name="Rectangle 3"/>
          <p:cNvSpPr>
            <a:spLocks noGrp="1" noChangeArrowheads="1"/>
          </p:cNvSpPr>
          <p:nvPr>
            <p:ph sz="half" idx="1"/>
          </p:nvPr>
        </p:nvSpPr>
        <p:spPr>
          <a:xfrm>
            <a:off x="381000" y="5331761"/>
            <a:ext cx="8343900" cy="345496"/>
          </a:xfrm>
        </p:spPr>
        <p:txBody>
          <a:bodyPr/>
          <a:lstStyle/>
          <a:p>
            <a:pPr marL="0" indent="0" algn="ctr">
              <a:lnSpc>
                <a:spcPct val="80000"/>
              </a:lnSpc>
              <a:buNone/>
              <a:tabLst>
                <a:tab pos="2279650" algn="l"/>
              </a:tabLst>
            </a:pPr>
            <a:r>
              <a:rPr lang="en-US" sz="1600" i="1" dirty="0" smtClean="0"/>
              <a:t>KB Editor View Alert Type Details – Reminder Dialog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9" name="Rectangle 2"/>
          <p:cNvSpPr>
            <a:spLocks noGrp="1" noChangeArrowheads="1"/>
          </p:cNvSpPr>
          <p:nvPr>
            <p:ph type="title"/>
          </p:nvPr>
        </p:nvSpPr>
        <p:spPr>
          <a:xfrm>
            <a:off x="447150" y="171450"/>
            <a:ext cx="5410200" cy="536575"/>
          </a:xfrm>
        </p:spPr>
        <p:txBody>
          <a:bodyPr/>
          <a:lstStyle/>
          <a:p>
            <a:pPr eaLnBrk="1" hangingPunct="1"/>
            <a:r>
              <a:rPr lang="en-US" dirty="0" smtClean="0"/>
              <a:t>The Reminder Dialog</a:t>
            </a:r>
          </a:p>
        </p:txBody>
      </p:sp>
    </p:spTree>
    <p:extLst>
      <p:ext uri="{BB962C8B-B14F-4D97-AF65-F5344CB8AC3E}">
        <p14:creationId xmlns:p14="http://schemas.microsoft.com/office/powerpoint/2010/main" xmlns="" val="16465058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stretch>
            <a:fillRect/>
          </a:stretch>
        </p:blipFill>
        <p:spPr>
          <a:xfrm>
            <a:off x="1074117" y="2015367"/>
            <a:ext cx="6995766" cy="2827265"/>
          </a:xfrm>
          <a:prstGeom prst="rect">
            <a:avLst/>
          </a:prstGeom>
          <a:ln>
            <a:solidFill>
              <a:schemeClr val="tx1"/>
            </a:solidFill>
          </a:ln>
        </p:spPr>
      </p:pic>
      <p:sp>
        <p:nvSpPr>
          <p:cNvPr id="9219"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startAt="9"/>
              <a:tabLst>
                <a:tab pos="2279650" algn="l"/>
              </a:tabLst>
            </a:pPr>
            <a:r>
              <a:rPr lang="en-US" sz="2400" dirty="0" smtClean="0"/>
              <a:t>Enter an Alert Type Mnemonic and AWARE Source Site. The AWARE Source Site should be your own site station number.</a:t>
            </a:r>
            <a:endParaRPr lang="en-US" sz="2000" dirty="0"/>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8" name="Oval 7"/>
          <p:cNvSpPr/>
          <p:nvPr/>
        </p:nvSpPr>
        <p:spPr bwMode="auto">
          <a:xfrm>
            <a:off x="2883800" y="3786484"/>
            <a:ext cx="1067311" cy="627472"/>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0" name="Rectangle 3"/>
          <p:cNvSpPr>
            <a:spLocks noGrp="1" noChangeArrowheads="1"/>
          </p:cNvSpPr>
          <p:nvPr>
            <p:ph sz="half" idx="1"/>
          </p:nvPr>
        </p:nvSpPr>
        <p:spPr>
          <a:xfrm>
            <a:off x="381000" y="4947936"/>
            <a:ext cx="8343900" cy="345496"/>
          </a:xfrm>
        </p:spPr>
        <p:txBody>
          <a:bodyPr/>
          <a:lstStyle/>
          <a:p>
            <a:pPr marL="0" indent="0" algn="ctr">
              <a:lnSpc>
                <a:spcPct val="80000"/>
              </a:lnSpc>
              <a:buNone/>
              <a:tabLst>
                <a:tab pos="2279650" algn="l"/>
              </a:tabLst>
            </a:pPr>
            <a:r>
              <a:rPr lang="en-US" sz="1600" i="1" dirty="0" smtClean="0"/>
              <a:t>KB Editor View Alert Type Details – Reminder Dialog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9" name="Rectangle 2"/>
          <p:cNvSpPr>
            <a:spLocks noGrp="1" noChangeArrowheads="1"/>
          </p:cNvSpPr>
          <p:nvPr>
            <p:ph type="title"/>
          </p:nvPr>
        </p:nvSpPr>
        <p:spPr>
          <a:xfrm>
            <a:off x="447150" y="171450"/>
            <a:ext cx="5410200" cy="536575"/>
          </a:xfrm>
        </p:spPr>
        <p:txBody>
          <a:bodyPr/>
          <a:lstStyle/>
          <a:p>
            <a:pPr eaLnBrk="1" hangingPunct="1"/>
            <a:r>
              <a:rPr lang="en-US" dirty="0" smtClean="0"/>
              <a:t>The Reminder Dialog</a:t>
            </a:r>
          </a:p>
        </p:txBody>
      </p:sp>
    </p:spTree>
    <p:extLst>
      <p:ext uri="{BB962C8B-B14F-4D97-AF65-F5344CB8AC3E}">
        <p14:creationId xmlns:p14="http://schemas.microsoft.com/office/powerpoint/2010/main" xmlns="" val="29495379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stretch>
            <a:fillRect/>
          </a:stretch>
        </p:blipFill>
        <p:spPr>
          <a:xfrm>
            <a:off x="1074117" y="2015367"/>
            <a:ext cx="6995766" cy="2827265"/>
          </a:xfrm>
          <a:prstGeom prst="rect">
            <a:avLst/>
          </a:prstGeom>
          <a:ln>
            <a:solidFill>
              <a:schemeClr val="tx1"/>
            </a:solidFill>
          </a:ln>
        </p:spPr>
      </p:pic>
      <p:sp>
        <p:nvSpPr>
          <p:cNvPr id="9219"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startAt="10"/>
              <a:tabLst>
                <a:tab pos="2279650" algn="l"/>
              </a:tabLst>
            </a:pPr>
            <a:r>
              <a:rPr lang="en-US" sz="2400" dirty="0" smtClean="0"/>
              <a:t>Now that you are finished entering information in the Reminder Dialog tab, proceed to the next tab by clicking on the Order Dialog tab.</a:t>
            </a:r>
            <a:endParaRPr lang="en-US" sz="2000" dirty="0"/>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8" name="Oval 7"/>
          <p:cNvSpPr/>
          <p:nvPr/>
        </p:nvSpPr>
        <p:spPr bwMode="auto">
          <a:xfrm>
            <a:off x="2409667" y="2022954"/>
            <a:ext cx="1270511" cy="483179"/>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9" name="Rectangle 3"/>
          <p:cNvSpPr>
            <a:spLocks noGrp="1" noChangeArrowheads="1"/>
          </p:cNvSpPr>
          <p:nvPr>
            <p:ph sz="half" idx="1"/>
          </p:nvPr>
        </p:nvSpPr>
        <p:spPr>
          <a:xfrm>
            <a:off x="381000" y="4925358"/>
            <a:ext cx="8343900" cy="345496"/>
          </a:xfrm>
        </p:spPr>
        <p:txBody>
          <a:bodyPr/>
          <a:lstStyle/>
          <a:p>
            <a:pPr marL="0" indent="0" algn="ctr">
              <a:lnSpc>
                <a:spcPct val="80000"/>
              </a:lnSpc>
              <a:buNone/>
              <a:tabLst>
                <a:tab pos="2279650" algn="l"/>
              </a:tabLst>
            </a:pPr>
            <a:r>
              <a:rPr lang="en-US" sz="1600" i="1" dirty="0" smtClean="0"/>
              <a:t>KB Editor View Alert Type Details – Reminder Dialog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1" name="Rectangle 2"/>
          <p:cNvSpPr>
            <a:spLocks noGrp="1" noChangeArrowheads="1"/>
          </p:cNvSpPr>
          <p:nvPr>
            <p:ph type="title"/>
          </p:nvPr>
        </p:nvSpPr>
        <p:spPr>
          <a:xfrm>
            <a:off x="447150" y="171450"/>
            <a:ext cx="5410200" cy="536575"/>
          </a:xfrm>
        </p:spPr>
        <p:txBody>
          <a:bodyPr/>
          <a:lstStyle/>
          <a:p>
            <a:pPr eaLnBrk="1" hangingPunct="1"/>
            <a:r>
              <a:rPr lang="en-US" dirty="0" smtClean="0"/>
              <a:t>The Reminder Dialog</a:t>
            </a:r>
          </a:p>
        </p:txBody>
      </p:sp>
    </p:spTree>
    <p:extLst>
      <p:ext uri="{BB962C8B-B14F-4D97-AF65-F5344CB8AC3E}">
        <p14:creationId xmlns:p14="http://schemas.microsoft.com/office/powerpoint/2010/main" xmlns="" val="28688232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The Order Dialog</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6-Oct-14</a:t>
            </a:fld>
            <a:endParaRPr lang="en-US"/>
          </a:p>
        </p:txBody>
      </p:sp>
    </p:spTree>
    <p:extLst>
      <p:ext uri="{BB962C8B-B14F-4D97-AF65-F5344CB8AC3E}">
        <p14:creationId xmlns:p14="http://schemas.microsoft.com/office/powerpoint/2010/main" xmlns="" val="2490466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Overview and Requirements</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The KB Editor is a web application for </a:t>
            </a:r>
            <a:r>
              <a:rPr lang="en-US" sz="2400" dirty="0"/>
              <a:t>creating alert categories and types, and for setting business rules. </a:t>
            </a:r>
            <a:r>
              <a:rPr lang="en-US" sz="2400" dirty="0" smtClean="0"/>
              <a:t>It is </a:t>
            </a:r>
            <a:r>
              <a:rPr lang="en-US" sz="2400" dirty="0"/>
              <a:t>used for customizing alerts for a given VA installation</a:t>
            </a:r>
            <a:r>
              <a:rPr lang="en-US" sz="2400" dirty="0" smtClean="0"/>
              <a:t>.</a:t>
            </a:r>
          </a:p>
          <a:p>
            <a:pPr>
              <a:lnSpc>
                <a:spcPct val="80000"/>
              </a:lnSpc>
              <a:tabLst>
                <a:tab pos="2279650" algn="l"/>
              </a:tabLst>
            </a:pPr>
            <a:endParaRPr lang="en-US" sz="2400" dirty="0" smtClean="0"/>
          </a:p>
          <a:p>
            <a:pPr>
              <a:lnSpc>
                <a:spcPct val="80000"/>
              </a:lnSpc>
              <a:tabLst>
                <a:tab pos="2279650" algn="l"/>
              </a:tabLst>
            </a:pPr>
            <a:r>
              <a:rPr lang="en-US" sz="2400" dirty="0"/>
              <a:t>Primary users:</a:t>
            </a:r>
          </a:p>
          <a:p>
            <a:pPr lvl="1">
              <a:lnSpc>
                <a:spcPct val="80000"/>
              </a:lnSpc>
              <a:tabLst>
                <a:tab pos="2279650" algn="l"/>
              </a:tabLst>
            </a:pPr>
            <a:r>
              <a:rPr lang="en-US" sz="2000" dirty="0" smtClean="0"/>
              <a:t>Clinical Application Coordinators (CACs)</a:t>
            </a:r>
          </a:p>
          <a:p>
            <a:pPr lvl="1">
              <a:lnSpc>
                <a:spcPct val="80000"/>
              </a:lnSpc>
              <a:tabLst>
                <a:tab pos="2279650" algn="l"/>
              </a:tabLst>
            </a:pPr>
            <a:endParaRPr lang="en-US" sz="2000" dirty="0"/>
          </a:p>
          <a:p>
            <a:pPr marL="342900" lvl="1" indent="-342900">
              <a:lnSpc>
                <a:spcPct val="80000"/>
              </a:lnSpc>
              <a:buClr>
                <a:srgbClr val="D4272E"/>
              </a:buClr>
              <a:buChar char="•"/>
              <a:tabLst>
                <a:tab pos="2279650" algn="l"/>
              </a:tabLst>
            </a:pPr>
            <a:r>
              <a:rPr lang="en-US" dirty="0">
                <a:ea typeface="+mn-ea"/>
                <a:cs typeface="+mn-cs"/>
              </a:rPr>
              <a:t>Knowledge of Reminder Dialogs, Text Integration Utilities (TIU), and Health Factors design </a:t>
            </a:r>
            <a:r>
              <a:rPr lang="en-US" dirty="0" smtClean="0">
                <a:ea typeface="+mn-ea"/>
                <a:cs typeface="+mn-cs"/>
              </a:rPr>
              <a:t>is essential.</a:t>
            </a:r>
          </a:p>
          <a:p>
            <a:pPr marL="342900" lvl="1" indent="-342900">
              <a:lnSpc>
                <a:spcPct val="80000"/>
              </a:lnSpc>
              <a:buClr>
                <a:srgbClr val="D4272E"/>
              </a:buClr>
              <a:buChar char="•"/>
              <a:tabLst>
                <a:tab pos="2279650" algn="l"/>
              </a:tabLst>
            </a:pPr>
            <a:endParaRPr lang="en-US" dirty="0">
              <a:ea typeface="+mn-ea"/>
              <a:cs typeface="+mn-cs"/>
            </a:endParaRPr>
          </a:p>
          <a:p>
            <a:pPr marL="342900" lvl="1" indent="-342900">
              <a:lnSpc>
                <a:spcPct val="80000"/>
              </a:lnSpc>
              <a:buClr>
                <a:srgbClr val="D4272E"/>
              </a:buClr>
              <a:buChar char="•"/>
              <a:tabLst>
                <a:tab pos="2279650" algn="l"/>
              </a:tabLst>
            </a:pPr>
            <a:r>
              <a:rPr lang="en-US" dirty="0"/>
              <a:t>To be able to add or modify </a:t>
            </a:r>
            <a:r>
              <a:rPr lang="en-US" dirty="0" smtClean="0"/>
              <a:t>rules </a:t>
            </a:r>
            <a:r>
              <a:rPr lang="en-US" dirty="0"/>
              <a:t>in the KB Editor, the user must own the VEFA AWARE ADD/EDIT RULE </a:t>
            </a:r>
            <a:r>
              <a:rPr lang="en-US" dirty="0" smtClean="0"/>
              <a:t>VistA </a:t>
            </a:r>
            <a:r>
              <a:rPr lang="en-US" dirty="0"/>
              <a:t>security </a:t>
            </a:r>
            <a:r>
              <a:rPr lang="en-US" dirty="0" smtClean="0"/>
              <a:t>key.</a:t>
            </a:r>
            <a:endParaRPr lang="en-US" dirty="0">
              <a:ea typeface="+mn-ea"/>
              <a:cs typeface="+mn-cs"/>
            </a:endParaRPr>
          </a:p>
          <a:p>
            <a:pPr lvl="1">
              <a:lnSpc>
                <a:spcPct val="80000"/>
              </a:lnSpc>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Tree>
    <p:extLst>
      <p:ext uri="{BB962C8B-B14F-4D97-AF65-F5344CB8AC3E}">
        <p14:creationId xmlns:p14="http://schemas.microsoft.com/office/powerpoint/2010/main" xmlns="" val="12571355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a:t>O</a:t>
            </a:r>
            <a:r>
              <a:rPr lang="en-US" sz="2400" dirty="0" smtClean="0"/>
              <a:t>n the Order Dialog tab you will configure which orders will appear to the provider that they can select from when creating a follow-up action note at the end of the AWARE Alert Tracker process.</a:t>
            </a:r>
            <a:endParaRPr lang="en-US" sz="2400" dirty="0"/>
          </a:p>
          <a:p>
            <a:pPr>
              <a:lnSpc>
                <a:spcPct val="80000"/>
              </a:lnSpc>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5" name="Rectangle 3"/>
          <p:cNvSpPr>
            <a:spLocks noGrp="1" noChangeArrowheads="1"/>
          </p:cNvSpPr>
          <p:nvPr>
            <p:ph sz="half" idx="1"/>
          </p:nvPr>
        </p:nvSpPr>
        <p:spPr>
          <a:xfrm>
            <a:off x="381000" y="2548641"/>
            <a:ext cx="8343900" cy="3958872"/>
          </a:xfrm>
        </p:spPr>
        <p:txBody>
          <a:bodyPr/>
          <a:lstStyle/>
          <a:p>
            <a:pPr>
              <a:lnSpc>
                <a:spcPct val="80000"/>
              </a:lnSpc>
              <a:tabLst>
                <a:tab pos="2279650" algn="l"/>
              </a:tabLst>
            </a:pPr>
            <a:endParaRPr lang="en-US" sz="2400" dirty="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2000" dirty="0" smtClean="0"/>
          </a:p>
          <a:p>
            <a:pPr>
              <a:lnSpc>
                <a:spcPct val="80000"/>
              </a:lnSpc>
              <a:tabLst>
                <a:tab pos="2279650" algn="l"/>
              </a:tabLst>
            </a:pPr>
            <a:endParaRPr lang="en-US" sz="2000" dirty="0"/>
          </a:p>
          <a:p>
            <a:pPr>
              <a:lnSpc>
                <a:spcPct val="80000"/>
              </a:lnSpc>
              <a:tabLst>
                <a:tab pos="2279650" algn="l"/>
              </a:tabLst>
            </a:pPr>
            <a:r>
              <a:rPr lang="en-US" sz="2000" dirty="0" smtClean="0"/>
              <a:t>Note</a:t>
            </a:r>
            <a:r>
              <a:rPr lang="en-US" sz="2000" dirty="0"/>
              <a:t>: </a:t>
            </a:r>
            <a:r>
              <a:rPr lang="en-US" sz="2000" dirty="0" smtClean="0"/>
              <a:t>For further information about the AWARE Alert Tracker, see the separate training document, </a:t>
            </a:r>
            <a:r>
              <a:rPr lang="en-US" sz="2000" i="1" dirty="0" smtClean="0"/>
              <a:t>AWARE Alert Tracker Training</a:t>
            </a:r>
            <a:r>
              <a:rPr lang="en-US" sz="2000" dirty="0" smtClean="0"/>
              <a:t>.</a:t>
            </a: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pic>
        <p:nvPicPr>
          <p:cNvPr id="6" name="Picture 5"/>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88653" y="2393244"/>
            <a:ext cx="3533303" cy="3163384"/>
          </a:xfrm>
          <a:prstGeom prst="rect">
            <a:avLst/>
          </a:prstGeom>
          <a:noFill/>
          <a:ln>
            <a:solidFill>
              <a:schemeClr val="tx1"/>
            </a:solidFill>
          </a:ln>
        </p:spPr>
      </p:pic>
      <p:pic>
        <p:nvPicPr>
          <p:cNvPr id="7" name="Picture 6"/>
          <p:cNvPicPr/>
          <p:nvPr/>
        </p:nvPicPr>
        <p:blipFill rotWithShape="1">
          <a:blip r:embed="rId2" cstate="print">
            <a:extLst>
              <a:ext uri="{28A0092B-C50C-407E-A947-70E740481C1C}">
                <a14:useLocalDpi xmlns:a14="http://schemas.microsoft.com/office/drawing/2010/main" xmlns="" val="0"/>
              </a:ext>
            </a:extLst>
          </a:blip>
          <a:srcRect r="55465" b="73640"/>
          <a:stretch/>
        </p:blipFill>
        <p:spPr bwMode="auto">
          <a:xfrm>
            <a:off x="4552950" y="2885558"/>
            <a:ext cx="3913717" cy="2178756"/>
          </a:xfrm>
          <a:prstGeom prst="rect">
            <a:avLst/>
          </a:prstGeom>
          <a:noFill/>
          <a:ln>
            <a:solidFill>
              <a:schemeClr val="tx1"/>
            </a:solidFill>
          </a:ln>
        </p:spPr>
      </p:pic>
      <p:cxnSp>
        <p:nvCxnSpPr>
          <p:cNvPr id="8" name="Straight Connector 7"/>
          <p:cNvCxnSpPr/>
          <p:nvPr/>
        </p:nvCxnSpPr>
        <p:spPr bwMode="auto">
          <a:xfrm flipH="1" flipV="1">
            <a:off x="4921958" y="2430550"/>
            <a:ext cx="3544709" cy="4550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H="1" flipV="1">
            <a:off x="1388653" y="2397916"/>
            <a:ext cx="3122376" cy="58235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2" name="Rectangle 2"/>
          <p:cNvSpPr>
            <a:spLocks noGrp="1" noChangeArrowheads="1"/>
          </p:cNvSpPr>
          <p:nvPr>
            <p:ph type="title"/>
          </p:nvPr>
        </p:nvSpPr>
        <p:spPr>
          <a:xfrm>
            <a:off x="447150" y="171450"/>
            <a:ext cx="5410200" cy="536575"/>
          </a:xfrm>
        </p:spPr>
        <p:txBody>
          <a:bodyPr/>
          <a:lstStyle/>
          <a:p>
            <a:pPr eaLnBrk="1" hangingPunct="1"/>
            <a:r>
              <a:rPr lang="en-US" dirty="0" smtClean="0"/>
              <a:t>The Order Dialog</a:t>
            </a:r>
          </a:p>
        </p:txBody>
      </p:sp>
    </p:spTree>
    <p:extLst>
      <p:ext uri="{BB962C8B-B14F-4D97-AF65-F5344CB8AC3E}">
        <p14:creationId xmlns:p14="http://schemas.microsoft.com/office/powerpoint/2010/main" xmlns="" val="2612284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startAt="11"/>
              <a:tabLst>
                <a:tab pos="2279650" algn="l"/>
              </a:tabLst>
            </a:pPr>
            <a:r>
              <a:rPr lang="en-US" sz="2400" dirty="0" smtClean="0"/>
              <a:t>The Order Dialog tab will begin blank. Orders need to be added.</a:t>
            </a:r>
          </a:p>
          <a:p>
            <a:pPr marL="457200" indent="-457200">
              <a:lnSpc>
                <a:spcPct val="80000"/>
              </a:lnSpc>
              <a:buFont typeface="+mj-lt"/>
              <a:buAutoNum type="arabicPeriod" startAt="11"/>
              <a:tabLst>
                <a:tab pos="2279650" algn="l"/>
              </a:tabLst>
            </a:pPr>
            <a:r>
              <a:rPr lang="en-US" sz="2400" dirty="0" smtClean="0"/>
              <a:t>To begin adding orders, click the Add button or press </a:t>
            </a:r>
            <a:r>
              <a:rPr lang="en-US" sz="2400" dirty="0" err="1" smtClean="0"/>
              <a:t>Ctrl+Alt+A</a:t>
            </a:r>
            <a:r>
              <a:rPr lang="en-US" sz="2400" dirty="0" smtClean="0"/>
              <a:t>.</a:t>
            </a:r>
            <a:endParaRPr lang="en-US" sz="2000" dirty="0"/>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9" name="Rectangle 3"/>
          <p:cNvSpPr>
            <a:spLocks noGrp="1" noChangeArrowheads="1"/>
          </p:cNvSpPr>
          <p:nvPr>
            <p:ph sz="half" idx="1"/>
          </p:nvPr>
        </p:nvSpPr>
        <p:spPr>
          <a:xfrm>
            <a:off x="381000" y="4496380"/>
            <a:ext cx="8343900" cy="345496"/>
          </a:xfrm>
        </p:spPr>
        <p:txBody>
          <a:bodyPr/>
          <a:lstStyle/>
          <a:p>
            <a:pPr marL="0" indent="0" algn="ctr">
              <a:lnSpc>
                <a:spcPct val="80000"/>
              </a:lnSpc>
              <a:buNone/>
              <a:tabLst>
                <a:tab pos="2279650" algn="l"/>
              </a:tabLst>
            </a:pPr>
            <a:r>
              <a:rPr lang="en-US" sz="1600" i="1" dirty="0" smtClean="0"/>
              <a:t>KB Editor View Alert Type Details – Order Dialog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2" name="Picture 1"/>
          <p:cNvPicPr>
            <a:picLocks noChangeAspect="1"/>
          </p:cNvPicPr>
          <p:nvPr/>
        </p:nvPicPr>
        <p:blipFill>
          <a:blip r:embed="rId2" cstate="print"/>
          <a:stretch>
            <a:fillRect/>
          </a:stretch>
        </p:blipFill>
        <p:spPr>
          <a:xfrm>
            <a:off x="1085548" y="2430409"/>
            <a:ext cx="6972904" cy="2042337"/>
          </a:xfrm>
          <a:prstGeom prst="rect">
            <a:avLst/>
          </a:prstGeom>
          <a:ln>
            <a:solidFill>
              <a:schemeClr val="tx1"/>
            </a:solidFill>
          </a:ln>
        </p:spPr>
      </p:pic>
      <p:sp>
        <p:nvSpPr>
          <p:cNvPr id="8" name="Oval 7"/>
          <p:cNvSpPr/>
          <p:nvPr/>
        </p:nvSpPr>
        <p:spPr bwMode="auto">
          <a:xfrm>
            <a:off x="1303356" y="3158547"/>
            <a:ext cx="536733" cy="420032"/>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0" name="Rectangle 2"/>
          <p:cNvSpPr>
            <a:spLocks noGrp="1" noChangeArrowheads="1"/>
          </p:cNvSpPr>
          <p:nvPr>
            <p:ph type="title"/>
          </p:nvPr>
        </p:nvSpPr>
        <p:spPr>
          <a:xfrm>
            <a:off x="447150" y="171450"/>
            <a:ext cx="5410200" cy="536575"/>
          </a:xfrm>
        </p:spPr>
        <p:txBody>
          <a:bodyPr/>
          <a:lstStyle/>
          <a:p>
            <a:pPr eaLnBrk="1" hangingPunct="1"/>
            <a:r>
              <a:rPr lang="en-US" dirty="0" smtClean="0"/>
              <a:t>The Order Dialog</a:t>
            </a:r>
          </a:p>
        </p:txBody>
      </p:sp>
    </p:spTree>
    <p:extLst>
      <p:ext uri="{BB962C8B-B14F-4D97-AF65-F5344CB8AC3E}">
        <p14:creationId xmlns:p14="http://schemas.microsoft.com/office/powerpoint/2010/main" xmlns="" val="40610754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070306" y="1781065"/>
            <a:ext cx="7003387" cy="4198984"/>
          </a:xfrm>
          <a:prstGeom prst="rect">
            <a:avLst/>
          </a:prstGeom>
          <a:ln>
            <a:solidFill>
              <a:schemeClr val="tx1"/>
            </a:solidFill>
          </a:ln>
        </p:spPr>
      </p:pic>
      <p:sp>
        <p:nvSpPr>
          <p:cNvPr id="9219"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startAt="13"/>
              <a:tabLst>
                <a:tab pos="2279650" algn="l"/>
              </a:tabLst>
            </a:pPr>
            <a:r>
              <a:rPr lang="en-US" sz="2400" dirty="0" smtClean="0"/>
              <a:t>A page will appear where you can create an order to add to this alert type.</a:t>
            </a:r>
            <a:endParaRPr lang="en-US" sz="2000" dirty="0"/>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9" name="Rectangle 3"/>
          <p:cNvSpPr>
            <a:spLocks noGrp="1" noChangeArrowheads="1"/>
          </p:cNvSpPr>
          <p:nvPr>
            <p:ph sz="half" idx="1"/>
          </p:nvPr>
        </p:nvSpPr>
        <p:spPr>
          <a:xfrm>
            <a:off x="381000" y="6009092"/>
            <a:ext cx="8343900" cy="345496"/>
          </a:xfrm>
        </p:spPr>
        <p:txBody>
          <a:bodyPr/>
          <a:lstStyle/>
          <a:p>
            <a:pPr marL="0" indent="0" algn="ctr">
              <a:lnSpc>
                <a:spcPct val="80000"/>
              </a:lnSpc>
              <a:buNone/>
              <a:tabLst>
                <a:tab pos="2279650" algn="l"/>
              </a:tabLst>
            </a:pPr>
            <a:r>
              <a:rPr lang="en-US" sz="1600" i="1" dirty="0" smtClean="0"/>
              <a:t>KB Editor View Alert Type Details – Order Creation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8" name="Rectangle 2"/>
          <p:cNvSpPr>
            <a:spLocks noGrp="1" noChangeArrowheads="1"/>
          </p:cNvSpPr>
          <p:nvPr>
            <p:ph type="title"/>
          </p:nvPr>
        </p:nvSpPr>
        <p:spPr>
          <a:xfrm>
            <a:off x="447150" y="171450"/>
            <a:ext cx="5410200" cy="536575"/>
          </a:xfrm>
        </p:spPr>
        <p:txBody>
          <a:bodyPr/>
          <a:lstStyle/>
          <a:p>
            <a:pPr eaLnBrk="1" hangingPunct="1"/>
            <a:r>
              <a:rPr lang="en-US" dirty="0" smtClean="0"/>
              <a:t>The Order Dialog</a:t>
            </a:r>
          </a:p>
        </p:txBody>
      </p:sp>
    </p:spTree>
    <p:extLst>
      <p:ext uri="{BB962C8B-B14F-4D97-AF65-F5344CB8AC3E}">
        <p14:creationId xmlns:p14="http://schemas.microsoft.com/office/powerpoint/2010/main" xmlns="" val="34836298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Understanding the Order Creation Tab Fields</a:t>
            </a:r>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graphicFrame>
        <p:nvGraphicFramePr>
          <p:cNvPr id="15" name="Table 14"/>
          <p:cNvGraphicFramePr>
            <a:graphicFrameLocks noGrp="1"/>
          </p:cNvGraphicFramePr>
          <p:nvPr>
            <p:extLst>
              <p:ext uri="{D42A27DB-BD31-4B8C-83A1-F6EECF244321}">
                <p14:modId xmlns:p14="http://schemas.microsoft.com/office/powerpoint/2010/main" xmlns="" val="417837641"/>
              </p:ext>
            </p:extLst>
          </p:nvPr>
        </p:nvGraphicFramePr>
        <p:xfrm>
          <a:off x="447150" y="1796049"/>
          <a:ext cx="8154983" cy="3291840"/>
        </p:xfrm>
        <a:graphic>
          <a:graphicData uri="http://schemas.openxmlformats.org/drawingml/2006/table">
            <a:tbl>
              <a:tblPr firstRow="1" firstCol="1" bandRow="1" bandCol="1">
                <a:tableStyleId>{C4B1156A-380E-4F78-BDF5-A606A8083BF9}</a:tableStyleId>
              </a:tblPr>
              <a:tblGrid>
                <a:gridCol w="2050163"/>
                <a:gridCol w="6104820"/>
              </a:tblGrid>
              <a:tr h="91440">
                <a:tc>
                  <a:txBody>
                    <a:bodyPr/>
                    <a:lstStyle/>
                    <a:p>
                      <a:pPr marL="0" marR="0">
                        <a:spcBef>
                          <a:spcPts val="200"/>
                        </a:spcBef>
                        <a:spcAft>
                          <a:spcPts val="200"/>
                        </a:spcAft>
                      </a:pPr>
                      <a:r>
                        <a:rPr lang="en-US" sz="1200" b="1" dirty="0">
                          <a:effectLst/>
                          <a:latin typeface="Arial" panose="020B0604020202020204" pitchFamily="34" charset="0"/>
                          <a:ea typeface="Times New Roman" panose="02020603050405020304" pitchFamily="18" charset="0"/>
                        </a:rPr>
                        <a:t>Alert </a:t>
                      </a:r>
                      <a:r>
                        <a:rPr lang="en-US" sz="1200" b="1" dirty="0" smtClean="0">
                          <a:effectLst/>
                          <a:latin typeface="Arial" panose="020B0604020202020204" pitchFamily="34" charset="0"/>
                          <a:ea typeface="Times New Roman" panose="02020603050405020304" pitchFamily="18" charset="0"/>
                        </a:rPr>
                        <a:t>Type</a:t>
                      </a:r>
                      <a:endParaRPr lang="en-US" sz="12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85000"/>
                      </a:schemeClr>
                    </a:solidFill>
                  </a:tcPr>
                </a:tc>
                <a:tc>
                  <a:txBody>
                    <a:bodyPr/>
                    <a:lstStyle/>
                    <a:p>
                      <a:pPr marL="0" marR="0">
                        <a:spcBef>
                          <a:spcPts val="200"/>
                        </a:spcBef>
                        <a:spcAft>
                          <a:spcPts val="200"/>
                        </a:spcAft>
                      </a:pPr>
                      <a:r>
                        <a:rPr lang="en-US" sz="1200" b="0" dirty="0" smtClean="0">
                          <a:effectLst/>
                          <a:latin typeface="Arial" panose="020B0604020202020204" pitchFamily="34" charset="0"/>
                          <a:ea typeface="Times New Roman" panose="02020603050405020304" pitchFamily="18" charset="0"/>
                        </a:rPr>
                        <a:t>Indicates the alert</a:t>
                      </a:r>
                      <a:r>
                        <a:rPr lang="en-US" sz="1200" b="0" baseline="0" dirty="0" smtClean="0">
                          <a:effectLst/>
                          <a:latin typeface="Arial" panose="020B0604020202020204" pitchFamily="34" charset="0"/>
                          <a:ea typeface="Times New Roman" panose="02020603050405020304" pitchFamily="18" charset="0"/>
                        </a:rPr>
                        <a:t> type for information only.</a:t>
                      </a:r>
                      <a:endParaRPr lang="en-US" sz="1200" b="0" dirty="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91440">
                <a:tc>
                  <a:txBody>
                    <a:bodyPr/>
                    <a:lstStyle/>
                    <a:p>
                      <a:pPr marL="0" marR="0">
                        <a:spcBef>
                          <a:spcPts val="200"/>
                        </a:spcBef>
                        <a:spcAft>
                          <a:spcPts val="200"/>
                        </a:spcAft>
                      </a:pPr>
                      <a:r>
                        <a:rPr lang="en-US" sz="1200" b="1" dirty="0">
                          <a:effectLst/>
                          <a:latin typeface="Arial" panose="020B0604020202020204" pitchFamily="34" charset="0"/>
                          <a:ea typeface="Times New Roman" panose="02020603050405020304" pitchFamily="18" charset="0"/>
                        </a:rPr>
                        <a:t>Order Dialog Box </a:t>
                      </a:r>
                      <a:r>
                        <a:rPr lang="en-US" sz="1200" b="1" dirty="0" smtClean="0">
                          <a:effectLst/>
                          <a:latin typeface="Arial" panose="020B0604020202020204" pitchFamily="34" charset="0"/>
                          <a:ea typeface="Times New Roman" panose="02020603050405020304" pitchFamily="18" charset="0"/>
                        </a:rPr>
                        <a:t>Text</a:t>
                      </a:r>
                      <a:endParaRPr lang="en-US" sz="12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85000"/>
                      </a:schemeClr>
                    </a:solidFill>
                  </a:tcPr>
                </a:tc>
                <a:tc>
                  <a:txBody>
                    <a:bodyPr/>
                    <a:lstStyle/>
                    <a:p>
                      <a:pPr marL="0" marR="0">
                        <a:spcBef>
                          <a:spcPts val="200"/>
                        </a:spcBef>
                        <a:spcAft>
                          <a:spcPts val="200"/>
                        </a:spcAft>
                      </a:pPr>
                      <a:r>
                        <a:rPr lang="en-US" sz="1200" b="0" dirty="0" smtClean="0">
                          <a:effectLst/>
                          <a:latin typeface="Arial" panose="020B0604020202020204" pitchFamily="34" charset="0"/>
                          <a:ea typeface="Times New Roman" panose="02020603050405020304" pitchFamily="18" charset="0"/>
                        </a:rPr>
                        <a:t>Gives CACs guidance </a:t>
                      </a:r>
                      <a:r>
                        <a:rPr lang="en-US" sz="1200" b="0" dirty="0">
                          <a:effectLst/>
                          <a:latin typeface="Arial" panose="020B0604020202020204" pitchFamily="34" charset="0"/>
                          <a:ea typeface="Times New Roman" panose="02020603050405020304" pitchFamily="18" charset="0"/>
                        </a:rPr>
                        <a:t>to update </a:t>
                      </a:r>
                      <a:r>
                        <a:rPr lang="en-US" sz="1200" b="0" dirty="0" smtClean="0">
                          <a:effectLst/>
                          <a:latin typeface="Arial" panose="020B0604020202020204" pitchFamily="34" charset="0"/>
                          <a:ea typeface="Times New Roman" panose="02020603050405020304" pitchFamily="18" charset="0"/>
                        </a:rPr>
                        <a:t>the dialog </a:t>
                      </a:r>
                      <a:r>
                        <a:rPr lang="en-US" sz="1200" b="0" dirty="0">
                          <a:effectLst/>
                          <a:latin typeface="Arial" panose="020B0604020202020204" pitchFamily="34" charset="0"/>
                          <a:ea typeface="Times New Roman" panose="02020603050405020304" pitchFamily="18" charset="0"/>
                        </a:rPr>
                        <a:t>element’s Dialog/Progress Note field with similar text</a:t>
                      </a:r>
                      <a:r>
                        <a:rPr lang="en-US" sz="1200" b="0" dirty="0" smtClean="0">
                          <a:effectLst/>
                          <a:latin typeface="Arial" panose="020B0604020202020204" pitchFamily="34" charset="0"/>
                          <a:ea typeface="Times New Roman" panose="02020603050405020304" pitchFamily="18" charset="0"/>
                        </a:rPr>
                        <a:t>.</a:t>
                      </a:r>
                      <a:endParaRPr lang="en-US" sz="1200" b="0" dirty="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91440">
                <a:tc>
                  <a:txBody>
                    <a:bodyPr/>
                    <a:lstStyle/>
                    <a:p>
                      <a:pPr marL="0" marR="0">
                        <a:spcBef>
                          <a:spcPts val="200"/>
                        </a:spcBef>
                        <a:spcAft>
                          <a:spcPts val="200"/>
                        </a:spcAft>
                      </a:pPr>
                      <a:r>
                        <a:rPr lang="en-US" sz="1200" b="1" dirty="0">
                          <a:effectLst/>
                          <a:latin typeface="Arial" panose="020B0604020202020204" pitchFamily="34" charset="0"/>
                          <a:ea typeface="Times New Roman" panose="02020603050405020304" pitchFamily="18" charset="0"/>
                        </a:rPr>
                        <a:t>Desired Reminder </a:t>
                      </a:r>
                      <a:r>
                        <a:rPr lang="en-US" sz="1200" b="1" dirty="0" smtClean="0">
                          <a:effectLst/>
                          <a:latin typeface="Arial" panose="020B0604020202020204" pitchFamily="34" charset="0"/>
                          <a:ea typeface="Times New Roman" panose="02020603050405020304" pitchFamily="18" charset="0"/>
                        </a:rPr>
                        <a:t>Element</a:t>
                      </a:r>
                      <a:endParaRPr lang="en-US" sz="12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85000"/>
                      </a:schemeClr>
                    </a:solidFill>
                  </a:tcPr>
                </a:tc>
                <a:tc>
                  <a:txBody>
                    <a:bodyPr/>
                    <a:lstStyle/>
                    <a:p>
                      <a:pPr marL="0" marR="0">
                        <a:spcBef>
                          <a:spcPts val="200"/>
                        </a:spcBef>
                        <a:spcAft>
                          <a:spcPts val="200"/>
                        </a:spcAft>
                      </a:pPr>
                      <a:r>
                        <a:rPr lang="en-US" sz="1200" b="0" dirty="0" smtClean="0">
                          <a:effectLst/>
                          <a:latin typeface="Arial" panose="020B0604020202020204" pitchFamily="34" charset="0"/>
                          <a:ea typeface="Times New Roman" panose="02020603050405020304" pitchFamily="18" charset="0"/>
                        </a:rPr>
                        <a:t>The dialog </a:t>
                      </a:r>
                      <a:r>
                        <a:rPr lang="en-US" sz="1200" b="0" dirty="0">
                          <a:effectLst/>
                          <a:latin typeface="Arial" panose="020B0604020202020204" pitchFamily="34" charset="0"/>
                          <a:ea typeface="Times New Roman" panose="02020603050405020304" pitchFamily="18" charset="0"/>
                        </a:rPr>
                        <a:t>element for the Reminder. </a:t>
                      </a:r>
                      <a:r>
                        <a:rPr lang="en-US" sz="1200" b="0" dirty="0" smtClean="0">
                          <a:effectLst/>
                          <a:latin typeface="Arial" panose="020B0604020202020204" pitchFamily="34" charset="0"/>
                          <a:ea typeface="Times New Roman" panose="02020603050405020304" pitchFamily="18" charset="0"/>
                        </a:rPr>
                        <a:t>Gives</a:t>
                      </a:r>
                      <a:r>
                        <a:rPr lang="en-US" sz="1200" b="0" baseline="0" dirty="0" smtClean="0">
                          <a:effectLst/>
                          <a:latin typeface="Arial" panose="020B0604020202020204" pitchFamily="34" charset="0"/>
                          <a:ea typeface="Times New Roman" panose="02020603050405020304" pitchFamily="18" charset="0"/>
                        </a:rPr>
                        <a:t> </a:t>
                      </a:r>
                      <a:r>
                        <a:rPr lang="en-US" sz="1200" b="0" dirty="0" smtClean="0">
                          <a:effectLst/>
                          <a:latin typeface="Arial" panose="020B0604020202020204" pitchFamily="34" charset="0"/>
                          <a:ea typeface="Times New Roman" panose="02020603050405020304" pitchFamily="18" charset="0"/>
                        </a:rPr>
                        <a:t>CACs</a:t>
                      </a:r>
                      <a:r>
                        <a:rPr lang="en-US" sz="1200" b="0" baseline="0" dirty="0" smtClean="0">
                          <a:effectLst/>
                          <a:latin typeface="Arial" panose="020B0604020202020204" pitchFamily="34" charset="0"/>
                          <a:ea typeface="Times New Roman" panose="02020603050405020304" pitchFamily="18" charset="0"/>
                        </a:rPr>
                        <a:t> guidance </a:t>
                      </a:r>
                      <a:r>
                        <a:rPr lang="en-US" sz="1200" b="0" dirty="0" smtClean="0">
                          <a:effectLst/>
                          <a:latin typeface="Arial" panose="020B0604020202020204" pitchFamily="34" charset="0"/>
                          <a:ea typeface="Times New Roman" panose="02020603050405020304" pitchFamily="18" charset="0"/>
                        </a:rPr>
                        <a:t>to </a:t>
                      </a:r>
                      <a:r>
                        <a:rPr lang="en-US" sz="1200" b="0" dirty="0">
                          <a:effectLst/>
                          <a:latin typeface="Arial" panose="020B0604020202020204" pitchFamily="34" charset="0"/>
                          <a:ea typeface="Times New Roman" panose="02020603050405020304" pitchFamily="18" charset="0"/>
                        </a:rPr>
                        <a:t>create </a:t>
                      </a:r>
                      <a:r>
                        <a:rPr lang="en-US" sz="1200" b="0" dirty="0" smtClean="0">
                          <a:effectLst/>
                          <a:latin typeface="Arial" panose="020B0604020202020204" pitchFamily="34" charset="0"/>
                          <a:ea typeface="Times New Roman" panose="02020603050405020304" pitchFamily="18" charset="0"/>
                        </a:rPr>
                        <a:t>a similar </a:t>
                      </a:r>
                      <a:r>
                        <a:rPr lang="en-US" sz="1200" b="0" dirty="0">
                          <a:effectLst/>
                          <a:latin typeface="Arial" panose="020B0604020202020204" pitchFamily="34" charset="0"/>
                          <a:ea typeface="Times New Roman" panose="02020603050405020304" pitchFamily="18" charset="0"/>
                        </a:rPr>
                        <a:t>dialog element in the Reminder Dialog file</a:t>
                      </a:r>
                      <a:r>
                        <a:rPr lang="en-US" sz="1200" b="0" dirty="0" smtClean="0">
                          <a:effectLst/>
                          <a:latin typeface="Arial" panose="020B0604020202020204" pitchFamily="34" charset="0"/>
                          <a:ea typeface="Times New Roman" panose="02020603050405020304" pitchFamily="18" charset="0"/>
                        </a:rPr>
                        <a:t>.</a:t>
                      </a:r>
                      <a:endParaRPr lang="en-US" sz="1200" b="0" dirty="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91440">
                <a:tc>
                  <a:txBody>
                    <a:bodyPr/>
                    <a:lstStyle/>
                    <a:p>
                      <a:pPr marL="0" marR="0">
                        <a:spcBef>
                          <a:spcPts val="200"/>
                        </a:spcBef>
                        <a:spcAft>
                          <a:spcPts val="200"/>
                        </a:spcAft>
                      </a:pPr>
                      <a:r>
                        <a:rPr lang="en-US" sz="1200" b="1" dirty="0">
                          <a:effectLst/>
                          <a:latin typeface="Arial" panose="020B0604020202020204" pitchFamily="34" charset="0"/>
                          <a:ea typeface="Times New Roman" panose="02020603050405020304" pitchFamily="18" charset="0"/>
                        </a:rPr>
                        <a:t>Desired Order Dialog </a:t>
                      </a:r>
                      <a:r>
                        <a:rPr lang="en-US" sz="1200" b="1" dirty="0" smtClean="0">
                          <a:effectLst/>
                          <a:latin typeface="Arial" panose="020B0604020202020204" pitchFamily="34" charset="0"/>
                          <a:ea typeface="Times New Roman" panose="02020603050405020304" pitchFamily="18" charset="0"/>
                        </a:rPr>
                        <a:t>Package</a:t>
                      </a:r>
                      <a:endParaRPr lang="en-US" sz="12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85000"/>
                      </a:schemeClr>
                    </a:solidFill>
                  </a:tcPr>
                </a:tc>
                <a:tc>
                  <a:txBody>
                    <a:bodyPr/>
                    <a:lstStyle/>
                    <a:p>
                      <a:pPr marL="0" marR="0">
                        <a:spcBef>
                          <a:spcPts val="200"/>
                        </a:spcBef>
                        <a:spcAft>
                          <a:spcPts val="200"/>
                        </a:spcAft>
                      </a:pPr>
                      <a:r>
                        <a:rPr lang="en-US" sz="1200" b="0" dirty="0" smtClean="0">
                          <a:effectLst/>
                          <a:latin typeface="Arial" panose="020B0604020202020204" pitchFamily="34" charset="0"/>
                          <a:ea typeface="Times New Roman" panose="02020603050405020304" pitchFamily="18" charset="0"/>
                        </a:rPr>
                        <a:t>Indicates</a:t>
                      </a:r>
                      <a:r>
                        <a:rPr lang="en-US" sz="1200" b="0" baseline="0" dirty="0" smtClean="0">
                          <a:effectLst/>
                          <a:latin typeface="Arial" panose="020B0604020202020204" pitchFamily="34" charset="0"/>
                          <a:ea typeface="Times New Roman" panose="02020603050405020304" pitchFamily="18" charset="0"/>
                        </a:rPr>
                        <a:t> </a:t>
                      </a:r>
                      <a:r>
                        <a:rPr lang="en-US" sz="1200" b="0" dirty="0" smtClean="0">
                          <a:effectLst/>
                          <a:latin typeface="Arial" panose="020B0604020202020204" pitchFamily="34" charset="0"/>
                          <a:ea typeface="Times New Roman" panose="02020603050405020304" pitchFamily="18" charset="0"/>
                        </a:rPr>
                        <a:t>the </a:t>
                      </a:r>
                      <a:r>
                        <a:rPr lang="en-US" sz="1200" b="0" dirty="0">
                          <a:effectLst/>
                          <a:latin typeface="Arial" panose="020B0604020202020204" pitchFamily="34" charset="0"/>
                          <a:ea typeface="Times New Roman" panose="02020603050405020304" pitchFamily="18" charset="0"/>
                        </a:rPr>
                        <a:t>Order Dialog package associated with the dialog element. </a:t>
                      </a:r>
                      <a:r>
                        <a:rPr lang="en-US" sz="1200" b="0" dirty="0" smtClean="0">
                          <a:effectLst/>
                          <a:latin typeface="Arial" panose="020B0604020202020204" pitchFamily="34" charset="0"/>
                          <a:ea typeface="Times New Roman" panose="02020603050405020304" pitchFamily="18" charset="0"/>
                        </a:rPr>
                        <a:t>Gives CACs</a:t>
                      </a:r>
                      <a:r>
                        <a:rPr lang="en-US" sz="1200" b="0" baseline="0" dirty="0" smtClean="0">
                          <a:effectLst/>
                          <a:latin typeface="Arial" panose="020B0604020202020204" pitchFamily="34" charset="0"/>
                          <a:ea typeface="Times New Roman" panose="02020603050405020304" pitchFamily="18" charset="0"/>
                        </a:rPr>
                        <a:t> </a:t>
                      </a:r>
                      <a:r>
                        <a:rPr lang="en-US" sz="1200" b="0" dirty="0" smtClean="0">
                          <a:effectLst/>
                          <a:latin typeface="Arial" panose="020B0604020202020204" pitchFamily="34" charset="0"/>
                          <a:ea typeface="Times New Roman" panose="02020603050405020304" pitchFamily="18" charset="0"/>
                        </a:rPr>
                        <a:t>guidance </a:t>
                      </a:r>
                      <a:r>
                        <a:rPr lang="en-US" sz="1200" b="0" dirty="0">
                          <a:effectLst/>
                          <a:latin typeface="Arial" panose="020B0604020202020204" pitchFamily="34" charset="0"/>
                          <a:ea typeface="Times New Roman" panose="02020603050405020304" pitchFamily="18" charset="0"/>
                        </a:rPr>
                        <a:t>to use </a:t>
                      </a:r>
                      <a:r>
                        <a:rPr lang="en-US" sz="1200" b="0" dirty="0" smtClean="0">
                          <a:effectLst/>
                          <a:latin typeface="Arial" panose="020B0604020202020204" pitchFamily="34" charset="0"/>
                          <a:ea typeface="Times New Roman" panose="02020603050405020304" pitchFamily="18" charset="0"/>
                        </a:rPr>
                        <a:t>a similar </a:t>
                      </a:r>
                      <a:r>
                        <a:rPr lang="en-US" sz="1200" b="0" dirty="0">
                          <a:effectLst/>
                          <a:latin typeface="Arial" panose="020B0604020202020204" pitchFamily="34" charset="0"/>
                          <a:ea typeface="Times New Roman" panose="02020603050405020304" pitchFamily="18" charset="0"/>
                        </a:rPr>
                        <a:t>package </a:t>
                      </a:r>
                      <a:r>
                        <a:rPr lang="en-US" sz="1200" b="0" dirty="0" smtClean="0">
                          <a:effectLst/>
                          <a:latin typeface="Arial" panose="020B0604020202020204" pitchFamily="34" charset="0"/>
                          <a:ea typeface="Times New Roman" panose="02020603050405020304" pitchFamily="18" charset="0"/>
                        </a:rPr>
                        <a:t>when constructing the </a:t>
                      </a:r>
                      <a:r>
                        <a:rPr lang="en-US" sz="1200" b="0" dirty="0">
                          <a:effectLst/>
                          <a:latin typeface="Arial" panose="020B0604020202020204" pitchFamily="34" charset="0"/>
                          <a:ea typeface="Times New Roman" panose="02020603050405020304" pitchFamily="18" charset="0"/>
                        </a:rPr>
                        <a:t>dialog element in </a:t>
                      </a:r>
                      <a:r>
                        <a:rPr lang="en-US" sz="1200" b="0" dirty="0" smtClean="0">
                          <a:effectLst/>
                          <a:latin typeface="Arial" panose="020B0604020202020204" pitchFamily="34" charset="0"/>
                          <a:ea typeface="Times New Roman" panose="02020603050405020304" pitchFamily="18" charset="0"/>
                        </a:rPr>
                        <a:t>the Reminder </a:t>
                      </a:r>
                      <a:r>
                        <a:rPr lang="en-US" sz="1200" b="0" dirty="0">
                          <a:effectLst/>
                          <a:latin typeface="Arial" panose="020B0604020202020204" pitchFamily="34" charset="0"/>
                          <a:ea typeface="Times New Roman" panose="02020603050405020304" pitchFamily="18" charset="0"/>
                        </a:rPr>
                        <a:t>Dialog file</a:t>
                      </a:r>
                      <a:r>
                        <a:rPr lang="en-US" sz="1200" b="0" dirty="0" smtClean="0">
                          <a:effectLst/>
                          <a:latin typeface="Arial" panose="020B0604020202020204" pitchFamily="34" charset="0"/>
                          <a:ea typeface="Times New Roman" panose="02020603050405020304" pitchFamily="18" charset="0"/>
                        </a:rPr>
                        <a:t>.</a:t>
                      </a:r>
                      <a:endParaRPr lang="en-US" sz="1200" b="0" dirty="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91440">
                <a:tc>
                  <a:txBody>
                    <a:bodyPr/>
                    <a:lstStyle/>
                    <a:p>
                      <a:pPr marL="0" marR="0">
                        <a:spcBef>
                          <a:spcPts val="200"/>
                        </a:spcBef>
                        <a:spcAft>
                          <a:spcPts val="200"/>
                        </a:spcAft>
                      </a:pPr>
                      <a:r>
                        <a:rPr lang="en-US" sz="1200" b="1" dirty="0">
                          <a:effectLst/>
                          <a:latin typeface="Arial" panose="020B0604020202020204" pitchFamily="34" charset="0"/>
                          <a:ea typeface="Times New Roman" panose="02020603050405020304" pitchFamily="18" charset="0"/>
                        </a:rPr>
                        <a:t>Orderable Item </a:t>
                      </a:r>
                      <a:r>
                        <a:rPr lang="en-US" sz="1200" b="1" dirty="0" smtClean="0">
                          <a:effectLst/>
                          <a:latin typeface="Arial" panose="020B0604020202020204" pitchFamily="34" charset="0"/>
                          <a:ea typeface="Times New Roman" panose="02020603050405020304" pitchFamily="18" charset="0"/>
                        </a:rPr>
                        <a:t>Required</a:t>
                      </a:r>
                      <a:endParaRPr lang="en-US" sz="12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85000"/>
                      </a:schemeClr>
                    </a:solidFill>
                  </a:tcPr>
                </a:tc>
                <a:tc>
                  <a:txBody>
                    <a:bodyPr/>
                    <a:lstStyle/>
                    <a:p>
                      <a:pPr marL="0" marR="0">
                        <a:spcBef>
                          <a:spcPts val="200"/>
                        </a:spcBef>
                        <a:spcAft>
                          <a:spcPts val="200"/>
                        </a:spcAft>
                      </a:pPr>
                      <a:r>
                        <a:rPr lang="en-US" sz="1200" b="0" dirty="0" smtClean="0">
                          <a:effectLst/>
                          <a:latin typeface="Arial" panose="020B0604020202020204" pitchFamily="34" charset="0"/>
                          <a:ea typeface="Times New Roman" panose="02020603050405020304" pitchFamily="18" charset="0"/>
                        </a:rPr>
                        <a:t>If checked, indicates that the </a:t>
                      </a:r>
                      <a:r>
                        <a:rPr lang="en-US" sz="1200" b="0" dirty="0">
                          <a:effectLst/>
                          <a:latin typeface="Arial" panose="020B0604020202020204" pitchFamily="34" charset="0"/>
                          <a:ea typeface="Times New Roman" panose="02020603050405020304" pitchFamily="18" charset="0"/>
                        </a:rPr>
                        <a:t>Orderable Item is required for this dialog element</a:t>
                      </a:r>
                      <a:r>
                        <a:rPr lang="en-US" sz="1200" b="0" dirty="0" smtClean="0">
                          <a:effectLst/>
                          <a:latin typeface="Arial" panose="020B0604020202020204" pitchFamily="34" charset="0"/>
                          <a:ea typeface="Times New Roman" panose="02020603050405020304" pitchFamily="18" charset="0"/>
                        </a:rPr>
                        <a:t>.</a:t>
                      </a:r>
                      <a:endParaRPr lang="en-US" sz="1200" b="0" dirty="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91440">
                <a:tc>
                  <a:txBody>
                    <a:bodyPr/>
                    <a:lstStyle/>
                    <a:p>
                      <a:pPr marL="0" marR="0">
                        <a:spcBef>
                          <a:spcPts val="200"/>
                        </a:spcBef>
                        <a:spcAft>
                          <a:spcPts val="200"/>
                        </a:spcAft>
                      </a:pPr>
                      <a:r>
                        <a:rPr lang="en-US" sz="1200" b="1" dirty="0">
                          <a:effectLst/>
                          <a:latin typeface="Arial" panose="020B0604020202020204" pitchFamily="34" charset="0"/>
                          <a:ea typeface="Times New Roman" panose="02020603050405020304" pitchFamily="18" charset="0"/>
                        </a:rPr>
                        <a:t>Orderable Item Display </a:t>
                      </a:r>
                      <a:r>
                        <a:rPr lang="en-US" sz="1200" b="1" dirty="0" smtClean="0">
                          <a:effectLst/>
                          <a:latin typeface="Arial" panose="020B0604020202020204" pitchFamily="34" charset="0"/>
                          <a:ea typeface="Times New Roman" panose="02020603050405020304" pitchFamily="18" charset="0"/>
                        </a:rPr>
                        <a:t>Group</a:t>
                      </a:r>
                      <a:endParaRPr lang="en-US" sz="12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85000"/>
                      </a:schemeClr>
                    </a:solidFill>
                  </a:tcPr>
                </a:tc>
                <a:tc>
                  <a:txBody>
                    <a:bodyPr/>
                    <a:lstStyle/>
                    <a:p>
                      <a:pPr marL="0" marR="0">
                        <a:spcBef>
                          <a:spcPts val="200"/>
                        </a:spcBef>
                        <a:spcAft>
                          <a:spcPts val="200"/>
                        </a:spcAft>
                      </a:pPr>
                      <a:r>
                        <a:rPr lang="en-US" sz="1200" b="0" dirty="0" smtClean="0">
                          <a:effectLst/>
                          <a:latin typeface="Arial" panose="020B0604020202020204" pitchFamily="34" charset="0"/>
                          <a:ea typeface="Times New Roman" panose="02020603050405020304" pitchFamily="18" charset="0"/>
                        </a:rPr>
                        <a:t>Indicates the Display </a:t>
                      </a:r>
                      <a:r>
                        <a:rPr lang="en-US" sz="1200" b="0" dirty="0">
                          <a:effectLst/>
                          <a:latin typeface="Arial" panose="020B0604020202020204" pitchFamily="34" charset="0"/>
                          <a:ea typeface="Times New Roman" panose="02020603050405020304" pitchFamily="18" charset="0"/>
                        </a:rPr>
                        <a:t>Group that the orderable item is a member of</a:t>
                      </a:r>
                      <a:r>
                        <a:rPr lang="en-US" sz="1200" b="0" dirty="0" smtClean="0">
                          <a:effectLst/>
                          <a:latin typeface="Arial" panose="020B0604020202020204" pitchFamily="34" charset="0"/>
                          <a:ea typeface="Times New Roman" panose="02020603050405020304" pitchFamily="18" charset="0"/>
                        </a:rPr>
                        <a:t>.</a:t>
                      </a:r>
                      <a:endParaRPr lang="en-US" sz="1200" b="0" dirty="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91440">
                <a:tc>
                  <a:txBody>
                    <a:bodyPr/>
                    <a:lstStyle/>
                    <a:p>
                      <a:pPr marL="0" marR="0">
                        <a:spcBef>
                          <a:spcPts val="200"/>
                        </a:spcBef>
                        <a:spcAft>
                          <a:spcPts val="200"/>
                        </a:spcAft>
                      </a:pPr>
                      <a:r>
                        <a:rPr lang="en-US" sz="1200" b="1" dirty="0">
                          <a:effectLst/>
                          <a:latin typeface="Arial" panose="020B0604020202020204" pitchFamily="34" charset="0"/>
                          <a:ea typeface="Times New Roman" panose="02020603050405020304" pitchFamily="18" charset="0"/>
                        </a:rPr>
                        <a:t>Orderable Item </a:t>
                      </a:r>
                      <a:r>
                        <a:rPr lang="en-US" sz="1200" b="1" dirty="0" smtClean="0">
                          <a:effectLst/>
                          <a:latin typeface="Arial" panose="020B0604020202020204" pitchFamily="34" charset="0"/>
                          <a:ea typeface="Times New Roman" panose="02020603050405020304" pitchFamily="18" charset="0"/>
                        </a:rPr>
                        <a:t>Name</a:t>
                      </a:r>
                      <a:endParaRPr lang="en-US" sz="12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85000"/>
                      </a:schemeClr>
                    </a:solidFill>
                  </a:tcPr>
                </a:tc>
                <a:tc>
                  <a:txBody>
                    <a:bodyPr/>
                    <a:lstStyle/>
                    <a:p>
                      <a:pPr marL="0" marR="0">
                        <a:spcBef>
                          <a:spcPts val="200"/>
                        </a:spcBef>
                        <a:spcAft>
                          <a:spcPts val="200"/>
                        </a:spcAft>
                      </a:pPr>
                      <a:r>
                        <a:rPr lang="en-US" sz="1200" b="0" dirty="0" smtClean="0">
                          <a:effectLst/>
                          <a:latin typeface="Arial" panose="020B0604020202020204" pitchFamily="34" charset="0"/>
                          <a:ea typeface="Times New Roman" panose="02020603050405020304" pitchFamily="18" charset="0"/>
                        </a:rPr>
                        <a:t>Indicates the </a:t>
                      </a:r>
                      <a:r>
                        <a:rPr lang="en-US" sz="1200" b="0" dirty="0">
                          <a:effectLst/>
                          <a:latin typeface="Arial" panose="020B0604020202020204" pitchFamily="34" charset="0"/>
                          <a:ea typeface="Times New Roman" panose="02020603050405020304" pitchFamily="18" charset="0"/>
                        </a:rPr>
                        <a:t>Orderable item name for the dialog element</a:t>
                      </a:r>
                      <a:r>
                        <a:rPr lang="en-US" sz="1200" b="0" dirty="0" smtClean="0">
                          <a:effectLst/>
                          <a:latin typeface="Arial" panose="020B0604020202020204" pitchFamily="34" charset="0"/>
                          <a:ea typeface="Times New Roman" panose="02020603050405020304" pitchFamily="18" charset="0"/>
                        </a:rPr>
                        <a:t>.</a:t>
                      </a:r>
                      <a:endParaRPr lang="en-US" sz="1200" b="0" dirty="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91440">
                <a:tc>
                  <a:txBody>
                    <a:bodyPr/>
                    <a:lstStyle/>
                    <a:p>
                      <a:pPr marL="0" marR="0">
                        <a:spcBef>
                          <a:spcPts val="200"/>
                        </a:spcBef>
                        <a:spcAft>
                          <a:spcPts val="200"/>
                        </a:spcAft>
                      </a:pPr>
                      <a:r>
                        <a:rPr lang="en-US" sz="1200" b="1" dirty="0">
                          <a:effectLst/>
                          <a:latin typeface="Arial" panose="020B0604020202020204" pitchFamily="34" charset="0"/>
                          <a:ea typeface="Times New Roman" panose="02020603050405020304" pitchFamily="18" charset="0"/>
                        </a:rPr>
                        <a:t>Order Dialog Display Group </a:t>
                      </a:r>
                      <a:endParaRPr lang="en-US" sz="12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85000"/>
                      </a:schemeClr>
                    </a:solidFill>
                  </a:tcPr>
                </a:tc>
                <a:tc>
                  <a:txBody>
                    <a:bodyPr/>
                    <a:lstStyle/>
                    <a:p>
                      <a:pPr marL="0" marR="0">
                        <a:spcBef>
                          <a:spcPts val="200"/>
                        </a:spcBef>
                        <a:spcAft>
                          <a:spcPts val="200"/>
                        </a:spcAft>
                      </a:pPr>
                      <a:r>
                        <a:rPr lang="en-US" sz="1200" b="0" dirty="0" smtClean="0">
                          <a:effectLst/>
                          <a:latin typeface="Arial" panose="020B0604020202020204" pitchFamily="34" charset="0"/>
                          <a:ea typeface="Times New Roman" panose="02020603050405020304" pitchFamily="18" charset="0"/>
                        </a:rPr>
                        <a:t>Indicates</a:t>
                      </a:r>
                      <a:r>
                        <a:rPr lang="en-US" sz="1200" b="0" baseline="0" dirty="0" smtClean="0">
                          <a:effectLst/>
                          <a:latin typeface="Arial" panose="020B0604020202020204" pitchFamily="34" charset="0"/>
                          <a:ea typeface="Times New Roman" panose="02020603050405020304" pitchFamily="18" charset="0"/>
                        </a:rPr>
                        <a:t> </a:t>
                      </a:r>
                      <a:r>
                        <a:rPr lang="en-US" sz="1200" b="0" dirty="0" smtClean="0">
                          <a:effectLst/>
                          <a:latin typeface="Arial" panose="020B0604020202020204" pitchFamily="34" charset="0"/>
                          <a:ea typeface="Times New Roman" panose="02020603050405020304" pitchFamily="18" charset="0"/>
                        </a:rPr>
                        <a:t>the </a:t>
                      </a:r>
                      <a:r>
                        <a:rPr lang="en-US" sz="1200" b="0" dirty="0">
                          <a:effectLst/>
                          <a:latin typeface="Arial" panose="020B0604020202020204" pitchFamily="34" charset="0"/>
                          <a:ea typeface="Times New Roman" panose="02020603050405020304" pitchFamily="18" charset="0"/>
                        </a:rPr>
                        <a:t>Display Group of dialog element’s Finding Item</a:t>
                      </a:r>
                      <a:r>
                        <a:rPr lang="en-US" sz="1200" b="0" dirty="0" smtClean="0">
                          <a:effectLst/>
                          <a:latin typeface="Arial" panose="020B0604020202020204" pitchFamily="34" charset="0"/>
                          <a:ea typeface="Times New Roman" panose="02020603050405020304" pitchFamily="18" charset="0"/>
                        </a:rPr>
                        <a:t>.</a:t>
                      </a:r>
                      <a:endParaRPr lang="en-US" sz="1200" b="0" dirty="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91440">
                <a:tc>
                  <a:txBody>
                    <a:bodyPr/>
                    <a:lstStyle/>
                    <a:p>
                      <a:pPr marL="0" marR="0">
                        <a:spcBef>
                          <a:spcPts val="200"/>
                        </a:spcBef>
                        <a:spcAft>
                          <a:spcPts val="200"/>
                        </a:spcAft>
                      </a:pPr>
                      <a:r>
                        <a:rPr lang="en-US" sz="1200" b="1" dirty="0">
                          <a:effectLst/>
                          <a:latin typeface="Arial" panose="020B0604020202020204" pitchFamily="34" charset="0"/>
                          <a:ea typeface="Times New Roman" panose="02020603050405020304" pitchFamily="18" charset="0"/>
                        </a:rPr>
                        <a:t>Order Dialog </a:t>
                      </a:r>
                      <a:r>
                        <a:rPr lang="en-US" sz="1200" b="1" dirty="0" smtClean="0">
                          <a:effectLst/>
                          <a:latin typeface="Arial" panose="020B0604020202020204" pitchFamily="34" charset="0"/>
                          <a:ea typeface="Times New Roman" panose="02020603050405020304" pitchFamily="18" charset="0"/>
                        </a:rPr>
                        <a:t>Package</a:t>
                      </a:r>
                      <a:endParaRPr lang="en-US" sz="12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85000"/>
                      </a:schemeClr>
                    </a:solidFill>
                  </a:tcPr>
                </a:tc>
                <a:tc>
                  <a:txBody>
                    <a:bodyPr/>
                    <a:lstStyle/>
                    <a:p>
                      <a:pPr marL="0" marR="0">
                        <a:spcBef>
                          <a:spcPts val="200"/>
                        </a:spcBef>
                        <a:spcAft>
                          <a:spcPts val="200"/>
                        </a:spcAft>
                      </a:pPr>
                      <a:r>
                        <a:rPr lang="en-US" sz="1200" b="0" dirty="0" smtClean="0">
                          <a:effectLst/>
                          <a:latin typeface="Arial" panose="020B0604020202020204" pitchFamily="34" charset="0"/>
                          <a:ea typeface="Times New Roman" panose="02020603050405020304" pitchFamily="18" charset="0"/>
                        </a:rPr>
                        <a:t>Indicates </a:t>
                      </a:r>
                      <a:r>
                        <a:rPr lang="en-US" sz="1200" b="0" dirty="0">
                          <a:effectLst/>
                          <a:latin typeface="Arial" panose="020B0604020202020204" pitchFamily="34" charset="0"/>
                          <a:ea typeface="Times New Roman" panose="02020603050405020304" pitchFamily="18" charset="0"/>
                        </a:rPr>
                        <a:t>the package of dialog element’s Finding item</a:t>
                      </a:r>
                      <a:r>
                        <a:rPr lang="en-US" sz="1200" b="0" dirty="0" smtClean="0">
                          <a:effectLst/>
                          <a:latin typeface="Arial" panose="020B0604020202020204" pitchFamily="34" charset="0"/>
                          <a:ea typeface="Times New Roman" panose="02020603050405020304" pitchFamily="18" charset="0"/>
                        </a:rPr>
                        <a:t>.</a:t>
                      </a:r>
                      <a:endParaRPr lang="en-US" sz="1200" b="0" dirty="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91440">
                <a:tc>
                  <a:txBody>
                    <a:bodyPr/>
                    <a:lstStyle/>
                    <a:p>
                      <a:pPr marL="0" marR="0">
                        <a:spcBef>
                          <a:spcPts val="200"/>
                        </a:spcBef>
                        <a:spcAft>
                          <a:spcPts val="200"/>
                        </a:spcAft>
                      </a:pPr>
                      <a:r>
                        <a:rPr lang="en-US" sz="1200" b="1" dirty="0">
                          <a:effectLst/>
                          <a:latin typeface="Arial" panose="020B0604020202020204" pitchFamily="34" charset="0"/>
                          <a:ea typeface="Times New Roman" panose="02020603050405020304" pitchFamily="18" charset="0"/>
                        </a:rPr>
                        <a:t>Order </a:t>
                      </a:r>
                      <a:r>
                        <a:rPr lang="en-US" sz="1200" b="1" dirty="0" smtClean="0">
                          <a:effectLst/>
                          <a:latin typeface="Arial" panose="020B0604020202020204" pitchFamily="34" charset="0"/>
                          <a:ea typeface="Times New Roman" panose="02020603050405020304" pitchFamily="18" charset="0"/>
                        </a:rPr>
                        <a:t>Dialog</a:t>
                      </a:r>
                      <a:endParaRPr lang="en-US" sz="12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85000"/>
                      </a:schemeClr>
                    </a:solidFill>
                  </a:tcPr>
                </a:tc>
                <a:tc>
                  <a:txBody>
                    <a:bodyPr/>
                    <a:lstStyle/>
                    <a:p>
                      <a:pPr marL="0" marR="0">
                        <a:spcBef>
                          <a:spcPts val="200"/>
                        </a:spcBef>
                        <a:spcAft>
                          <a:spcPts val="200"/>
                        </a:spcAft>
                      </a:pPr>
                      <a:r>
                        <a:rPr lang="en-US" sz="1200" b="0" dirty="0" smtClean="0">
                          <a:effectLst/>
                          <a:latin typeface="Arial" panose="020B0604020202020204" pitchFamily="34" charset="0"/>
                          <a:ea typeface="Times New Roman" panose="02020603050405020304" pitchFamily="18" charset="0"/>
                        </a:rPr>
                        <a:t>Indicates </a:t>
                      </a:r>
                      <a:r>
                        <a:rPr lang="en-US" sz="1200" b="0" dirty="0">
                          <a:effectLst/>
                          <a:latin typeface="Arial" panose="020B0604020202020204" pitchFamily="34" charset="0"/>
                          <a:ea typeface="Times New Roman" panose="02020603050405020304" pitchFamily="18" charset="0"/>
                        </a:rPr>
                        <a:t>the dialog element’s Finding Item </a:t>
                      </a:r>
                      <a:r>
                        <a:rPr lang="en-US" sz="1200" b="0" dirty="0" smtClean="0">
                          <a:effectLst/>
                          <a:latin typeface="Arial" panose="020B0604020202020204" pitchFamily="34" charset="0"/>
                          <a:ea typeface="Times New Roman" panose="02020603050405020304" pitchFamily="18" charset="0"/>
                        </a:rPr>
                        <a:t>field.</a:t>
                      </a:r>
                      <a:endParaRPr lang="en-US" sz="1200" b="0" dirty="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91440">
                <a:tc>
                  <a:txBody>
                    <a:bodyPr/>
                    <a:lstStyle/>
                    <a:p>
                      <a:pPr marL="0" marR="0">
                        <a:spcBef>
                          <a:spcPts val="200"/>
                        </a:spcBef>
                        <a:spcAft>
                          <a:spcPts val="200"/>
                        </a:spcAft>
                      </a:pPr>
                      <a:r>
                        <a:rPr lang="en-US" sz="1200" b="1" dirty="0">
                          <a:effectLst/>
                          <a:latin typeface="Arial" panose="020B0604020202020204" pitchFamily="34" charset="0"/>
                          <a:ea typeface="Times New Roman" panose="02020603050405020304" pitchFamily="18" charset="0"/>
                        </a:rPr>
                        <a:t>Additional </a:t>
                      </a:r>
                      <a:r>
                        <a:rPr lang="en-US" sz="1200" b="1" dirty="0" smtClean="0">
                          <a:effectLst/>
                          <a:latin typeface="Arial" panose="020B0604020202020204" pitchFamily="34" charset="0"/>
                          <a:ea typeface="Times New Roman" panose="02020603050405020304" pitchFamily="18" charset="0"/>
                        </a:rPr>
                        <a:t>Finding</a:t>
                      </a:r>
                      <a:endParaRPr lang="en-US" sz="12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85000"/>
                      </a:schemeClr>
                    </a:solidFill>
                  </a:tcPr>
                </a:tc>
                <a:tc>
                  <a:txBody>
                    <a:bodyPr/>
                    <a:lstStyle/>
                    <a:p>
                      <a:pPr marL="0" marR="0">
                        <a:spcBef>
                          <a:spcPts val="200"/>
                        </a:spcBef>
                        <a:spcAft>
                          <a:spcPts val="200"/>
                        </a:spcAft>
                      </a:pPr>
                      <a:r>
                        <a:rPr lang="en-US" sz="1200" b="0" dirty="0" smtClean="0">
                          <a:effectLst/>
                          <a:latin typeface="Arial" panose="020B0604020202020204" pitchFamily="34" charset="0"/>
                          <a:ea typeface="Times New Roman" panose="02020603050405020304" pitchFamily="18" charset="0"/>
                        </a:rPr>
                        <a:t>Indicates </a:t>
                      </a:r>
                      <a:r>
                        <a:rPr lang="en-US" sz="1200" b="0" dirty="0">
                          <a:effectLst/>
                          <a:latin typeface="Arial" panose="020B0604020202020204" pitchFamily="34" charset="0"/>
                          <a:ea typeface="Times New Roman" panose="02020603050405020304" pitchFamily="18" charset="0"/>
                        </a:rPr>
                        <a:t>the additional finding that should be posted for this dialog element</a:t>
                      </a:r>
                      <a:r>
                        <a:rPr lang="en-US" sz="1200" b="0" dirty="0" smtClean="0">
                          <a:effectLst/>
                          <a:latin typeface="Arial" panose="020B0604020202020204" pitchFamily="34" charset="0"/>
                          <a:ea typeface="Times New Roman" panose="02020603050405020304" pitchFamily="18" charset="0"/>
                        </a:rPr>
                        <a:t>.</a:t>
                      </a:r>
                      <a:endParaRPr lang="en-US" sz="1200" b="0" dirty="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91440">
                <a:tc>
                  <a:txBody>
                    <a:bodyPr/>
                    <a:lstStyle/>
                    <a:p>
                      <a:pPr marL="0" marR="0">
                        <a:spcBef>
                          <a:spcPts val="200"/>
                        </a:spcBef>
                        <a:spcAft>
                          <a:spcPts val="200"/>
                        </a:spcAft>
                      </a:pPr>
                      <a:r>
                        <a:rPr lang="en-US" sz="1200" b="1" dirty="0">
                          <a:effectLst/>
                          <a:latin typeface="Arial" panose="020B0604020202020204" pitchFamily="34" charset="0"/>
                          <a:ea typeface="Times New Roman" panose="02020603050405020304" pitchFamily="18" charset="0"/>
                        </a:rPr>
                        <a:t>Progress </a:t>
                      </a:r>
                      <a:r>
                        <a:rPr lang="en-US" sz="1200" b="1" dirty="0" smtClean="0">
                          <a:effectLst/>
                          <a:latin typeface="Arial" panose="020B0604020202020204" pitchFamily="34" charset="0"/>
                          <a:ea typeface="Times New Roman" panose="02020603050405020304" pitchFamily="18" charset="0"/>
                        </a:rPr>
                        <a:t>Note</a:t>
                      </a:r>
                      <a:endParaRPr lang="en-US" sz="1200" b="1" dirty="0">
                        <a:effectLst/>
                        <a:latin typeface="Times New Roman" panose="02020603050405020304" pitchFamily="18" charset="0"/>
                        <a:ea typeface="Times New Roman" panose="02020603050405020304" pitchFamily="18" charset="0"/>
                      </a:endParaRPr>
                    </a:p>
                  </a:txBody>
                  <a:tcPr marL="68580" marR="68580" marT="0" marB="0">
                    <a:solidFill>
                      <a:schemeClr val="bg1">
                        <a:lumMod val="85000"/>
                      </a:schemeClr>
                    </a:solidFill>
                  </a:tcPr>
                </a:tc>
                <a:tc>
                  <a:txBody>
                    <a:bodyPr/>
                    <a:lstStyle/>
                    <a:p>
                      <a:pPr marL="0" marR="0">
                        <a:spcBef>
                          <a:spcPts val="200"/>
                        </a:spcBef>
                        <a:spcAft>
                          <a:spcPts val="200"/>
                        </a:spcAft>
                      </a:pPr>
                      <a:r>
                        <a:rPr lang="en-US" sz="1200" b="0" dirty="0" smtClean="0">
                          <a:effectLst/>
                          <a:latin typeface="Arial" panose="020B0604020202020204" pitchFamily="34" charset="0"/>
                          <a:ea typeface="Times New Roman" panose="02020603050405020304" pitchFamily="18" charset="0"/>
                        </a:rPr>
                        <a:t>Displays </a:t>
                      </a:r>
                      <a:r>
                        <a:rPr lang="en-US" sz="1200" b="0" dirty="0">
                          <a:effectLst/>
                          <a:latin typeface="Arial" panose="020B0604020202020204" pitchFamily="34" charset="0"/>
                          <a:ea typeface="Times New Roman" panose="02020603050405020304" pitchFamily="18" charset="0"/>
                        </a:rPr>
                        <a:t>the progress note attached to the dialog element</a:t>
                      </a:r>
                      <a:r>
                        <a:rPr lang="en-US" sz="1200" b="0" dirty="0" smtClean="0">
                          <a:effectLst/>
                          <a:latin typeface="Arial" panose="020B0604020202020204" pitchFamily="34" charset="0"/>
                          <a:ea typeface="Times New Roman" panose="02020603050405020304" pitchFamily="18" charset="0"/>
                        </a:rPr>
                        <a:t>.</a:t>
                      </a:r>
                      <a:endParaRPr lang="en-US" sz="1200" b="0" dirty="0">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bl>
          </a:graphicData>
        </a:graphic>
      </p:graphicFrame>
      <p:sp>
        <p:nvSpPr>
          <p:cNvPr id="7" name="Rectangle 3"/>
          <p:cNvSpPr>
            <a:spLocks noGrp="1" noChangeArrowheads="1"/>
          </p:cNvSpPr>
          <p:nvPr>
            <p:ph sz="half" idx="1"/>
          </p:nvPr>
        </p:nvSpPr>
        <p:spPr>
          <a:xfrm>
            <a:off x="381000" y="5139848"/>
            <a:ext cx="8343900" cy="345496"/>
          </a:xfrm>
        </p:spPr>
        <p:txBody>
          <a:bodyPr/>
          <a:lstStyle/>
          <a:p>
            <a:pPr marL="0" indent="0" algn="ctr">
              <a:lnSpc>
                <a:spcPct val="80000"/>
              </a:lnSpc>
              <a:buNone/>
              <a:tabLst>
                <a:tab pos="2279650" algn="l"/>
              </a:tabLst>
            </a:pPr>
            <a:r>
              <a:rPr lang="en-US" sz="1600" i="1" dirty="0" smtClean="0"/>
              <a:t>KB Editor View Alert Type Details – Order Creation Tab Field Descriptions</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8" name="Rectangle 3"/>
          <p:cNvSpPr>
            <a:spLocks noGrp="1" noChangeArrowheads="1"/>
          </p:cNvSpPr>
          <p:nvPr>
            <p:ph sz="half" idx="1"/>
          </p:nvPr>
        </p:nvSpPr>
        <p:spPr>
          <a:xfrm>
            <a:off x="381000" y="1066800"/>
            <a:ext cx="8343900" cy="833120"/>
          </a:xfrm>
        </p:spPr>
        <p:txBody>
          <a:bodyPr/>
          <a:lstStyle/>
          <a:p>
            <a:pPr>
              <a:lnSpc>
                <a:spcPct val="80000"/>
              </a:lnSpc>
              <a:tabLst>
                <a:tab pos="2279650" algn="l"/>
              </a:tabLst>
            </a:pPr>
            <a:r>
              <a:rPr lang="en-US" sz="2400" dirty="0" smtClean="0"/>
              <a:t>The table below describes what each field on the Order Creation Tab corresponds to:</a:t>
            </a:r>
            <a:endParaRPr lang="en-US" sz="1300" dirty="0" smtClean="0"/>
          </a:p>
          <a:p>
            <a:pPr>
              <a:lnSpc>
                <a:spcPct val="80000"/>
              </a:lnSpc>
              <a:tabLst>
                <a:tab pos="2279650" algn="l"/>
              </a:tabLst>
            </a:pPr>
            <a:endParaRPr lang="en-US" sz="1300" dirty="0" smtClean="0"/>
          </a:p>
        </p:txBody>
      </p:sp>
      <p:sp>
        <p:nvSpPr>
          <p:cNvPr id="9" name="Rectangle 3"/>
          <p:cNvSpPr>
            <a:spLocks noGrp="1" noChangeArrowheads="1"/>
          </p:cNvSpPr>
          <p:nvPr>
            <p:ph sz="half" idx="1"/>
          </p:nvPr>
        </p:nvSpPr>
        <p:spPr>
          <a:xfrm>
            <a:off x="381000" y="2571219"/>
            <a:ext cx="8343900" cy="3958872"/>
          </a:xfrm>
        </p:spPr>
        <p:txBody>
          <a:bodyPr/>
          <a:lstStyle/>
          <a:p>
            <a:pPr>
              <a:lnSpc>
                <a:spcPct val="80000"/>
              </a:lnSpc>
              <a:tabLst>
                <a:tab pos="2279650" algn="l"/>
              </a:tabLst>
            </a:pPr>
            <a:endParaRPr lang="en-US" sz="2400" dirty="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2000" dirty="0" smtClean="0"/>
          </a:p>
          <a:p>
            <a:pPr>
              <a:lnSpc>
                <a:spcPct val="80000"/>
              </a:lnSpc>
              <a:tabLst>
                <a:tab pos="2279650" algn="l"/>
              </a:tabLst>
            </a:pPr>
            <a:endParaRPr lang="en-US" sz="2000" dirty="0"/>
          </a:p>
          <a:p>
            <a:pPr>
              <a:lnSpc>
                <a:spcPct val="80000"/>
              </a:lnSpc>
              <a:tabLst>
                <a:tab pos="2279650" algn="l"/>
              </a:tabLst>
            </a:pPr>
            <a:r>
              <a:rPr lang="en-US" sz="2000" dirty="0" smtClean="0"/>
              <a:t>Note</a:t>
            </a:r>
            <a:r>
              <a:rPr lang="en-US" sz="2000" dirty="0"/>
              <a:t>: The fields below </a:t>
            </a:r>
            <a:r>
              <a:rPr lang="en-US" sz="2000" dirty="0" smtClean="0"/>
              <a:t>Orderable </a:t>
            </a:r>
            <a:r>
              <a:rPr lang="en-US" sz="2000" dirty="0"/>
              <a:t>Item Required </a:t>
            </a:r>
            <a:r>
              <a:rPr lang="en-US" sz="2000" dirty="0" smtClean="0"/>
              <a:t>are blank until the order is created.</a:t>
            </a:r>
            <a:endParaRPr lang="en-US" sz="20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Tree>
    <p:extLst>
      <p:ext uri="{BB962C8B-B14F-4D97-AF65-F5344CB8AC3E}">
        <p14:creationId xmlns:p14="http://schemas.microsoft.com/office/powerpoint/2010/main" xmlns="" val="30633679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ChangeArrowheads="1"/>
          </p:cNvSpPr>
          <p:nvPr>
            <p:ph sz="half" idx="1"/>
          </p:nvPr>
        </p:nvSpPr>
        <p:spPr>
          <a:xfrm>
            <a:off x="381000" y="2571219"/>
            <a:ext cx="8343900" cy="3958872"/>
          </a:xfrm>
        </p:spPr>
        <p:txBody>
          <a:bodyPr/>
          <a:lstStyle/>
          <a:p>
            <a:pPr>
              <a:lnSpc>
                <a:spcPct val="80000"/>
              </a:lnSpc>
              <a:tabLst>
                <a:tab pos="2279650" algn="l"/>
              </a:tabLst>
            </a:pPr>
            <a:endParaRPr lang="en-US" sz="2400" dirty="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2000" dirty="0" smtClean="0"/>
          </a:p>
          <a:p>
            <a:pPr>
              <a:lnSpc>
                <a:spcPct val="80000"/>
              </a:lnSpc>
              <a:tabLst>
                <a:tab pos="2279650" algn="l"/>
              </a:tabLst>
            </a:pPr>
            <a:endParaRPr lang="en-US" sz="2000" dirty="0"/>
          </a:p>
          <a:p>
            <a:pPr>
              <a:lnSpc>
                <a:spcPct val="80000"/>
              </a:lnSpc>
              <a:tabLst>
                <a:tab pos="2279650" algn="l"/>
              </a:tabLst>
            </a:pPr>
            <a:r>
              <a:rPr lang="en-US" sz="2000" dirty="0" smtClean="0"/>
              <a:t>Note</a:t>
            </a:r>
            <a:r>
              <a:rPr lang="en-US" sz="2000" dirty="0"/>
              <a:t>: </a:t>
            </a:r>
            <a:r>
              <a:rPr lang="en-US" sz="2000" dirty="0" smtClean="0"/>
              <a:t>The Update and Close button will save the order and return you to the Order Dialog tab.</a:t>
            </a:r>
            <a:endParaRPr lang="en-US" sz="20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19"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startAt="14"/>
              <a:tabLst>
                <a:tab pos="2279650" algn="l"/>
              </a:tabLst>
            </a:pPr>
            <a:r>
              <a:rPr lang="en-US" sz="2400" dirty="0" smtClean="0"/>
              <a:t>Proceed through the fields, entering the appropriate information. Stop when you reach the Orderable Item Required checkbox.</a:t>
            </a:r>
          </a:p>
          <a:p>
            <a:pPr marL="457200" indent="-457200">
              <a:lnSpc>
                <a:spcPct val="80000"/>
              </a:lnSpc>
              <a:buFont typeface="+mj-lt"/>
              <a:buAutoNum type="arabicPeriod" startAt="14"/>
              <a:tabLst>
                <a:tab pos="2279650" algn="l"/>
              </a:tabLst>
            </a:pPr>
            <a:r>
              <a:rPr lang="en-US" sz="2400" dirty="0" smtClean="0"/>
              <a:t>Click Update to create the order. The fields below the Orderable Item Required checkbox will automatically populate.</a:t>
            </a:r>
          </a:p>
          <a:p>
            <a:pPr marL="457200" indent="-457200">
              <a:lnSpc>
                <a:spcPct val="80000"/>
              </a:lnSpc>
              <a:buFont typeface="+mj-lt"/>
              <a:buAutoNum type="arabicPeriod" startAt="14"/>
              <a:tabLst>
                <a:tab pos="2279650" algn="l"/>
              </a:tabLst>
            </a:pPr>
            <a:endParaRPr lang="en-US" sz="2000" dirty="0"/>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9" name="Rectangle 3"/>
          <p:cNvSpPr>
            <a:spLocks noGrp="1" noChangeArrowheads="1"/>
          </p:cNvSpPr>
          <p:nvPr>
            <p:ph sz="half" idx="1"/>
          </p:nvPr>
        </p:nvSpPr>
        <p:spPr>
          <a:xfrm>
            <a:off x="381000" y="5422066"/>
            <a:ext cx="8343900" cy="345496"/>
          </a:xfrm>
        </p:spPr>
        <p:txBody>
          <a:bodyPr/>
          <a:lstStyle/>
          <a:p>
            <a:pPr marL="0" indent="0" algn="ctr">
              <a:lnSpc>
                <a:spcPct val="80000"/>
              </a:lnSpc>
              <a:buNone/>
              <a:tabLst>
                <a:tab pos="2279650" algn="l"/>
              </a:tabLst>
            </a:pPr>
            <a:r>
              <a:rPr lang="en-US" sz="1600" i="1" dirty="0" smtClean="0"/>
              <a:t>KB Editor View Alert Type Details – Order Creation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7" name="Picture 6" descr="Edit an Order Dialog Element"/>
          <p:cNvPicPr/>
          <p:nvPr/>
        </p:nvPicPr>
        <p:blipFill>
          <a:blip r:embed="rId2" cstate="print"/>
          <a:srcRect/>
          <a:stretch>
            <a:fillRect/>
          </a:stretch>
        </p:blipFill>
        <p:spPr bwMode="auto">
          <a:xfrm>
            <a:off x="2310862" y="2801424"/>
            <a:ext cx="4484176" cy="2565977"/>
          </a:xfrm>
          <a:prstGeom prst="rect">
            <a:avLst/>
          </a:prstGeom>
          <a:noFill/>
          <a:ln>
            <a:solidFill>
              <a:schemeClr val="tx1"/>
            </a:solidFill>
          </a:ln>
        </p:spPr>
      </p:pic>
      <p:sp>
        <p:nvSpPr>
          <p:cNvPr id="10" name="Oval 9"/>
          <p:cNvSpPr/>
          <p:nvPr/>
        </p:nvSpPr>
        <p:spPr bwMode="auto">
          <a:xfrm>
            <a:off x="4552950" y="4924712"/>
            <a:ext cx="536733" cy="420032"/>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1" name="Rectangle 2"/>
          <p:cNvSpPr>
            <a:spLocks noGrp="1" noChangeArrowheads="1"/>
          </p:cNvSpPr>
          <p:nvPr>
            <p:ph type="title"/>
          </p:nvPr>
        </p:nvSpPr>
        <p:spPr>
          <a:xfrm>
            <a:off x="447150" y="171450"/>
            <a:ext cx="5410200" cy="536575"/>
          </a:xfrm>
        </p:spPr>
        <p:txBody>
          <a:bodyPr/>
          <a:lstStyle/>
          <a:p>
            <a:pPr eaLnBrk="1" hangingPunct="1"/>
            <a:r>
              <a:rPr lang="en-US" dirty="0" smtClean="0"/>
              <a:t>The Order Dialog</a:t>
            </a:r>
          </a:p>
        </p:txBody>
      </p:sp>
    </p:spTree>
    <p:extLst>
      <p:ext uri="{BB962C8B-B14F-4D97-AF65-F5344CB8AC3E}">
        <p14:creationId xmlns:p14="http://schemas.microsoft.com/office/powerpoint/2010/main" xmlns="" val="8850764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ChangeArrowheads="1"/>
          </p:cNvSpPr>
          <p:nvPr>
            <p:ph sz="half" idx="1"/>
          </p:nvPr>
        </p:nvSpPr>
        <p:spPr>
          <a:xfrm>
            <a:off x="381000" y="2322861"/>
            <a:ext cx="8343900" cy="3958872"/>
          </a:xfrm>
        </p:spPr>
        <p:txBody>
          <a:bodyPr/>
          <a:lstStyle/>
          <a:p>
            <a:pPr>
              <a:lnSpc>
                <a:spcPct val="80000"/>
              </a:lnSpc>
              <a:tabLst>
                <a:tab pos="2279650" algn="l"/>
              </a:tabLst>
            </a:pPr>
            <a:endParaRPr lang="en-US" sz="2400" dirty="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2000" dirty="0" smtClean="0"/>
          </a:p>
          <a:p>
            <a:pPr>
              <a:lnSpc>
                <a:spcPct val="80000"/>
              </a:lnSpc>
              <a:tabLst>
                <a:tab pos="2279650" algn="l"/>
              </a:tabLst>
            </a:pPr>
            <a:endParaRPr lang="en-US" sz="2000" dirty="0"/>
          </a:p>
          <a:p>
            <a:pPr>
              <a:lnSpc>
                <a:spcPct val="80000"/>
              </a:lnSpc>
              <a:tabLst>
                <a:tab pos="2279650" algn="l"/>
              </a:tabLst>
            </a:pPr>
            <a:r>
              <a:rPr lang="en-US" sz="2000" dirty="0" smtClean="0"/>
              <a:t>Note</a:t>
            </a:r>
            <a:r>
              <a:rPr lang="en-US" sz="2000" dirty="0"/>
              <a:t>: </a:t>
            </a:r>
            <a:r>
              <a:rPr lang="en-US" sz="2000" dirty="0" smtClean="0"/>
              <a:t>Created orders can be edited or deleted. Editing and deleting orders is similar to editing or deleting alert types. For more information, see </a:t>
            </a:r>
            <a:r>
              <a:rPr lang="en-US" sz="2000" dirty="0" smtClean="0">
                <a:hlinkClick r:id="rId2" action="ppaction://hlinksldjump"/>
              </a:rPr>
              <a:t>Editing Alert Types </a:t>
            </a:r>
            <a:r>
              <a:rPr lang="en-US" sz="2000" dirty="0" smtClean="0"/>
              <a:t>or </a:t>
            </a:r>
            <a:r>
              <a:rPr lang="en-US" sz="2000" dirty="0" smtClean="0">
                <a:hlinkClick r:id="rId3" action="ppaction://hlinksldjump"/>
              </a:rPr>
              <a:t>Deleting Alert Types</a:t>
            </a:r>
            <a:r>
              <a:rPr lang="en-US" sz="2000" dirty="0" smtClean="0"/>
              <a:t>.</a:t>
            </a:r>
            <a:endParaRPr lang="en-US" sz="20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pic>
        <p:nvPicPr>
          <p:cNvPr id="2" name="Picture 1"/>
          <p:cNvPicPr>
            <a:picLocks noChangeAspect="1"/>
          </p:cNvPicPr>
          <p:nvPr/>
        </p:nvPicPr>
        <p:blipFill rotWithShape="1">
          <a:blip r:embed="rId4" cstate="print"/>
          <a:srcRect b="10296"/>
          <a:stretch/>
        </p:blipFill>
        <p:spPr>
          <a:xfrm>
            <a:off x="1505928" y="1844099"/>
            <a:ext cx="6094043" cy="2931101"/>
          </a:xfrm>
          <a:prstGeom prst="rect">
            <a:avLst/>
          </a:prstGeom>
          <a:ln>
            <a:solidFill>
              <a:schemeClr val="tx1"/>
            </a:solidFill>
          </a:ln>
        </p:spPr>
      </p:pic>
      <p:sp>
        <p:nvSpPr>
          <p:cNvPr id="9219"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startAt="16"/>
              <a:tabLst>
                <a:tab pos="2279650" algn="l"/>
              </a:tabLst>
            </a:pPr>
            <a:r>
              <a:rPr lang="en-US" sz="2400" dirty="0" smtClean="0"/>
              <a:t>The orders you create will be displayed in the Order Dialog tab as shown below.</a:t>
            </a:r>
          </a:p>
          <a:p>
            <a:pPr marL="457200" indent="-457200">
              <a:lnSpc>
                <a:spcPct val="80000"/>
              </a:lnSpc>
              <a:buFont typeface="+mj-lt"/>
              <a:buAutoNum type="arabicPeriod" startAt="16"/>
              <a:tabLst>
                <a:tab pos="2279650" algn="l"/>
              </a:tabLst>
            </a:pPr>
            <a:endParaRPr lang="en-US" sz="2000" dirty="0"/>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9" name="Rectangle 3"/>
          <p:cNvSpPr>
            <a:spLocks noGrp="1" noChangeArrowheads="1"/>
          </p:cNvSpPr>
          <p:nvPr>
            <p:ph sz="half" idx="1"/>
          </p:nvPr>
        </p:nvSpPr>
        <p:spPr>
          <a:xfrm>
            <a:off x="380999" y="4842683"/>
            <a:ext cx="8343900" cy="345496"/>
          </a:xfrm>
        </p:spPr>
        <p:txBody>
          <a:bodyPr/>
          <a:lstStyle/>
          <a:p>
            <a:pPr marL="0" indent="0" algn="ctr">
              <a:lnSpc>
                <a:spcPct val="80000"/>
              </a:lnSpc>
              <a:buNone/>
              <a:tabLst>
                <a:tab pos="2279650" algn="l"/>
              </a:tabLst>
            </a:pPr>
            <a:r>
              <a:rPr lang="en-US" sz="1600" i="1" dirty="0" smtClean="0"/>
              <a:t>KB Editor View Alert Type Details – Order Dialog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1" name="Rectangle 2"/>
          <p:cNvSpPr>
            <a:spLocks noGrp="1" noChangeArrowheads="1"/>
          </p:cNvSpPr>
          <p:nvPr>
            <p:ph type="title"/>
          </p:nvPr>
        </p:nvSpPr>
        <p:spPr>
          <a:xfrm>
            <a:off x="447150" y="171450"/>
            <a:ext cx="5410200" cy="536575"/>
          </a:xfrm>
        </p:spPr>
        <p:txBody>
          <a:bodyPr/>
          <a:lstStyle/>
          <a:p>
            <a:pPr eaLnBrk="1" hangingPunct="1"/>
            <a:r>
              <a:rPr lang="en-US" dirty="0" smtClean="0"/>
              <a:t>The Order Dialog</a:t>
            </a:r>
          </a:p>
        </p:txBody>
      </p:sp>
    </p:spTree>
    <p:extLst>
      <p:ext uri="{BB962C8B-B14F-4D97-AF65-F5344CB8AC3E}">
        <p14:creationId xmlns:p14="http://schemas.microsoft.com/office/powerpoint/2010/main" xmlns="" val="6047288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cstate="print"/>
          <a:srcRect b="9950"/>
          <a:stretch/>
        </p:blipFill>
        <p:spPr>
          <a:xfrm>
            <a:off x="1505928" y="2092455"/>
            <a:ext cx="6094043" cy="2942389"/>
          </a:xfrm>
          <a:prstGeom prst="rect">
            <a:avLst/>
          </a:prstGeom>
          <a:ln>
            <a:solidFill>
              <a:schemeClr val="tx1"/>
            </a:solidFill>
          </a:ln>
        </p:spPr>
      </p:pic>
      <p:sp>
        <p:nvSpPr>
          <p:cNvPr id="9219"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startAt="18"/>
              <a:tabLst>
                <a:tab pos="2279650" algn="l"/>
              </a:tabLst>
            </a:pPr>
            <a:r>
              <a:rPr lang="en-US" sz="2400" dirty="0" smtClean="0"/>
              <a:t>Now that you are finished entering information in the Order Dialog tab, proceed to the next tab by clicking on the Follow-up Dialog tab.</a:t>
            </a:r>
            <a:endParaRPr lang="en-US" sz="2000" dirty="0"/>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8" name="Oval 7"/>
          <p:cNvSpPr/>
          <p:nvPr/>
        </p:nvSpPr>
        <p:spPr bwMode="auto">
          <a:xfrm>
            <a:off x="3651445" y="2015367"/>
            <a:ext cx="1270511" cy="483179"/>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9" name="Rectangle 3"/>
          <p:cNvSpPr>
            <a:spLocks noGrp="1" noChangeArrowheads="1"/>
          </p:cNvSpPr>
          <p:nvPr>
            <p:ph sz="half" idx="1"/>
          </p:nvPr>
        </p:nvSpPr>
        <p:spPr>
          <a:xfrm>
            <a:off x="381000" y="5083403"/>
            <a:ext cx="8343900" cy="345496"/>
          </a:xfrm>
        </p:spPr>
        <p:txBody>
          <a:bodyPr/>
          <a:lstStyle/>
          <a:p>
            <a:pPr marL="0" indent="0" algn="ctr">
              <a:lnSpc>
                <a:spcPct val="80000"/>
              </a:lnSpc>
              <a:buNone/>
              <a:tabLst>
                <a:tab pos="2279650" algn="l"/>
              </a:tabLst>
            </a:pPr>
            <a:r>
              <a:rPr lang="en-US" sz="1600" i="1" dirty="0" smtClean="0"/>
              <a:t>KB Editor View Alert Type Details – Follow-up Dialog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0" name="Rectangle 2"/>
          <p:cNvSpPr>
            <a:spLocks noGrp="1" noChangeArrowheads="1"/>
          </p:cNvSpPr>
          <p:nvPr>
            <p:ph type="title"/>
          </p:nvPr>
        </p:nvSpPr>
        <p:spPr>
          <a:xfrm>
            <a:off x="447150" y="171450"/>
            <a:ext cx="5410200" cy="536575"/>
          </a:xfrm>
        </p:spPr>
        <p:txBody>
          <a:bodyPr/>
          <a:lstStyle/>
          <a:p>
            <a:pPr eaLnBrk="1" hangingPunct="1"/>
            <a:r>
              <a:rPr lang="en-US" dirty="0" smtClean="0"/>
              <a:t>The Order Dialog</a:t>
            </a:r>
          </a:p>
        </p:txBody>
      </p:sp>
    </p:spTree>
    <p:extLst>
      <p:ext uri="{BB962C8B-B14F-4D97-AF65-F5344CB8AC3E}">
        <p14:creationId xmlns:p14="http://schemas.microsoft.com/office/powerpoint/2010/main" xmlns="" val="31384152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The Follow-up Dialog</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6-Oct-14</a:t>
            </a:fld>
            <a:endParaRPr lang="en-US"/>
          </a:p>
        </p:txBody>
      </p:sp>
    </p:spTree>
    <p:extLst>
      <p:ext uri="{BB962C8B-B14F-4D97-AF65-F5344CB8AC3E}">
        <p14:creationId xmlns:p14="http://schemas.microsoft.com/office/powerpoint/2010/main" xmlns="" val="28475921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a:t>O</a:t>
            </a:r>
            <a:r>
              <a:rPr lang="en-US" sz="2400" dirty="0" smtClean="0"/>
              <a:t>n the Follow-up Dialog tab you will configure which follow-up actions (that are not orders) providers can select when creating a follow-up action note at the end of the AWARE Alert Tracker process.</a:t>
            </a:r>
            <a:endParaRPr lang="en-US" sz="2400" dirty="0"/>
          </a:p>
          <a:p>
            <a:pPr>
              <a:lnSpc>
                <a:spcPct val="80000"/>
              </a:lnSpc>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9" name="Rectangle 3"/>
          <p:cNvSpPr>
            <a:spLocks noGrp="1" noChangeArrowheads="1"/>
          </p:cNvSpPr>
          <p:nvPr>
            <p:ph sz="half" idx="1"/>
          </p:nvPr>
        </p:nvSpPr>
        <p:spPr>
          <a:xfrm>
            <a:off x="381000" y="2548641"/>
            <a:ext cx="8343900" cy="3958872"/>
          </a:xfrm>
        </p:spPr>
        <p:txBody>
          <a:bodyPr/>
          <a:lstStyle/>
          <a:p>
            <a:pPr>
              <a:lnSpc>
                <a:spcPct val="80000"/>
              </a:lnSpc>
              <a:tabLst>
                <a:tab pos="2279650" algn="l"/>
              </a:tabLst>
            </a:pPr>
            <a:endParaRPr lang="en-US" sz="2400" dirty="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2000" dirty="0" smtClean="0"/>
          </a:p>
          <a:p>
            <a:pPr>
              <a:lnSpc>
                <a:spcPct val="80000"/>
              </a:lnSpc>
              <a:tabLst>
                <a:tab pos="2279650" algn="l"/>
              </a:tabLst>
            </a:pPr>
            <a:endParaRPr lang="en-US" sz="2000" dirty="0"/>
          </a:p>
          <a:p>
            <a:pPr>
              <a:lnSpc>
                <a:spcPct val="80000"/>
              </a:lnSpc>
              <a:tabLst>
                <a:tab pos="2279650" algn="l"/>
              </a:tabLst>
            </a:pPr>
            <a:r>
              <a:rPr lang="en-US" sz="2000" dirty="0" smtClean="0"/>
              <a:t>Note</a:t>
            </a:r>
            <a:r>
              <a:rPr lang="en-US" sz="2000" dirty="0"/>
              <a:t>: </a:t>
            </a:r>
            <a:r>
              <a:rPr lang="en-US" sz="2000" dirty="0" smtClean="0"/>
              <a:t>For further information about the AWARE Alert Tracker, see the separate training document, </a:t>
            </a:r>
            <a:r>
              <a:rPr lang="en-US" sz="2000" i="1" dirty="0" smtClean="0"/>
              <a:t>AWARE Alert Tracker Training</a:t>
            </a:r>
            <a:r>
              <a:rPr lang="en-US" sz="2000" dirty="0" smtClean="0"/>
              <a:t>.</a:t>
            </a: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pic>
        <p:nvPicPr>
          <p:cNvPr id="6" name="Picture 5"/>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88653" y="2393244"/>
            <a:ext cx="3533303" cy="3163384"/>
          </a:xfrm>
          <a:prstGeom prst="rect">
            <a:avLst/>
          </a:prstGeom>
          <a:noFill/>
          <a:ln>
            <a:solidFill>
              <a:schemeClr val="tx1"/>
            </a:solidFill>
          </a:ln>
        </p:spPr>
      </p:pic>
      <p:pic>
        <p:nvPicPr>
          <p:cNvPr id="7" name="Picture 6"/>
          <p:cNvPicPr/>
          <p:nvPr/>
        </p:nvPicPr>
        <p:blipFill rotWithShape="1">
          <a:blip r:embed="rId2" cstate="print">
            <a:extLst>
              <a:ext uri="{28A0092B-C50C-407E-A947-70E740481C1C}">
                <a14:useLocalDpi xmlns:a14="http://schemas.microsoft.com/office/drawing/2010/main" xmlns="" val="0"/>
              </a:ext>
            </a:extLst>
          </a:blip>
          <a:srcRect t="26408" b="62886"/>
          <a:stretch/>
        </p:blipFill>
        <p:spPr bwMode="auto">
          <a:xfrm>
            <a:off x="3589867" y="3917244"/>
            <a:ext cx="4984045" cy="598311"/>
          </a:xfrm>
          <a:prstGeom prst="rect">
            <a:avLst/>
          </a:prstGeom>
          <a:noFill/>
          <a:ln>
            <a:solidFill>
              <a:schemeClr val="tx1"/>
            </a:solidFill>
          </a:ln>
        </p:spPr>
      </p:pic>
      <p:cxnSp>
        <p:nvCxnSpPr>
          <p:cNvPr id="8" name="Straight Connector 7"/>
          <p:cNvCxnSpPr/>
          <p:nvPr/>
        </p:nvCxnSpPr>
        <p:spPr bwMode="auto">
          <a:xfrm flipH="1" flipV="1">
            <a:off x="4921959" y="3289828"/>
            <a:ext cx="3651953" cy="6274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flipH="1" flipV="1">
            <a:off x="1388653" y="3257196"/>
            <a:ext cx="2201214" cy="66004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5" name="Rectangle 2"/>
          <p:cNvSpPr>
            <a:spLocks noGrp="1" noChangeArrowheads="1"/>
          </p:cNvSpPr>
          <p:nvPr>
            <p:ph type="title"/>
          </p:nvPr>
        </p:nvSpPr>
        <p:spPr>
          <a:xfrm>
            <a:off x="447150" y="171450"/>
            <a:ext cx="5410200" cy="536575"/>
          </a:xfrm>
        </p:spPr>
        <p:txBody>
          <a:bodyPr/>
          <a:lstStyle/>
          <a:p>
            <a:pPr eaLnBrk="1" hangingPunct="1"/>
            <a:r>
              <a:rPr lang="en-US" dirty="0" smtClean="0"/>
              <a:t>The Follow-up Dialog</a:t>
            </a:r>
          </a:p>
        </p:txBody>
      </p:sp>
    </p:spTree>
    <p:extLst>
      <p:ext uri="{BB962C8B-B14F-4D97-AF65-F5344CB8AC3E}">
        <p14:creationId xmlns:p14="http://schemas.microsoft.com/office/powerpoint/2010/main" xmlns="" val="20851904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srcRect b="17997"/>
          <a:stretch/>
        </p:blipFill>
        <p:spPr>
          <a:xfrm>
            <a:off x="1108410" y="2486997"/>
            <a:ext cx="6927180" cy="1656026"/>
          </a:xfrm>
          <a:prstGeom prst="rect">
            <a:avLst/>
          </a:prstGeom>
          <a:ln>
            <a:solidFill>
              <a:schemeClr val="tx1"/>
            </a:solidFill>
          </a:ln>
        </p:spPr>
      </p:pic>
      <p:sp>
        <p:nvSpPr>
          <p:cNvPr id="12"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startAt="19"/>
              <a:tabLst>
                <a:tab pos="2279650" algn="l"/>
              </a:tabLst>
            </a:pPr>
            <a:r>
              <a:rPr lang="en-US" sz="2400" dirty="0" smtClean="0"/>
              <a:t>Like the Order Dialog tab, the Follow-up Dialog tab will begin blank. Orders need to be added.</a:t>
            </a:r>
          </a:p>
          <a:p>
            <a:pPr marL="457200" indent="-457200">
              <a:lnSpc>
                <a:spcPct val="80000"/>
              </a:lnSpc>
              <a:buFont typeface="+mj-lt"/>
              <a:buAutoNum type="arabicPeriod" startAt="19"/>
              <a:tabLst>
                <a:tab pos="2279650" algn="l"/>
              </a:tabLst>
            </a:pPr>
            <a:r>
              <a:rPr lang="en-US" sz="2400" dirty="0" smtClean="0"/>
              <a:t>To begin adding </a:t>
            </a:r>
            <a:r>
              <a:rPr lang="en-US" sz="2400" dirty="0"/>
              <a:t>f</a:t>
            </a:r>
            <a:r>
              <a:rPr lang="en-US" sz="2400" dirty="0" smtClean="0"/>
              <a:t>ollow-up actions, click the Add button or press </a:t>
            </a:r>
            <a:r>
              <a:rPr lang="en-US" sz="2400" dirty="0" err="1" smtClean="0"/>
              <a:t>Ctrl+Alt+A</a:t>
            </a:r>
            <a:r>
              <a:rPr lang="en-US" sz="2400" dirty="0" smtClean="0"/>
              <a:t>.</a:t>
            </a:r>
            <a:endParaRPr lang="en-US" sz="2000" dirty="0"/>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8" name="Oval 7"/>
          <p:cNvSpPr/>
          <p:nvPr/>
        </p:nvSpPr>
        <p:spPr bwMode="auto">
          <a:xfrm>
            <a:off x="1249989" y="3255144"/>
            <a:ext cx="522367" cy="289568"/>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9" name="Rectangle 3"/>
          <p:cNvSpPr>
            <a:spLocks noGrp="1" noChangeArrowheads="1"/>
          </p:cNvSpPr>
          <p:nvPr>
            <p:ph sz="half" idx="1"/>
          </p:nvPr>
        </p:nvSpPr>
        <p:spPr>
          <a:xfrm>
            <a:off x="381000" y="4214157"/>
            <a:ext cx="8343900" cy="345496"/>
          </a:xfrm>
        </p:spPr>
        <p:txBody>
          <a:bodyPr/>
          <a:lstStyle/>
          <a:p>
            <a:pPr marL="0" indent="0" algn="ctr">
              <a:lnSpc>
                <a:spcPct val="80000"/>
              </a:lnSpc>
              <a:buNone/>
              <a:tabLst>
                <a:tab pos="2279650" algn="l"/>
              </a:tabLst>
            </a:pPr>
            <a:r>
              <a:rPr lang="en-US" sz="1600" i="1" dirty="0" smtClean="0"/>
              <a:t>KB Editor View Alert Type Details – Follow-up Dialog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3" name="Rectangle 2"/>
          <p:cNvSpPr>
            <a:spLocks noGrp="1" noChangeArrowheads="1"/>
          </p:cNvSpPr>
          <p:nvPr>
            <p:ph type="title"/>
          </p:nvPr>
        </p:nvSpPr>
        <p:spPr>
          <a:xfrm>
            <a:off x="447150" y="171450"/>
            <a:ext cx="5410200" cy="536575"/>
          </a:xfrm>
        </p:spPr>
        <p:txBody>
          <a:bodyPr/>
          <a:lstStyle/>
          <a:p>
            <a:pPr eaLnBrk="1" hangingPunct="1"/>
            <a:r>
              <a:rPr lang="en-US" dirty="0" smtClean="0"/>
              <a:t>The Follow-up Dialog</a:t>
            </a:r>
          </a:p>
        </p:txBody>
      </p:sp>
    </p:spTree>
    <p:extLst>
      <p:ext uri="{BB962C8B-B14F-4D97-AF65-F5344CB8AC3E}">
        <p14:creationId xmlns:p14="http://schemas.microsoft.com/office/powerpoint/2010/main" xmlns="" val="1000952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4809066" y="1289754"/>
            <a:ext cx="3747911" cy="4083757"/>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Knowledge Base Editor (KB</a:t>
            </a:r>
            <a:r>
              <a:rPr kumimoji="0" lang="en-US" sz="1200" b="1" i="0" u="none" strike="noStrike" cap="none" normalizeH="0" dirty="0" smtClean="0">
                <a:ln>
                  <a:noFill/>
                </a:ln>
                <a:solidFill>
                  <a:schemeClr val="tx1"/>
                </a:solidFill>
                <a:effectLst/>
                <a:latin typeface="Arial" charset="0"/>
              </a:rPr>
              <a:t> Editor)</a:t>
            </a:r>
            <a:endParaRPr kumimoji="0" lang="en-US" sz="1200" b="1" i="0" u="none" strike="noStrike" cap="none" normalizeH="0" baseline="0" dirty="0" smtClean="0">
              <a:ln>
                <a:noFill/>
              </a:ln>
              <a:solidFill>
                <a:schemeClr val="tx1"/>
              </a:solidFill>
              <a:effectLst/>
              <a:latin typeface="Arial" charset="0"/>
            </a:endParaRPr>
          </a:p>
        </p:txBody>
      </p:sp>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Overview and Requirements</a:t>
            </a:r>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3" name="Rectangle 2"/>
          <p:cNvSpPr/>
          <p:nvPr/>
        </p:nvSpPr>
        <p:spPr bwMode="auto">
          <a:xfrm>
            <a:off x="5072773" y="1667932"/>
            <a:ext cx="3194754" cy="160584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Alert Category 1</a:t>
            </a:r>
            <a:r>
              <a:rPr kumimoji="0" lang="en-US" sz="1200" b="1" i="0" u="none" strike="noStrike" cap="none" normalizeH="0" dirty="0" smtClean="0">
                <a:ln>
                  <a:noFill/>
                </a:ln>
                <a:solidFill>
                  <a:schemeClr val="tx1"/>
                </a:solidFill>
                <a:effectLst/>
                <a:latin typeface="Arial" charset="0"/>
              </a:rPr>
              <a:t> (e.g., Critical Labs)</a:t>
            </a:r>
            <a:endParaRPr kumimoji="0" lang="en-US" sz="1200" b="1"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5394505" y="2252133"/>
            <a:ext cx="2579511" cy="265289"/>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Prostate Specific Antigen (PSA)</a:t>
            </a:r>
            <a:endParaRPr kumimoji="0" lang="en-US" sz="1200" b="1"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5394504" y="2695575"/>
            <a:ext cx="2579511" cy="287866"/>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Fecal Occul</a:t>
            </a:r>
            <a:r>
              <a:rPr lang="en-US" dirty="0" smtClean="0"/>
              <a:t>t Blood Test (FOBT)</a:t>
            </a:r>
            <a:endParaRPr kumimoji="0" lang="en-US" sz="1200" b="1" i="0" u="none" strike="noStrike" cap="none" normalizeH="0" baseline="0" dirty="0" smtClean="0">
              <a:ln>
                <a:noFill/>
              </a:ln>
              <a:solidFill>
                <a:schemeClr val="tx1"/>
              </a:solidFill>
              <a:effectLst/>
              <a:latin typeface="Arial" charset="0"/>
            </a:endParaRPr>
          </a:p>
        </p:txBody>
      </p:sp>
      <p:sp>
        <p:nvSpPr>
          <p:cNvPr id="10" name="Rectangle 9"/>
          <p:cNvSpPr/>
          <p:nvPr/>
        </p:nvSpPr>
        <p:spPr bwMode="auto">
          <a:xfrm>
            <a:off x="5072772" y="3545065"/>
            <a:ext cx="3194755" cy="160584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Alert Category</a:t>
            </a:r>
            <a:r>
              <a:rPr kumimoji="0" lang="en-US" sz="1200" b="1" i="0" u="none" strike="noStrike" cap="none" normalizeH="0" dirty="0" smtClean="0">
                <a:ln>
                  <a:noFill/>
                </a:ln>
                <a:solidFill>
                  <a:schemeClr val="tx1"/>
                </a:solidFill>
                <a:effectLst/>
                <a:latin typeface="Arial" charset="0"/>
              </a:rPr>
              <a:t> 2 (e.g., Abnormal Imaging)</a:t>
            </a:r>
            <a:endParaRPr kumimoji="0" lang="en-US" sz="1200" b="1"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5394505" y="4129266"/>
            <a:ext cx="2579511" cy="265289"/>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Mammogram</a:t>
            </a:r>
            <a:endParaRPr kumimoji="0" lang="en-US" sz="1200" b="1" i="0" u="none" strike="noStrike" cap="none" normalizeH="0" baseline="0" dirty="0" smtClean="0">
              <a:ln>
                <a:noFill/>
              </a:ln>
              <a:solidFill>
                <a:schemeClr val="tx1"/>
              </a:solidFill>
              <a:effectLst/>
              <a:latin typeface="Arial" charset="0"/>
            </a:endParaRPr>
          </a:p>
        </p:txBody>
      </p:sp>
      <p:sp>
        <p:nvSpPr>
          <p:cNvPr id="13" name="Rectangle 12"/>
          <p:cNvSpPr/>
          <p:nvPr/>
        </p:nvSpPr>
        <p:spPr bwMode="auto">
          <a:xfrm>
            <a:off x="5380393" y="4507443"/>
            <a:ext cx="2579511" cy="265289"/>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Chest X-ray</a:t>
            </a:r>
            <a:endParaRPr kumimoji="0" lang="en-US" sz="1200" b="1" i="0" u="none" strike="noStrike" cap="none" normalizeH="0" baseline="0" dirty="0" smtClean="0">
              <a:ln>
                <a:noFill/>
              </a:ln>
              <a:solidFill>
                <a:schemeClr val="tx1"/>
              </a:solidFill>
              <a:effectLst/>
              <a:latin typeface="Arial" charset="0"/>
            </a:endParaRPr>
          </a:p>
        </p:txBody>
      </p:sp>
      <p:sp>
        <p:nvSpPr>
          <p:cNvPr id="15" name="Rectangle 3"/>
          <p:cNvSpPr>
            <a:spLocks noGrp="1" noChangeArrowheads="1"/>
          </p:cNvSpPr>
          <p:nvPr>
            <p:ph sz="half" idx="1"/>
          </p:nvPr>
        </p:nvSpPr>
        <p:spPr>
          <a:xfrm>
            <a:off x="381000" y="1066800"/>
            <a:ext cx="4270022" cy="5149850"/>
          </a:xfrm>
        </p:spPr>
        <p:txBody>
          <a:bodyPr/>
          <a:lstStyle/>
          <a:p>
            <a:pPr>
              <a:lnSpc>
                <a:spcPct val="80000"/>
              </a:lnSpc>
              <a:tabLst>
                <a:tab pos="2279650" algn="l"/>
              </a:tabLst>
            </a:pPr>
            <a:r>
              <a:rPr lang="en-US" sz="2400" dirty="0" smtClean="0"/>
              <a:t>The KB Editor allows you to create multiple alert categories and multiple alert </a:t>
            </a:r>
            <a:r>
              <a:rPr lang="en-US" sz="2400" dirty="0"/>
              <a:t>t</a:t>
            </a:r>
            <a:r>
              <a:rPr lang="en-US" sz="2400" dirty="0" smtClean="0"/>
              <a:t>ypes within each alert category.</a:t>
            </a:r>
          </a:p>
          <a:p>
            <a:pPr>
              <a:lnSpc>
                <a:spcPct val="80000"/>
              </a:lnSpc>
              <a:tabLst>
                <a:tab pos="2279650" algn="l"/>
              </a:tabLst>
            </a:pPr>
            <a:endParaRPr lang="en-US" sz="2400" dirty="0" smtClean="0"/>
          </a:p>
          <a:p>
            <a:pPr>
              <a:lnSpc>
                <a:spcPct val="80000"/>
              </a:lnSpc>
              <a:tabLst>
                <a:tab pos="2279650" algn="l"/>
              </a:tabLst>
            </a:pPr>
            <a:r>
              <a:rPr lang="en-US" sz="2400" dirty="0" smtClean="0"/>
              <a:t>Alert categories must be made first, before defining the alert </a:t>
            </a:r>
            <a:r>
              <a:rPr lang="en-US" sz="2400" dirty="0"/>
              <a:t>t</a:t>
            </a:r>
            <a:r>
              <a:rPr lang="en-US" sz="2400" dirty="0" smtClean="0"/>
              <a:t>ypes within the category. </a:t>
            </a:r>
          </a:p>
          <a:p>
            <a:pPr>
              <a:lnSpc>
                <a:spcPct val="80000"/>
              </a:lnSpc>
              <a:tabLst>
                <a:tab pos="2279650" algn="l"/>
              </a:tabLst>
            </a:pPr>
            <a:endParaRPr lang="en-US" sz="2400" dirty="0"/>
          </a:p>
          <a:p>
            <a:pPr>
              <a:lnSpc>
                <a:spcPct val="80000"/>
              </a:lnSpc>
              <a:tabLst>
                <a:tab pos="2279650" algn="l"/>
              </a:tabLst>
            </a:pPr>
            <a:r>
              <a:rPr lang="en-US" sz="2400" dirty="0"/>
              <a:t>To create alert categories, a programmer security key is required</a:t>
            </a:r>
            <a:r>
              <a:rPr lang="en-US" sz="2400" dirty="0" smtClean="0"/>
              <a:t>.</a:t>
            </a:r>
            <a:endParaRPr lang="en-US" sz="2400" dirty="0"/>
          </a:p>
        </p:txBody>
      </p:sp>
      <p:sp>
        <p:nvSpPr>
          <p:cNvPr id="16" name="Rectangle 3"/>
          <p:cNvSpPr>
            <a:spLocks noGrp="1" noChangeArrowheads="1"/>
          </p:cNvSpPr>
          <p:nvPr>
            <p:ph sz="half" idx="1"/>
          </p:nvPr>
        </p:nvSpPr>
        <p:spPr>
          <a:xfrm>
            <a:off x="4809066" y="5484840"/>
            <a:ext cx="3747911" cy="266850"/>
          </a:xfrm>
        </p:spPr>
        <p:txBody>
          <a:bodyPr/>
          <a:lstStyle/>
          <a:p>
            <a:pPr marL="0" indent="0" algn="ctr">
              <a:lnSpc>
                <a:spcPct val="80000"/>
              </a:lnSpc>
              <a:buNone/>
              <a:tabLst>
                <a:tab pos="2279650" algn="l"/>
              </a:tabLst>
            </a:pPr>
            <a:r>
              <a:rPr lang="en-US" sz="1600" i="1" dirty="0" smtClean="0"/>
              <a:t>KB Editor Structure Example</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Tree>
    <p:extLst>
      <p:ext uri="{BB962C8B-B14F-4D97-AF65-F5344CB8AC3E}">
        <p14:creationId xmlns:p14="http://schemas.microsoft.com/office/powerpoint/2010/main" xmlns="" val="33589603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sz="half" idx="1"/>
          </p:nvPr>
        </p:nvSpPr>
        <p:spPr>
          <a:xfrm>
            <a:off x="381000" y="2311572"/>
            <a:ext cx="8343900" cy="3958872"/>
          </a:xfrm>
        </p:spPr>
        <p:txBody>
          <a:bodyPr/>
          <a:lstStyle/>
          <a:p>
            <a:pPr>
              <a:lnSpc>
                <a:spcPct val="80000"/>
              </a:lnSpc>
              <a:tabLst>
                <a:tab pos="2279650" algn="l"/>
              </a:tabLst>
            </a:pPr>
            <a:endParaRPr lang="en-US" sz="2400" dirty="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2000" dirty="0" smtClean="0"/>
          </a:p>
          <a:p>
            <a:pPr>
              <a:lnSpc>
                <a:spcPct val="80000"/>
              </a:lnSpc>
              <a:tabLst>
                <a:tab pos="2279650" algn="l"/>
              </a:tabLst>
            </a:pPr>
            <a:endParaRPr lang="en-US" sz="2000" dirty="0"/>
          </a:p>
          <a:p>
            <a:pPr>
              <a:lnSpc>
                <a:spcPct val="80000"/>
              </a:lnSpc>
              <a:tabLst>
                <a:tab pos="2279650" algn="l"/>
              </a:tabLst>
            </a:pPr>
            <a:r>
              <a:rPr lang="en-US" sz="2000" dirty="0" smtClean="0"/>
              <a:t>Note</a:t>
            </a:r>
            <a:r>
              <a:rPr lang="en-US" sz="2000" dirty="0"/>
              <a:t>: </a:t>
            </a:r>
            <a:r>
              <a:rPr lang="en-US" sz="2000" dirty="0" smtClean="0"/>
              <a:t>This page is identical to the Order Creation Tab and the fields correspond to the same items. For more information, see </a:t>
            </a:r>
            <a:r>
              <a:rPr lang="en-US" sz="2000" dirty="0" smtClean="0">
                <a:hlinkClick r:id="rId2" action="ppaction://hlinksldjump"/>
              </a:rPr>
              <a:t>Understanding the Order Creation Tab Fields</a:t>
            </a:r>
            <a:r>
              <a:rPr lang="en-US" sz="2000" dirty="0" smtClean="0"/>
              <a:t>.</a:t>
            </a:r>
            <a:endParaRPr lang="en-US" sz="20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19" name="Rectangle 3"/>
          <p:cNvSpPr>
            <a:spLocks noGrp="1" noChangeArrowheads="1"/>
          </p:cNvSpPr>
          <p:nvPr>
            <p:ph sz="half" idx="1"/>
          </p:nvPr>
        </p:nvSpPr>
        <p:spPr>
          <a:xfrm>
            <a:off x="381000" y="1066800"/>
            <a:ext cx="8343900" cy="2525944"/>
          </a:xfrm>
        </p:spPr>
        <p:txBody>
          <a:bodyPr/>
          <a:lstStyle/>
          <a:p>
            <a:pPr marL="457200" indent="-457200">
              <a:lnSpc>
                <a:spcPct val="80000"/>
              </a:lnSpc>
              <a:buFont typeface="+mj-lt"/>
              <a:buAutoNum type="arabicPeriod" startAt="21"/>
              <a:tabLst>
                <a:tab pos="2279650" algn="l"/>
              </a:tabLst>
            </a:pPr>
            <a:r>
              <a:rPr lang="en-US" sz="2400" dirty="0" smtClean="0"/>
              <a:t>A page will appear where you can create follow-up actions to add to this alert type.</a:t>
            </a:r>
            <a:endParaRPr lang="en-US" sz="2000" dirty="0"/>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pic>
        <p:nvPicPr>
          <p:cNvPr id="2" name="Picture 1"/>
          <p:cNvPicPr>
            <a:picLocks noChangeAspect="1"/>
          </p:cNvPicPr>
          <p:nvPr/>
        </p:nvPicPr>
        <p:blipFill>
          <a:blip r:embed="rId3" cstate="print"/>
          <a:stretch>
            <a:fillRect/>
          </a:stretch>
        </p:blipFill>
        <p:spPr>
          <a:xfrm>
            <a:off x="1882059" y="1752606"/>
            <a:ext cx="5354119" cy="3210141"/>
          </a:xfrm>
          <a:prstGeom prst="rect">
            <a:avLst/>
          </a:prstGeom>
          <a:ln>
            <a:solidFill>
              <a:schemeClr val="tx1"/>
            </a:solidFill>
          </a:ln>
        </p:spPr>
      </p:pic>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9" name="Rectangle 3"/>
          <p:cNvSpPr>
            <a:spLocks noGrp="1" noChangeArrowheads="1"/>
          </p:cNvSpPr>
          <p:nvPr>
            <p:ph sz="half" idx="1"/>
          </p:nvPr>
        </p:nvSpPr>
        <p:spPr>
          <a:xfrm>
            <a:off x="381000" y="5015667"/>
            <a:ext cx="8343900" cy="345496"/>
          </a:xfrm>
        </p:spPr>
        <p:txBody>
          <a:bodyPr/>
          <a:lstStyle/>
          <a:p>
            <a:pPr marL="0" indent="0" algn="ctr">
              <a:lnSpc>
                <a:spcPct val="80000"/>
              </a:lnSpc>
              <a:buNone/>
              <a:tabLst>
                <a:tab pos="2279650" algn="l"/>
              </a:tabLst>
            </a:pPr>
            <a:r>
              <a:rPr lang="en-US" sz="1600" i="1" dirty="0" smtClean="0"/>
              <a:t>KB Editor View Alert Type Details – Follow-up Creation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0" name="Rectangle 2"/>
          <p:cNvSpPr>
            <a:spLocks noGrp="1" noChangeArrowheads="1"/>
          </p:cNvSpPr>
          <p:nvPr>
            <p:ph type="title"/>
          </p:nvPr>
        </p:nvSpPr>
        <p:spPr>
          <a:xfrm>
            <a:off x="447150" y="171450"/>
            <a:ext cx="5410200" cy="536575"/>
          </a:xfrm>
        </p:spPr>
        <p:txBody>
          <a:bodyPr/>
          <a:lstStyle/>
          <a:p>
            <a:pPr eaLnBrk="1" hangingPunct="1"/>
            <a:r>
              <a:rPr lang="en-US" dirty="0" smtClean="0"/>
              <a:t>The Follow-up Dialog</a:t>
            </a:r>
          </a:p>
        </p:txBody>
      </p:sp>
    </p:spTree>
    <p:extLst>
      <p:ext uri="{BB962C8B-B14F-4D97-AF65-F5344CB8AC3E}">
        <p14:creationId xmlns:p14="http://schemas.microsoft.com/office/powerpoint/2010/main" xmlns="" val="30219717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2599942" y="3002844"/>
            <a:ext cx="3906015" cy="2341900"/>
          </a:xfrm>
          <a:prstGeom prst="rect">
            <a:avLst/>
          </a:prstGeom>
          <a:ln>
            <a:solidFill>
              <a:schemeClr val="tx1"/>
            </a:solidFill>
          </a:ln>
        </p:spPr>
      </p:pic>
      <p:sp>
        <p:nvSpPr>
          <p:cNvPr id="8" name="Rectangle 3"/>
          <p:cNvSpPr>
            <a:spLocks noGrp="1" noChangeArrowheads="1"/>
          </p:cNvSpPr>
          <p:nvPr>
            <p:ph sz="half" idx="1"/>
          </p:nvPr>
        </p:nvSpPr>
        <p:spPr>
          <a:xfrm>
            <a:off x="381000" y="2571219"/>
            <a:ext cx="8343900" cy="3958872"/>
          </a:xfrm>
        </p:spPr>
        <p:txBody>
          <a:bodyPr/>
          <a:lstStyle/>
          <a:p>
            <a:pPr>
              <a:lnSpc>
                <a:spcPct val="80000"/>
              </a:lnSpc>
              <a:tabLst>
                <a:tab pos="2279650" algn="l"/>
              </a:tabLst>
            </a:pPr>
            <a:endParaRPr lang="en-US" sz="2400" dirty="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2000" dirty="0" smtClean="0"/>
          </a:p>
          <a:p>
            <a:pPr>
              <a:lnSpc>
                <a:spcPct val="80000"/>
              </a:lnSpc>
              <a:tabLst>
                <a:tab pos="2279650" algn="l"/>
              </a:tabLst>
            </a:pPr>
            <a:endParaRPr lang="en-US" sz="2000" dirty="0"/>
          </a:p>
          <a:p>
            <a:pPr>
              <a:lnSpc>
                <a:spcPct val="80000"/>
              </a:lnSpc>
              <a:tabLst>
                <a:tab pos="2279650" algn="l"/>
              </a:tabLst>
            </a:pPr>
            <a:r>
              <a:rPr lang="en-US" sz="2000" dirty="0" smtClean="0"/>
              <a:t>Note</a:t>
            </a:r>
            <a:r>
              <a:rPr lang="en-US" sz="2000" dirty="0"/>
              <a:t>: </a:t>
            </a:r>
            <a:r>
              <a:rPr lang="en-US" sz="2000" dirty="0" smtClean="0"/>
              <a:t>The Update and Close button will save the follow-up action and return you to the Follow-up Dialog tab.</a:t>
            </a:r>
            <a:endParaRPr lang="en-US" sz="20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19" name="Rectangle 3"/>
          <p:cNvSpPr>
            <a:spLocks noGrp="1" noChangeArrowheads="1"/>
          </p:cNvSpPr>
          <p:nvPr>
            <p:ph sz="half" idx="1"/>
          </p:nvPr>
        </p:nvSpPr>
        <p:spPr>
          <a:xfrm>
            <a:off x="381000" y="1066800"/>
            <a:ext cx="8343900" cy="3448756"/>
          </a:xfrm>
        </p:spPr>
        <p:txBody>
          <a:bodyPr/>
          <a:lstStyle/>
          <a:p>
            <a:pPr marL="457200" indent="-457200">
              <a:lnSpc>
                <a:spcPct val="80000"/>
              </a:lnSpc>
              <a:buFont typeface="+mj-lt"/>
              <a:buAutoNum type="arabicPeriod" startAt="22"/>
              <a:tabLst>
                <a:tab pos="2279650" algn="l"/>
              </a:tabLst>
            </a:pPr>
            <a:r>
              <a:rPr lang="en-US" sz="2400" dirty="0" smtClean="0"/>
              <a:t>Proceed through the fields, entering the appropriate information. Stop when you reach the Orderable Item Required checkbox.</a:t>
            </a:r>
          </a:p>
          <a:p>
            <a:pPr marL="457200" indent="-457200">
              <a:lnSpc>
                <a:spcPct val="80000"/>
              </a:lnSpc>
              <a:buFont typeface="+mj-lt"/>
              <a:buAutoNum type="arabicPeriod" startAt="22"/>
              <a:tabLst>
                <a:tab pos="2279650" algn="l"/>
              </a:tabLst>
            </a:pPr>
            <a:r>
              <a:rPr lang="en-US" sz="2400" dirty="0" smtClean="0"/>
              <a:t>Click Update to create the follow-up action. The fields below the Orderable Item Required checkbox will automatically populate.</a:t>
            </a:r>
          </a:p>
          <a:p>
            <a:pPr marL="457200" indent="-457200">
              <a:lnSpc>
                <a:spcPct val="80000"/>
              </a:lnSpc>
              <a:buFont typeface="+mj-lt"/>
              <a:buAutoNum type="arabicPeriod" startAt="22"/>
              <a:tabLst>
                <a:tab pos="2279650" algn="l"/>
              </a:tabLst>
            </a:pPr>
            <a:endParaRPr lang="en-US" sz="2000" dirty="0"/>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9" name="Rectangle 3"/>
          <p:cNvSpPr>
            <a:spLocks noGrp="1" noChangeArrowheads="1"/>
          </p:cNvSpPr>
          <p:nvPr>
            <p:ph sz="half" idx="1"/>
          </p:nvPr>
        </p:nvSpPr>
        <p:spPr>
          <a:xfrm>
            <a:off x="381000" y="5422066"/>
            <a:ext cx="8343900" cy="345496"/>
          </a:xfrm>
        </p:spPr>
        <p:txBody>
          <a:bodyPr/>
          <a:lstStyle/>
          <a:p>
            <a:pPr marL="0" indent="0" algn="ctr">
              <a:lnSpc>
                <a:spcPct val="80000"/>
              </a:lnSpc>
              <a:buNone/>
              <a:tabLst>
                <a:tab pos="2279650" algn="l"/>
              </a:tabLst>
            </a:pPr>
            <a:r>
              <a:rPr lang="en-US" sz="1600" i="1" dirty="0" smtClean="0"/>
              <a:t>KB Editor View Alert Type Details – Follow-Up Creation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0" name="Oval 9"/>
          <p:cNvSpPr/>
          <p:nvPr/>
        </p:nvSpPr>
        <p:spPr bwMode="auto">
          <a:xfrm>
            <a:off x="4552951" y="4947180"/>
            <a:ext cx="425450" cy="397563"/>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1" name="Rectangle 2"/>
          <p:cNvSpPr>
            <a:spLocks noGrp="1" noChangeArrowheads="1"/>
          </p:cNvSpPr>
          <p:nvPr>
            <p:ph type="title"/>
          </p:nvPr>
        </p:nvSpPr>
        <p:spPr>
          <a:xfrm>
            <a:off x="447150" y="171450"/>
            <a:ext cx="5410200" cy="536575"/>
          </a:xfrm>
        </p:spPr>
        <p:txBody>
          <a:bodyPr/>
          <a:lstStyle/>
          <a:p>
            <a:pPr eaLnBrk="1" hangingPunct="1"/>
            <a:r>
              <a:rPr lang="en-US" dirty="0" smtClean="0"/>
              <a:t>The Follow-up Dialog</a:t>
            </a:r>
          </a:p>
        </p:txBody>
      </p:sp>
    </p:spTree>
    <p:extLst>
      <p:ext uri="{BB962C8B-B14F-4D97-AF65-F5344CB8AC3E}">
        <p14:creationId xmlns:p14="http://schemas.microsoft.com/office/powerpoint/2010/main" xmlns="" val="8283249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ChangeArrowheads="1"/>
          </p:cNvSpPr>
          <p:nvPr>
            <p:ph sz="half" idx="1"/>
          </p:nvPr>
        </p:nvSpPr>
        <p:spPr>
          <a:xfrm>
            <a:off x="381000" y="2097081"/>
            <a:ext cx="8343900" cy="3958872"/>
          </a:xfrm>
        </p:spPr>
        <p:txBody>
          <a:bodyPr/>
          <a:lstStyle/>
          <a:p>
            <a:pPr>
              <a:lnSpc>
                <a:spcPct val="80000"/>
              </a:lnSpc>
              <a:tabLst>
                <a:tab pos="2279650" algn="l"/>
              </a:tabLst>
            </a:pPr>
            <a:endParaRPr lang="en-US" sz="2400" dirty="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2000" dirty="0" smtClean="0"/>
          </a:p>
          <a:p>
            <a:pPr>
              <a:lnSpc>
                <a:spcPct val="80000"/>
              </a:lnSpc>
              <a:tabLst>
                <a:tab pos="2279650" algn="l"/>
              </a:tabLst>
            </a:pPr>
            <a:endParaRPr lang="en-US" sz="2000" dirty="0"/>
          </a:p>
          <a:p>
            <a:pPr>
              <a:lnSpc>
                <a:spcPct val="80000"/>
              </a:lnSpc>
              <a:tabLst>
                <a:tab pos="2279650" algn="l"/>
              </a:tabLst>
            </a:pPr>
            <a:r>
              <a:rPr lang="en-US" sz="2000" dirty="0" smtClean="0"/>
              <a:t>Note</a:t>
            </a:r>
            <a:r>
              <a:rPr lang="en-US" sz="2000" dirty="0"/>
              <a:t>: </a:t>
            </a:r>
            <a:r>
              <a:rPr lang="en-US" sz="2000" dirty="0" smtClean="0"/>
              <a:t>Created follow-up actions can be edited or deleted. Editing and deleting follow-up actions is similar to editing or deleting alert types. For more information, see </a:t>
            </a:r>
            <a:r>
              <a:rPr lang="en-US" sz="2000" dirty="0" smtClean="0">
                <a:hlinkClick r:id="rId2" action="ppaction://hlinksldjump"/>
              </a:rPr>
              <a:t>Editing Alert Types </a:t>
            </a:r>
            <a:r>
              <a:rPr lang="en-US" sz="2000" dirty="0" smtClean="0"/>
              <a:t>or </a:t>
            </a:r>
            <a:r>
              <a:rPr lang="en-US" sz="2000" dirty="0" smtClean="0">
                <a:hlinkClick r:id="rId3" action="ppaction://hlinksldjump"/>
              </a:rPr>
              <a:t>Deleting Alert Types</a:t>
            </a:r>
            <a:r>
              <a:rPr lang="en-US" sz="2000" dirty="0" smtClean="0"/>
              <a:t>.</a:t>
            </a:r>
            <a:endParaRPr lang="en-US" sz="20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19" name="Rectangle 3"/>
          <p:cNvSpPr>
            <a:spLocks noGrp="1" noChangeArrowheads="1"/>
          </p:cNvSpPr>
          <p:nvPr>
            <p:ph sz="half" idx="1"/>
          </p:nvPr>
        </p:nvSpPr>
        <p:spPr>
          <a:xfrm>
            <a:off x="381000" y="1066800"/>
            <a:ext cx="8343900" cy="2218267"/>
          </a:xfrm>
        </p:spPr>
        <p:txBody>
          <a:bodyPr/>
          <a:lstStyle/>
          <a:p>
            <a:pPr marL="457200" indent="-457200">
              <a:lnSpc>
                <a:spcPct val="80000"/>
              </a:lnSpc>
              <a:buFont typeface="+mj-lt"/>
              <a:buAutoNum type="arabicPeriod" startAt="24"/>
              <a:tabLst>
                <a:tab pos="2279650" algn="l"/>
              </a:tabLst>
            </a:pPr>
            <a:r>
              <a:rPr lang="en-US" sz="2400" dirty="0" smtClean="0"/>
              <a:t>The follow-up actions you create will be displayed in the Follow-up Dialog tab as shown below.</a:t>
            </a:r>
          </a:p>
          <a:p>
            <a:pPr marL="457200" indent="-457200">
              <a:lnSpc>
                <a:spcPct val="80000"/>
              </a:lnSpc>
              <a:buFont typeface="+mj-lt"/>
              <a:buAutoNum type="arabicPeriod" startAt="24"/>
              <a:tabLst>
                <a:tab pos="2279650" algn="l"/>
              </a:tabLst>
            </a:pPr>
            <a:endParaRPr lang="en-US" sz="2000" dirty="0"/>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9" name="Rectangle 3"/>
          <p:cNvSpPr>
            <a:spLocks noGrp="1" noChangeArrowheads="1"/>
          </p:cNvSpPr>
          <p:nvPr>
            <p:ph sz="half" idx="1"/>
          </p:nvPr>
        </p:nvSpPr>
        <p:spPr>
          <a:xfrm>
            <a:off x="380999" y="4899128"/>
            <a:ext cx="8343900" cy="345496"/>
          </a:xfrm>
        </p:spPr>
        <p:txBody>
          <a:bodyPr/>
          <a:lstStyle/>
          <a:p>
            <a:pPr marL="0" indent="0" algn="ctr">
              <a:lnSpc>
                <a:spcPct val="80000"/>
              </a:lnSpc>
              <a:buNone/>
              <a:tabLst>
                <a:tab pos="2279650" algn="l"/>
              </a:tabLst>
            </a:pPr>
            <a:r>
              <a:rPr lang="en-US" sz="1600" i="1" dirty="0" smtClean="0"/>
              <a:t>KB Editor View Alert Type Details – Follow-up Dialog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3" name="Picture 2"/>
          <p:cNvPicPr>
            <a:picLocks noChangeAspect="1"/>
          </p:cNvPicPr>
          <p:nvPr/>
        </p:nvPicPr>
        <p:blipFill rotWithShape="1">
          <a:blip r:embed="rId4" cstate="print"/>
          <a:srcRect b="11291"/>
          <a:stretch/>
        </p:blipFill>
        <p:spPr>
          <a:xfrm>
            <a:off x="953456" y="1820841"/>
            <a:ext cx="7198985" cy="2972753"/>
          </a:xfrm>
          <a:prstGeom prst="rect">
            <a:avLst/>
          </a:prstGeom>
          <a:ln>
            <a:solidFill>
              <a:schemeClr val="tx1"/>
            </a:solidFill>
          </a:ln>
        </p:spPr>
      </p:pic>
      <p:sp>
        <p:nvSpPr>
          <p:cNvPr id="10" name="Rectangle 2"/>
          <p:cNvSpPr>
            <a:spLocks noGrp="1" noChangeArrowheads="1"/>
          </p:cNvSpPr>
          <p:nvPr>
            <p:ph type="title"/>
          </p:nvPr>
        </p:nvSpPr>
        <p:spPr>
          <a:xfrm>
            <a:off x="447150" y="171450"/>
            <a:ext cx="5410200" cy="536575"/>
          </a:xfrm>
        </p:spPr>
        <p:txBody>
          <a:bodyPr/>
          <a:lstStyle/>
          <a:p>
            <a:pPr eaLnBrk="1" hangingPunct="1"/>
            <a:r>
              <a:rPr lang="en-US" dirty="0" smtClean="0"/>
              <a:t>The Follow-up Dialog</a:t>
            </a:r>
          </a:p>
        </p:txBody>
      </p:sp>
    </p:spTree>
    <p:extLst>
      <p:ext uri="{BB962C8B-B14F-4D97-AF65-F5344CB8AC3E}">
        <p14:creationId xmlns:p14="http://schemas.microsoft.com/office/powerpoint/2010/main" xmlns="" val="17436046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srcRect b="11291"/>
          <a:stretch/>
        </p:blipFill>
        <p:spPr>
          <a:xfrm>
            <a:off x="953456" y="2080488"/>
            <a:ext cx="7198985" cy="2972753"/>
          </a:xfrm>
          <a:prstGeom prst="rect">
            <a:avLst/>
          </a:prstGeom>
          <a:ln>
            <a:solidFill>
              <a:schemeClr val="tx1"/>
            </a:solidFill>
          </a:ln>
        </p:spPr>
      </p:pic>
      <p:sp>
        <p:nvSpPr>
          <p:cNvPr id="9219"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startAt="25"/>
              <a:tabLst>
                <a:tab pos="2279650" algn="l"/>
              </a:tabLst>
            </a:pPr>
            <a:r>
              <a:rPr lang="en-US" sz="2400" dirty="0" smtClean="0"/>
              <a:t>Now that you are finished entering information in the Follow-up Dialog tab, proceed to the next tab by clicking on the Comments Dialog tab.</a:t>
            </a:r>
            <a:endParaRPr lang="en-US" sz="2000" dirty="0"/>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8" name="Oval 7"/>
          <p:cNvSpPr/>
          <p:nvPr/>
        </p:nvSpPr>
        <p:spPr bwMode="auto">
          <a:xfrm>
            <a:off x="4848067" y="1996501"/>
            <a:ext cx="1631755" cy="509632"/>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9" name="Rectangle 3"/>
          <p:cNvSpPr>
            <a:spLocks noGrp="1" noChangeArrowheads="1"/>
          </p:cNvSpPr>
          <p:nvPr>
            <p:ph sz="half" idx="1"/>
          </p:nvPr>
        </p:nvSpPr>
        <p:spPr>
          <a:xfrm>
            <a:off x="381000" y="5151136"/>
            <a:ext cx="8343900" cy="345496"/>
          </a:xfrm>
        </p:spPr>
        <p:txBody>
          <a:bodyPr/>
          <a:lstStyle/>
          <a:p>
            <a:pPr marL="0" indent="0" algn="ctr">
              <a:lnSpc>
                <a:spcPct val="80000"/>
              </a:lnSpc>
              <a:buNone/>
              <a:tabLst>
                <a:tab pos="2279650" algn="l"/>
              </a:tabLst>
            </a:pPr>
            <a:r>
              <a:rPr lang="en-US" sz="1600" i="1" dirty="0" smtClean="0"/>
              <a:t>KB Editor View Alert Type Details – Follow-up Dialog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2" name="Rectangle 2"/>
          <p:cNvSpPr>
            <a:spLocks noGrp="1" noChangeArrowheads="1"/>
          </p:cNvSpPr>
          <p:nvPr>
            <p:ph type="title"/>
          </p:nvPr>
        </p:nvSpPr>
        <p:spPr>
          <a:xfrm>
            <a:off x="447150" y="171450"/>
            <a:ext cx="5410200" cy="536575"/>
          </a:xfrm>
        </p:spPr>
        <p:txBody>
          <a:bodyPr/>
          <a:lstStyle/>
          <a:p>
            <a:pPr eaLnBrk="1" hangingPunct="1"/>
            <a:r>
              <a:rPr lang="en-US" dirty="0" smtClean="0"/>
              <a:t>The Follow-up Dialog</a:t>
            </a:r>
          </a:p>
        </p:txBody>
      </p:sp>
    </p:spTree>
    <p:extLst>
      <p:ext uri="{BB962C8B-B14F-4D97-AF65-F5344CB8AC3E}">
        <p14:creationId xmlns:p14="http://schemas.microsoft.com/office/powerpoint/2010/main" xmlns="" val="32239700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The Comments Dialog</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6-Oct-14</a:t>
            </a:fld>
            <a:endParaRPr lang="en-US"/>
          </a:p>
        </p:txBody>
      </p:sp>
    </p:spTree>
    <p:extLst>
      <p:ext uri="{BB962C8B-B14F-4D97-AF65-F5344CB8AC3E}">
        <p14:creationId xmlns:p14="http://schemas.microsoft.com/office/powerpoint/2010/main" xmlns="" val="27764512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a:t>O</a:t>
            </a:r>
            <a:r>
              <a:rPr lang="en-US" sz="2400" dirty="0" smtClean="0"/>
              <a:t>n the Comments Dialog tab you will configure the field where providers can choose to enter free-form comments when creating a follow-up action note at the end of the AWARE Alert Tracker process.</a:t>
            </a:r>
            <a:endParaRPr lang="en-US" sz="2400" dirty="0"/>
          </a:p>
          <a:p>
            <a:pPr>
              <a:lnSpc>
                <a:spcPct val="80000"/>
              </a:lnSpc>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9" name="Rectangle 3"/>
          <p:cNvSpPr>
            <a:spLocks noGrp="1" noChangeArrowheads="1"/>
          </p:cNvSpPr>
          <p:nvPr>
            <p:ph sz="half" idx="1"/>
          </p:nvPr>
        </p:nvSpPr>
        <p:spPr>
          <a:xfrm>
            <a:off x="381000" y="2548641"/>
            <a:ext cx="8343900" cy="3958872"/>
          </a:xfrm>
        </p:spPr>
        <p:txBody>
          <a:bodyPr/>
          <a:lstStyle/>
          <a:p>
            <a:pPr>
              <a:lnSpc>
                <a:spcPct val="80000"/>
              </a:lnSpc>
              <a:tabLst>
                <a:tab pos="2279650" algn="l"/>
              </a:tabLst>
            </a:pPr>
            <a:endParaRPr lang="en-US" sz="2400" dirty="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2000" dirty="0" smtClean="0"/>
          </a:p>
          <a:p>
            <a:pPr>
              <a:lnSpc>
                <a:spcPct val="80000"/>
              </a:lnSpc>
              <a:tabLst>
                <a:tab pos="2279650" algn="l"/>
              </a:tabLst>
            </a:pPr>
            <a:endParaRPr lang="en-US" sz="2000" dirty="0"/>
          </a:p>
          <a:p>
            <a:pPr>
              <a:lnSpc>
                <a:spcPct val="80000"/>
              </a:lnSpc>
              <a:tabLst>
                <a:tab pos="2279650" algn="l"/>
              </a:tabLst>
            </a:pPr>
            <a:r>
              <a:rPr lang="en-US" sz="2000" dirty="0" smtClean="0"/>
              <a:t>Note</a:t>
            </a:r>
            <a:r>
              <a:rPr lang="en-US" sz="2000" dirty="0"/>
              <a:t>: </a:t>
            </a:r>
            <a:r>
              <a:rPr lang="en-US" sz="2000" dirty="0" smtClean="0"/>
              <a:t>For further information about the AWARE Alert Tracker, see the separate training document, </a:t>
            </a:r>
            <a:r>
              <a:rPr lang="en-US" sz="2000" i="1" dirty="0" smtClean="0"/>
              <a:t>AWARE Alert Tracker Training</a:t>
            </a:r>
            <a:r>
              <a:rPr lang="en-US" sz="2000" dirty="0" smtClean="0"/>
              <a:t>.</a:t>
            </a: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pic>
        <p:nvPicPr>
          <p:cNvPr id="6" name="Picture 5"/>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88653" y="2393244"/>
            <a:ext cx="3533303" cy="3163384"/>
          </a:xfrm>
          <a:prstGeom prst="rect">
            <a:avLst/>
          </a:prstGeom>
          <a:noFill/>
          <a:ln>
            <a:solidFill>
              <a:schemeClr val="tx1"/>
            </a:solidFill>
          </a:ln>
        </p:spPr>
      </p:pic>
      <p:pic>
        <p:nvPicPr>
          <p:cNvPr id="7" name="Picture 6"/>
          <p:cNvPicPr/>
          <p:nvPr/>
        </p:nvPicPr>
        <p:blipFill rotWithShape="1">
          <a:blip r:embed="rId2" cstate="print">
            <a:extLst>
              <a:ext uri="{28A0092B-C50C-407E-A947-70E740481C1C}">
                <a14:useLocalDpi xmlns:a14="http://schemas.microsoft.com/office/drawing/2010/main" xmlns="" val="0"/>
              </a:ext>
            </a:extLst>
          </a:blip>
          <a:srcRect t="35686" b="53251"/>
          <a:stretch/>
        </p:blipFill>
        <p:spPr bwMode="auto">
          <a:xfrm>
            <a:off x="3578579" y="3973157"/>
            <a:ext cx="5294488" cy="587553"/>
          </a:xfrm>
          <a:prstGeom prst="rect">
            <a:avLst/>
          </a:prstGeom>
          <a:noFill/>
          <a:ln>
            <a:solidFill>
              <a:schemeClr val="tx1"/>
            </a:solidFill>
          </a:ln>
        </p:spPr>
      </p:pic>
      <p:cxnSp>
        <p:nvCxnSpPr>
          <p:cNvPr id="8" name="Straight Connector 7"/>
          <p:cNvCxnSpPr/>
          <p:nvPr/>
        </p:nvCxnSpPr>
        <p:spPr bwMode="auto">
          <a:xfrm flipH="1" flipV="1">
            <a:off x="4921956" y="3614382"/>
            <a:ext cx="3962282" cy="35877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flipH="1" flipV="1">
            <a:off x="1388654" y="3604283"/>
            <a:ext cx="2189925" cy="36887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 name="Rectangle 2"/>
          <p:cNvSpPr>
            <a:spLocks noGrp="1" noChangeArrowheads="1"/>
          </p:cNvSpPr>
          <p:nvPr>
            <p:ph type="title"/>
          </p:nvPr>
        </p:nvSpPr>
        <p:spPr>
          <a:xfrm>
            <a:off x="447150" y="171450"/>
            <a:ext cx="5410200" cy="536575"/>
          </a:xfrm>
        </p:spPr>
        <p:txBody>
          <a:bodyPr/>
          <a:lstStyle/>
          <a:p>
            <a:pPr eaLnBrk="1" hangingPunct="1"/>
            <a:r>
              <a:rPr lang="en-US" dirty="0" smtClean="0"/>
              <a:t>The Comments Dialog</a:t>
            </a:r>
          </a:p>
        </p:txBody>
      </p:sp>
    </p:spTree>
    <p:extLst>
      <p:ext uri="{BB962C8B-B14F-4D97-AF65-F5344CB8AC3E}">
        <p14:creationId xmlns:p14="http://schemas.microsoft.com/office/powerpoint/2010/main" xmlns="" val="5449042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096979" y="2415452"/>
            <a:ext cx="6950042" cy="2027096"/>
          </a:xfrm>
          <a:prstGeom prst="rect">
            <a:avLst/>
          </a:prstGeom>
          <a:ln>
            <a:solidFill>
              <a:schemeClr val="tx1"/>
            </a:solidFill>
          </a:ln>
        </p:spPr>
      </p:pic>
      <p:sp>
        <p:nvSpPr>
          <p:cNvPr id="12"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startAt="26"/>
              <a:tabLst>
                <a:tab pos="2279650" algn="l"/>
              </a:tabLst>
            </a:pPr>
            <a:r>
              <a:rPr lang="en-US" sz="2400" dirty="0" smtClean="0"/>
              <a:t>Like the Follow-up Dialog tab, the Comments Dialog tab will begin blank. Comments options need to be added.</a:t>
            </a:r>
          </a:p>
          <a:p>
            <a:pPr marL="457200" indent="-457200">
              <a:lnSpc>
                <a:spcPct val="80000"/>
              </a:lnSpc>
              <a:buFont typeface="+mj-lt"/>
              <a:buAutoNum type="arabicPeriod" startAt="26"/>
              <a:tabLst>
                <a:tab pos="2279650" algn="l"/>
              </a:tabLst>
            </a:pPr>
            <a:r>
              <a:rPr lang="en-US" sz="2400" dirty="0" smtClean="0"/>
              <a:t>To begin adding comments options, click the Add button or press </a:t>
            </a:r>
            <a:r>
              <a:rPr lang="en-US" sz="2400" dirty="0" err="1" smtClean="0"/>
              <a:t>Ctrl+Alt+A</a:t>
            </a:r>
            <a:r>
              <a:rPr lang="en-US" sz="2400" dirty="0" smtClean="0"/>
              <a:t>.</a:t>
            </a:r>
            <a:endParaRPr lang="en-US" sz="2000" dirty="0"/>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8" name="Oval 7"/>
          <p:cNvSpPr/>
          <p:nvPr/>
        </p:nvSpPr>
        <p:spPr bwMode="auto">
          <a:xfrm>
            <a:off x="1286933" y="3255143"/>
            <a:ext cx="519289" cy="266989"/>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9" name="Rectangle 3"/>
          <p:cNvSpPr>
            <a:spLocks noGrp="1" noChangeArrowheads="1"/>
          </p:cNvSpPr>
          <p:nvPr>
            <p:ph sz="half" idx="1"/>
          </p:nvPr>
        </p:nvSpPr>
        <p:spPr>
          <a:xfrm>
            <a:off x="381000" y="4485093"/>
            <a:ext cx="8343900" cy="345496"/>
          </a:xfrm>
        </p:spPr>
        <p:txBody>
          <a:bodyPr/>
          <a:lstStyle/>
          <a:p>
            <a:pPr marL="0" indent="0" algn="ctr">
              <a:lnSpc>
                <a:spcPct val="80000"/>
              </a:lnSpc>
              <a:buNone/>
              <a:tabLst>
                <a:tab pos="2279650" algn="l"/>
              </a:tabLst>
            </a:pPr>
            <a:r>
              <a:rPr lang="en-US" sz="1600" i="1" dirty="0" smtClean="0"/>
              <a:t>KB Editor View Alert Type Details – Comments Dialog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0" name="Rectangle 2"/>
          <p:cNvSpPr>
            <a:spLocks noGrp="1" noChangeArrowheads="1"/>
          </p:cNvSpPr>
          <p:nvPr>
            <p:ph type="title"/>
          </p:nvPr>
        </p:nvSpPr>
        <p:spPr>
          <a:xfrm>
            <a:off x="447150" y="171450"/>
            <a:ext cx="5410200" cy="536575"/>
          </a:xfrm>
        </p:spPr>
        <p:txBody>
          <a:bodyPr/>
          <a:lstStyle/>
          <a:p>
            <a:pPr eaLnBrk="1" hangingPunct="1"/>
            <a:r>
              <a:rPr lang="en-US" dirty="0" smtClean="0"/>
              <a:t>The Comments Dialog</a:t>
            </a:r>
          </a:p>
        </p:txBody>
      </p:sp>
    </p:spTree>
    <p:extLst>
      <p:ext uri="{BB962C8B-B14F-4D97-AF65-F5344CB8AC3E}">
        <p14:creationId xmlns:p14="http://schemas.microsoft.com/office/powerpoint/2010/main" xmlns="" val="19217487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sz="half" idx="1"/>
          </p:nvPr>
        </p:nvSpPr>
        <p:spPr>
          <a:xfrm>
            <a:off x="381000" y="2311572"/>
            <a:ext cx="8343900" cy="3958872"/>
          </a:xfrm>
        </p:spPr>
        <p:txBody>
          <a:bodyPr/>
          <a:lstStyle/>
          <a:p>
            <a:pPr>
              <a:lnSpc>
                <a:spcPct val="80000"/>
              </a:lnSpc>
              <a:tabLst>
                <a:tab pos="2279650" algn="l"/>
              </a:tabLst>
            </a:pPr>
            <a:endParaRPr lang="en-US" sz="2400" dirty="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2000" dirty="0" smtClean="0"/>
          </a:p>
          <a:p>
            <a:pPr>
              <a:lnSpc>
                <a:spcPct val="80000"/>
              </a:lnSpc>
              <a:tabLst>
                <a:tab pos="2279650" algn="l"/>
              </a:tabLst>
            </a:pPr>
            <a:endParaRPr lang="en-US" sz="2000" dirty="0"/>
          </a:p>
          <a:p>
            <a:pPr>
              <a:lnSpc>
                <a:spcPct val="80000"/>
              </a:lnSpc>
              <a:tabLst>
                <a:tab pos="2279650" algn="l"/>
              </a:tabLst>
            </a:pPr>
            <a:r>
              <a:rPr lang="en-US" sz="2000" dirty="0" smtClean="0"/>
              <a:t>Note</a:t>
            </a:r>
            <a:r>
              <a:rPr lang="en-US" sz="2000" dirty="0"/>
              <a:t>: </a:t>
            </a:r>
            <a:r>
              <a:rPr lang="en-US" sz="2000" dirty="0" smtClean="0"/>
              <a:t>This page is identical to the Order Creation Tab and the fields correspond to the same items. For more information, see </a:t>
            </a:r>
            <a:r>
              <a:rPr lang="en-US" sz="2000" dirty="0" smtClean="0">
                <a:hlinkClick r:id="rId2" action="ppaction://hlinksldjump"/>
              </a:rPr>
              <a:t>Understanding the Order Creation Tab Fields</a:t>
            </a:r>
            <a:r>
              <a:rPr lang="en-US" sz="2000" dirty="0" smtClean="0"/>
              <a:t>.</a:t>
            </a:r>
            <a:endParaRPr lang="en-US" sz="20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19" name="Rectangle 3"/>
          <p:cNvSpPr>
            <a:spLocks noGrp="1" noChangeArrowheads="1"/>
          </p:cNvSpPr>
          <p:nvPr>
            <p:ph sz="half" idx="1"/>
          </p:nvPr>
        </p:nvSpPr>
        <p:spPr>
          <a:xfrm>
            <a:off x="381000" y="1066800"/>
            <a:ext cx="8343900" cy="2525944"/>
          </a:xfrm>
        </p:spPr>
        <p:txBody>
          <a:bodyPr/>
          <a:lstStyle/>
          <a:p>
            <a:pPr marL="457200" indent="-457200">
              <a:lnSpc>
                <a:spcPct val="80000"/>
              </a:lnSpc>
              <a:buFont typeface="+mj-lt"/>
              <a:buAutoNum type="arabicPeriod" startAt="28"/>
              <a:tabLst>
                <a:tab pos="2279650" algn="l"/>
              </a:tabLst>
            </a:pPr>
            <a:r>
              <a:rPr lang="en-US" sz="2400" dirty="0" smtClean="0"/>
              <a:t>A page will appear where you can create comments options to add to this alert type.</a:t>
            </a:r>
            <a:endParaRPr lang="en-US" sz="2000" dirty="0"/>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pic>
        <p:nvPicPr>
          <p:cNvPr id="2" name="Picture 1"/>
          <p:cNvPicPr>
            <a:picLocks noChangeAspect="1"/>
          </p:cNvPicPr>
          <p:nvPr/>
        </p:nvPicPr>
        <p:blipFill>
          <a:blip r:embed="rId3" cstate="print"/>
          <a:stretch>
            <a:fillRect/>
          </a:stretch>
        </p:blipFill>
        <p:spPr>
          <a:xfrm>
            <a:off x="1882059" y="1752606"/>
            <a:ext cx="5354119" cy="3210141"/>
          </a:xfrm>
          <a:prstGeom prst="rect">
            <a:avLst/>
          </a:prstGeom>
          <a:ln>
            <a:solidFill>
              <a:schemeClr val="tx1"/>
            </a:solidFill>
          </a:ln>
        </p:spPr>
      </p:pic>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9" name="Rectangle 3"/>
          <p:cNvSpPr>
            <a:spLocks noGrp="1" noChangeArrowheads="1"/>
          </p:cNvSpPr>
          <p:nvPr>
            <p:ph sz="half" idx="1"/>
          </p:nvPr>
        </p:nvSpPr>
        <p:spPr>
          <a:xfrm>
            <a:off x="381000" y="5015667"/>
            <a:ext cx="8343900" cy="345496"/>
          </a:xfrm>
        </p:spPr>
        <p:txBody>
          <a:bodyPr/>
          <a:lstStyle/>
          <a:p>
            <a:pPr marL="0" indent="0" algn="ctr">
              <a:lnSpc>
                <a:spcPct val="80000"/>
              </a:lnSpc>
              <a:buNone/>
              <a:tabLst>
                <a:tab pos="2279650" algn="l"/>
              </a:tabLst>
            </a:pPr>
            <a:r>
              <a:rPr lang="en-US" sz="1600" i="1" dirty="0" smtClean="0"/>
              <a:t>KB Editor View Alert Type Details – Comments Option Creation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10" name="Rectangle 2"/>
          <p:cNvSpPr>
            <a:spLocks noGrp="1" noChangeArrowheads="1"/>
          </p:cNvSpPr>
          <p:nvPr>
            <p:ph type="title"/>
          </p:nvPr>
        </p:nvSpPr>
        <p:spPr>
          <a:xfrm>
            <a:off x="447150" y="171450"/>
            <a:ext cx="5410200" cy="536575"/>
          </a:xfrm>
        </p:spPr>
        <p:txBody>
          <a:bodyPr/>
          <a:lstStyle/>
          <a:p>
            <a:pPr eaLnBrk="1" hangingPunct="1"/>
            <a:r>
              <a:rPr lang="en-US" dirty="0" smtClean="0"/>
              <a:t>The Comments Dialog</a:t>
            </a:r>
          </a:p>
        </p:txBody>
      </p:sp>
    </p:spTree>
    <p:extLst>
      <p:ext uri="{BB962C8B-B14F-4D97-AF65-F5344CB8AC3E}">
        <p14:creationId xmlns:p14="http://schemas.microsoft.com/office/powerpoint/2010/main" xmlns="" val="8684855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srcRect l="406" r="-1"/>
          <a:stretch/>
        </p:blipFill>
        <p:spPr>
          <a:xfrm>
            <a:off x="2733676" y="3018743"/>
            <a:ext cx="4064000" cy="2326000"/>
          </a:xfrm>
          <a:prstGeom prst="rect">
            <a:avLst/>
          </a:prstGeom>
          <a:ln>
            <a:solidFill>
              <a:schemeClr val="tx1"/>
            </a:solidFill>
          </a:ln>
        </p:spPr>
      </p:pic>
      <p:sp>
        <p:nvSpPr>
          <p:cNvPr id="8" name="Rectangle 3"/>
          <p:cNvSpPr>
            <a:spLocks noGrp="1" noChangeArrowheads="1"/>
          </p:cNvSpPr>
          <p:nvPr>
            <p:ph sz="half" idx="1"/>
          </p:nvPr>
        </p:nvSpPr>
        <p:spPr>
          <a:xfrm>
            <a:off x="381000" y="2571219"/>
            <a:ext cx="8343900" cy="3958872"/>
          </a:xfrm>
        </p:spPr>
        <p:txBody>
          <a:bodyPr/>
          <a:lstStyle/>
          <a:p>
            <a:pPr>
              <a:lnSpc>
                <a:spcPct val="80000"/>
              </a:lnSpc>
              <a:tabLst>
                <a:tab pos="2279650" algn="l"/>
              </a:tabLst>
            </a:pPr>
            <a:endParaRPr lang="en-US" sz="2400" dirty="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2000" dirty="0" smtClean="0"/>
          </a:p>
          <a:p>
            <a:pPr>
              <a:lnSpc>
                <a:spcPct val="80000"/>
              </a:lnSpc>
              <a:tabLst>
                <a:tab pos="2279650" algn="l"/>
              </a:tabLst>
            </a:pPr>
            <a:endParaRPr lang="en-US" sz="2000" dirty="0"/>
          </a:p>
          <a:p>
            <a:pPr>
              <a:lnSpc>
                <a:spcPct val="80000"/>
              </a:lnSpc>
              <a:tabLst>
                <a:tab pos="2279650" algn="l"/>
              </a:tabLst>
            </a:pPr>
            <a:r>
              <a:rPr lang="en-US" sz="2000" dirty="0" smtClean="0"/>
              <a:t>Note</a:t>
            </a:r>
            <a:r>
              <a:rPr lang="en-US" sz="2000" dirty="0"/>
              <a:t>: </a:t>
            </a:r>
            <a:r>
              <a:rPr lang="en-US" sz="2000" dirty="0" smtClean="0"/>
              <a:t>The Update and Close button will save the comments option and return you to the Comments Dialog tab.</a:t>
            </a:r>
            <a:endParaRPr lang="en-US" sz="20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 name="Rectangle 3"/>
          <p:cNvSpPr>
            <a:spLocks noGrp="1" noChangeArrowheads="1"/>
          </p:cNvSpPr>
          <p:nvPr>
            <p:ph sz="half" idx="1"/>
          </p:nvPr>
        </p:nvSpPr>
        <p:spPr>
          <a:xfrm>
            <a:off x="381000" y="5376910"/>
            <a:ext cx="8343900" cy="345496"/>
          </a:xfrm>
        </p:spPr>
        <p:txBody>
          <a:bodyPr/>
          <a:lstStyle/>
          <a:p>
            <a:pPr marL="0" indent="0" algn="ctr">
              <a:lnSpc>
                <a:spcPct val="80000"/>
              </a:lnSpc>
              <a:buNone/>
              <a:tabLst>
                <a:tab pos="2279650" algn="l"/>
              </a:tabLst>
            </a:pPr>
            <a:r>
              <a:rPr lang="en-US" sz="1600" i="1" dirty="0" smtClean="0"/>
              <a:t>KB Editor View Alert Type Details – Comments Option Creation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9219" name="Rectangle 3"/>
          <p:cNvSpPr>
            <a:spLocks noGrp="1" noChangeArrowheads="1"/>
          </p:cNvSpPr>
          <p:nvPr>
            <p:ph sz="half" idx="1"/>
          </p:nvPr>
        </p:nvSpPr>
        <p:spPr>
          <a:xfrm>
            <a:off x="381000" y="1066800"/>
            <a:ext cx="8343900" cy="3448756"/>
          </a:xfrm>
        </p:spPr>
        <p:txBody>
          <a:bodyPr/>
          <a:lstStyle/>
          <a:p>
            <a:pPr marL="457200" indent="-457200">
              <a:lnSpc>
                <a:spcPct val="80000"/>
              </a:lnSpc>
              <a:buFont typeface="+mj-lt"/>
              <a:buAutoNum type="arabicPeriod" startAt="29"/>
              <a:tabLst>
                <a:tab pos="2279650" algn="l"/>
              </a:tabLst>
            </a:pPr>
            <a:r>
              <a:rPr lang="en-US" sz="2400" dirty="0" smtClean="0"/>
              <a:t>Proceed through the fields, entering the appropriate information. Stop when you reach the Orderable Item Required checkbox.</a:t>
            </a:r>
          </a:p>
          <a:p>
            <a:pPr marL="457200" indent="-457200">
              <a:lnSpc>
                <a:spcPct val="80000"/>
              </a:lnSpc>
              <a:buFont typeface="+mj-lt"/>
              <a:buAutoNum type="arabicPeriod" startAt="29"/>
              <a:tabLst>
                <a:tab pos="2279650" algn="l"/>
              </a:tabLst>
            </a:pPr>
            <a:r>
              <a:rPr lang="en-US" sz="2400" dirty="0" smtClean="0"/>
              <a:t>Click Update to create the follow-up action. The fields below the Orderable Item Required checkbox will automatically populate.</a:t>
            </a:r>
          </a:p>
          <a:p>
            <a:pPr marL="457200" indent="-457200">
              <a:lnSpc>
                <a:spcPct val="80000"/>
              </a:lnSpc>
              <a:buFont typeface="+mj-lt"/>
              <a:buAutoNum type="arabicPeriod" startAt="29"/>
              <a:tabLst>
                <a:tab pos="2279650" algn="l"/>
              </a:tabLst>
            </a:pPr>
            <a:endParaRPr lang="en-US" sz="2000" dirty="0"/>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10" name="Oval 9"/>
          <p:cNvSpPr/>
          <p:nvPr/>
        </p:nvSpPr>
        <p:spPr bwMode="auto">
          <a:xfrm>
            <a:off x="4765676" y="4925182"/>
            <a:ext cx="425450" cy="397563"/>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2" name="Rectangle 2"/>
          <p:cNvSpPr>
            <a:spLocks noGrp="1" noChangeArrowheads="1"/>
          </p:cNvSpPr>
          <p:nvPr>
            <p:ph type="title"/>
          </p:nvPr>
        </p:nvSpPr>
        <p:spPr>
          <a:xfrm>
            <a:off x="447150" y="171450"/>
            <a:ext cx="5410200" cy="536575"/>
          </a:xfrm>
        </p:spPr>
        <p:txBody>
          <a:bodyPr/>
          <a:lstStyle/>
          <a:p>
            <a:pPr eaLnBrk="1" hangingPunct="1"/>
            <a:r>
              <a:rPr lang="en-US" dirty="0" smtClean="0"/>
              <a:t>The Comments Dialog</a:t>
            </a:r>
          </a:p>
        </p:txBody>
      </p:sp>
    </p:spTree>
    <p:extLst>
      <p:ext uri="{BB962C8B-B14F-4D97-AF65-F5344CB8AC3E}">
        <p14:creationId xmlns:p14="http://schemas.microsoft.com/office/powerpoint/2010/main" xmlns="" val="1880951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ChangeArrowheads="1"/>
          </p:cNvSpPr>
          <p:nvPr>
            <p:ph sz="half" idx="1"/>
          </p:nvPr>
        </p:nvSpPr>
        <p:spPr>
          <a:xfrm>
            <a:off x="381000" y="2097081"/>
            <a:ext cx="8343900" cy="3958872"/>
          </a:xfrm>
        </p:spPr>
        <p:txBody>
          <a:bodyPr/>
          <a:lstStyle/>
          <a:p>
            <a:pPr>
              <a:lnSpc>
                <a:spcPct val="80000"/>
              </a:lnSpc>
              <a:tabLst>
                <a:tab pos="2279650" algn="l"/>
              </a:tabLst>
            </a:pPr>
            <a:endParaRPr lang="en-US" sz="2400" dirty="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2000" dirty="0" smtClean="0"/>
          </a:p>
          <a:p>
            <a:pPr>
              <a:lnSpc>
                <a:spcPct val="80000"/>
              </a:lnSpc>
              <a:tabLst>
                <a:tab pos="2279650" algn="l"/>
              </a:tabLst>
            </a:pPr>
            <a:endParaRPr lang="en-US" sz="2000" dirty="0"/>
          </a:p>
          <a:p>
            <a:pPr>
              <a:lnSpc>
                <a:spcPct val="80000"/>
              </a:lnSpc>
              <a:tabLst>
                <a:tab pos="2279650" algn="l"/>
              </a:tabLst>
            </a:pPr>
            <a:r>
              <a:rPr lang="en-US" sz="2000" dirty="0" smtClean="0"/>
              <a:t>Note</a:t>
            </a:r>
            <a:r>
              <a:rPr lang="en-US" sz="2000" dirty="0"/>
              <a:t>: </a:t>
            </a:r>
            <a:r>
              <a:rPr lang="en-US" sz="2000" dirty="0" smtClean="0"/>
              <a:t>Created comments options can be edited or deleted. Editing and deleting comments options is similar to editing or deleting alert types. For more information, see </a:t>
            </a:r>
            <a:r>
              <a:rPr lang="en-US" sz="2000" dirty="0" smtClean="0">
                <a:hlinkClick r:id="rId2" action="ppaction://hlinksldjump"/>
              </a:rPr>
              <a:t>Editing Alert Types </a:t>
            </a:r>
            <a:r>
              <a:rPr lang="en-US" sz="2000" dirty="0" smtClean="0"/>
              <a:t>or </a:t>
            </a:r>
            <a:r>
              <a:rPr lang="en-US" sz="2000" dirty="0" smtClean="0">
                <a:hlinkClick r:id="rId3" action="ppaction://hlinksldjump"/>
              </a:rPr>
              <a:t>Deleting Alert Types</a:t>
            </a:r>
            <a:r>
              <a:rPr lang="en-US" sz="2000" dirty="0" smtClean="0"/>
              <a:t>.</a:t>
            </a:r>
            <a:endParaRPr lang="en-US" sz="20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19" name="Rectangle 3"/>
          <p:cNvSpPr>
            <a:spLocks noGrp="1" noChangeArrowheads="1"/>
          </p:cNvSpPr>
          <p:nvPr>
            <p:ph sz="half" idx="1"/>
          </p:nvPr>
        </p:nvSpPr>
        <p:spPr>
          <a:xfrm>
            <a:off x="381000" y="1066800"/>
            <a:ext cx="8343900" cy="2218267"/>
          </a:xfrm>
        </p:spPr>
        <p:txBody>
          <a:bodyPr/>
          <a:lstStyle/>
          <a:p>
            <a:pPr marL="457200" indent="-457200">
              <a:lnSpc>
                <a:spcPct val="80000"/>
              </a:lnSpc>
              <a:buFont typeface="+mj-lt"/>
              <a:buAutoNum type="arabicPeriod" startAt="31"/>
              <a:tabLst>
                <a:tab pos="2279650" algn="l"/>
              </a:tabLst>
            </a:pPr>
            <a:r>
              <a:rPr lang="en-US" sz="2400" dirty="0" smtClean="0"/>
              <a:t>The comments options you create will be displayed in the Comments Dialog tab as shown below.</a:t>
            </a:r>
          </a:p>
          <a:p>
            <a:pPr marL="457200" indent="-457200">
              <a:lnSpc>
                <a:spcPct val="80000"/>
              </a:lnSpc>
              <a:buFont typeface="+mj-lt"/>
              <a:buAutoNum type="arabicPeriod" startAt="31"/>
              <a:tabLst>
                <a:tab pos="2279650" algn="l"/>
              </a:tabLst>
            </a:pPr>
            <a:endParaRPr lang="en-US" sz="2000" dirty="0"/>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9" name="Rectangle 3"/>
          <p:cNvSpPr>
            <a:spLocks noGrp="1" noChangeArrowheads="1"/>
          </p:cNvSpPr>
          <p:nvPr>
            <p:ph sz="half" idx="1"/>
          </p:nvPr>
        </p:nvSpPr>
        <p:spPr>
          <a:xfrm>
            <a:off x="380999" y="3996015"/>
            <a:ext cx="8343900" cy="345496"/>
          </a:xfrm>
        </p:spPr>
        <p:txBody>
          <a:bodyPr/>
          <a:lstStyle/>
          <a:p>
            <a:pPr marL="0" indent="0" algn="ctr">
              <a:lnSpc>
                <a:spcPct val="80000"/>
              </a:lnSpc>
              <a:buNone/>
              <a:tabLst>
                <a:tab pos="2279650" algn="l"/>
              </a:tabLst>
            </a:pPr>
            <a:r>
              <a:rPr lang="en-US" sz="1600" i="1" dirty="0" smtClean="0"/>
              <a:t>KB Editor View Alert Type Details – Comments Dialog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2" name="Picture 1"/>
          <p:cNvPicPr>
            <a:picLocks noChangeAspect="1"/>
          </p:cNvPicPr>
          <p:nvPr/>
        </p:nvPicPr>
        <p:blipFill>
          <a:blip r:embed="rId4" cstate="print"/>
          <a:stretch>
            <a:fillRect/>
          </a:stretch>
        </p:blipFill>
        <p:spPr>
          <a:xfrm>
            <a:off x="843979" y="1828450"/>
            <a:ext cx="7417940" cy="2098496"/>
          </a:xfrm>
          <a:prstGeom prst="rect">
            <a:avLst/>
          </a:prstGeom>
          <a:ln>
            <a:solidFill>
              <a:schemeClr val="tx1"/>
            </a:solidFill>
          </a:ln>
        </p:spPr>
      </p:pic>
      <p:sp>
        <p:nvSpPr>
          <p:cNvPr id="10" name="Rectangle 2"/>
          <p:cNvSpPr>
            <a:spLocks noGrp="1" noChangeArrowheads="1"/>
          </p:cNvSpPr>
          <p:nvPr>
            <p:ph type="title"/>
          </p:nvPr>
        </p:nvSpPr>
        <p:spPr>
          <a:xfrm>
            <a:off x="447150" y="171450"/>
            <a:ext cx="5410200" cy="536575"/>
          </a:xfrm>
        </p:spPr>
        <p:txBody>
          <a:bodyPr/>
          <a:lstStyle/>
          <a:p>
            <a:pPr eaLnBrk="1" hangingPunct="1"/>
            <a:r>
              <a:rPr lang="en-US" dirty="0" smtClean="0"/>
              <a:t>The Comments Dialog</a:t>
            </a:r>
          </a:p>
        </p:txBody>
      </p:sp>
    </p:spTree>
    <p:extLst>
      <p:ext uri="{BB962C8B-B14F-4D97-AF65-F5344CB8AC3E}">
        <p14:creationId xmlns:p14="http://schemas.microsoft.com/office/powerpoint/2010/main" xmlns="" val="802575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Lesson 2: Accessing the KB Editor</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6-Oct-14</a:t>
            </a:fld>
            <a:endParaRPr lang="en-US"/>
          </a:p>
        </p:txBody>
      </p:sp>
    </p:spTree>
    <p:extLst>
      <p:ext uri="{BB962C8B-B14F-4D97-AF65-F5344CB8AC3E}">
        <p14:creationId xmlns:p14="http://schemas.microsoft.com/office/powerpoint/2010/main" xmlns="" val="34275212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Making Alerts Active</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6-Oct-14</a:t>
            </a:fld>
            <a:endParaRPr lang="en-US"/>
          </a:p>
        </p:txBody>
      </p:sp>
    </p:spTree>
    <p:extLst>
      <p:ext uri="{BB962C8B-B14F-4D97-AF65-F5344CB8AC3E}">
        <p14:creationId xmlns:p14="http://schemas.microsoft.com/office/powerpoint/2010/main" xmlns="" val="17801298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ChangeArrowheads="1"/>
          </p:cNvSpPr>
          <p:nvPr>
            <p:ph sz="half" idx="1"/>
          </p:nvPr>
        </p:nvSpPr>
        <p:spPr>
          <a:xfrm>
            <a:off x="381000" y="2368017"/>
            <a:ext cx="8343900" cy="2497492"/>
          </a:xfrm>
        </p:spPr>
        <p:txBody>
          <a:bodyPr/>
          <a:lstStyle/>
          <a:p>
            <a:pPr>
              <a:lnSpc>
                <a:spcPct val="80000"/>
              </a:lnSpc>
              <a:tabLst>
                <a:tab pos="2279650" algn="l"/>
              </a:tabLst>
            </a:pPr>
            <a:endParaRPr lang="en-US" sz="2400" dirty="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marL="457200" indent="-457200">
              <a:lnSpc>
                <a:spcPct val="80000"/>
              </a:lnSpc>
              <a:buFont typeface="+mj-lt"/>
              <a:buAutoNum type="arabicPeriod"/>
              <a:tabLst>
                <a:tab pos="2279650" algn="l"/>
              </a:tabLst>
            </a:pPr>
            <a:endParaRPr lang="en-US" sz="24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2000" dirty="0" smtClean="0"/>
          </a:p>
          <a:p>
            <a:pPr>
              <a:lnSpc>
                <a:spcPct val="80000"/>
              </a:lnSpc>
              <a:tabLst>
                <a:tab pos="2279650" algn="l"/>
              </a:tabLst>
            </a:pPr>
            <a:endParaRPr lang="en-US" sz="2000" dirty="0"/>
          </a:p>
          <a:p>
            <a:pPr>
              <a:lnSpc>
                <a:spcPct val="80000"/>
              </a:lnSpc>
              <a:tabLst>
                <a:tab pos="2279650" algn="l"/>
              </a:tabLst>
            </a:pPr>
            <a:r>
              <a:rPr lang="en-US" sz="2000" dirty="0" smtClean="0"/>
              <a:t>Note</a:t>
            </a:r>
            <a:r>
              <a:rPr lang="en-US" sz="2000" dirty="0"/>
              <a:t>: </a:t>
            </a:r>
            <a:r>
              <a:rPr lang="en-US" sz="2000" dirty="0" smtClean="0"/>
              <a:t>Marking the alert type as Active will set the Initiation Date to the current date. The </a:t>
            </a:r>
            <a:r>
              <a:rPr lang="en-US" sz="2000" dirty="0"/>
              <a:t>Alert Type Validator may deactivate </a:t>
            </a:r>
            <a:r>
              <a:rPr lang="en-US" sz="2000" dirty="0" smtClean="0"/>
              <a:t>the Active flag if an </a:t>
            </a:r>
            <a:r>
              <a:rPr lang="en-US" sz="2000" dirty="0"/>
              <a:t>error is found.</a:t>
            </a:r>
            <a:endParaRPr lang="en-US" sz="1800" dirty="0"/>
          </a:p>
          <a:p>
            <a:pPr marL="457200" indent="-457200">
              <a:lnSpc>
                <a:spcPct val="80000"/>
              </a:lnSpc>
              <a:buFont typeface="+mj-lt"/>
              <a:buAutoNum type="arabicPeriod"/>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pic>
        <p:nvPicPr>
          <p:cNvPr id="3" name="Picture 2"/>
          <p:cNvPicPr>
            <a:picLocks noChangeAspect="1"/>
          </p:cNvPicPr>
          <p:nvPr/>
        </p:nvPicPr>
        <p:blipFill>
          <a:blip r:embed="rId2" cstate="print"/>
          <a:stretch>
            <a:fillRect/>
          </a:stretch>
        </p:blipFill>
        <p:spPr>
          <a:xfrm>
            <a:off x="1797961" y="2880779"/>
            <a:ext cx="5509977" cy="2237677"/>
          </a:xfrm>
          <a:prstGeom prst="rect">
            <a:avLst/>
          </a:prstGeom>
          <a:ln>
            <a:solidFill>
              <a:schemeClr val="tx1"/>
            </a:solidFill>
          </a:ln>
        </p:spPr>
      </p:pic>
      <p:sp>
        <p:nvSpPr>
          <p:cNvPr id="9" name="Rectangle 3"/>
          <p:cNvSpPr>
            <a:spLocks noGrp="1" noChangeArrowheads="1"/>
          </p:cNvSpPr>
          <p:nvPr>
            <p:ph sz="half" idx="1"/>
          </p:nvPr>
        </p:nvSpPr>
        <p:spPr>
          <a:xfrm>
            <a:off x="381000" y="5207575"/>
            <a:ext cx="8343900" cy="345496"/>
          </a:xfrm>
        </p:spPr>
        <p:txBody>
          <a:bodyPr/>
          <a:lstStyle/>
          <a:p>
            <a:pPr marL="0" indent="0" algn="ctr">
              <a:lnSpc>
                <a:spcPct val="80000"/>
              </a:lnSpc>
              <a:buNone/>
              <a:tabLst>
                <a:tab pos="2279650" algn="l"/>
              </a:tabLst>
            </a:pPr>
            <a:r>
              <a:rPr lang="en-US" sz="1600" i="1" dirty="0" smtClean="0"/>
              <a:t>KB Editor View Alert Type Details – Reminder Dialog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Making Alerts Active</a:t>
            </a:r>
          </a:p>
        </p:txBody>
      </p:sp>
      <p:sp>
        <p:nvSpPr>
          <p:cNvPr id="9219" name="Rectangle 3"/>
          <p:cNvSpPr>
            <a:spLocks noGrp="1" noChangeArrowheads="1"/>
          </p:cNvSpPr>
          <p:nvPr>
            <p:ph sz="half" idx="1"/>
          </p:nvPr>
        </p:nvSpPr>
        <p:spPr>
          <a:xfrm>
            <a:off x="381000" y="953910"/>
            <a:ext cx="8343900" cy="3448756"/>
          </a:xfrm>
        </p:spPr>
        <p:txBody>
          <a:bodyPr/>
          <a:lstStyle/>
          <a:p>
            <a:pPr marL="457200" indent="-457200">
              <a:lnSpc>
                <a:spcPct val="80000"/>
              </a:lnSpc>
              <a:buFont typeface="+mj-lt"/>
              <a:buAutoNum type="arabicPeriod" startAt="32"/>
              <a:tabLst>
                <a:tab pos="2279650" algn="l"/>
              </a:tabLst>
            </a:pPr>
            <a:r>
              <a:rPr lang="en-US" sz="2400" dirty="0" smtClean="0"/>
              <a:t>To begin using the new alert type you have created, you need to set the alert type as Active using the checkbox and click OK.</a:t>
            </a:r>
          </a:p>
          <a:p>
            <a:pPr marL="457200" indent="-457200">
              <a:lnSpc>
                <a:spcPct val="80000"/>
              </a:lnSpc>
              <a:buFont typeface="+mj-lt"/>
              <a:buAutoNum type="arabicPeriod" startAt="32"/>
              <a:tabLst>
                <a:tab pos="2279650" algn="l"/>
              </a:tabLst>
            </a:pPr>
            <a:r>
              <a:rPr lang="en-US" sz="2400" dirty="0" smtClean="0"/>
              <a:t>You </a:t>
            </a:r>
            <a:r>
              <a:rPr lang="en-US" sz="2400" dirty="0"/>
              <a:t>should not make </a:t>
            </a:r>
            <a:r>
              <a:rPr lang="en-US" sz="2400" dirty="0" smtClean="0"/>
              <a:t>an alert type Active until </a:t>
            </a:r>
            <a:r>
              <a:rPr lang="en-US" sz="2400" dirty="0"/>
              <a:t>the Reminder Dialog has been completely designed and customized for </a:t>
            </a:r>
            <a:r>
              <a:rPr lang="en-US" sz="2400" dirty="0" smtClean="0"/>
              <a:t>your site. </a:t>
            </a: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10" name="Oval 9"/>
          <p:cNvSpPr/>
          <p:nvPr/>
        </p:nvSpPr>
        <p:spPr bwMode="auto">
          <a:xfrm>
            <a:off x="1797961" y="4765452"/>
            <a:ext cx="610597" cy="397563"/>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1" name="Oval 10"/>
          <p:cNvSpPr/>
          <p:nvPr/>
        </p:nvSpPr>
        <p:spPr bwMode="auto">
          <a:xfrm>
            <a:off x="5766006" y="4744871"/>
            <a:ext cx="600927" cy="397563"/>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9064854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Editing Alert Types</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6-Oct-14</a:t>
            </a:fld>
            <a:endParaRPr lang="en-US"/>
          </a:p>
        </p:txBody>
      </p:sp>
    </p:spTree>
    <p:extLst>
      <p:ext uri="{BB962C8B-B14F-4D97-AF65-F5344CB8AC3E}">
        <p14:creationId xmlns:p14="http://schemas.microsoft.com/office/powerpoint/2010/main" xmlns="" val="11722373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ChangeArrowheads="1"/>
          </p:cNvSpPr>
          <p:nvPr>
            <p:ph sz="half" idx="1"/>
          </p:nvPr>
        </p:nvSpPr>
        <p:spPr>
          <a:xfrm>
            <a:off x="447150" y="1040519"/>
            <a:ext cx="8343900" cy="5149850"/>
          </a:xfrm>
        </p:spPr>
        <p:txBody>
          <a:bodyPr/>
          <a:lstStyle/>
          <a:p>
            <a:pPr>
              <a:lnSpc>
                <a:spcPct val="80000"/>
              </a:lnSpc>
              <a:tabLst>
                <a:tab pos="2279650" algn="l"/>
              </a:tabLst>
            </a:pPr>
            <a:r>
              <a:rPr lang="en-US" sz="2400" dirty="0" smtClean="0"/>
              <a:t>Editing an existing alert type works in a similar fashion to adding a new alert type.</a:t>
            </a:r>
            <a:endParaRPr lang="en-US" sz="1300" dirty="0" smtClean="0"/>
          </a:p>
        </p:txBody>
      </p:sp>
      <p:sp>
        <p:nvSpPr>
          <p:cNvPr id="9219" name="Rectangle 3"/>
          <p:cNvSpPr>
            <a:spLocks noGrp="1" noChangeArrowheads="1"/>
          </p:cNvSpPr>
          <p:nvPr>
            <p:ph sz="half" idx="1"/>
          </p:nvPr>
        </p:nvSpPr>
        <p:spPr>
          <a:xfrm>
            <a:off x="381000" y="1823154"/>
            <a:ext cx="8343900" cy="5149850"/>
          </a:xfrm>
        </p:spPr>
        <p:txBody>
          <a:bodyPr/>
          <a:lstStyle/>
          <a:p>
            <a:pPr marL="457200" indent="-457200">
              <a:lnSpc>
                <a:spcPct val="80000"/>
              </a:lnSpc>
              <a:buFont typeface="+mj-lt"/>
              <a:buAutoNum type="arabicPeriod"/>
              <a:tabLst>
                <a:tab pos="2279650" algn="l"/>
              </a:tabLst>
            </a:pPr>
            <a:r>
              <a:rPr lang="en-US" sz="2400" dirty="0" smtClean="0"/>
              <a:t>To </a:t>
            </a:r>
            <a:r>
              <a:rPr lang="en-US" sz="2400" dirty="0"/>
              <a:t>start </a:t>
            </a:r>
            <a:r>
              <a:rPr lang="en-US" sz="2400" dirty="0" smtClean="0"/>
              <a:t>editing an alert type, first double-click on an alert type. Alternatively, you can click on the Edit button or press </a:t>
            </a:r>
            <a:r>
              <a:rPr lang="en-US" sz="2400" dirty="0" err="1" smtClean="0"/>
              <a:t>Ctrl+Alt+E</a:t>
            </a:r>
            <a:r>
              <a:rPr lang="en-US" sz="2400" dirty="0" smtClean="0"/>
              <a:t> with a row highlighted.</a:t>
            </a:r>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Editing Alert Types</a:t>
            </a:r>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pic>
        <p:nvPicPr>
          <p:cNvPr id="2" name="Picture 1"/>
          <p:cNvPicPr>
            <a:picLocks noChangeAspect="1"/>
          </p:cNvPicPr>
          <p:nvPr/>
        </p:nvPicPr>
        <p:blipFill>
          <a:blip r:embed="rId2" cstate="print"/>
          <a:stretch>
            <a:fillRect/>
          </a:stretch>
        </p:blipFill>
        <p:spPr>
          <a:xfrm>
            <a:off x="1139054" y="2883448"/>
            <a:ext cx="6960091" cy="3029262"/>
          </a:xfrm>
          <a:prstGeom prst="rect">
            <a:avLst/>
          </a:prstGeom>
          <a:ln>
            <a:solidFill>
              <a:schemeClr val="tx1"/>
            </a:solidFill>
          </a:ln>
        </p:spPr>
      </p:pic>
      <p:sp>
        <p:nvSpPr>
          <p:cNvPr id="6" name="Oval 5"/>
          <p:cNvSpPr/>
          <p:nvPr/>
        </p:nvSpPr>
        <p:spPr bwMode="auto">
          <a:xfrm>
            <a:off x="1681531" y="4666258"/>
            <a:ext cx="508514" cy="206882"/>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7" name="Rectangle 3"/>
          <p:cNvSpPr>
            <a:spLocks noGrp="1" noChangeArrowheads="1"/>
          </p:cNvSpPr>
          <p:nvPr>
            <p:ph sz="half" idx="1"/>
          </p:nvPr>
        </p:nvSpPr>
        <p:spPr>
          <a:xfrm>
            <a:off x="447150" y="5988269"/>
            <a:ext cx="8343900" cy="345496"/>
          </a:xfrm>
        </p:spPr>
        <p:txBody>
          <a:bodyPr/>
          <a:lstStyle/>
          <a:p>
            <a:pPr marL="0" indent="0" algn="ctr">
              <a:lnSpc>
                <a:spcPct val="80000"/>
              </a:lnSpc>
              <a:buNone/>
              <a:tabLst>
                <a:tab pos="2279650" algn="l"/>
              </a:tabLst>
            </a:pPr>
            <a:r>
              <a:rPr lang="en-US" sz="1600" i="1" dirty="0" smtClean="0"/>
              <a:t>KB Editor View Alert Types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Tree>
    <p:extLst>
      <p:ext uri="{BB962C8B-B14F-4D97-AF65-F5344CB8AC3E}">
        <p14:creationId xmlns:p14="http://schemas.microsoft.com/office/powerpoint/2010/main" xmlns="" val="167003698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Editing Alert Types</a:t>
            </a:r>
          </a:p>
        </p:txBody>
      </p:sp>
      <p:sp>
        <p:nvSpPr>
          <p:cNvPr id="9219"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startAt="2"/>
              <a:tabLst>
                <a:tab pos="2279650" algn="l"/>
              </a:tabLst>
            </a:pPr>
            <a:r>
              <a:rPr lang="en-US" sz="2400" dirty="0" smtClean="0"/>
              <a:t>The Alert Type Details page will appear.</a:t>
            </a:r>
          </a:p>
          <a:p>
            <a:pPr marL="457200" indent="-457200">
              <a:lnSpc>
                <a:spcPct val="80000"/>
              </a:lnSpc>
              <a:buFont typeface="+mj-lt"/>
              <a:buAutoNum type="arabicPeriod" startAt="3"/>
              <a:tabLst>
                <a:tab pos="2279650" algn="l"/>
              </a:tabLst>
            </a:pPr>
            <a:r>
              <a:rPr lang="en-US" sz="2400" dirty="0" smtClean="0"/>
              <a:t>Proceed through the fields and tabs, updating the alert type as appropriate. For more information, see </a:t>
            </a:r>
            <a:r>
              <a:rPr lang="en-US" sz="2400" dirty="0" smtClean="0">
                <a:hlinkClick r:id="rId2" action="ppaction://hlinksldjump"/>
              </a:rPr>
              <a:t>Adding Alert Types</a:t>
            </a:r>
            <a:r>
              <a:rPr lang="en-US" sz="2400" dirty="0" smtClean="0"/>
              <a:t>.</a:t>
            </a:r>
            <a:endParaRPr lang="en-US" sz="2400" dirty="0"/>
          </a:p>
          <a:p>
            <a:pPr marL="457200" indent="-457200">
              <a:lnSpc>
                <a:spcPct val="80000"/>
              </a:lnSpc>
              <a:buFont typeface="+mj-lt"/>
              <a:buAutoNum type="arabicPeriod" startAt="3"/>
              <a:tabLst>
                <a:tab pos="2279650" algn="l"/>
              </a:tabLst>
            </a:pPr>
            <a:r>
              <a:rPr lang="en-US" sz="2400" dirty="0"/>
              <a:t>When you are finished, click </a:t>
            </a:r>
            <a:r>
              <a:rPr lang="en-US" sz="2400" dirty="0" smtClean="0"/>
              <a:t>OK to </a:t>
            </a:r>
            <a:r>
              <a:rPr lang="en-US" sz="2400" dirty="0"/>
              <a:t>save your changes.</a:t>
            </a:r>
          </a:p>
          <a:p>
            <a:pPr marL="457200" indent="-457200">
              <a:lnSpc>
                <a:spcPct val="80000"/>
              </a:lnSpc>
              <a:buFont typeface="+mj-lt"/>
              <a:buAutoNum type="arabicPeriod" startAt="2"/>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7" name="Rectangle 3"/>
          <p:cNvSpPr>
            <a:spLocks noGrp="1" noChangeArrowheads="1"/>
          </p:cNvSpPr>
          <p:nvPr>
            <p:ph sz="half" idx="1"/>
          </p:nvPr>
        </p:nvSpPr>
        <p:spPr>
          <a:xfrm>
            <a:off x="300395" y="5670753"/>
            <a:ext cx="8343900" cy="345496"/>
          </a:xfrm>
        </p:spPr>
        <p:txBody>
          <a:bodyPr/>
          <a:lstStyle/>
          <a:p>
            <a:pPr marL="0" indent="0" algn="ctr">
              <a:lnSpc>
                <a:spcPct val="80000"/>
              </a:lnSpc>
              <a:buNone/>
              <a:tabLst>
                <a:tab pos="2279650" algn="l"/>
              </a:tabLst>
            </a:pPr>
            <a:r>
              <a:rPr lang="en-US" sz="1600" i="1" dirty="0" smtClean="0"/>
              <a:t>KB Editor View Alert Type Details</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4" name="Picture 3"/>
          <p:cNvPicPr>
            <a:picLocks noChangeAspect="1"/>
          </p:cNvPicPr>
          <p:nvPr/>
        </p:nvPicPr>
        <p:blipFill>
          <a:blip r:embed="rId3" cstate="print"/>
          <a:stretch>
            <a:fillRect/>
          </a:stretch>
        </p:blipFill>
        <p:spPr>
          <a:xfrm>
            <a:off x="1074117" y="2786817"/>
            <a:ext cx="6995766" cy="2819644"/>
          </a:xfrm>
          <a:prstGeom prst="rect">
            <a:avLst/>
          </a:prstGeom>
          <a:ln>
            <a:solidFill>
              <a:schemeClr val="tx1"/>
            </a:solidFill>
          </a:ln>
        </p:spPr>
      </p:pic>
      <p:sp>
        <p:nvSpPr>
          <p:cNvPr id="10" name="Oval 9"/>
          <p:cNvSpPr/>
          <p:nvPr/>
        </p:nvSpPr>
        <p:spPr bwMode="auto">
          <a:xfrm>
            <a:off x="6005174" y="5263469"/>
            <a:ext cx="1027803" cy="40728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16489332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Deleting Alert Types</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6-Oct-14</a:t>
            </a:fld>
            <a:endParaRPr lang="en-US"/>
          </a:p>
        </p:txBody>
      </p:sp>
    </p:spTree>
    <p:extLst>
      <p:ext uri="{BB962C8B-B14F-4D97-AF65-F5344CB8AC3E}">
        <p14:creationId xmlns:p14="http://schemas.microsoft.com/office/powerpoint/2010/main" xmlns="" val="28329844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902652" y="1821040"/>
            <a:ext cx="7338696" cy="3215919"/>
          </a:xfrm>
          <a:prstGeom prst="rect">
            <a:avLst/>
          </a:prstGeom>
          <a:ln>
            <a:solidFill>
              <a:schemeClr val="tx1"/>
            </a:solidFill>
          </a:ln>
        </p:spPr>
      </p:pic>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Deleting Alert Types</a:t>
            </a:r>
          </a:p>
        </p:txBody>
      </p:sp>
      <p:sp>
        <p:nvSpPr>
          <p:cNvPr id="9219"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a:tabLst>
                <a:tab pos="2279650" algn="l"/>
              </a:tabLst>
            </a:pPr>
            <a:r>
              <a:rPr lang="en-US" sz="2400" dirty="0" smtClean="0"/>
              <a:t>To delete an alert type, click on an alert type to highlight it, then click Delete or press </a:t>
            </a:r>
            <a:r>
              <a:rPr lang="en-US" sz="2400" dirty="0" err="1" smtClean="0"/>
              <a:t>Ctrl+Alt+D</a:t>
            </a:r>
            <a:r>
              <a:rPr lang="en-US" sz="2400" dirty="0" smtClean="0"/>
              <a:t>.</a:t>
            </a:r>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6" name="Oval 5"/>
          <p:cNvSpPr/>
          <p:nvPr/>
        </p:nvSpPr>
        <p:spPr bwMode="auto">
          <a:xfrm>
            <a:off x="1907309" y="3774026"/>
            <a:ext cx="508514" cy="206882"/>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7" name="Rectangle 3"/>
          <p:cNvSpPr>
            <a:spLocks noGrp="1" noChangeArrowheads="1"/>
          </p:cNvSpPr>
          <p:nvPr>
            <p:ph sz="half" idx="1"/>
          </p:nvPr>
        </p:nvSpPr>
        <p:spPr>
          <a:xfrm>
            <a:off x="447150" y="5104584"/>
            <a:ext cx="8343900" cy="345496"/>
          </a:xfrm>
        </p:spPr>
        <p:txBody>
          <a:bodyPr/>
          <a:lstStyle/>
          <a:p>
            <a:pPr marL="0" indent="0" algn="ctr">
              <a:lnSpc>
                <a:spcPct val="80000"/>
              </a:lnSpc>
              <a:buNone/>
              <a:tabLst>
                <a:tab pos="2279650" algn="l"/>
              </a:tabLst>
            </a:pPr>
            <a:r>
              <a:rPr lang="en-US" sz="1600" i="1" dirty="0" smtClean="0"/>
              <a:t>KB Editor View Alert Types Tab</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Tree>
    <p:extLst>
      <p:ext uri="{BB962C8B-B14F-4D97-AF65-F5344CB8AC3E}">
        <p14:creationId xmlns:p14="http://schemas.microsoft.com/office/powerpoint/2010/main" xmlns="" val="38806367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898841" y="1821040"/>
            <a:ext cx="7346317" cy="3215919"/>
          </a:xfrm>
          <a:prstGeom prst="rect">
            <a:avLst/>
          </a:prstGeom>
          <a:ln>
            <a:solidFill>
              <a:schemeClr val="tx1"/>
            </a:solidFill>
          </a:ln>
        </p:spPr>
      </p:pic>
      <p:sp>
        <p:nvSpPr>
          <p:cNvPr id="9219"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startAt="2"/>
              <a:tabLst>
                <a:tab pos="2279650" algn="l"/>
              </a:tabLst>
            </a:pPr>
            <a:r>
              <a:rPr lang="en-US" sz="2400" dirty="0" smtClean="0"/>
              <a:t>A warning message will appear. Click OK to delete the alert type or Cancel to abort.</a:t>
            </a:r>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Deleting Alert Types</a:t>
            </a:r>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6" name="Oval 5"/>
          <p:cNvSpPr/>
          <p:nvPr/>
        </p:nvSpPr>
        <p:spPr bwMode="auto">
          <a:xfrm>
            <a:off x="4110586" y="4131132"/>
            <a:ext cx="924258" cy="395712"/>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7" name="Rectangle 3"/>
          <p:cNvSpPr>
            <a:spLocks noGrp="1" noChangeArrowheads="1"/>
          </p:cNvSpPr>
          <p:nvPr>
            <p:ph sz="half" idx="1"/>
          </p:nvPr>
        </p:nvSpPr>
        <p:spPr>
          <a:xfrm>
            <a:off x="447150" y="5104584"/>
            <a:ext cx="8343900" cy="345496"/>
          </a:xfrm>
        </p:spPr>
        <p:txBody>
          <a:bodyPr/>
          <a:lstStyle/>
          <a:p>
            <a:pPr marL="0" indent="0" algn="ctr">
              <a:lnSpc>
                <a:spcPct val="80000"/>
              </a:lnSpc>
              <a:buNone/>
              <a:tabLst>
                <a:tab pos="2279650" algn="l"/>
              </a:tabLst>
            </a:pPr>
            <a:r>
              <a:rPr lang="en-US" sz="1600" i="1" dirty="0" smtClean="0"/>
              <a:t>KB Editor Alert Type Deletion Warning Message</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Tree>
    <p:extLst>
      <p:ext uri="{BB962C8B-B14F-4D97-AF65-F5344CB8AC3E}">
        <p14:creationId xmlns:p14="http://schemas.microsoft.com/office/powerpoint/2010/main" xmlns="" val="43968074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startAt="3"/>
              <a:tabLst>
                <a:tab pos="2279650" algn="l"/>
              </a:tabLst>
            </a:pPr>
            <a:r>
              <a:rPr lang="en-US" sz="2400" dirty="0" smtClean="0"/>
              <a:t>After clicking OK, the </a:t>
            </a:r>
            <a:r>
              <a:rPr lang="en-US" sz="2400" dirty="0"/>
              <a:t>alert type will be deleted </a:t>
            </a:r>
            <a:r>
              <a:rPr lang="en-US" sz="2400" dirty="0" smtClean="0"/>
              <a:t>and a confirmation message will be displayed.</a:t>
            </a:r>
          </a:p>
          <a:p>
            <a:pPr marL="457200" indent="-457200">
              <a:lnSpc>
                <a:spcPct val="80000"/>
              </a:lnSpc>
              <a:buFont typeface="+mj-lt"/>
              <a:buAutoNum type="arabicPeriod" startAt="3"/>
              <a:tabLst>
                <a:tab pos="2279650" algn="l"/>
              </a:tabLst>
            </a:pPr>
            <a:r>
              <a:rPr lang="en-US" sz="2400" dirty="0" smtClean="0"/>
              <a:t>Click OK to return to the Alert Types tab.</a:t>
            </a:r>
          </a:p>
          <a:p>
            <a:pPr>
              <a:lnSpc>
                <a:spcPct val="80000"/>
              </a:lnSpc>
              <a:tabLst>
                <a:tab pos="2279650" algn="l"/>
              </a:tabLst>
            </a:pPr>
            <a:endParaRPr lang="en-US" sz="20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Deleting Alert Types</a:t>
            </a:r>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9" name="Rectangle 3"/>
          <p:cNvSpPr>
            <a:spLocks noGrp="1" noChangeArrowheads="1"/>
          </p:cNvSpPr>
          <p:nvPr>
            <p:ph sz="half" idx="1"/>
          </p:nvPr>
        </p:nvSpPr>
        <p:spPr>
          <a:xfrm>
            <a:off x="537461" y="3886947"/>
            <a:ext cx="8343900" cy="345496"/>
          </a:xfrm>
        </p:spPr>
        <p:txBody>
          <a:bodyPr/>
          <a:lstStyle/>
          <a:p>
            <a:pPr marL="0" indent="0" algn="ctr">
              <a:lnSpc>
                <a:spcPct val="80000"/>
              </a:lnSpc>
              <a:buNone/>
              <a:tabLst>
                <a:tab pos="2279650" algn="l"/>
              </a:tabLst>
            </a:pPr>
            <a:r>
              <a:rPr lang="en-US" sz="1600" i="1" dirty="0" smtClean="0"/>
              <a:t>KB Editor Alert Type Deletion Confirmation Message</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4" name="Picture 3"/>
          <p:cNvPicPr>
            <a:picLocks noChangeAspect="1"/>
          </p:cNvPicPr>
          <p:nvPr/>
        </p:nvPicPr>
        <p:blipFill>
          <a:blip r:embed="rId2" cstate="print"/>
          <a:stretch>
            <a:fillRect/>
          </a:stretch>
        </p:blipFill>
        <p:spPr>
          <a:xfrm>
            <a:off x="3213722" y="2187950"/>
            <a:ext cx="2810755" cy="1584407"/>
          </a:xfrm>
          <a:prstGeom prst="rect">
            <a:avLst/>
          </a:prstGeom>
        </p:spPr>
      </p:pic>
      <p:sp>
        <p:nvSpPr>
          <p:cNvPr id="6" name="Oval 5"/>
          <p:cNvSpPr/>
          <p:nvPr/>
        </p:nvSpPr>
        <p:spPr bwMode="auto">
          <a:xfrm>
            <a:off x="4933092" y="3246013"/>
            <a:ext cx="924258" cy="395712"/>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2458373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Contact Information</a:t>
            </a:r>
            <a:endParaRPr lang="en-US" dirty="0"/>
          </a:p>
        </p:txBody>
      </p:sp>
      <p:sp>
        <p:nvSpPr>
          <p:cNvPr id="4" name="Date Placeholder 3"/>
          <p:cNvSpPr>
            <a:spLocks noGrp="1"/>
          </p:cNvSpPr>
          <p:nvPr>
            <p:ph type="dt" sz="half" idx="10"/>
          </p:nvPr>
        </p:nvSpPr>
        <p:spPr/>
        <p:txBody>
          <a:bodyPr/>
          <a:lstStyle/>
          <a:p>
            <a:pPr>
              <a:defRPr/>
            </a:pPr>
            <a:fld id="{964A0337-13A5-4C41-B233-75FB774C9DA6}" type="datetime5">
              <a:rPr lang="en-US" smtClean="0"/>
              <a:pPr>
                <a:defRPr/>
              </a:pPr>
              <a:t>6-Oct-14</a:t>
            </a:fld>
            <a:endParaRPr lang="en-US"/>
          </a:p>
        </p:txBody>
      </p:sp>
    </p:spTree>
    <p:extLst>
      <p:ext uri="{BB962C8B-B14F-4D97-AF65-F5344CB8AC3E}">
        <p14:creationId xmlns:p14="http://schemas.microsoft.com/office/powerpoint/2010/main" xmlns="" val="1814555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Logging in and Out</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6-Oct-14</a:t>
            </a:fld>
            <a:endParaRPr lang="en-US"/>
          </a:p>
        </p:txBody>
      </p:sp>
    </p:spTree>
    <p:extLst>
      <p:ext uri="{BB962C8B-B14F-4D97-AF65-F5344CB8AC3E}">
        <p14:creationId xmlns:p14="http://schemas.microsoft.com/office/powerpoint/2010/main" xmlns="" val="29719214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Contact Information</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If you have questions or need additional assistance, contact:</a:t>
            </a:r>
          </a:p>
          <a:p>
            <a:pPr>
              <a:lnSpc>
                <a:spcPct val="80000"/>
              </a:lnSpc>
              <a:tabLst>
                <a:tab pos="2279650" algn="l"/>
              </a:tabLst>
            </a:pPr>
            <a:endParaRPr lang="en-US" sz="2400" dirty="0"/>
          </a:p>
          <a:p>
            <a:pPr>
              <a:lnSpc>
                <a:spcPct val="80000"/>
              </a:lnSpc>
              <a:tabLst>
                <a:tab pos="2279650" algn="l"/>
              </a:tabLst>
            </a:pPr>
            <a:r>
              <a:rPr lang="en-US" sz="2400" dirty="0" smtClean="0"/>
              <a:t>CAC Support:</a:t>
            </a:r>
          </a:p>
          <a:p>
            <a:pPr lvl="1">
              <a:lnSpc>
                <a:spcPct val="80000"/>
              </a:lnSpc>
              <a:tabLst>
                <a:tab pos="2279650" algn="l"/>
              </a:tabLst>
            </a:pPr>
            <a:r>
              <a:rPr lang="en-US" sz="2000" dirty="0"/>
              <a:t>Margaret </a:t>
            </a:r>
            <a:r>
              <a:rPr lang="en-US" sz="2000" dirty="0" err="1"/>
              <a:t>Fralin</a:t>
            </a:r>
            <a:r>
              <a:rPr lang="en-US" sz="2000" dirty="0"/>
              <a:t> (</a:t>
            </a:r>
            <a:r>
              <a:rPr lang="en-US" sz="2000" dirty="0">
                <a:hlinkClick r:id="rId2"/>
              </a:rPr>
              <a:t>Margaret.Fralin@va.gov</a:t>
            </a:r>
            <a:r>
              <a:rPr lang="en-US" sz="2000" dirty="0"/>
              <a:t>)</a:t>
            </a:r>
          </a:p>
          <a:p>
            <a:pPr lvl="1">
              <a:lnSpc>
                <a:spcPct val="80000"/>
              </a:lnSpc>
              <a:tabLst>
                <a:tab pos="2279650" algn="l"/>
              </a:tabLst>
            </a:pPr>
            <a:r>
              <a:rPr lang="en-US" sz="2000" dirty="0"/>
              <a:t>Patrick </a:t>
            </a:r>
            <a:r>
              <a:rPr lang="en-US" sz="2000" dirty="0" err="1"/>
              <a:t>McGillicuddy</a:t>
            </a:r>
            <a:r>
              <a:rPr lang="en-US" sz="2000" dirty="0"/>
              <a:t> (</a:t>
            </a:r>
            <a:r>
              <a:rPr lang="en-US" sz="2000" dirty="0">
                <a:hlinkClick r:id="rId3"/>
              </a:rPr>
              <a:t>Patrick.McGillicuddy@va.gov</a:t>
            </a:r>
            <a:r>
              <a:rPr lang="en-US" sz="2000" dirty="0"/>
              <a:t>)</a:t>
            </a:r>
          </a:p>
          <a:p>
            <a:pPr>
              <a:lnSpc>
                <a:spcPct val="80000"/>
              </a:lnSpc>
              <a:tabLst>
                <a:tab pos="2279650" algn="l"/>
              </a:tabLst>
            </a:pPr>
            <a:endParaRPr lang="en-US" sz="2400" dirty="0"/>
          </a:p>
          <a:p>
            <a:pPr>
              <a:lnSpc>
                <a:spcPct val="80000"/>
              </a:lnSpc>
              <a:tabLst>
                <a:tab pos="2279650" algn="l"/>
              </a:tabLst>
            </a:pPr>
            <a:r>
              <a:rPr lang="en-US" sz="2400" dirty="0"/>
              <a:t>AWARE Technical Support:</a:t>
            </a:r>
          </a:p>
          <a:p>
            <a:pPr lvl="1">
              <a:lnSpc>
                <a:spcPct val="80000"/>
              </a:lnSpc>
              <a:tabLst>
                <a:tab pos="2279650" algn="l"/>
              </a:tabLst>
            </a:pPr>
            <a:r>
              <a:rPr lang="en-US" sz="2000" dirty="0">
                <a:hlinkClick r:id="rId4"/>
              </a:rPr>
              <a:t>awarespprt@gmail.com</a:t>
            </a:r>
            <a:endParaRPr lang="en-US" sz="2000" dirty="0"/>
          </a:p>
          <a:p>
            <a:pPr>
              <a:lnSpc>
                <a:spcPct val="80000"/>
              </a:lnSpc>
              <a:tabLst>
                <a:tab pos="2279650" algn="l"/>
              </a:tabLst>
            </a:pPr>
            <a:endParaRPr lang="en-US" dirty="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Tree>
    <p:extLst>
      <p:ext uri="{BB962C8B-B14F-4D97-AF65-F5344CB8AC3E}">
        <p14:creationId xmlns:p14="http://schemas.microsoft.com/office/powerpoint/2010/main" xmlns="" val="218778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Logging In</a:t>
            </a:r>
          </a:p>
        </p:txBody>
      </p:sp>
      <p:sp>
        <p:nvSpPr>
          <p:cNvPr id="9219" name="Rectangle 3"/>
          <p:cNvSpPr>
            <a:spLocks noGrp="1" noChangeArrowheads="1"/>
          </p:cNvSpPr>
          <p:nvPr>
            <p:ph sz="half" idx="1"/>
          </p:nvPr>
        </p:nvSpPr>
        <p:spPr>
          <a:xfrm>
            <a:off x="381000" y="1066800"/>
            <a:ext cx="8343900" cy="5149850"/>
          </a:xfrm>
        </p:spPr>
        <p:txBody>
          <a:bodyPr/>
          <a:lstStyle/>
          <a:p>
            <a:pPr marL="457200" indent="-457200">
              <a:lnSpc>
                <a:spcPct val="80000"/>
              </a:lnSpc>
              <a:buFont typeface="+mj-lt"/>
              <a:buAutoNum type="arabicPeriod"/>
              <a:tabLst>
                <a:tab pos="2279650" algn="l"/>
              </a:tabLst>
            </a:pPr>
            <a:r>
              <a:rPr lang="en-US" sz="2000" dirty="0" smtClean="0"/>
              <a:t>Open a web browser and navigate to </a:t>
            </a:r>
            <a:r>
              <a:rPr lang="en-US" sz="2000" b="1" dirty="0" smtClean="0"/>
              <a:t>[URL]</a:t>
            </a:r>
            <a:r>
              <a:rPr lang="en-US" sz="2000" dirty="0" smtClean="0"/>
              <a:t>.</a:t>
            </a:r>
          </a:p>
          <a:p>
            <a:pPr marL="457200" indent="-457200">
              <a:lnSpc>
                <a:spcPct val="80000"/>
              </a:lnSpc>
              <a:buFont typeface="+mj-lt"/>
              <a:buAutoNum type="arabicPeriod"/>
              <a:tabLst>
                <a:tab pos="2279650" algn="l"/>
              </a:tabLst>
            </a:pPr>
            <a:endParaRPr lang="en-US" sz="2000" dirty="0" smtClean="0"/>
          </a:p>
          <a:p>
            <a:pPr marL="457200" indent="-457200">
              <a:lnSpc>
                <a:spcPct val="80000"/>
              </a:lnSpc>
              <a:buFont typeface="+mj-lt"/>
              <a:buAutoNum type="arabicPeriod"/>
              <a:tabLst>
                <a:tab pos="2279650" algn="l"/>
              </a:tabLst>
            </a:pPr>
            <a:r>
              <a:rPr lang="en-US" sz="2000" dirty="0" smtClean="0"/>
              <a:t>You should then see the page below:</a:t>
            </a:r>
          </a:p>
          <a:p>
            <a:pPr>
              <a:lnSpc>
                <a:spcPct val="80000"/>
              </a:lnSpc>
              <a:tabLst>
                <a:tab pos="2279650" algn="l"/>
              </a:tabLst>
            </a:pPr>
            <a:endParaRPr lang="en-US" sz="2400" b="1"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6-Oct-14</a:t>
            </a:fld>
            <a:endParaRPr lang="en-US" smtClean="0"/>
          </a:p>
        </p:txBody>
      </p:sp>
      <p:sp>
        <p:nvSpPr>
          <p:cNvPr id="8" name="Rectangle 3"/>
          <p:cNvSpPr>
            <a:spLocks noGrp="1" noChangeArrowheads="1"/>
          </p:cNvSpPr>
          <p:nvPr>
            <p:ph sz="half" idx="1"/>
          </p:nvPr>
        </p:nvSpPr>
        <p:spPr>
          <a:xfrm>
            <a:off x="305598" y="5502072"/>
            <a:ext cx="8343900" cy="345496"/>
          </a:xfrm>
        </p:spPr>
        <p:txBody>
          <a:bodyPr/>
          <a:lstStyle/>
          <a:p>
            <a:pPr marL="0" indent="0" algn="ctr">
              <a:lnSpc>
                <a:spcPct val="80000"/>
              </a:lnSpc>
              <a:buNone/>
              <a:tabLst>
                <a:tab pos="2279650" algn="l"/>
              </a:tabLst>
            </a:pPr>
            <a:r>
              <a:rPr lang="en-US" sz="1600" i="1" dirty="0" smtClean="0"/>
              <a:t>KB Editor Login Page</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pic>
        <p:nvPicPr>
          <p:cNvPr id="3" name="Picture 2"/>
          <p:cNvPicPr>
            <a:picLocks noChangeAspect="1"/>
          </p:cNvPicPr>
          <p:nvPr/>
        </p:nvPicPr>
        <p:blipFill>
          <a:blip r:embed="rId2" cstate="print"/>
          <a:stretch>
            <a:fillRect/>
          </a:stretch>
        </p:blipFill>
        <p:spPr>
          <a:xfrm>
            <a:off x="1645666" y="2053731"/>
            <a:ext cx="5852667" cy="3314987"/>
          </a:xfrm>
          <a:prstGeom prst="rect">
            <a:avLst/>
          </a:prstGeom>
          <a:ln>
            <a:solidFill>
              <a:schemeClr val="tx1"/>
            </a:solidFill>
          </a:ln>
        </p:spPr>
      </p:pic>
    </p:spTree>
    <p:extLst>
      <p:ext uri="{BB962C8B-B14F-4D97-AF65-F5344CB8AC3E}">
        <p14:creationId xmlns:p14="http://schemas.microsoft.com/office/powerpoint/2010/main" xmlns="" val="989438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6">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A4A4E9"/>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C9AB3197FD50448310FFA1687322E4" ma:contentTypeVersion="6" ma:contentTypeDescription="Create a new document." ma:contentTypeScope="" ma:versionID="4b9f0212a0c4e98595c36512f1a36bae">
  <xsd:schema xmlns:xsd="http://www.w3.org/2001/XMLSchema" xmlns:p="http://schemas.microsoft.com/office/2006/metadata/properties" xmlns:ns2="31427534-dd22-4c80-bda2-4289752910af" targetNamespace="http://schemas.microsoft.com/office/2006/metadata/properties" ma:root="true" ma:fieldsID="799776be9bf6c38a11203ebcc4ee4fcb" ns2:_="">
    <xsd:import namespace="31427534-dd22-4c80-bda2-4289752910af"/>
    <xsd:element name="properties">
      <xsd:complexType>
        <xsd:sequence>
          <xsd:element name="documentManagement">
            <xsd:complexType>
              <xsd:all>
                <xsd:element ref="ns2:_dlc_Exempt" minOccurs="0"/>
                <xsd:element ref="ns2:_dlc_ExpireDateSaved" minOccurs="0"/>
                <xsd:element ref="ns2:_dlc_ExpireDate" minOccurs="0"/>
              </xsd:all>
            </xsd:complexType>
          </xsd:element>
        </xsd:sequence>
      </xsd:complexType>
    </xsd:element>
  </xsd:schema>
  <xsd:schema xmlns:xsd="http://www.w3.org/2001/XMLSchema" xmlns:dms="http://schemas.microsoft.com/office/2006/documentManagement/types" targetNamespace="31427534-dd22-4c80-bda2-4289752910af" elementFormDefault="qualified">
    <xsd:import namespace="http://schemas.microsoft.com/office/2006/documentManagement/types"/>
    <xsd:element name="_dlc_Exempt" ma:index="9" nillable="true" ma:displayName="Exempt from Policy" ma:description="" ma:hidden="true" ma:internalName="_dlc_Exempt" ma:readOnly="true">
      <xsd:simpleType>
        <xsd:restriction base="dms:Unknown"/>
      </xsd:simpleType>
    </xsd:element>
    <xsd:element name="_dlc_ExpireDateSaved" ma:index="10" nillable="true" ma:displayName="Original Expiration Date" ma:description="" ma:hidden="true" ma:internalName="_dlc_ExpireDateSaved" ma:readOnly="true">
      <xsd:simpleType>
        <xsd:restriction base="dms:DateTime"/>
      </xsd:simpleType>
    </xsd:element>
    <xsd:element name="_dlc_ExpireDate" ma:index="11" nillable="true" ma:displayName="Expiration Date" ma:description="" ma:hidden="true" ma:internalName="_dlc_ExpireDat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p:Policy xmlns:p="office.server.policy" id="" local="true">
  <p:Name>Document</p:Name>
  <p:Description/>
  <p:Statement/>
  <p:PolicyItems>
    <p:PolicyItem featureId="Microsoft.Office.RecordsManagement.PolicyFeatures.Expiration">
      <p:Name>Expiration</p:Name>
      <p:Description>Automatic scheduling of content for processing, and expiry of content that has reached its due date.</p:Description>
      <p:CustomData>
        <data>
          <formula id="Microsoft.Office.RecordsManagement.PolicyFeatures.Expiration.Formula.BuiltIn">
            <number>1</number>
            <property>Created</property>
            <period>years</period>
          </formula>
          <action type="workflow" id="095a4daa-ab7a-4a68-b9f0-24c508d7d45f"/>
        </data>
      </p:CustomData>
    </p:PolicyItem>
  </p:PolicyItems>
</p:Policy>
</file>

<file path=customXml/item4.xml><?xml version="1.0" encoding="utf-8"?>
<p:properties xmlns:p="http://schemas.microsoft.com/office/2006/metadata/properties" xmlns:xsi="http://www.w3.org/2001/XMLSchema-instance">
  <documentManagement>
    <_dlc_ExpireDate xmlns="31427534-dd22-4c80-bda2-4289752910af">2015-06-16T13:58:12+00:00</_dlc_ExpireDate>
    <_dlc_ExpireDateSaved xmlns="31427534-dd22-4c80-bda2-4289752910af" xsi:nil="true"/>
  </documentManagement>
</p:properties>
</file>

<file path=customXml/itemProps1.xml><?xml version="1.0" encoding="utf-8"?>
<ds:datastoreItem xmlns:ds="http://schemas.openxmlformats.org/officeDocument/2006/customXml" ds:itemID="{CC532F3E-CB59-45E5-BC5F-527F88DD973D}"/>
</file>

<file path=customXml/itemProps2.xml><?xml version="1.0" encoding="utf-8"?>
<ds:datastoreItem xmlns:ds="http://schemas.openxmlformats.org/officeDocument/2006/customXml" ds:itemID="{A1C54FE8-EA5A-4D00-855C-447D3DD32750}"/>
</file>

<file path=customXml/itemProps3.xml><?xml version="1.0" encoding="utf-8"?>
<ds:datastoreItem xmlns:ds="http://schemas.openxmlformats.org/officeDocument/2006/customXml" ds:itemID="{247697BF-F96E-40F4-9B73-96F36F5AAB7B}"/>
</file>

<file path=customXml/itemProps4.xml><?xml version="1.0" encoding="utf-8"?>
<ds:datastoreItem xmlns:ds="http://schemas.openxmlformats.org/officeDocument/2006/customXml" ds:itemID="{7882CCEF-6AD5-4AC2-9339-705EBD0EF5ED}"/>
</file>

<file path=docProps/app.xml><?xml version="1.0" encoding="utf-8"?>
<Properties xmlns="http://schemas.openxmlformats.org/officeDocument/2006/extended-properties" xmlns:vt="http://schemas.openxmlformats.org/officeDocument/2006/docPropsVTypes">
  <Template/>
  <TotalTime>8863</TotalTime>
  <Words>3801</Words>
  <Application>Microsoft Office PowerPoint</Application>
  <PresentationFormat>On-screen Show (4:3)</PresentationFormat>
  <Paragraphs>705</Paragraphs>
  <Slides>80</Slides>
  <Notes>1</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Default Design</vt:lpstr>
      <vt:lpstr>Slide 1</vt:lpstr>
      <vt:lpstr>Contents</vt:lpstr>
      <vt:lpstr>Purpose and Objectives</vt:lpstr>
      <vt:lpstr>Lesson 1: What is the KB Editor?</vt:lpstr>
      <vt:lpstr>Overview and Requirements</vt:lpstr>
      <vt:lpstr>Overview and Requirements</vt:lpstr>
      <vt:lpstr>Lesson 2: Accessing the KB Editor</vt:lpstr>
      <vt:lpstr>Logging in and Out</vt:lpstr>
      <vt:lpstr>Logging In</vt:lpstr>
      <vt:lpstr>Logging In</vt:lpstr>
      <vt:lpstr>Logging In</vt:lpstr>
      <vt:lpstr>Logging In</vt:lpstr>
      <vt:lpstr>Logging Out</vt:lpstr>
      <vt:lpstr>Viewing Alert Categories/Types</vt:lpstr>
      <vt:lpstr>The KB Editor</vt:lpstr>
      <vt:lpstr>The KB Editor</vt:lpstr>
      <vt:lpstr>Understanding the Columns – Alert Category Tab</vt:lpstr>
      <vt:lpstr>Understanding the Columns – Alert Category Tab</vt:lpstr>
      <vt:lpstr>Understanding the Columns – Alert Type Tab</vt:lpstr>
      <vt:lpstr>Understanding the Columns – Alert Type Tab</vt:lpstr>
      <vt:lpstr>The KB Editor Main Page</vt:lpstr>
      <vt:lpstr>Navigating Through THE KB Editor</vt:lpstr>
      <vt:lpstr>Navigation Controls</vt:lpstr>
      <vt:lpstr>Navigation Controls</vt:lpstr>
      <vt:lpstr>View Records Display</vt:lpstr>
      <vt:lpstr>Sorting Alert Categories/Types</vt:lpstr>
      <vt:lpstr>Sorting Data</vt:lpstr>
      <vt:lpstr>Lesson 3: Configuring Alert Categories/Types</vt:lpstr>
      <vt:lpstr>Alert Categories</vt:lpstr>
      <vt:lpstr>Alert Categories</vt:lpstr>
      <vt:lpstr>Alert Categories</vt:lpstr>
      <vt:lpstr>Alert Categories</vt:lpstr>
      <vt:lpstr>Alert Types</vt:lpstr>
      <vt:lpstr>Alert Types</vt:lpstr>
      <vt:lpstr>Alert Types</vt:lpstr>
      <vt:lpstr>Adding Alert Types</vt:lpstr>
      <vt:lpstr>Adding Alert Types</vt:lpstr>
      <vt:lpstr>Adding Alert Types</vt:lpstr>
      <vt:lpstr>The Reminder Dialog</vt:lpstr>
      <vt:lpstr>The Reminder Dialog</vt:lpstr>
      <vt:lpstr>The Reminder Dialog</vt:lpstr>
      <vt:lpstr>The Reminder Dialog</vt:lpstr>
      <vt:lpstr>The Reminder Dialog</vt:lpstr>
      <vt:lpstr>The Reminder Dialog</vt:lpstr>
      <vt:lpstr>The Reminder Dialog</vt:lpstr>
      <vt:lpstr>The Reminder Dialog</vt:lpstr>
      <vt:lpstr>The Reminder Dialog</vt:lpstr>
      <vt:lpstr>The Reminder Dialog</vt:lpstr>
      <vt:lpstr>The Order Dialog</vt:lpstr>
      <vt:lpstr>The Order Dialog</vt:lpstr>
      <vt:lpstr>The Order Dialog</vt:lpstr>
      <vt:lpstr>The Order Dialog</vt:lpstr>
      <vt:lpstr>Understanding the Order Creation Tab Fields</vt:lpstr>
      <vt:lpstr>The Order Dialog</vt:lpstr>
      <vt:lpstr>The Order Dialog</vt:lpstr>
      <vt:lpstr>The Order Dialog</vt:lpstr>
      <vt:lpstr>The Follow-up Dialog</vt:lpstr>
      <vt:lpstr>The Follow-up Dialog</vt:lpstr>
      <vt:lpstr>The Follow-up Dialog</vt:lpstr>
      <vt:lpstr>The Follow-up Dialog</vt:lpstr>
      <vt:lpstr>The Follow-up Dialog</vt:lpstr>
      <vt:lpstr>The Follow-up Dialog</vt:lpstr>
      <vt:lpstr>The Follow-up Dialog</vt:lpstr>
      <vt:lpstr>The Comments Dialog</vt:lpstr>
      <vt:lpstr>The Comments Dialog</vt:lpstr>
      <vt:lpstr>The Comments Dialog</vt:lpstr>
      <vt:lpstr>The Comments Dialog</vt:lpstr>
      <vt:lpstr>The Comments Dialog</vt:lpstr>
      <vt:lpstr>The Comments Dialog</vt:lpstr>
      <vt:lpstr>Making Alerts Active</vt:lpstr>
      <vt:lpstr>Making Alerts Active</vt:lpstr>
      <vt:lpstr>Editing Alert Types</vt:lpstr>
      <vt:lpstr>Editing Alert Types</vt:lpstr>
      <vt:lpstr>Editing Alert Types</vt:lpstr>
      <vt:lpstr>Deleting Alert Types</vt:lpstr>
      <vt:lpstr>Deleting Alert Types</vt:lpstr>
      <vt:lpstr>Deleting Alert Types</vt:lpstr>
      <vt:lpstr>Deleting Alert Types</vt:lpstr>
      <vt:lpstr>Contact Information</vt:lpstr>
      <vt:lpstr>Contact Information</vt:lpstr>
    </vt:vector>
  </TitlesOfParts>
  <Company>Harris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FTI Microwave Template</dc:title>
  <dc:creator>dbalser</dc:creator>
  <cp:lastModifiedBy>bjan</cp:lastModifiedBy>
  <cp:revision>797</cp:revision>
  <cp:lastPrinted>2001-09-25T16:38:37Z</cp:lastPrinted>
  <dcterms:created xsi:type="dcterms:W3CDTF">2000-07-27T01:07:55Z</dcterms:created>
  <dcterms:modified xsi:type="dcterms:W3CDTF">2014-10-06T16:09:21Z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0x010100F9C9AB3197FD50448310FFA1687322E4</vt:lpwstr>
  </property>
</Properties>
</file>