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87"/>
  </p:notesMasterIdLst>
  <p:handoutMasterIdLst>
    <p:handoutMasterId r:id="rId88"/>
  </p:handoutMasterIdLst>
  <p:sldIdLst>
    <p:sldId id="321" r:id="rId6"/>
    <p:sldId id="299" r:id="rId7"/>
    <p:sldId id="322" r:id="rId8"/>
    <p:sldId id="313" r:id="rId9"/>
    <p:sldId id="300" r:id="rId10"/>
    <p:sldId id="319" r:id="rId11"/>
    <p:sldId id="409" r:id="rId12"/>
    <p:sldId id="410" r:id="rId13"/>
    <p:sldId id="315" r:id="rId14"/>
    <p:sldId id="326" r:id="rId15"/>
    <p:sldId id="323" r:id="rId16"/>
    <p:sldId id="302" r:id="rId17"/>
    <p:sldId id="324" r:id="rId18"/>
    <p:sldId id="325" r:id="rId19"/>
    <p:sldId id="336" r:id="rId20"/>
    <p:sldId id="327" r:id="rId21"/>
    <p:sldId id="303" r:id="rId22"/>
    <p:sldId id="397" r:id="rId23"/>
    <p:sldId id="398" r:id="rId24"/>
    <p:sldId id="399" r:id="rId25"/>
    <p:sldId id="400" r:id="rId26"/>
    <p:sldId id="401" r:id="rId27"/>
    <p:sldId id="402" r:id="rId28"/>
    <p:sldId id="403" r:id="rId29"/>
    <p:sldId id="404" r:id="rId30"/>
    <p:sldId id="407" r:id="rId31"/>
    <p:sldId id="408" r:id="rId32"/>
    <p:sldId id="314" r:id="rId33"/>
    <p:sldId id="335" r:id="rId34"/>
    <p:sldId id="304" r:id="rId35"/>
    <p:sldId id="330" r:id="rId36"/>
    <p:sldId id="339" r:id="rId37"/>
    <p:sldId id="331" r:id="rId38"/>
    <p:sldId id="309" r:id="rId39"/>
    <p:sldId id="347" r:id="rId40"/>
    <p:sldId id="340" r:id="rId41"/>
    <p:sldId id="343" r:id="rId42"/>
    <p:sldId id="344" r:id="rId43"/>
    <p:sldId id="345" r:id="rId44"/>
    <p:sldId id="346" r:id="rId45"/>
    <p:sldId id="348" r:id="rId46"/>
    <p:sldId id="341" r:id="rId47"/>
    <p:sldId id="381" r:id="rId48"/>
    <p:sldId id="349" r:id="rId49"/>
    <p:sldId id="382" r:id="rId50"/>
    <p:sldId id="383" r:id="rId51"/>
    <p:sldId id="332" r:id="rId52"/>
    <p:sldId id="350" r:id="rId53"/>
    <p:sldId id="351" r:id="rId54"/>
    <p:sldId id="352" r:id="rId55"/>
    <p:sldId id="353" r:id="rId56"/>
    <p:sldId id="354" r:id="rId57"/>
    <p:sldId id="355" r:id="rId58"/>
    <p:sldId id="356" r:id="rId59"/>
    <p:sldId id="357" r:id="rId60"/>
    <p:sldId id="388" r:id="rId61"/>
    <p:sldId id="389" r:id="rId62"/>
    <p:sldId id="359" r:id="rId63"/>
    <p:sldId id="384" r:id="rId64"/>
    <p:sldId id="385" r:id="rId65"/>
    <p:sldId id="333" r:id="rId66"/>
    <p:sldId id="361" r:id="rId67"/>
    <p:sldId id="362" r:id="rId68"/>
    <p:sldId id="363" r:id="rId69"/>
    <p:sldId id="390" r:id="rId70"/>
    <p:sldId id="366" r:id="rId71"/>
    <p:sldId id="367" r:id="rId72"/>
    <p:sldId id="368" r:id="rId73"/>
    <p:sldId id="391" r:id="rId74"/>
    <p:sldId id="392" r:id="rId75"/>
    <p:sldId id="370" r:id="rId76"/>
    <p:sldId id="386" r:id="rId77"/>
    <p:sldId id="387" r:id="rId78"/>
    <p:sldId id="334" r:id="rId79"/>
    <p:sldId id="372" r:id="rId80"/>
    <p:sldId id="379" r:id="rId81"/>
    <p:sldId id="393" r:id="rId82"/>
    <p:sldId id="394" r:id="rId83"/>
    <p:sldId id="395" r:id="rId84"/>
    <p:sldId id="337" r:id="rId85"/>
    <p:sldId id="338" r:id="rId86"/>
  </p:sldIdLst>
  <p:sldSz cx="9144000" cy="6858000" type="screen4x3"/>
  <p:notesSz cx="6997700" cy="92710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0000"/>
    <a:srgbClr val="D427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6" autoAdjust="0"/>
    <p:restoredTop sz="99324" autoAdjust="0"/>
  </p:normalViewPr>
  <p:slideViewPr>
    <p:cSldViewPr snapToGrid="0">
      <p:cViewPr>
        <p:scale>
          <a:sx n="95" d="100"/>
          <a:sy n="95" d="100"/>
        </p:scale>
        <p:origin x="-2100"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60700"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1" name="Rectangle 3"/>
          <p:cNvSpPr>
            <a:spLocks noGrp="1" noChangeArrowheads="1"/>
          </p:cNvSpPr>
          <p:nvPr>
            <p:ph type="dt" sz="quarter" idx="1"/>
          </p:nvPr>
        </p:nvSpPr>
        <p:spPr bwMode="auto">
          <a:xfrm>
            <a:off x="3960813" y="0"/>
            <a:ext cx="3062287"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algn="r" defTabSz="898525">
              <a:defRPr b="0">
                <a:latin typeface="Times New Roman" pitchFamily="18" charset="0"/>
              </a:defRPr>
            </a:lvl1pPr>
          </a:lstStyle>
          <a:p>
            <a:pPr>
              <a:defRPr/>
            </a:pPr>
            <a:endParaRPr lang="en-US"/>
          </a:p>
        </p:txBody>
      </p:sp>
      <p:sp>
        <p:nvSpPr>
          <p:cNvPr id="119812" name="Rectangle 4"/>
          <p:cNvSpPr>
            <a:spLocks noGrp="1" noChangeArrowheads="1"/>
          </p:cNvSpPr>
          <p:nvPr>
            <p:ph type="ftr" sz="quarter" idx="2"/>
          </p:nvPr>
        </p:nvSpPr>
        <p:spPr bwMode="auto">
          <a:xfrm>
            <a:off x="0" y="8834438"/>
            <a:ext cx="3060700"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3" name="Rectangle 5"/>
          <p:cNvSpPr>
            <a:spLocks noGrp="1" noChangeArrowheads="1"/>
          </p:cNvSpPr>
          <p:nvPr>
            <p:ph type="sldNum" sz="quarter" idx="3"/>
          </p:nvPr>
        </p:nvSpPr>
        <p:spPr bwMode="auto">
          <a:xfrm>
            <a:off x="3960813" y="8834438"/>
            <a:ext cx="3062287"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algn="r" defTabSz="898525">
              <a:defRPr b="0">
                <a:latin typeface="Times New Roman" pitchFamily="18" charset="0"/>
              </a:defRPr>
            </a:lvl1pPr>
          </a:lstStyle>
          <a:p>
            <a:pPr>
              <a:defRPr/>
            </a:pPr>
            <a:fld id="{97AEA477-75E1-45B4-BF20-9F56C169BCE6}" type="slidenum">
              <a:rPr lang="en-US"/>
              <a:pPr>
                <a:defRPr/>
              </a:pPr>
              <a:t>‹#›</a:t>
            </a:fld>
            <a:endParaRPr lang="en-US"/>
          </a:p>
        </p:txBody>
      </p:sp>
    </p:spTree>
    <p:extLst>
      <p:ext uri="{BB962C8B-B14F-4D97-AF65-F5344CB8AC3E}">
        <p14:creationId xmlns:p14="http://schemas.microsoft.com/office/powerpoint/2010/main" xmlns="" val="3479715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96875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algn="r" defTabSz="930275">
              <a:defRPr b="0">
                <a:latin typeface="Times New Roman" pitchFamily="18" charset="0"/>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1182688" y="696913"/>
            <a:ext cx="4633912" cy="34750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0275" y="4403725"/>
            <a:ext cx="5137150" cy="41703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96875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algn="r" defTabSz="930275">
              <a:defRPr b="0">
                <a:latin typeface="Times New Roman" pitchFamily="18" charset="0"/>
              </a:defRPr>
            </a:lvl1pPr>
          </a:lstStyle>
          <a:p>
            <a:pPr>
              <a:defRPr/>
            </a:pPr>
            <a:fld id="{92775476-6FAD-419A-9179-830FB2BD51DD}" type="slidenum">
              <a:rPr lang="en-US"/>
              <a:pPr>
                <a:defRPr/>
              </a:pPr>
              <a:t>‹#›</a:t>
            </a:fld>
            <a:endParaRPr lang="en-US"/>
          </a:p>
        </p:txBody>
      </p:sp>
    </p:spTree>
    <p:extLst>
      <p:ext uri="{BB962C8B-B14F-4D97-AF65-F5344CB8AC3E}">
        <p14:creationId xmlns:p14="http://schemas.microsoft.com/office/powerpoint/2010/main" xmlns="" val="908201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421FB4D8-B906-4AF7-804D-8EAAA3BC9C60}" type="slidenum">
              <a:rPr lang="en-US" smtClean="0"/>
              <a:pPr/>
              <a:t>1</a:t>
            </a:fld>
            <a:endParaRPr lang="en-US" smtClean="0"/>
          </a:p>
        </p:txBody>
      </p:sp>
      <p:sp>
        <p:nvSpPr>
          <p:cNvPr id="47107" name="Rectangle 2"/>
          <p:cNvSpPr>
            <a:spLocks noGrp="1" noChangeArrowheads="1"/>
          </p:cNvSpPr>
          <p:nvPr>
            <p:ph type="body" idx="1"/>
          </p:nvPr>
        </p:nvSpPr>
        <p:spPr>
          <a:xfrm>
            <a:off x="940334" y="4471874"/>
            <a:ext cx="5193131" cy="4236079"/>
          </a:xfrm>
          <a:noFill/>
          <a:ln/>
        </p:spPr>
        <p:txBody>
          <a:bodyPr lIns="96596" tIns="49088" rIns="96596" bIns="49088"/>
          <a:lstStyle/>
          <a:p>
            <a:pPr defTabSz="983216"/>
            <a:endParaRPr lang="en-US" dirty="0" smtClean="0"/>
          </a:p>
        </p:txBody>
      </p:sp>
      <p:sp>
        <p:nvSpPr>
          <p:cNvPr id="47108" name="Rectangle 3"/>
          <p:cNvSpPr>
            <a:spLocks noGrp="1" noRot="1" noChangeAspect="1" noChangeArrowheads="1" noTextEdit="1"/>
          </p:cNvSpPr>
          <p:nvPr>
            <p:ph type="sldImg"/>
          </p:nvPr>
        </p:nvSpPr>
        <p:spPr>
          <a:xfrm>
            <a:off x="1200150" y="720725"/>
            <a:ext cx="4675188" cy="3508375"/>
          </a:xfrm>
          <a:ln cap="flat"/>
        </p:spPr>
      </p:sp>
    </p:spTree>
    <p:extLst>
      <p:ext uri="{BB962C8B-B14F-4D97-AF65-F5344CB8AC3E}">
        <p14:creationId xmlns:p14="http://schemas.microsoft.com/office/powerpoint/2010/main" xmlns="" val="1511725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5" name="Line 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6" name="Rectangle 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7" name="Line 9"/>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pic>
        <p:nvPicPr>
          <p:cNvPr id="8" name="Picture 11"/>
          <p:cNvPicPr preferRelativeResize="0">
            <a:picLocks noChangeAspect="1" noChangeArrowheads="1"/>
          </p:cNvPicPr>
          <p:nvPr/>
        </p:nvPicPr>
        <p:blipFill>
          <a:blip r:embed="rId2" cstate="print"/>
          <a:srcRect/>
          <a:stretch>
            <a:fillRect/>
          </a:stretch>
        </p:blipFill>
        <p:spPr bwMode="auto">
          <a:xfrm>
            <a:off x="6919913" y="304800"/>
            <a:ext cx="1535112" cy="417513"/>
          </a:xfrm>
          <a:prstGeom prst="rect">
            <a:avLst/>
          </a:prstGeom>
          <a:noFill/>
          <a:ln w="9525">
            <a:noFill/>
            <a:miter lim="800000"/>
            <a:headEnd/>
            <a:tailEnd/>
          </a:ln>
        </p:spPr>
      </p:pic>
      <p:sp>
        <p:nvSpPr>
          <p:cNvPr id="9" name="Rectangle 13"/>
          <p:cNvSpPr>
            <a:spLocks noChangeArrowheads="1"/>
          </p:cNvSpPr>
          <p:nvPr/>
        </p:nvSpPr>
        <p:spPr bwMode="auto">
          <a:xfrm>
            <a:off x="8077200" y="6503988"/>
            <a:ext cx="666750" cy="266700"/>
          </a:xfrm>
          <a:prstGeom prst="rect">
            <a:avLst/>
          </a:prstGeom>
          <a:noFill/>
          <a:ln w="9525">
            <a:noFill/>
            <a:miter lim="800000"/>
            <a:headEnd/>
            <a:tailEnd/>
          </a:ln>
          <a:effectLst/>
        </p:spPr>
        <p:txBody>
          <a:bodyPr wrap="none" lIns="92075" tIns="46038" rIns="92075" bIns="46038" anchor="ctr"/>
          <a:lstStyle/>
          <a:p>
            <a:pPr algn="r">
              <a:defRPr/>
            </a:pPr>
            <a:fld id="{B3642F65-8447-4E56-A0B2-4B5A263E2DDD}" type="datetime5">
              <a:rPr lang="en-US" sz="800" b="0"/>
              <a:pPr algn="r">
                <a:defRPr/>
              </a:pPr>
              <a:t>16-Jun-14</a:t>
            </a:fld>
            <a:endParaRPr lang="en-US" sz="800" b="0"/>
          </a:p>
        </p:txBody>
      </p:sp>
      <p:pic>
        <p:nvPicPr>
          <p:cNvPr id="10" name="Picture 20" descr="US-DeptOfVeteransAffairs-Seal.jpg"/>
          <p:cNvPicPr>
            <a:picLocks noChangeAspect="1"/>
          </p:cNvPicPr>
          <p:nvPr userDrawn="1"/>
        </p:nvPicPr>
        <p:blipFill>
          <a:blip r:embed="rId3" cstate="print"/>
          <a:srcRect/>
          <a:stretch>
            <a:fillRect/>
          </a:stretch>
        </p:blipFill>
        <p:spPr bwMode="auto">
          <a:xfrm>
            <a:off x="3864878" y="2042555"/>
            <a:ext cx="1365664" cy="1365664"/>
          </a:xfrm>
          <a:prstGeom prst="rect">
            <a:avLst/>
          </a:prstGeom>
          <a:noFill/>
          <a:ln w="9525">
            <a:noFill/>
            <a:miter lim="800000"/>
            <a:headEnd/>
            <a:tailEnd/>
          </a:ln>
        </p:spPr>
      </p:pic>
      <p:sp>
        <p:nvSpPr>
          <p:cNvPr id="11" name="Line 27"/>
          <p:cNvSpPr>
            <a:spLocks noChangeShapeType="1"/>
          </p:cNvSpPr>
          <p:nvPr userDrawn="1"/>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54629" name="Rectangle 5"/>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154630"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pic>
        <p:nvPicPr>
          <p:cNvPr id="13" name="Picture 7" descr="VA Banner"/>
          <p:cNvPicPr>
            <a:picLocks noChangeAspect="1" noChangeArrowheads="1"/>
          </p:cNvPicPr>
          <p:nvPr userDrawn="1"/>
        </p:nvPicPr>
        <p:blipFill>
          <a:blip r:embed="rId4" cstate="print"/>
          <a:srcRect/>
          <a:stretch>
            <a:fillRect/>
          </a:stretch>
        </p:blipFill>
        <p:spPr bwMode="auto">
          <a:xfrm>
            <a:off x="486912" y="1098166"/>
            <a:ext cx="8137603" cy="81376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A2C19259-ED3C-4552-B639-300009BFFED4}"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71450"/>
            <a:ext cx="2057400" cy="604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71450"/>
            <a:ext cx="6019800"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EF24243C-C6F6-460F-BC71-FCA4A6D17FC9}"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171450"/>
            <a:ext cx="4978400" cy="53657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066800"/>
            <a:ext cx="4038600" cy="5149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72000" y="1066800"/>
            <a:ext cx="4038600" cy="5149850"/>
          </a:xfrm>
        </p:spPr>
        <p:txBody>
          <a:bodyPr/>
          <a:lstStyle/>
          <a:p>
            <a:pPr lvl="0"/>
            <a:endParaRPr lang="en-US" noProof="0" smtClean="0"/>
          </a:p>
        </p:txBody>
      </p:sp>
      <p:sp>
        <p:nvSpPr>
          <p:cNvPr id="5" name="Rectangle 30"/>
          <p:cNvSpPr>
            <a:spLocks noGrp="1" noChangeArrowheads="1"/>
          </p:cNvSpPr>
          <p:nvPr>
            <p:ph type="dt" sz="half" idx="10"/>
          </p:nvPr>
        </p:nvSpPr>
        <p:spPr>
          <a:ln/>
        </p:spPr>
        <p:txBody>
          <a:bodyPr/>
          <a:lstStyle>
            <a:lvl1pPr>
              <a:defRPr/>
            </a:lvl1pPr>
          </a:lstStyle>
          <a:p>
            <a:pPr>
              <a:defRPr/>
            </a:pPr>
            <a:fld id="{8717BECD-7B7A-4CDC-B873-CD947C304797}"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43F9A69F-192E-4BBC-A40D-4E89F86F701F}" type="datetime5">
              <a:rPr lang="en-US"/>
              <a:pPr>
                <a:defRPr/>
              </a:pPr>
              <a:t>16-Jun-14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dt" sz="half" idx="10"/>
          </p:nvPr>
        </p:nvSpPr>
        <p:spPr>
          <a:ln/>
        </p:spPr>
        <p:txBody>
          <a:bodyPr/>
          <a:lstStyle>
            <a:lvl1pPr>
              <a:defRPr/>
            </a:lvl1pPr>
          </a:lstStyle>
          <a:p>
            <a:pPr>
              <a:defRPr/>
            </a:pPr>
            <a:fld id="{964A0337-13A5-4C41-B233-75FB774C9DA6}" type="datetime5">
              <a:rPr lang="en-US"/>
              <a:pPr>
                <a:defRPr/>
              </a:pPr>
              <a:t>16-Jun-14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dt" sz="half" idx="10"/>
          </p:nvPr>
        </p:nvSpPr>
        <p:spPr>
          <a:ln/>
        </p:spPr>
        <p:txBody>
          <a:bodyPr/>
          <a:lstStyle>
            <a:lvl1pPr>
              <a:defRPr/>
            </a:lvl1pPr>
          </a:lstStyle>
          <a:p>
            <a:pPr>
              <a:defRPr/>
            </a:pPr>
            <a:fld id="{AD79662B-5412-47C9-9BFF-7666A71E26F1}"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dt" sz="half" idx="10"/>
          </p:nvPr>
        </p:nvSpPr>
        <p:spPr>
          <a:ln/>
        </p:spPr>
        <p:txBody>
          <a:bodyPr/>
          <a:lstStyle>
            <a:lvl1pPr>
              <a:defRPr/>
            </a:lvl1pPr>
          </a:lstStyle>
          <a:p>
            <a:pPr>
              <a:defRPr/>
            </a:pPr>
            <a:fld id="{AFC4F155-0287-4CFB-8D8C-E6AD7C698A61}"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dt" sz="half" idx="10"/>
          </p:nvPr>
        </p:nvSpPr>
        <p:spPr>
          <a:ln/>
        </p:spPr>
        <p:txBody>
          <a:bodyPr/>
          <a:lstStyle>
            <a:lvl1pPr>
              <a:defRPr/>
            </a:lvl1pPr>
          </a:lstStyle>
          <a:p>
            <a:pPr>
              <a:defRPr/>
            </a:pPr>
            <a:fld id="{2A86B710-542F-40C1-BA61-31C3B53C4F81}"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sz="half" idx="10"/>
          </p:nvPr>
        </p:nvSpPr>
        <p:spPr>
          <a:ln/>
        </p:spPr>
        <p:txBody>
          <a:bodyPr/>
          <a:lstStyle>
            <a:lvl1pPr>
              <a:defRPr/>
            </a:lvl1pPr>
          </a:lstStyle>
          <a:p>
            <a:pPr>
              <a:defRPr/>
            </a:pPr>
            <a:fld id="{FCF3A899-41EA-4BBC-A07F-6B1B50D8CB56}"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4261ADAB-E39C-4090-9D0D-20D4C8BE57EB}" type="datetime5">
              <a:rPr lang="en-US"/>
              <a:pPr>
                <a:defRPr/>
              </a:pPr>
              <a:t>16-Jun-14</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5AD2C55E-6860-4E31-8CEC-0D9999C85423}" type="datetime5">
              <a:rPr lang="en-US"/>
              <a:pPr>
                <a:defRPr/>
              </a:pPr>
              <a:t>16-Jun-14</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Line 2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1047" name="Line 2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1048" name="Rectangle 2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6149" name="Rectangle 25"/>
          <p:cNvSpPr>
            <a:spLocks noGrp="1" noChangeArrowheads="1"/>
          </p:cNvSpPr>
          <p:nvPr>
            <p:ph type="title"/>
          </p:nvPr>
        </p:nvSpPr>
        <p:spPr bwMode="auto">
          <a:xfrm>
            <a:off x="850900" y="171450"/>
            <a:ext cx="5410200" cy="536575"/>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150" name="Rectangle 26"/>
          <p:cNvSpPr>
            <a:spLocks noGrp="1" noChangeArrowheads="1"/>
          </p:cNvSpPr>
          <p:nvPr>
            <p:ph type="body" idx="1"/>
          </p:nvPr>
        </p:nvSpPr>
        <p:spPr bwMode="auto">
          <a:xfrm>
            <a:off x="381000" y="1066800"/>
            <a:ext cx="8229600" cy="51498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1" name="Line 27"/>
          <p:cNvSpPr>
            <a:spLocks noChangeShapeType="1"/>
          </p:cNvSpPr>
          <p:nvPr/>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054" name="Rectangle 30"/>
          <p:cNvSpPr>
            <a:spLocks noGrp="1" noChangeArrowheads="1"/>
          </p:cNvSpPr>
          <p:nvPr>
            <p:ph type="dt" sz="half" idx="2"/>
          </p:nvPr>
        </p:nvSpPr>
        <p:spPr bwMode="auto">
          <a:xfrm>
            <a:off x="8077200" y="6503988"/>
            <a:ext cx="666750" cy="2667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b="0"/>
            </a:lvl1pPr>
          </a:lstStyle>
          <a:p>
            <a:pPr>
              <a:defRPr/>
            </a:pPr>
            <a:fld id="{0E7C2CF6-9139-4FC0-A7F9-9B3680039C3C}" type="datetime5">
              <a:rPr lang="en-US"/>
              <a:pPr>
                <a:defRPr/>
              </a:pPr>
              <a:t>16-Jun-14</a:t>
            </a:fld>
            <a:endParaRPr lang="en-US"/>
          </a:p>
        </p:txBody>
      </p:sp>
      <p:sp>
        <p:nvSpPr>
          <p:cNvPr id="1055" name="Line 31"/>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1057" name="Rectangle 33"/>
          <p:cNvSpPr>
            <a:spLocks noChangeArrowheads="1"/>
          </p:cNvSpPr>
          <p:nvPr/>
        </p:nvSpPr>
        <p:spPr bwMode="auto">
          <a:xfrm>
            <a:off x="404813" y="6469100"/>
            <a:ext cx="831959" cy="339196"/>
          </a:xfrm>
          <a:prstGeom prst="rect">
            <a:avLst/>
          </a:prstGeom>
          <a:noFill/>
          <a:ln w="9525">
            <a:noFill/>
            <a:miter lim="800000"/>
            <a:headEnd/>
            <a:tailEnd/>
          </a:ln>
          <a:effectLst/>
        </p:spPr>
        <p:txBody>
          <a:bodyPr wrap="none" lIns="92075" tIns="46038" rIns="92075" bIns="46038">
            <a:spAutoFit/>
          </a:bodyPr>
          <a:lstStyle/>
          <a:p>
            <a:pPr>
              <a:defRPr/>
            </a:pPr>
            <a:r>
              <a:rPr lang="en-US" sz="800" b="0" dirty="0"/>
              <a:t>Page </a:t>
            </a:r>
            <a:fld id="{B2F6FF95-26E9-402B-8195-14896FB799C2}" type="slidenum">
              <a:rPr lang="en-US" sz="800" b="0" smtClean="0"/>
              <a:pPr>
                <a:defRPr/>
              </a:pPr>
              <a:t>‹#›</a:t>
            </a:fld>
            <a:endParaRPr lang="en-US" sz="800" b="0" dirty="0" smtClean="0"/>
          </a:p>
          <a:p>
            <a:pPr>
              <a:defRPr/>
            </a:pPr>
            <a:r>
              <a:rPr lang="en-US" sz="800" b="0" dirty="0" smtClean="0"/>
              <a:t>CLIN 0009AC</a:t>
            </a:r>
            <a:endParaRPr lang="en-US" sz="800" b="0" dirty="0"/>
          </a:p>
        </p:txBody>
      </p:sp>
      <p:pic>
        <p:nvPicPr>
          <p:cNvPr id="6155" name="Picture 35"/>
          <p:cNvPicPr preferRelativeResize="0">
            <a:picLocks noChangeAspect="1" noChangeArrowheads="1"/>
          </p:cNvPicPr>
          <p:nvPr/>
        </p:nvPicPr>
        <p:blipFill>
          <a:blip r:embed="rId14" cstate="print"/>
          <a:srcRect/>
          <a:stretch>
            <a:fillRect/>
          </a:stretch>
        </p:blipFill>
        <p:spPr bwMode="auto">
          <a:xfrm>
            <a:off x="6919913" y="304800"/>
            <a:ext cx="1535112"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p:txStyles>
    <p:titleStyle>
      <a:lvl1pPr algn="l" rtl="0" eaLnBrk="0" fontAlgn="base" hangingPunct="0">
        <a:spcBef>
          <a:spcPct val="0"/>
        </a:spcBef>
        <a:spcAft>
          <a:spcPct val="0"/>
        </a:spcAft>
        <a:defRPr sz="2600" i="1">
          <a:solidFill>
            <a:schemeClr val="tx1"/>
          </a:solidFill>
          <a:latin typeface="+mj-lt"/>
          <a:ea typeface="+mj-ea"/>
          <a:cs typeface="+mj-cs"/>
        </a:defRPr>
      </a:lvl1pPr>
      <a:lvl2pPr algn="l" rtl="0" eaLnBrk="0" fontAlgn="base" hangingPunct="0">
        <a:spcBef>
          <a:spcPct val="0"/>
        </a:spcBef>
        <a:spcAft>
          <a:spcPct val="0"/>
        </a:spcAft>
        <a:defRPr sz="2600" i="1">
          <a:solidFill>
            <a:schemeClr val="tx1"/>
          </a:solidFill>
          <a:latin typeface="Arial Black" pitchFamily="34" charset="0"/>
        </a:defRPr>
      </a:lvl2pPr>
      <a:lvl3pPr algn="l" rtl="0" eaLnBrk="0" fontAlgn="base" hangingPunct="0">
        <a:spcBef>
          <a:spcPct val="0"/>
        </a:spcBef>
        <a:spcAft>
          <a:spcPct val="0"/>
        </a:spcAft>
        <a:defRPr sz="2600" i="1">
          <a:solidFill>
            <a:schemeClr val="tx1"/>
          </a:solidFill>
          <a:latin typeface="Arial Black" pitchFamily="34" charset="0"/>
        </a:defRPr>
      </a:lvl3pPr>
      <a:lvl4pPr algn="l" rtl="0" eaLnBrk="0" fontAlgn="base" hangingPunct="0">
        <a:spcBef>
          <a:spcPct val="0"/>
        </a:spcBef>
        <a:spcAft>
          <a:spcPct val="0"/>
        </a:spcAft>
        <a:defRPr sz="2600" i="1">
          <a:solidFill>
            <a:schemeClr val="tx1"/>
          </a:solidFill>
          <a:latin typeface="Arial Black" pitchFamily="34" charset="0"/>
        </a:defRPr>
      </a:lvl4pPr>
      <a:lvl5pPr algn="l" rtl="0" eaLnBrk="0" fontAlgn="base" hangingPunct="0">
        <a:spcBef>
          <a:spcPct val="0"/>
        </a:spcBef>
        <a:spcAft>
          <a:spcPct val="0"/>
        </a:spcAft>
        <a:defRPr sz="2600" i="1">
          <a:solidFill>
            <a:schemeClr val="tx1"/>
          </a:solidFill>
          <a:latin typeface="Arial Black" pitchFamily="34" charset="0"/>
        </a:defRPr>
      </a:lvl5pPr>
      <a:lvl6pPr marL="457200" algn="l" rtl="0" fontAlgn="base">
        <a:spcBef>
          <a:spcPct val="0"/>
        </a:spcBef>
        <a:spcAft>
          <a:spcPct val="0"/>
        </a:spcAft>
        <a:defRPr sz="2600" i="1">
          <a:solidFill>
            <a:schemeClr val="tx1"/>
          </a:solidFill>
          <a:latin typeface="Arial Black" pitchFamily="34" charset="0"/>
        </a:defRPr>
      </a:lvl6pPr>
      <a:lvl7pPr marL="914400" algn="l" rtl="0" fontAlgn="base">
        <a:spcBef>
          <a:spcPct val="0"/>
        </a:spcBef>
        <a:spcAft>
          <a:spcPct val="0"/>
        </a:spcAft>
        <a:defRPr sz="2600" i="1">
          <a:solidFill>
            <a:schemeClr val="tx1"/>
          </a:solidFill>
          <a:latin typeface="Arial Black" pitchFamily="34" charset="0"/>
        </a:defRPr>
      </a:lvl7pPr>
      <a:lvl8pPr marL="1371600" algn="l" rtl="0" fontAlgn="base">
        <a:spcBef>
          <a:spcPct val="0"/>
        </a:spcBef>
        <a:spcAft>
          <a:spcPct val="0"/>
        </a:spcAft>
        <a:defRPr sz="2600" i="1">
          <a:solidFill>
            <a:schemeClr val="tx1"/>
          </a:solidFill>
          <a:latin typeface="Arial Black" pitchFamily="34" charset="0"/>
        </a:defRPr>
      </a:lvl8pPr>
      <a:lvl9pPr marL="1828800" algn="l" rtl="0" fontAlgn="base">
        <a:spcBef>
          <a:spcPct val="0"/>
        </a:spcBef>
        <a:spcAft>
          <a:spcPct val="0"/>
        </a:spcAft>
        <a:defRPr sz="2600" i="1">
          <a:solidFill>
            <a:schemeClr val="tx1"/>
          </a:solidFill>
          <a:latin typeface="Arial Black" pitchFamily="34" charset="0"/>
        </a:defRPr>
      </a:lvl9pPr>
    </p:titleStyle>
    <p:bodyStyle>
      <a:lvl1pPr marL="342900" indent="-342900" algn="l" rtl="0" eaLnBrk="0" fontAlgn="base" hangingPunct="0">
        <a:spcBef>
          <a:spcPct val="20000"/>
        </a:spcBef>
        <a:spcAft>
          <a:spcPct val="0"/>
        </a:spcAft>
        <a:buClr>
          <a:srgbClr val="D4272E"/>
        </a:buClr>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2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lr>
          <a:schemeClr val="tx1"/>
        </a:buClr>
        <a:buChar char="•"/>
        <a:defRPr>
          <a:solidFill>
            <a:schemeClr val="tx1"/>
          </a:solidFill>
          <a:latin typeface="+mn-lt"/>
        </a:defRPr>
      </a:lvl5pPr>
      <a:lvl6pPr marL="2228850" indent="-228600" algn="l" rtl="0" fontAlgn="base">
        <a:spcBef>
          <a:spcPct val="20000"/>
        </a:spcBef>
        <a:spcAft>
          <a:spcPct val="0"/>
        </a:spcAft>
        <a:buClr>
          <a:schemeClr val="tx1"/>
        </a:buClr>
        <a:buChar char="•"/>
        <a:defRPr>
          <a:solidFill>
            <a:schemeClr val="tx1"/>
          </a:solidFill>
          <a:latin typeface="+mn-lt"/>
        </a:defRPr>
      </a:lvl6pPr>
      <a:lvl7pPr marL="2686050" indent="-228600" algn="l" rtl="0" fontAlgn="base">
        <a:spcBef>
          <a:spcPct val="20000"/>
        </a:spcBef>
        <a:spcAft>
          <a:spcPct val="0"/>
        </a:spcAft>
        <a:buClr>
          <a:schemeClr val="tx1"/>
        </a:buClr>
        <a:buChar char="•"/>
        <a:defRPr>
          <a:solidFill>
            <a:schemeClr val="tx1"/>
          </a:solidFill>
          <a:latin typeface="+mn-lt"/>
        </a:defRPr>
      </a:lvl7pPr>
      <a:lvl8pPr marL="3143250" indent="-228600" algn="l" rtl="0" fontAlgn="base">
        <a:spcBef>
          <a:spcPct val="20000"/>
        </a:spcBef>
        <a:spcAft>
          <a:spcPct val="0"/>
        </a:spcAft>
        <a:buClr>
          <a:schemeClr val="tx1"/>
        </a:buClr>
        <a:buChar char="•"/>
        <a:defRPr>
          <a:solidFill>
            <a:schemeClr val="tx1"/>
          </a:solidFill>
          <a:latin typeface="+mn-lt"/>
        </a:defRPr>
      </a:lvl8pPr>
      <a:lvl9pPr marL="3600450" indent="-228600" algn="l" rtl="0" fontAlgn="base">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80.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6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mailto:Patrick.McGillicuddy@va.gov" TargetMode="External"/><Relationship Id="rId2" Type="http://schemas.openxmlformats.org/officeDocument/2006/relationships/hyperlink" Target="mailto:Margaret.Fralin@va.gov" TargetMode="External"/><Relationship Id="rId1" Type="http://schemas.openxmlformats.org/officeDocument/2006/relationships/slideLayout" Target="../slideLayouts/slideLayout4.xml"/><Relationship Id="rId4" Type="http://schemas.openxmlformats.org/officeDocument/2006/relationships/hyperlink" Target="mailto:%20awarespprt@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mlbfs01\Media_Center\Events_Conferences_Meetings\Financial_Analyst_Meeting\Financial-Analyst_2009\Design_Concepts\3__Tabs\Divider-Pages-Susann\Healthcare-divider-page.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Rectangle 2"/>
          <p:cNvSpPr txBox="1">
            <a:spLocks noChangeArrowheads="1"/>
          </p:cNvSpPr>
          <p:nvPr/>
        </p:nvSpPr>
        <p:spPr bwMode="auto">
          <a:xfrm>
            <a:off x="219456" y="2773681"/>
            <a:ext cx="8524494" cy="218236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Alert Watch and Response Engine (AWARE)</a:t>
            </a:r>
          </a:p>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Quality Improvement (QI) Tool </a:t>
            </a:r>
            <a:r>
              <a:rPr lang="en-US" sz="3000" i="1" kern="0" dirty="0" smtClean="0">
                <a:latin typeface="+mj-lt"/>
                <a:ea typeface="+mj-ea"/>
                <a:cs typeface="+mj-cs"/>
              </a:rPr>
              <a:t>Training</a:t>
            </a:r>
            <a:endParaRPr kumimoji="0" lang="en-US" sz="30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748203" y="5049734"/>
            <a:ext cx="8020412" cy="830997"/>
          </a:xfrm>
          <a:prstGeom prst="rect">
            <a:avLst/>
          </a:prstGeom>
          <a:noFill/>
        </p:spPr>
        <p:txBody>
          <a:bodyPr wrap="square" rtlCol="0">
            <a:spAutoFit/>
          </a:bodyPr>
          <a:lstStyle/>
          <a:p>
            <a:pPr algn="r"/>
            <a:r>
              <a:rPr lang="en-US" dirty="0" smtClean="0">
                <a:latin typeface="+mj-lt"/>
              </a:rPr>
              <a:t>		Ralph H Johnson VA Medical Center</a:t>
            </a:r>
          </a:p>
          <a:p>
            <a:pPr algn="r"/>
            <a:r>
              <a:rPr lang="en-US" dirty="0" smtClean="0">
                <a:latin typeface="+mj-lt"/>
              </a:rPr>
              <a:t>Charleston, SC</a:t>
            </a:r>
          </a:p>
          <a:p>
            <a:pPr algn="r"/>
            <a:r>
              <a:rPr lang="en-US" dirty="0" smtClean="0">
                <a:latin typeface="+mj-lt"/>
              </a:rPr>
              <a:t>June </a:t>
            </a:r>
            <a:r>
              <a:rPr lang="en-US" dirty="0" smtClean="0">
                <a:latin typeface="+mj-lt"/>
              </a:rPr>
              <a:t>2014</a:t>
            </a:r>
          </a:p>
          <a:p>
            <a:pPr algn="r"/>
            <a:r>
              <a:rPr lang="en-US" dirty="0" smtClean="0">
                <a:latin typeface="+mj-lt"/>
              </a:rPr>
              <a:t>CLIN 0009AC</a:t>
            </a:r>
            <a:endParaRPr lang="en-US" dirty="0">
              <a:latin typeface="+mj-lt"/>
            </a:endParaRPr>
          </a:p>
        </p:txBody>
      </p:sp>
    </p:spTree>
    <p:extLst>
      <p:ext uri="{BB962C8B-B14F-4D97-AF65-F5344CB8AC3E}">
        <p14:creationId xmlns:p14="http://schemas.microsoft.com/office/powerpoint/2010/main" xmlns="" val="24509150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Logging In and Out</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96299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000" dirty="0" smtClean="0"/>
              <a:t>Open a web browser and navigate to </a:t>
            </a:r>
            <a:r>
              <a:rPr lang="en-US" sz="2000" b="1" dirty="0" smtClean="0"/>
              <a:t>[URL]</a:t>
            </a:r>
            <a:r>
              <a:rPr lang="en-US" sz="2000" dirty="0" smtClean="0"/>
              <a:t>.</a:t>
            </a:r>
          </a:p>
          <a:p>
            <a:pPr marL="457200" indent="-457200">
              <a:lnSpc>
                <a:spcPct val="80000"/>
              </a:lnSpc>
              <a:buFont typeface="+mj-lt"/>
              <a:buAutoNum type="arabicPeriod"/>
              <a:tabLst>
                <a:tab pos="2279650" algn="l"/>
              </a:tabLst>
            </a:pPr>
            <a:endParaRPr lang="en-US" sz="2000" dirty="0" smtClean="0"/>
          </a:p>
          <a:p>
            <a:pPr marL="457200" indent="-457200">
              <a:lnSpc>
                <a:spcPct val="80000"/>
              </a:lnSpc>
              <a:buFont typeface="+mj-lt"/>
              <a:buAutoNum type="arabicPeriod"/>
              <a:tabLst>
                <a:tab pos="2279650" algn="l"/>
              </a:tabLst>
            </a:pPr>
            <a:r>
              <a:rPr lang="en-US" sz="2000" dirty="0" smtClean="0"/>
              <a:t>You should then see the page below:</a:t>
            </a:r>
          </a:p>
          <a:p>
            <a:pPr>
              <a:lnSpc>
                <a:spcPct val="80000"/>
              </a:lnSpc>
              <a:tabLst>
                <a:tab pos="2279650" algn="l"/>
              </a:tabLst>
            </a:pPr>
            <a:endParaRPr lang="en-US" sz="2400" b="1"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3" name="Picture 2"/>
          <p:cNvPicPr>
            <a:picLocks noChangeAspect="1"/>
          </p:cNvPicPr>
          <p:nvPr/>
        </p:nvPicPr>
        <p:blipFill>
          <a:blip r:embed="rId2" cstate="print"/>
          <a:stretch>
            <a:fillRect/>
          </a:stretch>
        </p:blipFill>
        <p:spPr>
          <a:xfrm>
            <a:off x="447150" y="2105972"/>
            <a:ext cx="8060796" cy="2186491"/>
          </a:xfrm>
          <a:prstGeom prst="rect">
            <a:avLst/>
          </a:prstGeom>
          <a:ln>
            <a:solidFill>
              <a:schemeClr val="tx1"/>
            </a:solidFill>
          </a:ln>
        </p:spPr>
      </p:pic>
      <p:sp>
        <p:nvSpPr>
          <p:cNvPr id="8" name="Rectangle 3"/>
          <p:cNvSpPr>
            <a:spLocks noGrp="1" noChangeArrowheads="1"/>
          </p:cNvSpPr>
          <p:nvPr>
            <p:ph sz="half" idx="1"/>
          </p:nvPr>
        </p:nvSpPr>
        <p:spPr>
          <a:xfrm>
            <a:off x="305598" y="4328030"/>
            <a:ext cx="8343900" cy="345496"/>
          </a:xfrm>
        </p:spPr>
        <p:txBody>
          <a:bodyPr/>
          <a:lstStyle/>
          <a:p>
            <a:pPr marL="0" indent="0" algn="ctr">
              <a:lnSpc>
                <a:spcPct val="80000"/>
              </a:lnSpc>
              <a:buNone/>
              <a:tabLst>
                <a:tab pos="2279650" algn="l"/>
              </a:tabLst>
            </a:pPr>
            <a:r>
              <a:rPr lang="en-US" sz="1600" i="1" dirty="0" smtClean="0"/>
              <a:t>QI Tool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31601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3"/>
              <a:tabLst>
                <a:tab pos="2279650" algn="l"/>
              </a:tabLst>
            </a:pPr>
            <a:r>
              <a:rPr lang="en-US" sz="2000" dirty="0" smtClean="0"/>
              <a:t>Type your Access Code and Verify Code into the fields.</a:t>
            </a:r>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a:lnSpc>
                <a:spcPct val="80000"/>
              </a:lnSpc>
              <a:spcBef>
                <a:spcPts val="0"/>
              </a:spcBef>
              <a:tabLst>
                <a:tab pos="2279650" algn="l"/>
              </a:tabLst>
            </a:pPr>
            <a:endParaRPr lang="en-US" sz="2000" dirty="0" smtClean="0"/>
          </a:p>
          <a:p>
            <a:pPr>
              <a:lnSpc>
                <a:spcPct val="80000"/>
              </a:lnSpc>
              <a:spcBef>
                <a:spcPts val="0"/>
              </a:spcBef>
              <a:tabLst>
                <a:tab pos="2279650" algn="l"/>
              </a:tabLst>
            </a:pPr>
            <a:r>
              <a:rPr lang="en-US" sz="2000" dirty="0" smtClean="0"/>
              <a:t>(Optional): Click the Show Access Code / User Name Characters checkbox to remove the masking if you need to check what you have typed in.</a:t>
            </a:r>
          </a:p>
          <a:p>
            <a:pPr marL="0" indent="0">
              <a:lnSpc>
                <a:spcPct val="80000"/>
              </a:lnSpc>
              <a:buNone/>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6" name="Picture 5"/>
          <p:cNvPicPr>
            <a:picLocks noChangeAspect="1"/>
          </p:cNvPicPr>
          <p:nvPr/>
        </p:nvPicPr>
        <p:blipFill>
          <a:blip r:embed="rId2" cstate="print"/>
          <a:stretch>
            <a:fillRect/>
          </a:stretch>
        </p:blipFill>
        <p:spPr>
          <a:xfrm>
            <a:off x="572440" y="1554509"/>
            <a:ext cx="7961020" cy="2149475"/>
          </a:xfrm>
          <a:prstGeom prst="rect">
            <a:avLst/>
          </a:prstGeom>
          <a:ln>
            <a:solidFill>
              <a:schemeClr val="tx1"/>
            </a:solidFill>
          </a:ln>
        </p:spPr>
      </p:pic>
      <p:sp>
        <p:nvSpPr>
          <p:cNvPr id="11" name="Rectangle 3"/>
          <p:cNvSpPr>
            <a:spLocks noGrp="1" noChangeArrowheads="1"/>
          </p:cNvSpPr>
          <p:nvPr>
            <p:ph sz="half" idx="1"/>
          </p:nvPr>
        </p:nvSpPr>
        <p:spPr>
          <a:xfrm>
            <a:off x="305598" y="3750518"/>
            <a:ext cx="8343900" cy="345496"/>
          </a:xfrm>
        </p:spPr>
        <p:txBody>
          <a:bodyPr/>
          <a:lstStyle/>
          <a:p>
            <a:pPr marL="0" indent="0" algn="ctr">
              <a:lnSpc>
                <a:spcPct val="80000"/>
              </a:lnSpc>
              <a:buNone/>
              <a:tabLst>
                <a:tab pos="2279650" algn="l"/>
              </a:tabLst>
            </a:pPr>
            <a:r>
              <a:rPr lang="en-US" sz="1600" i="1" dirty="0" smtClean="0"/>
              <a:t>QI Tool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7" name="Picture 6"/>
          <p:cNvPicPr>
            <a:picLocks noChangeAspect="1"/>
          </p:cNvPicPr>
          <p:nvPr/>
        </p:nvPicPr>
        <p:blipFill>
          <a:blip r:embed="rId3" cstate="print"/>
          <a:stretch>
            <a:fillRect/>
          </a:stretch>
        </p:blipFill>
        <p:spPr>
          <a:xfrm>
            <a:off x="2575009" y="5301519"/>
            <a:ext cx="3939255" cy="941237"/>
          </a:xfrm>
          <a:prstGeom prst="rect">
            <a:avLst/>
          </a:prstGeom>
          <a:ln>
            <a:solidFill>
              <a:schemeClr val="tx1"/>
            </a:solidFill>
          </a:ln>
        </p:spPr>
      </p:pic>
      <p:sp>
        <p:nvSpPr>
          <p:cNvPr id="10" name="Oval 9"/>
          <p:cNvSpPr/>
          <p:nvPr/>
        </p:nvSpPr>
        <p:spPr bwMode="auto">
          <a:xfrm>
            <a:off x="2675467" y="5813778"/>
            <a:ext cx="575733" cy="46284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325861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4"/>
              <a:tabLst>
                <a:tab pos="2279650" algn="l"/>
              </a:tabLst>
            </a:pPr>
            <a:r>
              <a:rPr lang="en-US" sz="2000" dirty="0" smtClean="0"/>
              <a:t>Click Login.</a:t>
            </a:r>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a:lnSpc>
                <a:spcPct val="80000"/>
              </a:lnSpc>
              <a:spcBef>
                <a:spcPts val="0"/>
              </a:spcBef>
              <a:tabLst>
                <a:tab pos="2279650" algn="l"/>
              </a:tabLst>
            </a:pPr>
            <a:r>
              <a:rPr lang="en-US" sz="2000" dirty="0" smtClean="0"/>
              <a:t>Note: If your login information is incorrect, you will see the following message.</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11" name="Rectangle 3"/>
          <p:cNvSpPr>
            <a:spLocks noGrp="1" noChangeArrowheads="1"/>
          </p:cNvSpPr>
          <p:nvPr>
            <p:ph sz="half" idx="1"/>
          </p:nvPr>
        </p:nvSpPr>
        <p:spPr>
          <a:xfrm>
            <a:off x="305598" y="3639405"/>
            <a:ext cx="8343900" cy="345496"/>
          </a:xfrm>
        </p:spPr>
        <p:txBody>
          <a:bodyPr/>
          <a:lstStyle/>
          <a:p>
            <a:pPr marL="0" indent="0" algn="ctr">
              <a:lnSpc>
                <a:spcPct val="80000"/>
              </a:lnSpc>
              <a:buNone/>
              <a:tabLst>
                <a:tab pos="2279650" algn="l"/>
              </a:tabLst>
            </a:pPr>
            <a:r>
              <a:rPr lang="en-US" sz="1600" i="1" dirty="0" smtClean="0"/>
              <a:t>QI Tool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9" name="Picture 8"/>
          <p:cNvPicPr>
            <a:picLocks noChangeAspect="1"/>
          </p:cNvPicPr>
          <p:nvPr/>
        </p:nvPicPr>
        <p:blipFill>
          <a:blip r:embed="rId2" cstate="print"/>
          <a:stretch>
            <a:fillRect/>
          </a:stretch>
        </p:blipFill>
        <p:spPr>
          <a:xfrm>
            <a:off x="572440" y="1448154"/>
            <a:ext cx="7961020" cy="2149475"/>
          </a:xfrm>
          <a:prstGeom prst="rect">
            <a:avLst/>
          </a:prstGeom>
          <a:ln>
            <a:solidFill>
              <a:schemeClr val="tx1"/>
            </a:solidFill>
          </a:ln>
        </p:spPr>
      </p:pic>
      <p:sp>
        <p:nvSpPr>
          <p:cNvPr id="10" name="Oval 9"/>
          <p:cNvSpPr/>
          <p:nvPr/>
        </p:nvSpPr>
        <p:spPr bwMode="auto">
          <a:xfrm>
            <a:off x="4265083" y="3012495"/>
            <a:ext cx="575733" cy="46284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pic>
        <p:nvPicPr>
          <p:cNvPr id="2" name="Picture 1"/>
          <p:cNvPicPr>
            <a:picLocks noChangeAspect="1"/>
          </p:cNvPicPr>
          <p:nvPr/>
        </p:nvPicPr>
        <p:blipFill>
          <a:blip r:embed="rId3" cstate="print"/>
          <a:stretch>
            <a:fillRect/>
          </a:stretch>
        </p:blipFill>
        <p:spPr>
          <a:xfrm>
            <a:off x="3154558" y="4394327"/>
            <a:ext cx="2796782" cy="1798476"/>
          </a:xfrm>
          <a:prstGeom prst="rect">
            <a:avLst/>
          </a:prstGeom>
          <a:ln>
            <a:solidFill>
              <a:schemeClr val="tx1"/>
            </a:solidFill>
          </a:ln>
        </p:spPr>
      </p:pic>
      <p:sp>
        <p:nvSpPr>
          <p:cNvPr id="12" name="Oval 11"/>
          <p:cNvSpPr/>
          <p:nvPr/>
        </p:nvSpPr>
        <p:spPr bwMode="auto">
          <a:xfrm>
            <a:off x="3152250" y="5851650"/>
            <a:ext cx="2799090" cy="46284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41677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5"/>
              <a:tabLst>
                <a:tab pos="2279650" algn="l"/>
              </a:tabLst>
            </a:pPr>
            <a:r>
              <a:rPr lang="en-US" sz="2000" dirty="0" smtClean="0"/>
              <a:t>Upon successfully logging in, you should see this page.</a:t>
            </a:r>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11" name="Rectangle 3"/>
          <p:cNvSpPr>
            <a:spLocks noGrp="1" noChangeArrowheads="1"/>
          </p:cNvSpPr>
          <p:nvPr>
            <p:ph sz="half" idx="1"/>
          </p:nvPr>
        </p:nvSpPr>
        <p:spPr>
          <a:xfrm>
            <a:off x="305598" y="3402336"/>
            <a:ext cx="8343900" cy="345496"/>
          </a:xfrm>
        </p:spPr>
        <p:txBody>
          <a:bodyPr/>
          <a:lstStyle/>
          <a:p>
            <a:pPr marL="0" indent="0" algn="ctr">
              <a:lnSpc>
                <a:spcPct val="80000"/>
              </a:lnSpc>
              <a:buNone/>
              <a:tabLst>
                <a:tab pos="2279650" algn="l"/>
              </a:tabLst>
            </a:pPr>
            <a:r>
              <a:rPr lang="en-US" sz="1600" i="1" dirty="0" smtClean="0"/>
              <a:t>QI Tool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329019" y="1508353"/>
            <a:ext cx="8447859" cy="1815549"/>
          </a:xfrm>
          <a:prstGeom prst="rect">
            <a:avLst/>
          </a:prstGeom>
          <a:ln>
            <a:solidFill>
              <a:schemeClr val="tx1"/>
            </a:solidFill>
          </a:ln>
        </p:spPr>
      </p:pic>
    </p:spTree>
    <p:extLst>
      <p:ext uri="{BB962C8B-B14F-4D97-AF65-F5344CB8AC3E}">
        <p14:creationId xmlns:p14="http://schemas.microsoft.com/office/powerpoint/2010/main" xmlns="" val="1412587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Out</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400" dirty="0" smtClean="0"/>
              <a:t>To log out, Click the Logout link in the upper-right corner.</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2" name="Picture 1"/>
          <p:cNvPicPr>
            <a:picLocks noChangeAspect="1"/>
          </p:cNvPicPr>
          <p:nvPr/>
        </p:nvPicPr>
        <p:blipFill>
          <a:blip r:embed="rId2" cstate="print"/>
          <a:stretch>
            <a:fillRect/>
          </a:stretch>
        </p:blipFill>
        <p:spPr>
          <a:xfrm>
            <a:off x="618569" y="1495120"/>
            <a:ext cx="7868761" cy="2208775"/>
          </a:xfrm>
          <a:prstGeom prst="rect">
            <a:avLst/>
          </a:prstGeom>
          <a:ln>
            <a:solidFill>
              <a:schemeClr val="tx1"/>
            </a:solidFill>
          </a:ln>
        </p:spPr>
      </p:pic>
      <p:sp>
        <p:nvSpPr>
          <p:cNvPr id="6" name="Oval 5"/>
          <p:cNvSpPr/>
          <p:nvPr/>
        </p:nvSpPr>
        <p:spPr bwMode="auto">
          <a:xfrm>
            <a:off x="8030382" y="1928762"/>
            <a:ext cx="575733" cy="32901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305598" y="3763579"/>
            <a:ext cx="8343900" cy="345496"/>
          </a:xfrm>
        </p:spPr>
        <p:txBody>
          <a:bodyPr/>
          <a:lstStyle/>
          <a:p>
            <a:pPr marL="0" indent="0" algn="ctr">
              <a:lnSpc>
                <a:spcPct val="80000"/>
              </a:lnSpc>
              <a:buNone/>
              <a:tabLst>
                <a:tab pos="2279650" algn="l"/>
              </a:tabLst>
            </a:pPr>
            <a:r>
              <a:rPr lang="en-US" sz="1600" i="1" dirty="0" smtClean="0"/>
              <a:t>QI Tool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1780323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Viewing Reports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99109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Once logged in, you can view historical alert data using reports.</a:t>
            </a:r>
          </a:p>
          <a:p>
            <a:pPr>
              <a:lnSpc>
                <a:spcPct val="80000"/>
              </a:lnSpc>
              <a:tabLst>
                <a:tab pos="2279650" algn="l"/>
              </a:tabLst>
            </a:pPr>
            <a:r>
              <a:rPr lang="en-US" sz="2400" dirty="0" smtClean="0"/>
              <a:t>The different reports that are available are created, named, and configured by Super Users and Clinical Application Coordinators (CACs).</a:t>
            </a:r>
          </a:p>
          <a:p>
            <a:pPr>
              <a:lnSpc>
                <a:spcPct val="80000"/>
              </a:lnSpc>
              <a:tabLst>
                <a:tab pos="2279650" algn="l"/>
              </a:tabLst>
            </a:pPr>
            <a:r>
              <a:rPr lang="en-US" sz="2400" dirty="0" smtClean="0"/>
              <a:t>Below are some examples of the reports that may be included in your installation of the QI Tool.</a:t>
            </a:r>
          </a:p>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0" indent="0">
              <a:lnSpc>
                <a:spcPct val="80000"/>
              </a:lnSpc>
              <a:buNone/>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7" name="Rectangle 3"/>
          <p:cNvSpPr>
            <a:spLocks noGrp="1" noChangeArrowheads="1"/>
          </p:cNvSpPr>
          <p:nvPr>
            <p:ph sz="half" idx="1"/>
          </p:nvPr>
        </p:nvSpPr>
        <p:spPr>
          <a:xfrm>
            <a:off x="381000" y="2769668"/>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reports available at your site may differ from those shown.</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xmlns="" val="533963005"/>
              </p:ext>
            </p:extLst>
          </p:nvPr>
        </p:nvGraphicFramePr>
        <p:xfrm>
          <a:off x="666044" y="3490206"/>
          <a:ext cx="7800622" cy="1990957"/>
        </p:xfrm>
        <a:graphic>
          <a:graphicData uri="http://schemas.openxmlformats.org/drawingml/2006/table">
            <a:tbl>
              <a:tblPr firstRow="1" firstCol="1" bandRow="1" bandCol="1">
                <a:tableStyleId>{C4B1156A-380E-4F78-BDF5-A606A8083BF9}</a:tableStyleId>
              </a:tblPr>
              <a:tblGrid>
                <a:gridCol w="1995469"/>
                <a:gridCol w="5805153"/>
              </a:tblGrid>
              <a:tr h="361993">
                <a:tc>
                  <a:txBody>
                    <a:bodyPr/>
                    <a:lstStyle/>
                    <a:p>
                      <a:pPr marL="0" marR="0">
                        <a:spcBef>
                          <a:spcPts val="200"/>
                        </a:spcBef>
                        <a:spcAft>
                          <a:spcPts val="200"/>
                        </a:spcAft>
                      </a:pPr>
                      <a:r>
                        <a:rPr lang="en-US" sz="1100" b="1" i="0" kern="1200" dirty="0" smtClean="0">
                          <a:solidFill>
                            <a:schemeClr val="dk1"/>
                          </a:solidFill>
                          <a:effectLst/>
                          <a:latin typeface="+mn-lt"/>
                          <a:ea typeface="+mn-ea"/>
                          <a:cs typeface="+mn-cs"/>
                        </a:rPr>
                        <a:t>Provider Full Report</a:t>
                      </a:r>
                      <a:endParaRPr lang="en-US" sz="1100" dirty="0">
                        <a:effectLst/>
                        <a:latin typeface="+mn-lt"/>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100" b="0" i="0" kern="1200" dirty="0" smtClean="0">
                          <a:solidFill>
                            <a:schemeClr val="dk1"/>
                          </a:solidFill>
                          <a:effectLst/>
                          <a:latin typeface="+mn-lt"/>
                          <a:ea typeface="+mn-ea"/>
                          <a:cs typeface="+mn-cs"/>
                        </a:rPr>
                        <a:t>Displays all the Alerts for a single Provider</a:t>
                      </a:r>
                      <a:r>
                        <a:rPr lang="en-US" sz="1100" b="0" i="0" kern="1200" baseline="0" dirty="0" smtClean="0">
                          <a:solidFill>
                            <a:schemeClr val="dk1"/>
                          </a:solidFill>
                          <a:effectLst/>
                          <a:latin typeface="+mn-lt"/>
                          <a:ea typeface="+mn-ea"/>
                          <a:cs typeface="+mn-cs"/>
                        </a:rPr>
                        <a:t>, allowing you to drill down by </a:t>
                      </a:r>
                      <a:r>
                        <a:rPr lang="en-US" sz="1100" b="0" i="0" kern="1200" dirty="0" smtClean="0">
                          <a:solidFill>
                            <a:schemeClr val="dk1"/>
                          </a:solidFill>
                          <a:effectLst/>
                          <a:latin typeface="+mn-lt"/>
                          <a:ea typeface="+mn-ea"/>
                          <a:cs typeface="+mn-cs"/>
                        </a:rPr>
                        <a:t>facility, service, clinic,</a:t>
                      </a:r>
                      <a:r>
                        <a:rPr lang="en-US" sz="1100" b="0" i="0" kern="1200" baseline="0" dirty="0" smtClean="0">
                          <a:solidFill>
                            <a:schemeClr val="dk1"/>
                          </a:solidFill>
                          <a:effectLst/>
                          <a:latin typeface="+mn-lt"/>
                          <a:ea typeface="+mn-ea"/>
                          <a:cs typeface="+mn-cs"/>
                        </a:rPr>
                        <a:t> provider, </a:t>
                      </a:r>
                      <a:r>
                        <a:rPr lang="en-US" sz="1100" b="0" i="0" kern="1200" dirty="0" smtClean="0">
                          <a:solidFill>
                            <a:schemeClr val="dk1"/>
                          </a:solidFill>
                          <a:effectLst/>
                          <a:latin typeface="+mn-lt"/>
                          <a:ea typeface="+mn-ea"/>
                          <a:cs typeface="+mn-cs"/>
                        </a:rPr>
                        <a:t>alert type, and/or</a:t>
                      </a:r>
                      <a:r>
                        <a:rPr lang="en-US" sz="1100" b="0" i="0" kern="1200" baseline="0" dirty="0" smtClean="0">
                          <a:solidFill>
                            <a:schemeClr val="dk1"/>
                          </a:solidFill>
                          <a:effectLst/>
                          <a:latin typeface="+mn-lt"/>
                          <a:ea typeface="+mn-ea"/>
                          <a:cs typeface="+mn-cs"/>
                        </a:rPr>
                        <a:t> </a:t>
                      </a:r>
                      <a:r>
                        <a:rPr lang="en-US" sz="1100" b="0" i="0" kern="1200" dirty="0" smtClean="0">
                          <a:solidFill>
                            <a:schemeClr val="dk1"/>
                          </a:solidFill>
                          <a:effectLst/>
                          <a:latin typeface="+mn-lt"/>
                          <a:ea typeface="+mn-ea"/>
                          <a:cs typeface="+mn-cs"/>
                        </a:rPr>
                        <a:t>date range.</a:t>
                      </a:r>
                      <a:endParaRPr lang="en-US" sz="1100" b="0" dirty="0">
                        <a:effectLst/>
                        <a:latin typeface="+mn-lt"/>
                        <a:ea typeface="Times New Roman" panose="02020603050405020304" pitchFamily="18" charset="0"/>
                      </a:endParaRPr>
                    </a:p>
                  </a:txBody>
                  <a:tcPr marL="68580" marR="68580" marT="0" marB="0" anchor="ctr">
                    <a:solidFill>
                      <a:schemeClr val="bg1"/>
                    </a:solidFill>
                  </a:tcPr>
                </a:tc>
              </a:tr>
              <a:tr h="542988">
                <a:tc>
                  <a:txBody>
                    <a:bodyPr/>
                    <a:lstStyle/>
                    <a:p>
                      <a:pPr marL="0" marR="0">
                        <a:spcBef>
                          <a:spcPts val="200"/>
                        </a:spcBef>
                        <a:spcAft>
                          <a:spcPts val="200"/>
                        </a:spcAft>
                      </a:pPr>
                      <a:r>
                        <a:rPr lang="en-US" sz="1100" b="1" i="0" kern="1200" dirty="0" smtClean="0">
                          <a:solidFill>
                            <a:schemeClr val="dk1"/>
                          </a:solidFill>
                          <a:effectLst/>
                          <a:latin typeface="+mn-lt"/>
                          <a:ea typeface="+mn-ea"/>
                          <a:cs typeface="+mn-cs"/>
                        </a:rPr>
                        <a:t>Provider Full Report &gt; 7 Days</a:t>
                      </a:r>
                      <a:endParaRPr lang="en-US" sz="1100" dirty="0">
                        <a:effectLst/>
                        <a:latin typeface="+mn-lt"/>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100" b="0" i="0" kern="1200" dirty="0" smtClean="0">
                          <a:solidFill>
                            <a:schemeClr val="dk1"/>
                          </a:solidFill>
                          <a:effectLst/>
                          <a:latin typeface="+mn-lt"/>
                          <a:ea typeface="+mn-ea"/>
                          <a:cs typeface="+mn-cs"/>
                        </a:rPr>
                        <a:t>Displays all the Alerts for a single Provider</a:t>
                      </a:r>
                      <a:r>
                        <a:rPr lang="en-US" sz="1100" b="0" i="0" kern="1200" baseline="0" dirty="0" smtClean="0">
                          <a:solidFill>
                            <a:schemeClr val="dk1"/>
                          </a:solidFill>
                          <a:effectLst/>
                          <a:latin typeface="+mn-lt"/>
                          <a:ea typeface="+mn-ea"/>
                          <a:cs typeface="+mn-cs"/>
                        </a:rPr>
                        <a:t>, where follow-up (if any) was made past 7 days of alert occurrence, and allowing you to drill down by </a:t>
                      </a:r>
                      <a:r>
                        <a:rPr lang="en-US" sz="1100" b="0" i="0" kern="1200" dirty="0" smtClean="0">
                          <a:solidFill>
                            <a:schemeClr val="dk1"/>
                          </a:solidFill>
                          <a:effectLst/>
                          <a:latin typeface="+mn-lt"/>
                          <a:ea typeface="+mn-ea"/>
                          <a:cs typeface="+mn-cs"/>
                        </a:rPr>
                        <a:t>facility, service, clinic,</a:t>
                      </a:r>
                      <a:r>
                        <a:rPr lang="en-US" sz="1100" b="0" i="0" kern="1200" baseline="0" dirty="0" smtClean="0">
                          <a:solidFill>
                            <a:schemeClr val="dk1"/>
                          </a:solidFill>
                          <a:effectLst/>
                          <a:latin typeface="+mn-lt"/>
                          <a:ea typeface="+mn-ea"/>
                          <a:cs typeface="+mn-cs"/>
                        </a:rPr>
                        <a:t> provider, </a:t>
                      </a:r>
                      <a:r>
                        <a:rPr lang="en-US" sz="1100" b="0" i="0" kern="1200" dirty="0" smtClean="0">
                          <a:solidFill>
                            <a:schemeClr val="dk1"/>
                          </a:solidFill>
                          <a:effectLst/>
                          <a:latin typeface="+mn-lt"/>
                          <a:ea typeface="+mn-ea"/>
                          <a:cs typeface="+mn-cs"/>
                        </a:rPr>
                        <a:t>alert type, and/or</a:t>
                      </a:r>
                      <a:r>
                        <a:rPr lang="en-US" sz="1100" b="0" i="0" kern="1200" baseline="0" dirty="0" smtClean="0">
                          <a:solidFill>
                            <a:schemeClr val="dk1"/>
                          </a:solidFill>
                          <a:effectLst/>
                          <a:latin typeface="+mn-lt"/>
                          <a:ea typeface="+mn-ea"/>
                          <a:cs typeface="+mn-cs"/>
                        </a:rPr>
                        <a:t> </a:t>
                      </a:r>
                      <a:r>
                        <a:rPr lang="en-US" sz="1100" b="0" i="0" kern="1200" dirty="0" smtClean="0">
                          <a:solidFill>
                            <a:schemeClr val="dk1"/>
                          </a:solidFill>
                          <a:effectLst/>
                          <a:latin typeface="+mn-lt"/>
                          <a:ea typeface="+mn-ea"/>
                          <a:cs typeface="+mn-cs"/>
                        </a:rPr>
                        <a:t>date range.</a:t>
                      </a:r>
                      <a:endParaRPr lang="en-US" sz="1100" b="0" dirty="0">
                        <a:effectLst/>
                        <a:latin typeface="+mn-lt"/>
                        <a:ea typeface="Times New Roman" panose="02020603050405020304" pitchFamily="18" charset="0"/>
                      </a:endParaRPr>
                    </a:p>
                  </a:txBody>
                  <a:tcPr marL="68580" marR="68580" marT="0" marB="0" anchor="ctr">
                    <a:solidFill>
                      <a:schemeClr val="bg1"/>
                    </a:solidFill>
                  </a:tcPr>
                </a:tc>
              </a:tr>
              <a:tr h="542988">
                <a:tc>
                  <a:txBody>
                    <a:bodyPr/>
                    <a:lstStyle/>
                    <a:p>
                      <a:pPr marL="0" marR="0" algn="l" defTabSz="914400" rtl="0" eaLnBrk="1" latinLnBrk="0" hangingPunct="1">
                        <a:spcBef>
                          <a:spcPts val="200"/>
                        </a:spcBef>
                        <a:spcAft>
                          <a:spcPts val="200"/>
                        </a:spcAft>
                      </a:pPr>
                      <a:r>
                        <a:rPr lang="en-US" sz="1100" b="1" i="0" kern="1200" dirty="0" smtClean="0">
                          <a:solidFill>
                            <a:schemeClr val="dk1"/>
                          </a:solidFill>
                          <a:effectLst/>
                          <a:latin typeface="+mn-lt"/>
                          <a:ea typeface="+mn-ea"/>
                          <a:cs typeface="+mn-cs"/>
                        </a:rPr>
                        <a:t>Provider Summary Report</a:t>
                      </a:r>
                      <a:endParaRPr lang="en-US" sz="1100" b="1" i="0" kern="1200" dirty="0">
                        <a:solidFill>
                          <a:schemeClr val="dk1"/>
                        </a:solidFill>
                        <a:effectLst/>
                        <a:latin typeface="+mn-lt"/>
                        <a:ea typeface="+mn-ea"/>
                        <a:cs typeface="+mn-cs"/>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100" b="0" i="0" kern="1200" dirty="0" smtClean="0">
                          <a:solidFill>
                            <a:schemeClr val="dk1"/>
                          </a:solidFill>
                          <a:effectLst/>
                          <a:latin typeface="+mn-lt"/>
                          <a:ea typeface="+mn-ea"/>
                          <a:cs typeface="+mn-cs"/>
                        </a:rPr>
                        <a:t>Displays provider summary data, including Mean Alerts/Month, </a:t>
                      </a:r>
                      <a:r>
                        <a:rPr lang="en-US" sz="1100" b="0" i="0" kern="1200" baseline="0" dirty="0" smtClean="0">
                          <a:solidFill>
                            <a:schemeClr val="dk1"/>
                          </a:solidFill>
                          <a:effectLst/>
                          <a:latin typeface="+mn-lt"/>
                          <a:ea typeface="+mn-ea"/>
                          <a:cs typeface="+mn-cs"/>
                        </a:rPr>
                        <a:t>where follow-up (if any) was made past 7 days of alert occurrence, and allowing you to drill down by </a:t>
                      </a:r>
                      <a:r>
                        <a:rPr lang="en-US" sz="1100" b="0" i="0" kern="1200" dirty="0" smtClean="0">
                          <a:solidFill>
                            <a:schemeClr val="dk1"/>
                          </a:solidFill>
                          <a:effectLst/>
                          <a:latin typeface="+mn-lt"/>
                          <a:ea typeface="+mn-ea"/>
                          <a:cs typeface="+mn-cs"/>
                        </a:rPr>
                        <a:t>facility, service, clinic,</a:t>
                      </a:r>
                      <a:r>
                        <a:rPr lang="en-US" sz="1100" b="0" i="0" kern="1200" baseline="0" dirty="0" smtClean="0">
                          <a:solidFill>
                            <a:schemeClr val="dk1"/>
                          </a:solidFill>
                          <a:effectLst/>
                          <a:latin typeface="+mn-lt"/>
                          <a:ea typeface="+mn-ea"/>
                          <a:cs typeface="+mn-cs"/>
                        </a:rPr>
                        <a:t> provider, </a:t>
                      </a:r>
                      <a:r>
                        <a:rPr lang="en-US" sz="1100" b="0" i="0" kern="1200" dirty="0" smtClean="0">
                          <a:solidFill>
                            <a:schemeClr val="dk1"/>
                          </a:solidFill>
                          <a:effectLst/>
                          <a:latin typeface="+mn-lt"/>
                          <a:ea typeface="+mn-ea"/>
                          <a:cs typeface="+mn-cs"/>
                        </a:rPr>
                        <a:t>alert type, and/or</a:t>
                      </a:r>
                      <a:r>
                        <a:rPr lang="en-US" sz="1100" b="0" i="0" kern="1200" baseline="0" dirty="0" smtClean="0">
                          <a:solidFill>
                            <a:schemeClr val="dk1"/>
                          </a:solidFill>
                          <a:effectLst/>
                          <a:latin typeface="+mn-lt"/>
                          <a:ea typeface="+mn-ea"/>
                          <a:cs typeface="+mn-cs"/>
                        </a:rPr>
                        <a:t> </a:t>
                      </a:r>
                      <a:r>
                        <a:rPr lang="en-US" sz="1100" b="0" i="0" kern="1200" dirty="0" smtClean="0">
                          <a:solidFill>
                            <a:schemeClr val="dk1"/>
                          </a:solidFill>
                          <a:effectLst/>
                          <a:latin typeface="+mn-lt"/>
                          <a:ea typeface="+mn-ea"/>
                          <a:cs typeface="+mn-cs"/>
                        </a:rPr>
                        <a:t>date range.</a:t>
                      </a:r>
                      <a:endParaRPr lang="en-US" sz="1100" b="0" dirty="0">
                        <a:effectLst/>
                        <a:latin typeface="+mn-lt"/>
                        <a:ea typeface="Times New Roman" panose="02020603050405020304" pitchFamily="18" charset="0"/>
                      </a:endParaRPr>
                    </a:p>
                  </a:txBody>
                  <a:tcPr marL="68580" marR="68580" marT="0" marB="0" anchor="ctr">
                    <a:solidFill>
                      <a:schemeClr val="bg1"/>
                    </a:solidFill>
                  </a:tcPr>
                </a:tc>
              </a:tr>
              <a:tr h="542988">
                <a:tc>
                  <a:txBody>
                    <a:bodyPr/>
                    <a:lstStyle/>
                    <a:p>
                      <a:pPr marL="0" marR="0" algn="l" defTabSz="914400" rtl="0" eaLnBrk="1" latinLnBrk="0" hangingPunct="1">
                        <a:spcBef>
                          <a:spcPts val="200"/>
                        </a:spcBef>
                        <a:spcAft>
                          <a:spcPts val="200"/>
                        </a:spcAft>
                      </a:pPr>
                      <a:r>
                        <a:rPr lang="en-US" sz="1100" b="1" i="0" kern="1200" dirty="0" smtClean="0">
                          <a:solidFill>
                            <a:schemeClr val="dk1"/>
                          </a:solidFill>
                          <a:effectLst/>
                          <a:latin typeface="+mn-lt"/>
                          <a:ea typeface="+mn-ea"/>
                          <a:cs typeface="+mn-cs"/>
                        </a:rPr>
                        <a:t>Facility All Service/Clinics Summary Report</a:t>
                      </a:r>
                      <a:endParaRPr lang="en-US" sz="1100" b="1" i="0" kern="1200" dirty="0">
                        <a:solidFill>
                          <a:schemeClr val="dk1"/>
                        </a:solidFill>
                        <a:effectLst/>
                        <a:latin typeface="+mn-lt"/>
                        <a:ea typeface="+mn-ea"/>
                        <a:cs typeface="+mn-cs"/>
                      </a:endParaRPr>
                    </a:p>
                  </a:txBody>
                  <a:tcPr marL="68580" marR="68580" marT="0" marB="0" anchor="ctr">
                    <a:solidFill>
                      <a:schemeClr val="bg1">
                        <a:lumMod val="85000"/>
                      </a:schemeClr>
                    </a:solidFill>
                  </a:tcPr>
                </a:tc>
                <a:tc>
                  <a:txBody>
                    <a:bodyPr/>
                    <a:lstStyle/>
                    <a:p>
                      <a:pPr marL="0" marR="0" algn="l" defTabSz="914400" rtl="0" eaLnBrk="1" latinLnBrk="0" hangingPunct="1">
                        <a:spcBef>
                          <a:spcPts val="200"/>
                        </a:spcBef>
                        <a:spcAft>
                          <a:spcPts val="200"/>
                        </a:spcAft>
                      </a:pPr>
                      <a:r>
                        <a:rPr lang="en-US" sz="1100" b="0" i="0" kern="1200" dirty="0" smtClean="0">
                          <a:solidFill>
                            <a:schemeClr val="dk1"/>
                          </a:solidFill>
                          <a:effectLst/>
                          <a:latin typeface="+mn-lt"/>
                          <a:ea typeface="+mn-ea"/>
                          <a:cs typeface="+mn-cs"/>
                        </a:rPr>
                        <a:t>Displays summary data, including </a:t>
                      </a:r>
                      <a:r>
                        <a:rPr lang="en-US" sz="1100" b="0" i="0" kern="1200" dirty="0" err="1" smtClean="0">
                          <a:solidFill>
                            <a:schemeClr val="dk1"/>
                          </a:solidFill>
                          <a:effectLst/>
                          <a:latin typeface="+mn-lt"/>
                          <a:ea typeface="+mn-ea"/>
                          <a:cs typeface="+mn-cs"/>
                        </a:rPr>
                        <a:t>SubTotal</a:t>
                      </a:r>
                      <a:r>
                        <a:rPr lang="en-US" sz="1100" b="0" i="0" kern="1200" dirty="0" smtClean="0">
                          <a:solidFill>
                            <a:schemeClr val="dk1"/>
                          </a:solidFill>
                          <a:effectLst/>
                          <a:latin typeface="+mn-lt"/>
                          <a:ea typeface="+mn-ea"/>
                          <a:cs typeface="+mn-cs"/>
                        </a:rPr>
                        <a:t>/Total Percentages of Alerts generated within a Facility for multiple (or all) Services and multiple (or all) clinics, among all Alert Types, </a:t>
                      </a:r>
                      <a:r>
                        <a:rPr lang="en-US" sz="1100" b="0" i="0" kern="1200" baseline="0" dirty="0" smtClean="0">
                          <a:solidFill>
                            <a:schemeClr val="dk1"/>
                          </a:solidFill>
                          <a:effectLst/>
                          <a:latin typeface="+mn-lt"/>
                          <a:ea typeface="+mn-ea"/>
                          <a:cs typeface="+mn-cs"/>
                        </a:rPr>
                        <a:t>where follow-up (if any) was made past 7 days of alert occurrence.</a:t>
                      </a:r>
                      <a:endParaRPr lang="en-US" sz="1100" b="0" i="0" kern="1200" dirty="0">
                        <a:solidFill>
                          <a:schemeClr val="dk1"/>
                        </a:solidFill>
                        <a:effectLst/>
                        <a:latin typeface="+mn-lt"/>
                        <a:ea typeface="+mn-ea"/>
                        <a:cs typeface="+mn-cs"/>
                      </a:endParaRPr>
                    </a:p>
                  </a:txBody>
                  <a:tcPr marL="68580" marR="68580" marT="0" marB="0" anchor="ctr">
                    <a:solidFill>
                      <a:schemeClr val="bg1"/>
                    </a:solidFill>
                  </a:tcPr>
                </a:tc>
              </a:tr>
            </a:tbl>
          </a:graphicData>
        </a:graphic>
      </p:graphicFrame>
    </p:spTree>
    <p:extLst>
      <p:ext uri="{BB962C8B-B14F-4D97-AF65-F5344CB8AC3E}">
        <p14:creationId xmlns:p14="http://schemas.microsoft.com/office/powerpoint/2010/main" xmlns="" val="3390909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0"/>
            <a:ext cx="8343900" cy="3313289"/>
          </a:xfrm>
        </p:spPr>
        <p:txBody>
          <a:bodyPr/>
          <a:lstStyle/>
          <a:p>
            <a:pPr marL="457200" indent="-457200">
              <a:lnSpc>
                <a:spcPct val="80000"/>
              </a:lnSpc>
              <a:buFont typeface="+mj-lt"/>
              <a:buAutoNum type="arabicPeriod"/>
              <a:tabLst>
                <a:tab pos="2279650" algn="l"/>
              </a:tabLst>
            </a:pPr>
            <a:r>
              <a:rPr lang="en-US" sz="2400" dirty="0" smtClean="0"/>
              <a:t>To begin viewing a report, click on the Available Reports dropdown.</a:t>
            </a:r>
          </a:p>
          <a:p>
            <a:pPr marL="457200" indent="-457200">
              <a:lnSpc>
                <a:spcPct val="80000"/>
              </a:lnSpc>
              <a:buFont typeface="+mj-lt"/>
              <a:buAutoNum type="arabicPeriod"/>
              <a:tabLst>
                <a:tab pos="2279650" algn="l"/>
              </a:tabLst>
            </a:pPr>
            <a:r>
              <a:rPr lang="en-US" sz="2400" dirty="0" smtClean="0"/>
              <a:t>Click on a report you wish to view.</a:t>
            </a:r>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r>
              <a:rPr lang="en-US" sz="2000" dirty="0" smtClean="0"/>
              <a:t>Note: The reports available at your site may differ from those shown.</a:t>
            </a:r>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2" name="Picture 1"/>
          <p:cNvPicPr>
            <a:picLocks noChangeAspect="1"/>
          </p:cNvPicPr>
          <p:nvPr/>
        </p:nvPicPr>
        <p:blipFill>
          <a:blip r:embed="rId2" cstate="print"/>
          <a:stretch>
            <a:fillRect/>
          </a:stretch>
        </p:blipFill>
        <p:spPr>
          <a:xfrm>
            <a:off x="481017" y="2211314"/>
            <a:ext cx="8151560" cy="1920417"/>
          </a:xfrm>
          <a:prstGeom prst="rect">
            <a:avLst/>
          </a:prstGeom>
          <a:ln>
            <a:solidFill>
              <a:schemeClr val="tx1"/>
            </a:solidFill>
          </a:ln>
        </p:spPr>
      </p:pic>
      <p:sp>
        <p:nvSpPr>
          <p:cNvPr id="6" name="Rectangle 3"/>
          <p:cNvSpPr>
            <a:spLocks noGrp="1" noChangeArrowheads="1"/>
          </p:cNvSpPr>
          <p:nvPr>
            <p:ph sz="half" idx="1"/>
          </p:nvPr>
        </p:nvSpPr>
        <p:spPr>
          <a:xfrm>
            <a:off x="305598" y="4215135"/>
            <a:ext cx="8343900" cy="345496"/>
          </a:xfrm>
        </p:spPr>
        <p:txBody>
          <a:bodyPr/>
          <a:lstStyle/>
          <a:p>
            <a:pPr marL="0" indent="0" algn="ctr">
              <a:lnSpc>
                <a:spcPct val="80000"/>
              </a:lnSpc>
              <a:buNone/>
              <a:tabLst>
                <a:tab pos="2279650" algn="l"/>
              </a:tabLst>
            </a:pPr>
            <a:r>
              <a:rPr lang="en-US" sz="1600" i="1" dirty="0" smtClean="0"/>
              <a:t>QI Tool Available Reports Dropdown</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2607000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0"/>
            <a:ext cx="8343900" cy="3313289"/>
          </a:xfrm>
        </p:spPr>
        <p:txBody>
          <a:bodyPr/>
          <a:lstStyle/>
          <a:p>
            <a:pPr marL="457200" indent="-457200">
              <a:lnSpc>
                <a:spcPct val="80000"/>
              </a:lnSpc>
              <a:buFont typeface="+mj-lt"/>
              <a:buAutoNum type="arabicPeriod" startAt="3"/>
              <a:tabLst>
                <a:tab pos="2279650" algn="l"/>
              </a:tabLst>
            </a:pPr>
            <a:r>
              <a:rPr lang="en-US" sz="2400" dirty="0" smtClean="0"/>
              <a:t>After selecting a report to view, the Report Parameters area will appear.</a:t>
            </a:r>
          </a:p>
          <a:p>
            <a:pPr marL="457200" indent="-457200">
              <a:lnSpc>
                <a:spcPct val="80000"/>
              </a:lnSpc>
              <a:buFont typeface="+mj-lt"/>
              <a:buAutoNum type="arabicPeriod" startAt="3"/>
              <a:tabLst>
                <a:tab pos="2279650" algn="l"/>
              </a:tabLst>
            </a:pPr>
            <a:endParaRPr lang="en-US" sz="2400" dirty="0"/>
          </a:p>
          <a:p>
            <a:pPr marL="457200" indent="-457200">
              <a:lnSpc>
                <a:spcPct val="80000"/>
              </a:lnSpc>
              <a:buFont typeface="+mj-lt"/>
              <a:buAutoNum type="arabicPeriod" startAt="3"/>
              <a:tabLst>
                <a:tab pos="2279650" algn="l"/>
              </a:tabLst>
            </a:pPr>
            <a:endParaRPr lang="en-US" sz="2400" dirty="0" smtClean="0"/>
          </a:p>
          <a:p>
            <a:pPr marL="457200" indent="-457200">
              <a:lnSpc>
                <a:spcPct val="80000"/>
              </a:lnSpc>
              <a:buFont typeface="+mj-lt"/>
              <a:buAutoNum type="arabicPeriod" startAt="3"/>
              <a:tabLst>
                <a:tab pos="2279650" algn="l"/>
              </a:tabLst>
            </a:pPr>
            <a:endParaRPr lang="en-US" sz="2400" dirty="0"/>
          </a:p>
          <a:p>
            <a:pPr marL="457200" indent="-457200">
              <a:lnSpc>
                <a:spcPct val="80000"/>
              </a:lnSpc>
              <a:buFont typeface="+mj-lt"/>
              <a:buAutoNum type="arabicPeriod" startAt="3"/>
              <a:tabLst>
                <a:tab pos="2279650" algn="l"/>
              </a:tabLst>
            </a:pPr>
            <a:endParaRPr lang="en-US" sz="2400" dirty="0" smtClean="0"/>
          </a:p>
          <a:p>
            <a:pPr marL="457200" indent="-457200">
              <a:lnSpc>
                <a:spcPct val="80000"/>
              </a:lnSpc>
              <a:buFont typeface="+mj-lt"/>
              <a:buAutoNum type="arabicPeriod" startAt="3"/>
              <a:tabLst>
                <a:tab pos="2279650" algn="l"/>
              </a:tabLst>
            </a:pPr>
            <a:endParaRPr lang="en-US" sz="2400" dirty="0"/>
          </a:p>
          <a:p>
            <a:pPr marL="457200" indent="-457200">
              <a:lnSpc>
                <a:spcPct val="80000"/>
              </a:lnSpc>
              <a:buFont typeface="+mj-lt"/>
              <a:buAutoNum type="arabicPeriod" startAt="3"/>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3" name="Picture 2"/>
          <p:cNvPicPr>
            <a:picLocks noChangeAspect="1"/>
          </p:cNvPicPr>
          <p:nvPr/>
        </p:nvPicPr>
        <p:blipFill>
          <a:blip r:embed="rId2" cstate="print"/>
          <a:stretch>
            <a:fillRect/>
          </a:stretch>
        </p:blipFill>
        <p:spPr>
          <a:xfrm>
            <a:off x="326284" y="1828795"/>
            <a:ext cx="8453332" cy="1671563"/>
          </a:xfrm>
          <a:prstGeom prst="rect">
            <a:avLst/>
          </a:prstGeom>
          <a:ln>
            <a:solidFill>
              <a:schemeClr val="tx1"/>
            </a:solidFill>
          </a:ln>
        </p:spPr>
      </p:pic>
      <p:sp>
        <p:nvSpPr>
          <p:cNvPr id="7" name="Rectangle 3"/>
          <p:cNvSpPr>
            <a:spLocks noGrp="1" noChangeArrowheads="1"/>
          </p:cNvSpPr>
          <p:nvPr>
            <p:ph sz="half" idx="1"/>
          </p:nvPr>
        </p:nvSpPr>
        <p:spPr>
          <a:xfrm>
            <a:off x="381000" y="322862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a:lnSpc>
                <a:spcPct val="80000"/>
              </a:lnSpc>
              <a:tabLst>
                <a:tab pos="2279650" algn="l"/>
              </a:tabLst>
            </a:pPr>
            <a:r>
              <a:rPr lang="en-US" sz="2000" dirty="0" smtClean="0"/>
              <a:t>Note</a:t>
            </a:r>
            <a:r>
              <a:rPr lang="en-US" sz="2000" dirty="0"/>
              <a:t>: </a:t>
            </a:r>
            <a:r>
              <a:rPr lang="en-US" sz="2000" dirty="0" smtClean="0"/>
              <a:t>If the Report Parameters area down not appear, it may be hidden; click the arrow icon next to the words Report Parameters to make display the area.</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8" name="Rectangle 3"/>
          <p:cNvSpPr>
            <a:spLocks noGrp="1" noChangeArrowheads="1"/>
          </p:cNvSpPr>
          <p:nvPr>
            <p:ph sz="half" idx="1"/>
          </p:nvPr>
        </p:nvSpPr>
        <p:spPr>
          <a:xfrm>
            <a:off x="305598" y="3594244"/>
            <a:ext cx="8343900" cy="345496"/>
          </a:xfrm>
        </p:spPr>
        <p:txBody>
          <a:bodyPr/>
          <a:lstStyle/>
          <a:p>
            <a:pPr marL="0" indent="0" algn="ctr">
              <a:lnSpc>
                <a:spcPct val="80000"/>
              </a:lnSpc>
              <a:buNone/>
              <a:tabLst>
                <a:tab pos="2279650" algn="l"/>
              </a:tabLst>
            </a:pPr>
            <a:r>
              <a:rPr lang="en-US" sz="1600" i="1" dirty="0" smtClean="0"/>
              <a:t>QI Tool Report Parameters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159284" y="2335560"/>
            <a:ext cx="461606" cy="29475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ular Callout 9"/>
          <p:cNvSpPr/>
          <p:nvPr/>
        </p:nvSpPr>
        <p:spPr bwMode="auto">
          <a:xfrm>
            <a:off x="159284" y="3621199"/>
            <a:ext cx="1436571" cy="1016405"/>
          </a:xfrm>
          <a:prstGeom prst="wedgeRectCallout">
            <a:avLst>
              <a:gd name="adj1" fmla="val -32157"/>
              <a:gd name="adj2" fmla="val -15430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Click</a:t>
            </a:r>
            <a:r>
              <a:rPr kumimoji="0" lang="en-US" sz="1200" b="1" i="0" u="none" strike="noStrike" cap="none" normalizeH="0" dirty="0" smtClean="0">
                <a:ln>
                  <a:noFill/>
                </a:ln>
                <a:solidFill>
                  <a:schemeClr val="tx1"/>
                </a:solidFill>
                <a:effectLst/>
                <a:latin typeface="Arial" charset="0"/>
              </a:rPr>
              <a:t> the arrow icon to display or hide the Report Parameters area</a:t>
            </a:r>
            <a:endParaRPr kumimoji="0" lang="en-US" sz="1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428433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Contents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hlinkClick r:id="rId2" action="ppaction://hlinksldjump"/>
              </a:rPr>
              <a:t>Lesson 1: What Is the QI Tool?</a:t>
            </a:r>
            <a:endParaRPr lang="en-US" sz="2400" dirty="0" smtClean="0"/>
          </a:p>
          <a:p>
            <a:pPr lvl="1">
              <a:lnSpc>
                <a:spcPct val="80000"/>
              </a:lnSpc>
              <a:tabLst>
                <a:tab pos="2279650" algn="l"/>
              </a:tabLst>
            </a:pPr>
            <a:r>
              <a:rPr lang="en-US" sz="2000" dirty="0" smtClean="0"/>
              <a:t>Overview of the QI Tool</a:t>
            </a:r>
          </a:p>
          <a:p>
            <a:pPr lvl="1">
              <a:lnSpc>
                <a:spcPct val="80000"/>
              </a:lnSpc>
              <a:tabLst>
                <a:tab pos="2279650" algn="l"/>
              </a:tabLst>
            </a:pPr>
            <a:r>
              <a:rPr lang="en-US" sz="2000" dirty="0" smtClean="0"/>
              <a:t>System/Configuration Requirements</a:t>
            </a:r>
          </a:p>
          <a:p>
            <a:pPr>
              <a:lnSpc>
                <a:spcPct val="80000"/>
              </a:lnSpc>
              <a:tabLst>
                <a:tab pos="2279650" algn="l"/>
              </a:tabLst>
            </a:pPr>
            <a:r>
              <a:rPr lang="en-US" sz="2400" dirty="0" smtClean="0">
                <a:hlinkClick r:id="rId3" action="ppaction://hlinksldjump"/>
              </a:rPr>
              <a:t>Lesson 2: Using the QI Tool</a:t>
            </a:r>
            <a:endParaRPr lang="en-US" sz="2400" dirty="0" smtClean="0"/>
          </a:p>
          <a:p>
            <a:pPr lvl="1">
              <a:lnSpc>
                <a:spcPct val="80000"/>
              </a:lnSpc>
              <a:tabLst>
                <a:tab pos="2279650" algn="l"/>
              </a:tabLst>
            </a:pPr>
            <a:r>
              <a:rPr lang="en-US" sz="2000" dirty="0" smtClean="0"/>
              <a:t>Logging In and Out</a:t>
            </a:r>
          </a:p>
          <a:p>
            <a:pPr lvl="1">
              <a:lnSpc>
                <a:spcPct val="80000"/>
              </a:lnSpc>
              <a:tabLst>
                <a:tab pos="2279650" algn="l"/>
              </a:tabLst>
            </a:pPr>
            <a:r>
              <a:rPr lang="en-US" sz="2000" dirty="0" smtClean="0"/>
              <a:t>Viewing Reports</a:t>
            </a:r>
          </a:p>
          <a:p>
            <a:pPr lvl="1">
              <a:lnSpc>
                <a:spcPct val="80000"/>
              </a:lnSpc>
              <a:tabLst>
                <a:tab pos="2279650" algn="l"/>
              </a:tabLst>
            </a:pPr>
            <a:r>
              <a:rPr lang="en-US" sz="2000" smtClean="0"/>
              <a:t>Understanding Reports</a:t>
            </a:r>
            <a:endParaRPr lang="en-US" sz="2000" dirty="0" smtClean="0"/>
          </a:p>
          <a:p>
            <a:pPr>
              <a:lnSpc>
                <a:spcPct val="80000"/>
              </a:lnSpc>
              <a:tabLst>
                <a:tab pos="2279650" algn="l"/>
              </a:tabLst>
            </a:pPr>
            <a:r>
              <a:rPr lang="en-US" sz="2400" dirty="0" smtClean="0">
                <a:hlinkClick r:id="rId4" action="ppaction://hlinksldjump"/>
              </a:rPr>
              <a:t>Lesson 3: Using the Super User Menu</a:t>
            </a:r>
            <a:endParaRPr lang="en-US" sz="2400" dirty="0" smtClean="0"/>
          </a:p>
          <a:p>
            <a:pPr lvl="1">
              <a:lnSpc>
                <a:spcPct val="80000"/>
              </a:lnSpc>
              <a:tabLst>
                <a:tab pos="2279650" algn="l"/>
              </a:tabLst>
            </a:pPr>
            <a:r>
              <a:rPr lang="en-US" sz="2000" dirty="0" smtClean="0"/>
              <a:t>Accessing the Super User Administrative Menu</a:t>
            </a:r>
          </a:p>
          <a:p>
            <a:pPr lvl="1">
              <a:lnSpc>
                <a:spcPct val="80000"/>
              </a:lnSpc>
              <a:tabLst>
                <a:tab pos="2279650" algn="l"/>
              </a:tabLst>
            </a:pPr>
            <a:r>
              <a:rPr lang="en-US" sz="2000" dirty="0" smtClean="0"/>
              <a:t>Managing QI Tool Groups</a:t>
            </a:r>
          </a:p>
          <a:p>
            <a:pPr lvl="1">
              <a:lnSpc>
                <a:spcPct val="80000"/>
              </a:lnSpc>
              <a:tabLst>
                <a:tab pos="2279650" algn="l"/>
              </a:tabLst>
            </a:pPr>
            <a:r>
              <a:rPr lang="en-US" sz="2000" dirty="0"/>
              <a:t>Managing </a:t>
            </a:r>
            <a:r>
              <a:rPr lang="en-US" sz="2000" dirty="0" smtClean="0"/>
              <a:t>VistA Groups</a:t>
            </a:r>
            <a:endParaRPr lang="en-US" sz="2000" dirty="0"/>
          </a:p>
          <a:p>
            <a:pPr lvl="1">
              <a:lnSpc>
                <a:spcPct val="80000"/>
              </a:lnSpc>
              <a:tabLst>
                <a:tab pos="2279650" algn="l"/>
              </a:tabLst>
            </a:pPr>
            <a:r>
              <a:rPr lang="en-US" sz="2000" dirty="0"/>
              <a:t>Managing </a:t>
            </a:r>
            <a:r>
              <a:rPr lang="en-US" sz="2000" dirty="0" smtClean="0"/>
              <a:t>Users</a:t>
            </a:r>
            <a:endParaRPr lang="en-US" sz="2000" dirty="0"/>
          </a:p>
          <a:p>
            <a:pPr lvl="1">
              <a:lnSpc>
                <a:spcPct val="80000"/>
              </a:lnSpc>
              <a:tabLst>
                <a:tab pos="2279650" algn="l"/>
              </a:tabLst>
            </a:pPr>
            <a:r>
              <a:rPr lang="en-US" sz="2000" dirty="0"/>
              <a:t>Managing </a:t>
            </a:r>
            <a:r>
              <a:rPr lang="en-US" sz="2000" dirty="0" smtClean="0"/>
              <a:t>Reports</a:t>
            </a:r>
            <a:endParaRPr lang="en-US" sz="2000" dirty="0"/>
          </a:p>
          <a:p>
            <a:pPr>
              <a:lnSpc>
                <a:spcPct val="80000"/>
              </a:lnSpc>
              <a:tabLst>
                <a:tab pos="2279650" algn="l"/>
              </a:tabLst>
            </a:pPr>
            <a:r>
              <a:rPr lang="en-US" sz="2400" dirty="0" smtClean="0">
                <a:hlinkClick r:id="rId5" action="ppaction://hlinksldjump"/>
              </a:rPr>
              <a:t>Contact Information</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0"/>
            <a:ext cx="8343900" cy="3313289"/>
          </a:xfrm>
        </p:spPr>
        <p:txBody>
          <a:bodyPr/>
          <a:lstStyle/>
          <a:p>
            <a:pPr marL="457200" indent="-457200">
              <a:lnSpc>
                <a:spcPct val="80000"/>
              </a:lnSpc>
              <a:buFont typeface="+mj-lt"/>
              <a:buAutoNum type="arabicPeriod" startAt="4"/>
              <a:tabLst>
                <a:tab pos="2279650" algn="l"/>
              </a:tabLst>
            </a:pPr>
            <a:r>
              <a:rPr lang="en-US" sz="2400" dirty="0" smtClean="0"/>
              <a:t>Use the dropdowns to set the report parameters, such as which facility, service, clinic, provider, and alert type to view.</a:t>
            </a:r>
          </a:p>
          <a:p>
            <a:pPr marL="457200" indent="-457200">
              <a:lnSpc>
                <a:spcPct val="80000"/>
              </a:lnSpc>
              <a:buFont typeface="+mj-lt"/>
              <a:buAutoNum type="arabicPeriod" startAt="4"/>
              <a:tabLst>
                <a:tab pos="2279650" algn="l"/>
              </a:tabLst>
            </a:pPr>
            <a:endParaRPr lang="en-US" sz="2400" dirty="0"/>
          </a:p>
          <a:p>
            <a:pPr marL="457200" indent="-457200">
              <a:lnSpc>
                <a:spcPct val="80000"/>
              </a:lnSpc>
              <a:buFont typeface="+mj-lt"/>
              <a:buAutoNum type="arabicPeriod" startAt="4"/>
              <a:tabLst>
                <a:tab pos="2279650" algn="l"/>
              </a:tabLst>
            </a:pPr>
            <a:endParaRPr lang="en-US" sz="2400" dirty="0" smtClean="0"/>
          </a:p>
          <a:p>
            <a:pPr marL="457200" indent="-457200">
              <a:lnSpc>
                <a:spcPct val="80000"/>
              </a:lnSpc>
              <a:buFont typeface="+mj-lt"/>
              <a:buAutoNum type="arabicPeriod" startAt="4"/>
              <a:tabLst>
                <a:tab pos="2279650" algn="l"/>
              </a:tabLst>
            </a:pPr>
            <a:endParaRPr lang="en-US" sz="2400" dirty="0"/>
          </a:p>
          <a:p>
            <a:pPr marL="457200" indent="-457200">
              <a:lnSpc>
                <a:spcPct val="80000"/>
              </a:lnSpc>
              <a:buFont typeface="+mj-lt"/>
              <a:buAutoNum type="arabicPeriod" startAt="4"/>
              <a:tabLst>
                <a:tab pos="2279650" algn="l"/>
              </a:tabLst>
            </a:pPr>
            <a:endParaRPr lang="en-US" sz="2400" dirty="0" smtClean="0"/>
          </a:p>
          <a:p>
            <a:pPr marL="457200" indent="-457200">
              <a:lnSpc>
                <a:spcPct val="80000"/>
              </a:lnSpc>
              <a:buFont typeface="+mj-lt"/>
              <a:buAutoNum type="arabicPeriod" startAt="4"/>
              <a:tabLst>
                <a:tab pos="2279650" algn="l"/>
              </a:tabLst>
            </a:pPr>
            <a:endParaRPr lang="en-US" sz="2400" dirty="0"/>
          </a:p>
          <a:p>
            <a:pPr marL="457200" indent="-457200">
              <a:lnSpc>
                <a:spcPct val="80000"/>
              </a:lnSpc>
              <a:buFont typeface="+mj-lt"/>
              <a:buAutoNum type="arabicPeriod" startAt="4"/>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7" name="Rectangle 3"/>
          <p:cNvSpPr>
            <a:spLocks noGrp="1" noChangeArrowheads="1"/>
          </p:cNvSpPr>
          <p:nvPr>
            <p:ph sz="half" idx="1"/>
          </p:nvPr>
        </p:nvSpPr>
        <p:spPr>
          <a:xfrm>
            <a:off x="381000" y="322862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a:lnSpc>
                <a:spcPct val="80000"/>
              </a:lnSpc>
              <a:tabLst>
                <a:tab pos="2279650" algn="l"/>
              </a:tabLst>
            </a:pPr>
            <a:r>
              <a:rPr lang="en-US" sz="2000" dirty="0" smtClean="0"/>
              <a:t>Note</a:t>
            </a:r>
            <a:r>
              <a:rPr lang="en-US" sz="2000" dirty="0"/>
              <a:t>: </a:t>
            </a:r>
            <a:r>
              <a:rPr lang="en-US" sz="2000" dirty="0" smtClean="0"/>
              <a:t>Other than the Alert Start Date and Alert End Date parameters, all other parameters must be set in order, from left to right, top to bottom.</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8" name="Rectangle 3"/>
          <p:cNvSpPr>
            <a:spLocks noGrp="1" noChangeArrowheads="1"/>
          </p:cNvSpPr>
          <p:nvPr>
            <p:ph sz="half" idx="1"/>
          </p:nvPr>
        </p:nvSpPr>
        <p:spPr>
          <a:xfrm>
            <a:off x="305598" y="3853891"/>
            <a:ext cx="8343900" cy="345496"/>
          </a:xfrm>
        </p:spPr>
        <p:txBody>
          <a:bodyPr/>
          <a:lstStyle/>
          <a:p>
            <a:pPr marL="0" indent="0" algn="ctr">
              <a:lnSpc>
                <a:spcPct val="80000"/>
              </a:lnSpc>
              <a:buNone/>
              <a:tabLst>
                <a:tab pos="2279650" algn="l"/>
              </a:tabLst>
            </a:pPr>
            <a:r>
              <a:rPr lang="en-US" sz="1600" i="1" dirty="0" smtClean="0"/>
              <a:t>QI Tool Report Parameters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2" cstate="print"/>
          <a:stretch>
            <a:fillRect/>
          </a:stretch>
        </p:blipFill>
        <p:spPr>
          <a:xfrm>
            <a:off x="250565" y="2122546"/>
            <a:ext cx="8398933" cy="1666079"/>
          </a:xfrm>
          <a:prstGeom prst="rect">
            <a:avLst/>
          </a:prstGeom>
          <a:ln>
            <a:solidFill>
              <a:schemeClr val="tx1"/>
            </a:solidFill>
          </a:ln>
        </p:spPr>
      </p:pic>
      <p:sp>
        <p:nvSpPr>
          <p:cNvPr id="11" name="Right Arrow 10"/>
          <p:cNvSpPr/>
          <p:nvPr/>
        </p:nvSpPr>
        <p:spPr bwMode="auto">
          <a:xfrm>
            <a:off x="2573867" y="2779150"/>
            <a:ext cx="349956" cy="26876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4941712" y="2784011"/>
            <a:ext cx="273755" cy="26390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5" name="Right Arrow 14"/>
          <p:cNvSpPr/>
          <p:nvPr/>
        </p:nvSpPr>
        <p:spPr bwMode="auto">
          <a:xfrm>
            <a:off x="2592825" y="3102648"/>
            <a:ext cx="273755" cy="26390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7" name="Down Arrow 16"/>
          <p:cNvSpPr/>
          <p:nvPr/>
        </p:nvSpPr>
        <p:spPr bwMode="auto">
          <a:xfrm>
            <a:off x="7123289" y="2819230"/>
            <a:ext cx="251178" cy="228687"/>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xmlns="" val="1440100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0"/>
            <a:ext cx="8343900" cy="3313289"/>
          </a:xfrm>
        </p:spPr>
        <p:txBody>
          <a:bodyPr/>
          <a:lstStyle/>
          <a:p>
            <a:pPr marL="457200" indent="-457200">
              <a:lnSpc>
                <a:spcPct val="80000"/>
              </a:lnSpc>
              <a:buFont typeface="+mj-lt"/>
              <a:buAutoNum type="arabicPeriod" startAt="5"/>
              <a:tabLst>
                <a:tab pos="2279650" algn="l"/>
              </a:tabLst>
            </a:pPr>
            <a:r>
              <a:rPr lang="en-US" sz="2400" dirty="0" smtClean="0"/>
              <a:t>Click View Report to display the report.</a:t>
            </a:r>
          </a:p>
          <a:p>
            <a:pPr marL="457200" indent="-457200">
              <a:lnSpc>
                <a:spcPct val="80000"/>
              </a:lnSpc>
              <a:buFont typeface="+mj-lt"/>
              <a:buAutoNum type="arabicPeriod" startAt="5"/>
              <a:tabLst>
                <a:tab pos="2279650" algn="l"/>
              </a:tabLst>
            </a:pPr>
            <a:endParaRPr lang="en-US" sz="2400" dirty="0"/>
          </a:p>
          <a:p>
            <a:pPr marL="457200" indent="-457200">
              <a:lnSpc>
                <a:spcPct val="80000"/>
              </a:lnSpc>
              <a:buFont typeface="+mj-lt"/>
              <a:buAutoNum type="arabicPeriod" startAt="5"/>
              <a:tabLst>
                <a:tab pos="2279650" algn="l"/>
              </a:tabLst>
            </a:pPr>
            <a:endParaRPr lang="en-US" sz="2400" dirty="0" smtClean="0"/>
          </a:p>
          <a:p>
            <a:pPr marL="457200" indent="-457200">
              <a:lnSpc>
                <a:spcPct val="80000"/>
              </a:lnSpc>
              <a:buFont typeface="+mj-lt"/>
              <a:buAutoNum type="arabicPeriod" startAt="5"/>
              <a:tabLst>
                <a:tab pos="2279650" algn="l"/>
              </a:tabLst>
            </a:pPr>
            <a:endParaRPr lang="en-US" sz="2400" dirty="0"/>
          </a:p>
          <a:p>
            <a:pPr marL="457200" indent="-457200">
              <a:lnSpc>
                <a:spcPct val="80000"/>
              </a:lnSpc>
              <a:buFont typeface="+mj-lt"/>
              <a:buAutoNum type="arabicPeriod" startAt="5"/>
              <a:tabLst>
                <a:tab pos="2279650" algn="l"/>
              </a:tabLst>
            </a:pPr>
            <a:endParaRPr lang="en-US" sz="2400" dirty="0" smtClean="0"/>
          </a:p>
          <a:p>
            <a:pPr marL="457200" indent="-457200">
              <a:lnSpc>
                <a:spcPct val="80000"/>
              </a:lnSpc>
              <a:buFont typeface="+mj-lt"/>
              <a:buAutoNum type="arabicPeriod" startAt="5"/>
              <a:tabLst>
                <a:tab pos="2279650" algn="l"/>
              </a:tabLst>
            </a:pPr>
            <a:endParaRPr lang="en-US" sz="2400" dirty="0"/>
          </a:p>
          <a:p>
            <a:pPr marL="457200" indent="-457200">
              <a:lnSpc>
                <a:spcPct val="80000"/>
              </a:lnSpc>
              <a:buFont typeface="+mj-lt"/>
              <a:buAutoNum type="arabicPeriod" startAt="5"/>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7" name="Rectangle 3"/>
          <p:cNvSpPr>
            <a:spLocks noGrp="1" noChangeArrowheads="1"/>
          </p:cNvSpPr>
          <p:nvPr>
            <p:ph sz="half" idx="1"/>
          </p:nvPr>
        </p:nvSpPr>
        <p:spPr>
          <a:xfrm>
            <a:off x="381000" y="322862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a:lnSpc>
                <a:spcPct val="80000"/>
              </a:lnSpc>
              <a:tabLst>
                <a:tab pos="2279650" algn="l"/>
              </a:tabLst>
            </a:pPr>
            <a:r>
              <a:rPr lang="en-US" sz="2000" dirty="0" smtClean="0"/>
              <a:t>Note</a:t>
            </a:r>
            <a:r>
              <a:rPr lang="en-US" sz="2000" dirty="0"/>
              <a:t>: </a:t>
            </a:r>
            <a:r>
              <a:rPr lang="en-US" sz="2000" dirty="0" smtClean="0"/>
              <a:t>The report may take a moment to load.</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8" name="Rectangle 3"/>
          <p:cNvSpPr>
            <a:spLocks noGrp="1" noChangeArrowheads="1"/>
          </p:cNvSpPr>
          <p:nvPr>
            <p:ph sz="half" idx="1"/>
          </p:nvPr>
        </p:nvSpPr>
        <p:spPr>
          <a:xfrm>
            <a:off x="305598" y="3741001"/>
            <a:ext cx="8343900" cy="345496"/>
          </a:xfrm>
        </p:spPr>
        <p:txBody>
          <a:bodyPr/>
          <a:lstStyle/>
          <a:p>
            <a:pPr marL="0" indent="0" algn="ctr">
              <a:lnSpc>
                <a:spcPct val="80000"/>
              </a:lnSpc>
              <a:buNone/>
              <a:tabLst>
                <a:tab pos="2279650" algn="l"/>
              </a:tabLst>
            </a:pPr>
            <a:r>
              <a:rPr lang="en-US" sz="1600" i="1" dirty="0" smtClean="0"/>
              <a:t>QI Tool Report Loading</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180663" y="1563752"/>
            <a:ext cx="8593770" cy="2110751"/>
          </a:xfrm>
          <a:prstGeom prst="rect">
            <a:avLst/>
          </a:prstGeom>
          <a:ln>
            <a:solidFill>
              <a:schemeClr val="tx1"/>
            </a:solidFill>
          </a:ln>
        </p:spPr>
      </p:pic>
      <p:sp>
        <p:nvSpPr>
          <p:cNvPr id="14" name="Oval 13"/>
          <p:cNvSpPr/>
          <p:nvPr/>
        </p:nvSpPr>
        <p:spPr bwMode="auto">
          <a:xfrm>
            <a:off x="4091343" y="2933869"/>
            <a:ext cx="751589" cy="22825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27095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tretch>
            <a:fillRect/>
          </a:stretch>
        </p:blipFill>
        <p:spPr>
          <a:xfrm>
            <a:off x="1402369" y="2852644"/>
            <a:ext cx="6195054" cy="3074237"/>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1"/>
            <a:ext cx="8343900" cy="457200"/>
          </a:xfrm>
        </p:spPr>
        <p:txBody>
          <a:bodyPr/>
          <a:lstStyle/>
          <a:p>
            <a:pPr marL="457200" indent="-457200">
              <a:lnSpc>
                <a:spcPct val="80000"/>
              </a:lnSpc>
              <a:buFont typeface="+mj-lt"/>
              <a:buAutoNum type="arabicPeriod" startAt="6"/>
              <a:tabLst>
                <a:tab pos="2279650" algn="l"/>
              </a:tabLst>
            </a:pPr>
            <a:r>
              <a:rPr lang="en-US" sz="2400" dirty="0" smtClean="0"/>
              <a:t>Use the scrollbars to view more of the report.</a:t>
            </a:r>
          </a:p>
          <a:p>
            <a:pPr marL="457200" indent="-457200">
              <a:lnSpc>
                <a:spcPct val="80000"/>
              </a:lnSpc>
              <a:buFont typeface="+mj-lt"/>
              <a:buAutoNum type="arabicPeriod" startAt="6"/>
              <a:tabLst>
                <a:tab pos="2279650" algn="l"/>
              </a:tabLst>
            </a:pPr>
            <a:r>
              <a:rPr lang="en-US" sz="2400" dirty="0" smtClean="0"/>
              <a:t>Alternatively, you can click the Zoom dropdown to increase or decrease the zoom level of the report, click the Save icon to save the report to several file formats, and/or click the Print icon to print the report.</a:t>
            </a:r>
          </a:p>
          <a:p>
            <a:pPr marL="457200" indent="-457200">
              <a:lnSpc>
                <a:spcPct val="80000"/>
              </a:lnSpc>
              <a:buFont typeface="+mj-lt"/>
              <a:buAutoNum type="arabicPeriod" startAt="6"/>
              <a:tabLst>
                <a:tab pos="2279650" algn="l"/>
              </a:tabLst>
            </a:pPr>
            <a:endParaRPr lang="en-US" sz="2400" dirty="0" smtClean="0"/>
          </a:p>
          <a:p>
            <a:pPr marL="457200" indent="-457200">
              <a:lnSpc>
                <a:spcPct val="80000"/>
              </a:lnSpc>
              <a:buFont typeface="+mj-lt"/>
              <a:buAutoNum type="arabicPeriod" startAt="6"/>
              <a:tabLst>
                <a:tab pos="2279650" algn="l"/>
              </a:tabLst>
            </a:pPr>
            <a:endParaRPr lang="en-US" sz="2400" dirty="0"/>
          </a:p>
          <a:p>
            <a:pPr marL="457200" indent="-457200">
              <a:lnSpc>
                <a:spcPct val="80000"/>
              </a:lnSpc>
              <a:buFont typeface="+mj-lt"/>
              <a:buAutoNum type="arabicPeriod" startAt="6"/>
              <a:tabLst>
                <a:tab pos="2279650" algn="l"/>
              </a:tabLst>
            </a:pPr>
            <a:endParaRPr lang="en-US" sz="2400" dirty="0" smtClean="0"/>
          </a:p>
          <a:p>
            <a:pPr marL="457200" indent="-457200">
              <a:lnSpc>
                <a:spcPct val="80000"/>
              </a:lnSpc>
              <a:buFont typeface="+mj-lt"/>
              <a:buAutoNum type="arabicPeriod" startAt="6"/>
              <a:tabLst>
                <a:tab pos="2279650" algn="l"/>
              </a:tabLst>
            </a:pPr>
            <a:endParaRPr lang="en-US" sz="2400" dirty="0"/>
          </a:p>
          <a:p>
            <a:pPr marL="457200" indent="-457200">
              <a:lnSpc>
                <a:spcPct val="80000"/>
              </a:lnSpc>
              <a:buFont typeface="+mj-lt"/>
              <a:buAutoNum type="arabicPeriod" startAt="6"/>
              <a:tabLst>
                <a:tab pos="2279650" algn="l"/>
              </a:tabLst>
            </a:pPr>
            <a:endParaRPr lang="en-US" sz="2400" dirty="0" smtClean="0"/>
          </a:p>
          <a:p>
            <a:pPr marL="457200" indent="-457200">
              <a:lnSpc>
                <a:spcPct val="80000"/>
              </a:lnSpc>
              <a:buFont typeface="+mj-lt"/>
              <a:buAutoNum type="arabicPeriod" startAt="6"/>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288025" y="5981395"/>
            <a:ext cx="8343900" cy="345496"/>
          </a:xfrm>
        </p:spPr>
        <p:txBody>
          <a:bodyPr/>
          <a:lstStyle/>
          <a:p>
            <a:pPr marL="0" indent="0" algn="ctr">
              <a:lnSpc>
                <a:spcPct val="80000"/>
              </a:lnSpc>
              <a:buNone/>
              <a:tabLst>
                <a:tab pos="2279650" algn="l"/>
              </a:tabLst>
            </a:pPr>
            <a:r>
              <a:rPr lang="en-US" sz="1600" i="1" dirty="0" smtClean="0"/>
              <a:t>QI Tool Report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5" name="Oval 14"/>
          <p:cNvSpPr/>
          <p:nvPr/>
        </p:nvSpPr>
        <p:spPr bwMode="auto">
          <a:xfrm>
            <a:off x="1991609" y="3638571"/>
            <a:ext cx="819324" cy="69636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3127022" y="3806939"/>
            <a:ext cx="273151" cy="35962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3443010" y="3806939"/>
            <a:ext cx="325160" cy="35962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8" name="Rectangular Callout 17"/>
          <p:cNvSpPr/>
          <p:nvPr/>
        </p:nvSpPr>
        <p:spPr bwMode="auto">
          <a:xfrm>
            <a:off x="6071840" y="5400710"/>
            <a:ext cx="1051450" cy="314052"/>
          </a:xfrm>
          <a:prstGeom prst="wedgeRectCallout">
            <a:avLst>
              <a:gd name="adj1" fmla="val 79502"/>
              <a:gd name="adj2" fmla="val -1771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Scrollbars</a:t>
            </a:r>
          </a:p>
        </p:txBody>
      </p:sp>
      <p:sp>
        <p:nvSpPr>
          <p:cNvPr id="19" name="Rectangular Callout 18"/>
          <p:cNvSpPr/>
          <p:nvPr/>
        </p:nvSpPr>
        <p:spPr bwMode="auto">
          <a:xfrm>
            <a:off x="6071840" y="5400710"/>
            <a:ext cx="1051450" cy="314052"/>
          </a:xfrm>
          <a:prstGeom prst="wedgeRectCallout">
            <a:avLst>
              <a:gd name="adj1" fmla="val -72956"/>
              <a:gd name="adj2" fmla="val 6136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Scrollbars</a:t>
            </a:r>
          </a:p>
        </p:txBody>
      </p:sp>
      <p:sp>
        <p:nvSpPr>
          <p:cNvPr id="20" name="Rectangular Callout 19"/>
          <p:cNvSpPr/>
          <p:nvPr/>
        </p:nvSpPr>
        <p:spPr bwMode="auto">
          <a:xfrm>
            <a:off x="3934250" y="4075710"/>
            <a:ext cx="1051450" cy="314052"/>
          </a:xfrm>
          <a:prstGeom prst="wedgeRectCallout">
            <a:avLst>
              <a:gd name="adj1" fmla="val -70809"/>
              <a:gd name="adj2" fmla="val -608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Print icon</a:t>
            </a:r>
          </a:p>
        </p:txBody>
      </p:sp>
      <p:sp>
        <p:nvSpPr>
          <p:cNvPr id="21" name="Rectangular Callout 20"/>
          <p:cNvSpPr/>
          <p:nvPr/>
        </p:nvSpPr>
        <p:spPr bwMode="auto">
          <a:xfrm>
            <a:off x="2795655" y="3427031"/>
            <a:ext cx="1051450" cy="314052"/>
          </a:xfrm>
          <a:prstGeom prst="wedgeRectCallout">
            <a:avLst>
              <a:gd name="adj1" fmla="val -8537"/>
              <a:gd name="adj2" fmla="val 9012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Save icon</a:t>
            </a:r>
          </a:p>
        </p:txBody>
      </p:sp>
      <p:sp>
        <p:nvSpPr>
          <p:cNvPr id="22" name="Rectangular Callout 21"/>
          <p:cNvSpPr/>
          <p:nvPr/>
        </p:nvSpPr>
        <p:spPr bwMode="auto">
          <a:xfrm>
            <a:off x="645539" y="3638570"/>
            <a:ext cx="1051450" cy="437139"/>
          </a:xfrm>
          <a:prstGeom prst="wedgeRectCallout">
            <a:avLst>
              <a:gd name="adj1" fmla="val 93459"/>
              <a:gd name="adj2" fmla="val -403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Zoom</a:t>
            </a:r>
            <a:r>
              <a:rPr kumimoji="0" lang="en-US" sz="1200" b="1" i="0" u="none" strike="noStrike" cap="none" normalizeH="0" dirty="0" smtClean="0">
                <a:ln>
                  <a:noFill/>
                </a:ln>
                <a:solidFill>
                  <a:schemeClr val="tx1"/>
                </a:solidFill>
                <a:effectLst/>
                <a:latin typeface="Arial" charset="0"/>
              </a:rPr>
              <a:t> dropdown</a:t>
            </a:r>
            <a:endParaRPr kumimoji="0" lang="en-US" sz="1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1500591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94664" y="1809461"/>
            <a:ext cx="7916571" cy="398343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Viewing Reports</a:t>
            </a:r>
          </a:p>
        </p:txBody>
      </p:sp>
      <p:sp>
        <p:nvSpPr>
          <p:cNvPr id="9219" name="Rectangle 3"/>
          <p:cNvSpPr>
            <a:spLocks noGrp="1" noChangeArrowheads="1"/>
          </p:cNvSpPr>
          <p:nvPr>
            <p:ph sz="half" idx="1"/>
          </p:nvPr>
        </p:nvSpPr>
        <p:spPr>
          <a:xfrm>
            <a:off x="381000" y="1066801"/>
            <a:ext cx="8343900" cy="457200"/>
          </a:xfrm>
        </p:spPr>
        <p:txBody>
          <a:bodyPr/>
          <a:lstStyle/>
          <a:p>
            <a:pPr marL="457200" indent="-457200">
              <a:lnSpc>
                <a:spcPct val="80000"/>
              </a:lnSpc>
              <a:buFont typeface="+mj-lt"/>
              <a:buAutoNum type="arabicPeriod" startAt="6"/>
              <a:tabLst>
                <a:tab pos="2279650" algn="l"/>
              </a:tabLst>
            </a:pPr>
            <a:r>
              <a:rPr lang="en-US" sz="2400" dirty="0" smtClean="0"/>
              <a:t>To view another report, simply click on the dropdown for Available Reports and choose another report to view. </a:t>
            </a:r>
          </a:p>
          <a:p>
            <a:pPr marL="457200" indent="-457200">
              <a:lnSpc>
                <a:spcPct val="80000"/>
              </a:lnSpc>
              <a:buFont typeface="+mj-lt"/>
              <a:buAutoNum type="arabicPeriod" startAt="6"/>
              <a:tabLst>
                <a:tab pos="2279650" algn="l"/>
              </a:tabLst>
            </a:pPr>
            <a:endParaRPr lang="en-US" sz="2400" dirty="0"/>
          </a:p>
          <a:p>
            <a:pPr marL="457200" indent="-457200">
              <a:lnSpc>
                <a:spcPct val="80000"/>
              </a:lnSpc>
              <a:buFont typeface="+mj-lt"/>
              <a:buAutoNum type="arabicPeriod" startAt="6"/>
              <a:tabLst>
                <a:tab pos="2279650" algn="l"/>
              </a:tabLst>
            </a:pPr>
            <a:endParaRPr lang="en-US" sz="2400" dirty="0" smtClean="0"/>
          </a:p>
          <a:p>
            <a:pPr marL="457200" indent="-457200">
              <a:lnSpc>
                <a:spcPct val="80000"/>
              </a:lnSpc>
              <a:buFont typeface="+mj-lt"/>
              <a:buAutoNum type="arabicPeriod" startAt="6"/>
              <a:tabLst>
                <a:tab pos="2279650" algn="l"/>
              </a:tabLst>
            </a:pPr>
            <a:endParaRPr lang="en-US" sz="2400" dirty="0"/>
          </a:p>
          <a:p>
            <a:pPr marL="457200" indent="-457200">
              <a:lnSpc>
                <a:spcPct val="80000"/>
              </a:lnSpc>
              <a:buFont typeface="+mj-lt"/>
              <a:buAutoNum type="arabicPeriod" startAt="6"/>
              <a:tabLst>
                <a:tab pos="2279650" algn="l"/>
              </a:tabLst>
            </a:pPr>
            <a:endParaRPr lang="en-US" sz="2400" dirty="0" smtClean="0"/>
          </a:p>
          <a:p>
            <a:pPr marL="457200" indent="-457200">
              <a:lnSpc>
                <a:spcPct val="80000"/>
              </a:lnSpc>
              <a:buFont typeface="+mj-lt"/>
              <a:buAutoNum type="arabicPeriod" startAt="6"/>
              <a:tabLst>
                <a:tab pos="2279650" algn="l"/>
              </a:tabLst>
            </a:pPr>
            <a:endParaRPr lang="en-US" sz="2400" dirty="0"/>
          </a:p>
          <a:p>
            <a:pPr marL="457200" indent="-457200">
              <a:lnSpc>
                <a:spcPct val="80000"/>
              </a:lnSpc>
              <a:buFont typeface="+mj-lt"/>
              <a:buAutoNum type="arabicPeriod" startAt="6"/>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2000" dirty="0" smtClean="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288025" y="5834638"/>
            <a:ext cx="8343900" cy="345496"/>
          </a:xfrm>
        </p:spPr>
        <p:txBody>
          <a:bodyPr/>
          <a:lstStyle/>
          <a:p>
            <a:pPr marL="0" indent="0" algn="ctr">
              <a:lnSpc>
                <a:spcPct val="80000"/>
              </a:lnSpc>
              <a:buNone/>
              <a:tabLst>
                <a:tab pos="2279650" algn="l"/>
              </a:tabLst>
            </a:pPr>
            <a:r>
              <a:rPr lang="en-US" sz="1600" i="1" dirty="0" smtClean="0"/>
              <a:t>QI Tool Report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2194809" y="1974313"/>
            <a:ext cx="3662541" cy="136719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61334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Understanding Reports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02044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Each of the reports available in the QI Tool have different data fields, depending on which report you are viewing.</a:t>
            </a:r>
          </a:p>
          <a:p>
            <a:pPr>
              <a:lnSpc>
                <a:spcPct val="80000"/>
              </a:lnSpc>
              <a:tabLst>
                <a:tab pos="2279650" algn="l"/>
              </a:tabLst>
            </a:pPr>
            <a:r>
              <a:rPr lang="en-US" sz="2400" dirty="0" smtClean="0"/>
              <a:t>The tables on the following slides explain what these data fields represent.</a:t>
            </a:r>
          </a:p>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0" indent="0">
              <a:lnSpc>
                <a:spcPct val="80000"/>
              </a:lnSpc>
              <a:buNone/>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Reports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graphicFrame>
        <p:nvGraphicFramePr>
          <p:cNvPr id="12" name="Table 11"/>
          <p:cNvGraphicFramePr>
            <a:graphicFrameLocks noGrp="1"/>
          </p:cNvGraphicFramePr>
          <p:nvPr>
            <p:extLst>
              <p:ext uri="{D42A27DB-BD31-4B8C-83A1-F6EECF244321}">
                <p14:modId xmlns:p14="http://schemas.microsoft.com/office/powerpoint/2010/main" xmlns="" val="804497991"/>
              </p:ext>
            </p:extLst>
          </p:nvPr>
        </p:nvGraphicFramePr>
        <p:xfrm>
          <a:off x="2941995" y="2560147"/>
          <a:ext cx="3472314" cy="3042786"/>
        </p:xfrm>
        <a:graphic>
          <a:graphicData uri="http://schemas.openxmlformats.org/drawingml/2006/table">
            <a:tbl>
              <a:tblPr firstRow="1" firstCol="1" bandRow="1" bandCol="1">
                <a:tableStyleId>{C4B1156A-380E-4F78-BDF5-A606A8083BF9}</a:tableStyleId>
              </a:tblPr>
              <a:tblGrid>
                <a:gridCol w="888249"/>
                <a:gridCol w="2584065"/>
              </a:tblGrid>
              <a:tr h="524358">
                <a:tc>
                  <a:txBody>
                    <a:bodyPr/>
                    <a:lstStyle/>
                    <a:p>
                      <a:pPr marL="0" marR="0">
                        <a:spcBef>
                          <a:spcPts val="200"/>
                        </a:spcBef>
                        <a:spcAft>
                          <a:spcPts val="200"/>
                        </a:spcAft>
                      </a:pPr>
                      <a:r>
                        <a:rPr lang="en-US" sz="1050" dirty="0">
                          <a:effectLst/>
                        </a:rPr>
                        <a:t>Alert Type </a:t>
                      </a:r>
                      <a:r>
                        <a:rPr lang="en-US" sz="1050" dirty="0" err="1">
                          <a:effectLst/>
                        </a:rPr>
                        <a:t>Orig</a:t>
                      </a:r>
                      <a:r>
                        <a:rPr lang="en-US" sz="1050" dirty="0">
                          <a:effectLst/>
                        </a:rPr>
                        <a:t> Station</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a:t>
                      </a:r>
                      <a:r>
                        <a:rPr lang="en-US" sz="1050" b="0" dirty="0" smtClean="0">
                          <a:effectLst/>
                        </a:rPr>
                        <a:t>site </a:t>
                      </a:r>
                      <a:r>
                        <a:rPr lang="en-US" sz="1050" b="0" dirty="0">
                          <a:effectLst/>
                        </a:rPr>
                        <a:t>number of </a:t>
                      </a:r>
                      <a:r>
                        <a:rPr lang="en-US" sz="1050" b="0" dirty="0" smtClean="0">
                          <a:effectLst/>
                        </a:rPr>
                        <a:t>the VA </a:t>
                      </a:r>
                      <a:r>
                        <a:rPr lang="en-US" sz="1050" b="0" dirty="0">
                          <a:effectLst/>
                        </a:rPr>
                        <a:t>facility where the Alert Type was </a:t>
                      </a:r>
                      <a:r>
                        <a:rPr lang="en-US" sz="1050" b="0" dirty="0" smtClean="0">
                          <a:effectLst/>
                        </a:rPr>
                        <a:t>created</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524358">
                <a:tc>
                  <a:txBody>
                    <a:bodyPr/>
                    <a:lstStyle/>
                    <a:p>
                      <a:pPr marL="0" marR="0">
                        <a:spcBef>
                          <a:spcPts val="200"/>
                        </a:spcBef>
                        <a:spcAft>
                          <a:spcPts val="200"/>
                        </a:spcAft>
                      </a:pPr>
                      <a:r>
                        <a:rPr lang="en-US" sz="1050" dirty="0">
                          <a:effectLst/>
                        </a:rPr>
                        <a:t>Follow-up</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Indicates </a:t>
                      </a:r>
                      <a:r>
                        <a:rPr lang="en-US" sz="1050" b="0" dirty="0">
                          <a:effectLst/>
                        </a:rPr>
                        <a:t>whether or not </a:t>
                      </a:r>
                      <a:r>
                        <a:rPr lang="en-US" sz="1050" b="0" dirty="0" smtClean="0">
                          <a:effectLst/>
                        </a:rPr>
                        <a:t>follow-up</a:t>
                      </a:r>
                      <a:r>
                        <a:rPr lang="en-US" sz="1050" b="0" baseline="0" dirty="0" smtClean="0">
                          <a:effectLst/>
                        </a:rPr>
                        <a:t> action(s)</a:t>
                      </a:r>
                      <a:r>
                        <a:rPr lang="en-US" sz="1050" b="0" dirty="0" smtClean="0">
                          <a:effectLst/>
                        </a:rPr>
                        <a:t> </a:t>
                      </a:r>
                      <a:r>
                        <a:rPr lang="en-US" sz="1050" b="0" dirty="0">
                          <a:effectLst/>
                        </a:rPr>
                        <a:t>have been performed for this alert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524358">
                <a:tc>
                  <a:txBody>
                    <a:bodyPr/>
                    <a:lstStyle/>
                    <a:p>
                      <a:pPr marL="0" marR="0">
                        <a:spcBef>
                          <a:spcPts val="200"/>
                        </a:spcBef>
                        <a:spcAft>
                          <a:spcPts val="200"/>
                        </a:spcAft>
                      </a:pPr>
                      <a:r>
                        <a:rPr lang="en-US" sz="1050" dirty="0">
                          <a:effectLst/>
                        </a:rPr>
                        <a:t>Follow-up &gt; 7 Days</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“Yes” means more than 7 days have passed since the alert was made and no follow-up has been posted. “No” means that either follow-up was posted within 7 days from</a:t>
                      </a:r>
                      <a:r>
                        <a:rPr lang="en-US" sz="1050" b="0" baseline="0" dirty="0" smtClean="0">
                          <a:effectLst/>
                        </a:rPr>
                        <a:t> the date the alert was generated, or 7 days have not yet passed since alert generation.</a:t>
                      </a:r>
                      <a:endParaRPr lang="en-US" sz="1050" b="0" dirty="0">
                        <a:effectLst/>
                      </a:endParaRPr>
                    </a:p>
                  </a:txBody>
                  <a:tcPr marL="68580" marR="68580" marT="0" marB="0" anchor="ctr">
                    <a:solidFill>
                      <a:schemeClr val="bg1"/>
                    </a:solidFill>
                  </a:tcPr>
                </a:tc>
              </a:tr>
              <a:tr h="524358">
                <a:tc>
                  <a:txBody>
                    <a:bodyPr/>
                    <a:lstStyle/>
                    <a:p>
                      <a:pPr marL="0" marR="0">
                        <a:spcBef>
                          <a:spcPts val="200"/>
                        </a:spcBef>
                        <a:spcAft>
                          <a:spcPts val="200"/>
                        </a:spcAft>
                      </a:pPr>
                      <a:r>
                        <a:rPr lang="en-US" sz="1050" dirty="0" err="1">
                          <a:effectLst/>
                        </a:rPr>
                        <a:t>Ack</a:t>
                      </a:r>
                      <a:r>
                        <a:rPr lang="en-US" sz="1050" dirty="0">
                          <a:effectLst/>
                        </a:rPr>
                        <a:t> &gt; 7 Days</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This field indicates whether or not the date of </a:t>
                      </a:r>
                      <a:r>
                        <a:rPr lang="en-US" sz="1050" b="0" dirty="0" smtClean="0">
                          <a:effectLst/>
                        </a:rPr>
                        <a:t>acknowledging </a:t>
                      </a:r>
                      <a:r>
                        <a:rPr lang="en-US" sz="1050" b="0" dirty="0">
                          <a:effectLst/>
                        </a:rPr>
                        <a:t>the alert is </a:t>
                      </a:r>
                      <a:r>
                        <a:rPr lang="en-US" sz="1050" b="0" dirty="0" smtClean="0">
                          <a:effectLst/>
                        </a:rPr>
                        <a:t>past 7 </a:t>
                      </a:r>
                      <a:r>
                        <a:rPr lang="en-US" sz="1050" b="0" dirty="0">
                          <a:effectLst/>
                        </a:rPr>
                        <a:t>days </a:t>
                      </a:r>
                      <a:r>
                        <a:rPr lang="en-US" sz="1050" b="0" dirty="0" smtClean="0">
                          <a:effectLst/>
                        </a:rPr>
                        <a:t>from generation</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49572">
                <a:tc>
                  <a:txBody>
                    <a:bodyPr/>
                    <a:lstStyle/>
                    <a:p>
                      <a:pPr marL="0" marR="0">
                        <a:spcBef>
                          <a:spcPts val="200"/>
                        </a:spcBef>
                        <a:spcAft>
                          <a:spcPts val="200"/>
                        </a:spcAft>
                      </a:pPr>
                      <a:r>
                        <a:rPr lang="en-US" sz="1050" dirty="0">
                          <a:effectLst/>
                        </a:rPr>
                        <a:t>Alert Value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Indicates the actual value of the alert</a:t>
                      </a:r>
                      <a:r>
                        <a:rPr lang="en-US" sz="1050" b="0" baseline="0" dirty="0" smtClean="0">
                          <a:effectLst/>
                        </a:rPr>
                        <a:t> (abnormal, positive, etc.)</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bl>
          </a:graphicData>
        </a:graphic>
      </p:graphicFrame>
    </p:spTree>
    <p:extLst>
      <p:ext uri="{BB962C8B-B14F-4D97-AF65-F5344CB8AC3E}">
        <p14:creationId xmlns:p14="http://schemas.microsoft.com/office/powerpoint/2010/main" xmlns="" val="3280790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Reports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graphicFrame>
        <p:nvGraphicFramePr>
          <p:cNvPr id="9" name="Table 8"/>
          <p:cNvGraphicFramePr>
            <a:graphicFrameLocks noGrp="1"/>
          </p:cNvGraphicFramePr>
          <p:nvPr>
            <p:extLst>
              <p:ext uri="{D42A27DB-BD31-4B8C-83A1-F6EECF244321}">
                <p14:modId xmlns:p14="http://schemas.microsoft.com/office/powerpoint/2010/main" xmlns="" val="1925665632"/>
              </p:ext>
            </p:extLst>
          </p:nvPr>
        </p:nvGraphicFramePr>
        <p:xfrm>
          <a:off x="550334" y="1545664"/>
          <a:ext cx="3411273" cy="3604142"/>
        </p:xfrm>
        <a:graphic>
          <a:graphicData uri="http://schemas.openxmlformats.org/drawingml/2006/table">
            <a:tbl>
              <a:tblPr firstRow="1" firstCol="1" bandRow="1" bandCol="1">
                <a:tableStyleId>{C4B1156A-380E-4F78-BDF5-A606A8083BF9}</a:tableStyleId>
              </a:tblPr>
              <a:tblGrid>
                <a:gridCol w="862361"/>
                <a:gridCol w="2548912"/>
              </a:tblGrid>
              <a:tr h="397111">
                <a:tc>
                  <a:txBody>
                    <a:bodyPr/>
                    <a:lstStyle/>
                    <a:p>
                      <a:pPr marL="0" marR="0">
                        <a:spcBef>
                          <a:spcPts val="200"/>
                        </a:spcBef>
                        <a:spcAft>
                          <a:spcPts val="200"/>
                        </a:spcAft>
                      </a:pPr>
                      <a:r>
                        <a:rPr lang="en-US" sz="1050" dirty="0">
                          <a:effectLst/>
                        </a:rPr>
                        <a:t>Alert ID</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Alert Tracking Name </a:t>
                      </a:r>
                      <a:r>
                        <a:rPr lang="en-US" sz="1050" b="0" dirty="0" smtClean="0">
                          <a:effectLst/>
                        </a:rPr>
                        <a:t>field</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04280">
                <a:tc>
                  <a:txBody>
                    <a:bodyPr/>
                    <a:lstStyle/>
                    <a:p>
                      <a:pPr marL="0" marR="0">
                        <a:spcBef>
                          <a:spcPts val="200"/>
                        </a:spcBef>
                        <a:spcAft>
                          <a:spcPts val="200"/>
                        </a:spcAft>
                      </a:pPr>
                      <a:r>
                        <a:rPr lang="en-US" sz="1050" dirty="0">
                          <a:effectLst/>
                        </a:rPr>
                        <a:t>Date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date and time the alert was </a:t>
                      </a:r>
                      <a:r>
                        <a:rPr lang="en-US" sz="1050" b="0" dirty="0" smtClean="0">
                          <a:effectLst/>
                        </a:rPr>
                        <a:t>created</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468055">
                <a:tc>
                  <a:txBody>
                    <a:bodyPr/>
                    <a:lstStyle/>
                    <a:p>
                      <a:pPr marL="0" marR="0">
                        <a:spcBef>
                          <a:spcPts val="200"/>
                        </a:spcBef>
                        <a:spcAft>
                          <a:spcPts val="200"/>
                        </a:spcAft>
                      </a:pPr>
                      <a:r>
                        <a:rPr lang="en-US" sz="1050" dirty="0">
                          <a:effectLst/>
                        </a:rPr>
                        <a:t>Service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name of the service or section for the Alert Recipient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427771">
                <a:tc>
                  <a:txBody>
                    <a:bodyPr/>
                    <a:lstStyle/>
                    <a:p>
                      <a:pPr marL="0" marR="0">
                        <a:spcBef>
                          <a:spcPts val="200"/>
                        </a:spcBef>
                        <a:spcAft>
                          <a:spcPts val="200"/>
                        </a:spcAft>
                      </a:pPr>
                      <a:r>
                        <a:rPr lang="en-US" sz="1050" dirty="0">
                          <a:effectLst/>
                        </a:rPr>
                        <a:t>Ordering Provider</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provider who generated the </a:t>
                      </a:r>
                      <a:r>
                        <a:rPr lang="en-US" sz="1050" b="0" dirty="0" smtClean="0">
                          <a:effectLst/>
                        </a:rPr>
                        <a:t>alert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686790">
                <a:tc>
                  <a:txBody>
                    <a:bodyPr/>
                    <a:lstStyle/>
                    <a:p>
                      <a:pPr marL="0" marR="0">
                        <a:spcBef>
                          <a:spcPts val="200"/>
                        </a:spcBef>
                        <a:spcAft>
                          <a:spcPts val="200"/>
                        </a:spcAft>
                      </a:pPr>
                      <a:r>
                        <a:rPr lang="en-US" sz="1050" dirty="0">
                          <a:effectLst/>
                        </a:rPr>
                        <a:t>Alert Recipient</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a:t>
                      </a:r>
                      <a:r>
                        <a:rPr lang="en-US" sz="1050" b="0" dirty="0" smtClean="0">
                          <a:effectLst/>
                        </a:rPr>
                        <a:t>recipient(s) </a:t>
                      </a:r>
                      <a:r>
                        <a:rPr lang="en-US" sz="1050" b="0" dirty="0">
                          <a:effectLst/>
                        </a:rPr>
                        <a:t>of the </a:t>
                      </a:r>
                      <a:r>
                        <a:rPr lang="en-US" sz="1050" b="0" dirty="0" smtClean="0">
                          <a:effectLst/>
                        </a:rPr>
                        <a:t>alert, </a:t>
                      </a:r>
                      <a:r>
                        <a:rPr lang="en-US" sz="1050" b="0" dirty="0">
                          <a:effectLst/>
                        </a:rPr>
                        <a:t>such as </a:t>
                      </a:r>
                      <a:r>
                        <a:rPr lang="en-US" sz="1050" b="0" dirty="0" smtClean="0">
                          <a:effectLst/>
                        </a:rPr>
                        <a:t>the Ordering </a:t>
                      </a:r>
                      <a:r>
                        <a:rPr lang="en-US" sz="1050" b="0" dirty="0">
                          <a:effectLst/>
                        </a:rPr>
                        <a:t>Provider, Lab Tech, Radiologist, </a:t>
                      </a:r>
                      <a:r>
                        <a:rPr lang="en-US" sz="1050" b="0" dirty="0" smtClean="0">
                          <a:effectLst/>
                        </a:rPr>
                        <a:t>or OR/RR </a:t>
                      </a:r>
                      <a:r>
                        <a:rPr lang="en-US" sz="1050" b="0" dirty="0">
                          <a:effectLst/>
                        </a:rPr>
                        <a:t>Team</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603784">
                <a:tc>
                  <a:txBody>
                    <a:bodyPr/>
                    <a:lstStyle/>
                    <a:p>
                      <a:pPr marL="0" marR="0">
                        <a:spcBef>
                          <a:spcPts val="200"/>
                        </a:spcBef>
                        <a:spcAft>
                          <a:spcPts val="200"/>
                        </a:spcAft>
                      </a:pPr>
                      <a:r>
                        <a:rPr lang="en-US" sz="1050" dirty="0">
                          <a:effectLst/>
                        </a:rPr>
                        <a:t>Alert Category</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The </a:t>
                      </a:r>
                      <a:r>
                        <a:rPr lang="en-US" sz="1050" b="0" dirty="0">
                          <a:effectLst/>
                        </a:rPr>
                        <a:t>Alert </a:t>
                      </a:r>
                      <a:r>
                        <a:rPr lang="en-US" sz="1050" b="0" dirty="0" smtClean="0">
                          <a:effectLst/>
                        </a:rPr>
                        <a:t>Category, which determines the notification type</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716351">
                <a:tc>
                  <a:txBody>
                    <a:bodyPr/>
                    <a:lstStyle/>
                    <a:p>
                      <a:pPr marL="0" marR="0">
                        <a:spcBef>
                          <a:spcPts val="200"/>
                        </a:spcBef>
                        <a:spcAft>
                          <a:spcPts val="200"/>
                        </a:spcAft>
                      </a:pPr>
                      <a:r>
                        <a:rPr lang="en-US" sz="1050" dirty="0">
                          <a:effectLst/>
                        </a:rPr>
                        <a:t>Alert Type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Alert Type name stored in Alert Display </a:t>
                      </a:r>
                      <a:r>
                        <a:rPr lang="en-US" sz="1050" b="0" dirty="0" smtClean="0">
                          <a:effectLst/>
                        </a:rPr>
                        <a:t>Text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864470666"/>
              </p:ext>
            </p:extLst>
          </p:nvPr>
        </p:nvGraphicFramePr>
        <p:xfrm>
          <a:off x="4711775" y="1563393"/>
          <a:ext cx="3365425" cy="4030252"/>
        </p:xfrm>
        <a:graphic>
          <a:graphicData uri="http://schemas.openxmlformats.org/drawingml/2006/table">
            <a:tbl>
              <a:tblPr firstRow="1" firstCol="1" bandRow="1" bandCol="1">
                <a:tableStyleId>{C4B1156A-380E-4F78-BDF5-A606A8083BF9}</a:tableStyleId>
              </a:tblPr>
              <a:tblGrid>
                <a:gridCol w="772050"/>
                <a:gridCol w="2593375"/>
              </a:tblGrid>
              <a:tr h="456738">
                <a:tc>
                  <a:txBody>
                    <a:bodyPr/>
                    <a:lstStyle/>
                    <a:p>
                      <a:pPr marL="0" marR="0">
                        <a:spcBef>
                          <a:spcPts val="200"/>
                        </a:spcBef>
                        <a:spcAft>
                          <a:spcPts val="200"/>
                        </a:spcAft>
                      </a:pPr>
                      <a:r>
                        <a:rPr lang="en-US" sz="1050" dirty="0">
                          <a:effectLst/>
                        </a:rPr>
                        <a:t>UN_ACK Status</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Indicates </a:t>
                      </a:r>
                      <a:r>
                        <a:rPr lang="en-US" sz="1050" b="0" dirty="0">
                          <a:effectLst/>
                        </a:rPr>
                        <a:t>whether or not the Alert </a:t>
                      </a:r>
                      <a:r>
                        <a:rPr lang="en-US" sz="1050" b="0" dirty="0" smtClean="0">
                          <a:effectLst/>
                        </a:rPr>
                        <a:t>has</a:t>
                      </a:r>
                      <a:r>
                        <a:rPr lang="en-US" sz="1050" b="0" baseline="0" dirty="0" smtClean="0">
                          <a:effectLst/>
                        </a:rPr>
                        <a:t> a</a:t>
                      </a:r>
                      <a:r>
                        <a:rPr lang="en-US" sz="1050" b="0" dirty="0" smtClean="0">
                          <a:effectLst/>
                        </a:rPr>
                        <a:t> </a:t>
                      </a:r>
                      <a:r>
                        <a:rPr lang="en-US" sz="1050" b="0" dirty="0">
                          <a:effectLst/>
                        </a:rPr>
                        <a:t>Processed Alert Date and Deleted Date.</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824177">
                <a:tc>
                  <a:txBody>
                    <a:bodyPr/>
                    <a:lstStyle/>
                    <a:p>
                      <a:pPr marL="0" marR="0">
                        <a:spcBef>
                          <a:spcPts val="200"/>
                        </a:spcBef>
                        <a:spcAft>
                          <a:spcPts val="200"/>
                        </a:spcAft>
                      </a:pPr>
                      <a:r>
                        <a:rPr lang="en-US" sz="1050" dirty="0">
                          <a:effectLst/>
                        </a:rPr>
                        <a:t>ACK Renew Date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This date identifies the renewed date for needed acknowledgement after no follow-up action taken has been determined upon provider processing of the alert.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66994">
                <a:tc>
                  <a:txBody>
                    <a:bodyPr/>
                    <a:lstStyle/>
                    <a:p>
                      <a:pPr marL="0" marR="0">
                        <a:spcBef>
                          <a:spcPts val="200"/>
                        </a:spcBef>
                        <a:spcAft>
                          <a:spcPts val="200"/>
                        </a:spcAft>
                      </a:pPr>
                      <a:r>
                        <a:rPr lang="en-US" sz="1050" dirty="0">
                          <a:effectLst/>
                        </a:rPr>
                        <a:t>Delete Date</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Alert Deleted Date (date of acknowledgement)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66994">
                <a:tc>
                  <a:txBody>
                    <a:bodyPr/>
                    <a:lstStyle/>
                    <a:p>
                      <a:pPr marL="0" marR="0">
                        <a:spcBef>
                          <a:spcPts val="200"/>
                        </a:spcBef>
                        <a:spcAft>
                          <a:spcPts val="200"/>
                        </a:spcAft>
                      </a:pPr>
                      <a:r>
                        <a:rPr lang="en-US" sz="1050" dirty="0">
                          <a:effectLst/>
                        </a:rPr>
                        <a:t>FAT Status</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This field </a:t>
                      </a:r>
                      <a:r>
                        <a:rPr lang="en-US" sz="1050" b="0" dirty="0" smtClean="0">
                          <a:effectLst/>
                        </a:rPr>
                        <a:t>indicates whether </a:t>
                      </a:r>
                      <a:r>
                        <a:rPr lang="en-US" sz="1050" b="0" dirty="0">
                          <a:effectLst/>
                        </a:rPr>
                        <a:t>FAT Orders/Follow-ups have been made.</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659342">
                <a:tc>
                  <a:txBody>
                    <a:bodyPr/>
                    <a:lstStyle/>
                    <a:p>
                      <a:pPr marL="0" marR="0">
                        <a:spcBef>
                          <a:spcPts val="200"/>
                        </a:spcBef>
                        <a:spcAft>
                          <a:spcPts val="200"/>
                        </a:spcAft>
                      </a:pPr>
                      <a:r>
                        <a:rPr lang="en-US" sz="1050" dirty="0">
                          <a:effectLst/>
                        </a:rPr>
                        <a:t>FAT Provider</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If FAT Orders/Follow-ups have been made, this field will contain the provider who did </a:t>
                      </a:r>
                      <a:r>
                        <a:rPr lang="en-US" sz="1050" b="0" dirty="0" smtClean="0">
                          <a:effectLst/>
                        </a:rPr>
                        <a:t>the required </a:t>
                      </a:r>
                      <a:r>
                        <a:rPr lang="en-US" sz="1050" b="0" dirty="0">
                          <a:effectLst/>
                        </a:rPr>
                        <a:t>follow-up action(s) defined for this alert type.</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659342">
                <a:tc>
                  <a:txBody>
                    <a:bodyPr/>
                    <a:lstStyle/>
                    <a:p>
                      <a:pPr marL="0" marR="0">
                        <a:spcBef>
                          <a:spcPts val="200"/>
                        </a:spcBef>
                        <a:spcAft>
                          <a:spcPts val="200"/>
                        </a:spcAft>
                      </a:pPr>
                      <a:r>
                        <a:rPr lang="en-US" sz="1050" dirty="0">
                          <a:effectLst/>
                        </a:rPr>
                        <a:t>Follow-up Provider</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The provider </a:t>
                      </a:r>
                      <a:r>
                        <a:rPr lang="en-US" sz="1050" b="0" dirty="0">
                          <a:effectLst/>
                        </a:rPr>
                        <a:t>who </a:t>
                      </a:r>
                      <a:r>
                        <a:rPr lang="en-US" sz="1050" b="0" dirty="0" smtClean="0">
                          <a:effectLst/>
                        </a:rPr>
                        <a:t>performed</a:t>
                      </a:r>
                      <a:r>
                        <a:rPr lang="en-US" sz="1050" b="0" baseline="0" dirty="0" smtClean="0">
                          <a:effectLst/>
                        </a:rPr>
                        <a:t> </a:t>
                      </a:r>
                      <a:r>
                        <a:rPr lang="en-US" sz="1050" b="0" dirty="0" smtClean="0">
                          <a:effectLst/>
                        </a:rPr>
                        <a:t>follow-up action(s) </a:t>
                      </a:r>
                      <a:r>
                        <a:rPr lang="en-US" sz="1050" b="0" dirty="0">
                          <a:effectLst/>
                        </a:rPr>
                        <a:t>on the alert, </a:t>
                      </a:r>
                      <a:r>
                        <a:rPr lang="en-US" sz="1050" b="0" dirty="0" smtClean="0">
                          <a:effectLst/>
                        </a:rPr>
                        <a:t>not </a:t>
                      </a:r>
                      <a:r>
                        <a:rPr lang="en-US" sz="1050" b="0" dirty="0">
                          <a:effectLst/>
                        </a:rPr>
                        <a:t>necessarily the same person as the ordering </a:t>
                      </a:r>
                      <a:r>
                        <a:rPr lang="en-US" sz="1050" b="0" dirty="0" smtClean="0">
                          <a:effectLst/>
                        </a:rPr>
                        <a:t>provider</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66994">
                <a:tc>
                  <a:txBody>
                    <a:bodyPr/>
                    <a:lstStyle/>
                    <a:p>
                      <a:pPr marL="0" marR="0">
                        <a:spcBef>
                          <a:spcPts val="200"/>
                        </a:spcBef>
                        <a:spcAft>
                          <a:spcPts val="200"/>
                        </a:spcAft>
                      </a:pPr>
                      <a:r>
                        <a:rPr lang="en-US" sz="1050" dirty="0">
                          <a:effectLst/>
                        </a:rPr>
                        <a:t>Clinic</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smtClean="0">
                          <a:effectLst/>
                        </a:rPr>
                        <a:t>The </a:t>
                      </a:r>
                      <a:r>
                        <a:rPr lang="en-US" sz="1050" b="0" dirty="0">
                          <a:effectLst/>
                        </a:rPr>
                        <a:t>hospital location from which the order originated</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r h="329671">
                <a:tc>
                  <a:txBody>
                    <a:bodyPr/>
                    <a:lstStyle/>
                    <a:p>
                      <a:pPr marL="0" marR="0">
                        <a:spcBef>
                          <a:spcPts val="200"/>
                        </a:spcBef>
                        <a:spcAft>
                          <a:spcPts val="200"/>
                        </a:spcAft>
                      </a:pPr>
                      <a:r>
                        <a:rPr lang="en-US" sz="1050" dirty="0">
                          <a:effectLst/>
                        </a:rPr>
                        <a:t>Patient ID</a:t>
                      </a:r>
                      <a:endParaRPr lang="en-US" sz="105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200"/>
                        </a:spcBef>
                        <a:spcAft>
                          <a:spcPts val="200"/>
                        </a:spcAft>
                      </a:pPr>
                      <a:r>
                        <a:rPr lang="en-US" sz="1050" b="0" dirty="0">
                          <a:effectLst/>
                        </a:rPr>
                        <a:t>The Patient DFN </a:t>
                      </a:r>
                      <a:r>
                        <a:rPr lang="en-US" sz="1050" b="0" dirty="0" smtClean="0">
                          <a:effectLst/>
                        </a:rPr>
                        <a:t>indicated </a:t>
                      </a:r>
                      <a:r>
                        <a:rPr lang="en-US" sz="1050" b="0" dirty="0">
                          <a:effectLst/>
                        </a:rPr>
                        <a:t>by the alert</a:t>
                      </a:r>
                      <a:endParaRPr lang="en-US" sz="1050" b="0" dirty="0">
                        <a:effectLst/>
                        <a:latin typeface="Times New Roman" panose="02020603050405020304" pitchFamily="18" charset="0"/>
                        <a:ea typeface="Times New Roman" panose="02020603050405020304" pitchFamily="18" charset="0"/>
                      </a:endParaRPr>
                    </a:p>
                  </a:txBody>
                  <a:tcPr marL="68580" marR="68580" marT="0" marB="0" anchor="ctr">
                    <a:solidFill>
                      <a:schemeClr val="bg1"/>
                    </a:solidFill>
                  </a:tcPr>
                </a:tc>
              </a:tr>
            </a:tbl>
          </a:graphicData>
        </a:graphic>
      </p:graphicFrame>
    </p:spTree>
    <p:extLst>
      <p:ext uri="{BB962C8B-B14F-4D97-AF65-F5344CB8AC3E}">
        <p14:creationId xmlns:p14="http://schemas.microsoft.com/office/powerpoint/2010/main" xmlns="" val="3920696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Some reports have summary data at the bottom of the report showing the total number of alerts or instances of follow-up over the date range specified for the report, or the mean percentage of instances of follow-up.</a:t>
            </a:r>
          </a:p>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0" indent="0">
              <a:lnSpc>
                <a:spcPct val="80000"/>
              </a:lnSpc>
              <a:buNone/>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Reports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2" name="Picture 1"/>
          <p:cNvPicPr>
            <a:picLocks noChangeAspect="1"/>
          </p:cNvPicPr>
          <p:nvPr/>
        </p:nvPicPr>
        <p:blipFill>
          <a:blip r:embed="rId2" cstate="print"/>
          <a:stretch>
            <a:fillRect/>
          </a:stretch>
        </p:blipFill>
        <p:spPr>
          <a:xfrm>
            <a:off x="2716370" y="2519948"/>
            <a:ext cx="3673158" cy="1188823"/>
          </a:xfrm>
          <a:prstGeom prst="rect">
            <a:avLst/>
          </a:prstGeom>
          <a:ln>
            <a:solidFill>
              <a:schemeClr val="tx1"/>
            </a:solidFill>
          </a:ln>
        </p:spPr>
      </p:pic>
      <p:pic>
        <p:nvPicPr>
          <p:cNvPr id="3" name="Picture 2"/>
          <p:cNvPicPr>
            <a:picLocks noChangeAspect="1"/>
          </p:cNvPicPr>
          <p:nvPr/>
        </p:nvPicPr>
        <p:blipFill>
          <a:blip r:embed="rId3" cstate="print"/>
          <a:stretch>
            <a:fillRect/>
          </a:stretch>
        </p:blipFill>
        <p:spPr>
          <a:xfrm>
            <a:off x="2110528" y="4012005"/>
            <a:ext cx="4884843" cy="1196444"/>
          </a:xfrm>
          <a:prstGeom prst="rect">
            <a:avLst/>
          </a:prstGeom>
          <a:ln>
            <a:solidFill>
              <a:schemeClr val="tx1"/>
            </a:solidFill>
          </a:ln>
        </p:spPr>
      </p:pic>
      <p:sp>
        <p:nvSpPr>
          <p:cNvPr id="8" name="Rectangle 3"/>
          <p:cNvSpPr>
            <a:spLocks noGrp="1" noChangeArrowheads="1"/>
          </p:cNvSpPr>
          <p:nvPr>
            <p:ph sz="half" idx="1"/>
          </p:nvPr>
        </p:nvSpPr>
        <p:spPr>
          <a:xfrm>
            <a:off x="288025" y="5281480"/>
            <a:ext cx="8343900" cy="345496"/>
          </a:xfrm>
        </p:spPr>
        <p:txBody>
          <a:bodyPr/>
          <a:lstStyle/>
          <a:p>
            <a:pPr marL="0" indent="0" algn="ctr">
              <a:lnSpc>
                <a:spcPct val="80000"/>
              </a:lnSpc>
              <a:buNone/>
              <a:tabLst>
                <a:tab pos="2279650" algn="l"/>
              </a:tabLst>
            </a:pPr>
            <a:r>
              <a:rPr lang="en-US" sz="1600" i="1" dirty="0" smtClean="0"/>
              <a:t>QI Tool Summary Data</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1236998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3: Using the Super User Menu</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195235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Accessing the Super User Administrative Menu</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5369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Purpose and Objectives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Objective: To provide an overview, basic training, and examples of how to access and use the QI Tool</a:t>
            </a:r>
          </a:p>
          <a:p>
            <a:pPr>
              <a:lnSpc>
                <a:spcPct val="80000"/>
              </a:lnSpc>
              <a:tabLst>
                <a:tab pos="2279650" algn="l"/>
              </a:tabLst>
            </a:pPr>
            <a:endParaRPr lang="en-US" sz="2400" dirty="0" smtClean="0"/>
          </a:p>
          <a:p>
            <a:pPr>
              <a:lnSpc>
                <a:spcPct val="80000"/>
              </a:lnSpc>
              <a:tabLst>
                <a:tab pos="2279650" algn="l"/>
              </a:tabLst>
            </a:pPr>
            <a:r>
              <a:rPr lang="en-US" sz="2400" dirty="0" smtClean="0"/>
              <a:t>After completing this training:</a:t>
            </a:r>
          </a:p>
          <a:p>
            <a:pPr lvl="1">
              <a:lnSpc>
                <a:spcPct val="80000"/>
              </a:lnSpc>
              <a:tabLst>
                <a:tab pos="2279650" algn="l"/>
              </a:tabLst>
            </a:pPr>
            <a:r>
              <a:rPr lang="en-US" sz="2000" dirty="0" smtClean="0"/>
              <a:t>All Users should be able to view and generate reports for critical alerts using the QI Tool</a:t>
            </a:r>
          </a:p>
          <a:p>
            <a:pPr lvl="1">
              <a:lnSpc>
                <a:spcPct val="80000"/>
              </a:lnSpc>
              <a:tabLst>
                <a:tab pos="2279650" algn="l"/>
              </a:tabLst>
            </a:pPr>
            <a:r>
              <a:rPr lang="en-US" sz="2000" dirty="0" smtClean="0"/>
              <a:t>Super Users should be able to manage QI Tool groups, users, and reports</a:t>
            </a:r>
            <a:endParaRPr lang="en-US" sz="20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p14="http://schemas.microsoft.com/office/powerpoint/2010/main" xmlns="" val="958024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60415" y="2142759"/>
            <a:ext cx="8034265" cy="1761900"/>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Accessing the Super User Administrative Menu</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Super Users will see a slightly different page in the QI Tool upon logging in. There will be an additional link called Tools.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6" name="Rectangle 3"/>
          <p:cNvSpPr>
            <a:spLocks noGrp="1" noChangeArrowheads="1"/>
          </p:cNvSpPr>
          <p:nvPr>
            <p:ph sz="half" idx="1"/>
          </p:nvPr>
        </p:nvSpPr>
        <p:spPr>
          <a:xfrm>
            <a:off x="305598" y="3955492"/>
            <a:ext cx="8343900" cy="345496"/>
          </a:xfrm>
        </p:spPr>
        <p:txBody>
          <a:bodyPr/>
          <a:lstStyle/>
          <a:p>
            <a:pPr marL="0" indent="0" algn="ctr">
              <a:lnSpc>
                <a:spcPct val="80000"/>
              </a:lnSpc>
              <a:buNone/>
              <a:tabLst>
                <a:tab pos="2279650" algn="l"/>
              </a:tabLst>
            </a:pPr>
            <a:r>
              <a:rPr lang="en-US" sz="1600" i="1" dirty="0" smtClean="0"/>
              <a:t>QI Tool Main Page, logged in as Super User</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7" name="Oval 6"/>
          <p:cNvSpPr/>
          <p:nvPr/>
        </p:nvSpPr>
        <p:spPr bwMode="auto">
          <a:xfrm>
            <a:off x="6246737" y="2549651"/>
            <a:ext cx="575733" cy="32901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96079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Accessing the Super User Administrative Menu</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Click on the Tools link to display the QI Tool Administration Tools Page.</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6" name="Rectangle 3"/>
          <p:cNvSpPr>
            <a:spLocks noGrp="1" noChangeArrowheads="1"/>
          </p:cNvSpPr>
          <p:nvPr>
            <p:ph sz="half" idx="1"/>
          </p:nvPr>
        </p:nvSpPr>
        <p:spPr>
          <a:xfrm>
            <a:off x="305598" y="4158694"/>
            <a:ext cx="8343900" cy="345496"/>
          </a:xfrm>
        </p:spPr>
        <p:txBody>
          <a:bodyPr/>
          <a:lstStyle/>
          <a:p>
            <a:pPr marL="0" indent="0" algn="ctr">
              <a:lnSpc>
                <a:spcPct val="80000"/>
              </a:lnSpc>
              <a:buNone/>
              <a:tabLst>
                <a:tab pos="2279650" algn="l"/>
              </a:tabLst>
            </a:pPr>
            <a:r>
              <a:rPr lang="en-US" sz="1600" i="1" dirty="0" smtClean="0"/>
              <a:t>QI Tool Administration Tools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394602" y="1788319"/>
            <a:ext cx="8316696" cy="2313667"/>
          </a:xfrm>
          <a:prstGeom prst="rect">
            <a:avLst/>
          </a:prstGeom>
          <a:ln>
            <a:solidFill>
              <a:schemeClr val="tx1"/>
            </a:solidFill>
          </a:ln>
        </p:spPr>
      </p:pic>
    </p:spTree>
    <p:extLst>
      <p:ext uri="{BB962C8B-B14F-4D97-AF65-F5344CB8AC3E}">
        <p14:creationId xmlns:p14="http://schemas.microsoft.com/office/powerpoint/2010/main" xmlns="" val="2522474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 of the Super User Administrative Menu</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Super User Administrative Menu allows you to manage (Add/Edit/Delete) user access to the QI Tool and what data they can view.</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6" name="Rectangle 3"/>
          <p:cNvSpPr>
            <a:spLocks noGrp="1" noChangeArrowheads="1"/>
          </p:cNvSpPr>
          <p:nvPr>
            <p:ph sz="half" idx="1"/>
          </p:nvPr>
        </p:nvSpPr>
        <p:spPr>
          <a:xfrm>
            <a:off x="456402" y="5197269"/>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381000" y="2823559"/>
            <a:ext cx="8316696" cy="2313667"/>
          </a:xfrm>
          <a:prstGeom prst="rect">
            <a:avLst/>
          </a:prstGeom>
          <a:ln>
            <a:solidFill>
              <a:schemeClr val="tx1"/>
            </a:solidFill>
          </a:ln>
        </p:spPr>
      </p:pic>
      <p:sp>
        <p:nvSpPr>
          <p:cNvPr id="7" name="Rectangular Callout 6"/>
          <p:cNvSpPr/>
          <p:nvPr/>
        </p:nvSpPr>
        <p:spPr bwMode="auto">
          <a:xfrm>
            <a:off x="447150" y="2167139"/>
            <a:ext cx="1436571" cy="818398"/>
          </a:xfrm>
          <a:prstGeom prst="wedgeRectCallout">
            <a:avLst>
              <a:gd name="adj1" fmla="val 27565"/>
              <a:gd name="adj2" fmla="val 12519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Manage groups and what </a:t>
            </a:r>
            <a:r>
              <a:rPr lang="en-US" dirty="0" smtClean="0"/>
              <a:t>reports they </a:t>
            </a:r>
            <a:r>
              <a:rPr lang="en-US" dirty="0"/>
              <a:t>can view in the QI Tool</a:t>
            </a:r>
          </a:p>
        </p:txBody>
      </p:sp>
      <p:sp>
        <p:nvSpPr>
          <p:cNvPr id="8" name="Rectangular Callout 7"/>
          <p:cNvSpPr/>
          <p:nvPr/>
        </p:nvSpPr>
        <p:spPr bwMode="auto">
          <a:xfrm>
            <a:off x="6026683" y="1941690"/>
            <a:ext cx="1436571" cy="1016405"/>
          </a:xfrm>
          <a:prstGeom prst="wedgeRectCallout">
            <a:avLst>
              <a:gd name="adj1" fmla="val -7012"/>
              <a:gd name="adj2" fmla="val 12446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200" b="1" i="0" u="none" strike="noStrike" cap="none" normalizeH="0" baseline="0" dirty="0" smtClean="0">
                <a:ln>
                  <a:noFill/>
                </a:ln>
                <a:solidFill>
                  <a:schemeClr val="tx1"/>
                </a:solidFill>
                <a:effectLst/>
                <a:latin typeface="Arial" charset="0"/>
              </a:rPr>
              <a:t>Manage </a:t>
            </a:r>
            <a:r>
              <a:rPr kumimoji="0" lang="en-US" sz="1200" b="1" i="0" u="none" strike="noStrike" cap="none" normalizeH="0" dirty="0" smtClean="0">
                <a:ln>
                  <a:noFill/>
                </a:ln>
                <a:solidFill>
                  <a:schemeClr val="tx1"/>
                </a:solidFill>
                <a:effectLst/>
                <a:latin typeface="Arial" charset="0"/>
              </a:rPr>
              <a:t>the names of reports and how they display in the QI Tool</a:t>
            </a:r>
            <a:endParaRPr kumimoji="0" lang="en-US" sz="1200" b="1" i="0" u="none" strike="noStrike" cap="none" normalizeH="0" baseline="0" dirty="0" smtClean="0">
              <a:ln>
                <a:noFill/>
              </a:ln>
              <a:solidFill>
                <a:schemeClr val="tx1"/>
              </a:solidFill>
              <a:effectLst/>
              <a:latin typeface="Arial" charset="0"/>
            </a:endParaRPr>
          </a:p>
        </p:txBody>
      </p:sp>
      <p:sp>
        <p:nvSpPr>
          <p:cNvPr id="9" name="Rectangular Callout 8"/>
          <p:cNvSpPr/>
          <p:nvPr/>
        </p:nvSpPr>
        <p:spPr bwMode="auto">
          <a:xfrm>
            <a:off x="4037713" y="2280357"/>
            <a:ext cx="1436571" cy="681518"/>
          </a:xfrm>
          <a:prstGeom prst="wedgeRectCallout">
            <a:avLst>
              <a:gd name="adj1" fmla="val -18013"/>
              <a:gd name="adj2" fmla="val 14381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Manage users and their access</a:t>
            </a:r>
            <a:r>
              <a:rPr kumimoji="0" lang="en-US" sz="1200" b="1" i="0" u="none" strike="noStrike" cap="none" normalizeH="0" dirty="0" smtClean="0">
                <a:ln>
                  <a:noFill/>
                </a:ln>
                <a:solidFill>
                  <a:schemeClr val="tx1"/>
                </a:solidFill>
                <a:effectLst/>
                <a:latin typeface="Arial" charset="0"/>
              </a:rPr>
              <a:t> to the QI Tool</a:t>
            </a:r>
            <a:endParaRPr kumimoji="0" lang="en-US" sz="1200" b="1" i="0" u="none" strike="noStrike" cap="none" normalizeH="0" baseline="0" dirty="0" smtClean="0">
              <a:ln>
                <a:noFill/>
              </a:ln>
              <a:solidFill>
                <a:schemeClr val="tx1"/>
              </a:solidFill>
              <a:effectLst/>
              <a:latin typeface="Arial" charset="0"/>
            </a:endParaRPr>
          </a:p>
        </p:txBody>
      </p:sp>
      <p:sp>
        <p:nvSpPr>
          <p:cNvPr id="10" name="Rectangular Callout 9"/>
          <p:cNvSpPr/>
          <p:nvPr/>
        </p:nvSpPr>
        <p:spPr bwMode="auto">
          <a:xfrm>
            <a:off x="2223669" y="2288378"/>
            <a:ext cx="1436571" cy="688407"/>
          </a:xfrm>
          <a:prstGeom prst="wedgeRectCallout">
            <a:avLst>
              <a:gd name="adj1" fmla="val 15198"/>
              <a:gd name="adj2" fmla="val 14571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Manage </a:t>
            </a:r>
            <a:r>
              <a:rPr lang="en-US" dirty="0" err="1" smtClean="0"/>
              <a:t>VistA</a:t>
            </a:r>
            <a:r>
              <a:rPr lang="en-US" dirty="0" smtClean="0"/>
              <a:t> groups linked to QI Tool Groups</a:t>
            </a:r>
            <a:endParaRPr kumimoji="0" lang="en-US" sz="1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1022562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Managing Qi Tool Groups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83157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Managing QI Tool Groups</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The QI Tool Groups area allows you to create groups of users and configure which reports they have access to.</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42962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9" name="Picture 8"/>
          <p:cNvPicPr>
            <a:picLocks noChangeAspect="1"/>
          </p:cNvPicPr>
          <p:nvPr/>
        </p:nvPicPr>
        <p:blipFill>
          <a:blip r:embed="rId2" cstate="print"/>
          <a:stretch>
            <a:fillRect/>
          </a:stretch>
        </p:blipFill>
        <p:spPr>
          <a:xfrm>
            <a:off x="381000" y="2044625"/>
            <a:ext cx="8316696" cy="2313667"/>
          </a:xfrm>
          <a:prstGeom prst="rect">
            <a:avLst/>
          </a:prstGeom>
          <a:ln>
            <a:solidFill>
              <a:schemeClr val="tx1"/>
            </a:solidFill>
          </a:ln>
        </p:spPr>
      </p:pic>
      <p:sp>
        <p:nvSpPr>
          <p:cNvPr id="10" name="Oval 9"/>
          <p:cNvSpPr/>
          <p:nvPr/>
        </p:nvSpPr>
        <p:spPr bwMode="auto">
          <a:xfrm>
            <a:off x="726470" y="2765343"/>
            <a:ext cx="1734508" cy="121963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109534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Adding a QI Tool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84896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a:tabLst>
                <a:tab pos="2279650" algn="l"/>
              </a:tabLst>
            </a:pPr>
            <a:r>
              <a:rPr lang="en-US" sz="2400" dirty="0" smtClean="0"/>
              <a:t>To add a QI Tool Group, first click on the Add button.</a:t>
            </a:r>
          </a:p>
          <a:p>
            <a:pPr marL="457200" indent="-457200">
              <a:lnSpc>
                <a:spcPct val="80000"/>
              </a:lnSpc>
              <a:buFont typeface="+mj-lt"/>
              <a:buAutoNum type="arabicPeriod"/>
              <a:tabLst>
                <a:tab pos="2279650" algn="l"/>
              </a:tabLst>
            </a:pPr>
            <a:r>
              <a:rPr lang="en-US" sz="2400" dirty="0" smtClean="0"/>
              <a:t>This will change the system to Add Mode. You’ll know it is in Add Mode when the QI Group Name field is cleared.</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565092"/>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399941" y="2472267"/>
            <a:ext cx="8456822" cy="2057561"/>
          </a:xfrm>
          <a:prstGeom prst="rect">
            <a:avLst/>
          </a:prstGeom>
        </p:spPr>
      </p:pic>
      <p:sp>
        <p:nvSpPr>
          <p:cNvPr id="10" name="Oval 9"/>
          <p:cNvSpPr/>
          <p:nvPr/>
        </p:nvSpPr>
        <p:spPr bwMode="auto">
          <a:xfrm>
            <a:off x="1392515" y="2472267"/>
            <a:ext cx="707219" cy="49671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1940026" y="3705388"/>
            <a:ext cx="2090107" cy="49671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Rectangular Callout 11"/>
          <p:cNvSpPr/>
          <p:nvPr/>
        </p:nvSpPr>
        <p:spPr bwMode="auto">
          <a:xfrm>
            <a:off x="2513016" y="2390279"/>
            <a:ext cx="1436571" cy="818398"/>
          </a:xfrm>
          <a:prstGeom prst="wedgeRectCallout">
            <a:avLst>
              <a:gd name="adj1" fmla="val 27565"/>
              <a:gd name="adj2" fmla="val 12519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Add button and the QI Group Name clears</a:t>
            </a:r>
            <a:endParaRPr lang="en-US" dirty="0"/>
          </a:p>
        </p:txBody>
      </p:sp>
      <p:sp>
        <p:nvSpPr>
          <p:cNvPr id="13" name="Rectangular Callout 12"/>
          <p:cNvSpPr/>
          <p:nvPr/>
        </p:nvSpPr>
        <p:spPr bwMode="auto">
          <a:xfrm>
            <a:off x="2531957" y="2390279"/>
            <a:ext cx="1436571" cy="818398"/>
          </a:xfrm>
          <a:prstGeom prst="wedgeRectCallout">
            <a:avLst>
              <a:gd name="adj1" fmla="val -75378"/>
              <a:gd name="adj2" fmla="val -1550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Add button and the QI Group Name clears</a:t>
            </a:r>
            <a:endParaRPr lang="en-US" dirty="0"/>
          </a:p>
        </p:txBody>
      </p:sp>
    </p:spTree>
    <p:extLst>
      <p:ext uri="{BB962C8B-B14F-4D97-AF65-F5344CB8AC3E}">
        <p14:creationId xmlns:p14="http://schemas.microsoft.com/office/powerpoint/2010/main" xmlns="" val="964951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332174" y="2501198"/>
            <a:ext cx="8441551" cy="2408379"/>
          </a:xfrm>
          <a:prstGeom prst="rect">
            <a:avLst/>
          </a:prstGeom>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Click the Available Reports field to show the available reports in a dropdown. </a:t>
            </a:r>
          </a:p>
          <a:p>
            <a:pPr marL="457200" indent="-457200">
              <a:lnSpc>
                <a:spcPct val="80000"/>
              </a:lnSpc>
              <a:buFont typeface="+mj-lt"/>
              <a:buAutoNum type="arabicPeriod" startAt="3"/>
              <a:tabLst>
                <a:tab pos="2279650" algn="l"/>
              </a:tabLst>
            </a:pPr>
            <a:r>
              <a:rPr lang="en-US" sz="2400" dirty="0" smtClean="0"/>
              <a:t>Click the checkboxes to select which reports this QI Tool Group should have access to.</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99407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4" name="Rectangle 3"/>
          <p:cNvSpPr>
            <a:spLocks noGrp="1" noChangeArrowheads="1"/>
          </p:cNvSpPr>
          <p:nvPr>
            <p:ph sz="half" idx="1"/>
          </p:nvPr>
        </p:nvSpPr>
        <p:spPr>
          <a:xfrm>
            <a:off x="381000" y="345440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a:t>
            </a:r>
            <a:r>
              <a:rPr lang="en-US" sz="2000" dirty="0" smtClean="0"/>
              <a:t>Click outside the dropdown (for example, the grey area) to close the dropdown.</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15" name="Oval 14"/>
          <p:cNvSpPr/>
          <p:nvPr/>
        </p:nvSpPr>
        <p:spPr bwMode="auto">
          <a:xfrm>
            <a:off x="1906160" y="4020762"/>
            <a:ext cx="4133396" cy="88881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092936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00811" y="2472267"/>
            <a:ext cx="8104277" cy="2386031"/>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5"/>
              <a:tabLst>
                <a:tab pos="2279650" algn="l"/>
              </a:tabLst>
            </a:pPr>
            <a:r>
              <a:rPr lang="en-US" sz="2400" dirty="0" smtClean="0"/>
              <a:t>Click the Group Members field to show the available users in a dropdown. </a:t>
            </a:r>
          </a:p>
          <a:p>
            <a:pPr marL="457200" indent="-457200">
              <a:lnSpc>
                <a:spcPct val="80000"/>
              </a:lnSpc>
              <a:buFont typeface="+mj-lt"/>
              <a:buAutoNum type="arabicPeriod" startAt="5"/>
              <a:tabLst>
                <a:tab pos="2279650" algn="l"/>
              </a:tabLst>
            </a:pPr>
            <a:r>
              <a:rPr lang="en-US" sz="2400" dirty="0" smtClean="0"/>
              <a:t>Click the checkboxes to select which users should be part of this QI Tool Group.</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99407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4" name="Rectangle 3"/>
          <p:cNvSpPr>
            <a:spLocks noGrp="1" noChangeArrowheads="1"/>
          </p:cNvSpPr>
          <p:nvPr>
            <p:ph sz="half" idx="1"/>
          </p:nvPr>
        </p:nvSpPr>
        <p:spPr>
          <a:xfrm>
            <a:off x="381000" y="345440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a:t>
            </a:r>
            <a:r>
              <a:rPr lang="en-US" sz="2000" dirty="0" smtClean="0"/>
              <a:t>Click outside the dropdown (for example, the grey area) to close the dropdown.</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 name="Oval 8"/>
          <p:cNvSpPr/>
          <p:nvPr/>
        </p:nvSpPr>
        <p:spPr bwMode="auto">
          <a:xfrm>
            <a:off x="5134782" y="3698046"/>
            <a:ext cx="2248151" cy="85137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463078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56402" y="3120679"/>
            <a:ext cx="8213748" cy="200886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7"/>
              <a:tabLst>
                <a:tab pos="2279650" algn="l"/>
              </a:tabLst>
            </a:pPr>
            <a:r>
              <a:rPr lang="en-US" sz="2400" dirty="0" smtClean="0"/>
              <a:t>Click and enter a name into the QI Group Name field to name your new QI Tool Group.</a:t>
            </a:r>
          </a:p>
          <a:p>
            <a:pPr marL="457200" indent="-457200">
              <a:lnSpc>
                <a:spcPct val="80000"/>
              </a:lnSpc>
              <a:buFont typeface="+mj-lt"/>
              <a:buAutoNum type="arabicPeriod" startAt="7"/>
              <a:tabLst>
                <a:tab pos="2279650" algn="l"/>
              </a:tabLst>
            </a:pPr>
            <a:r>
              <a:rPr lang="en-US" sz="2400" dirty="0" smtClean="0"/>
              <a:t>Click the Active checkbox to mark this as an active QI Tool Group.</a:t>
            </a:r>
          </a:p>
          <a:p>
            <a:pPr marL="457200" indent="-457200">
              <a:lnSpc>
                <a:spcPct val="80000"/>
              </a:lnSpc>
              <a:buFont typeface="+mj-lt"/>
              <a:buAutoNum type="arabicPeriod" startAt="7"/>
              <a:tabLst>
                <a:tab pos="2279650" algn="l"/>
              </a:tabLst>
            </a:pPr>
            <a:r>
              <a:rPr lang="en-US" sz="2400" dirty="0" smtClean="0"/>
              <a:t>When you are finished configuring the group, click Apply Changes to create it.</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5231143"/>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1949152" y="4358550"/>
            <a:ext cx="3108270" cy="32289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4035120" y="4772787"/>
            <a:ext cx="1022302" cy="41814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77804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a:t>
            </a:r>
            <a:r>
              <a:rPr lang="en-US" dirty="0"/>
              <a:t>1</a:t>
            </a:r>
            <a:r>
              <a:rPr lang="en-US" dirty="0" smtClean="0"/>
              <a:t>: What Is the QI Tool?</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564554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10"/>
              <a:tabLst>
                <a:tab pos="2279650" algn="l"/>
              </a:tabLst>
            </a:pPr>
            <a:r>
              <a:rPr lang="en-US" sz="2400" dirty="0" smtClean="0"/>
              <a:t>Your new QI Tool Group will appear in the QI Tool Groups area.</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3955498"/>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2" cstate="print"/>
          <a:stretch>
            <a:fillRect/>
          </a:stretch>
        </p:blipFill>
        <p:spPr>
          <a:xfrm>
            <a:off x="381000" y="1821219"/>
            <a:ext cx="8215945" cy="2024219"/>
          </a:xfrm>
          <a:prstGeom prst="rect">
            <a:avLst/>
          </a:prstGeom>
          <a:ln>
            <a:solidFill>
              <a:schemeClr val="tx1"/>
            </a:solidFill>
          </a:ln>
        </p:spPr>
      </p:pic>
      <p:sp>
        <p:nvSpPr>
          <p:cNvPr id="11" name="Oval 10"/>
          <p:cNvSpPr/>
          <p:nvPr/>
        </p:nvSpPr>
        <p:spPr bwMode="auto">
          <a:xfrm>
            <a:off x="380999" y="2214493"/>
            <a:ext cx="804333" cy="25777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644709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Editing a QI Tool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2040888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447150" y="3749365"/>
            <a:ext cx="8189273" cy="202196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QI Tool Group</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Editing existing QI Tool Groups works in a similar fashion to creating a new group.</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QI Tool Group that you want to edit and click </a:t>
            </a:r>
            <a:r>
              <a:rPr lang="en-US" sz="2400" dirty="0"/>
              <a:t>on the </a:t>
            </a:r>
            <a:r>
              <a:rPr lang="en-US" sz="2400" dirty="0" smtClean="0"/>
              <a:t>Edit button</a:t>
            </a:r>
            <a:r>
              <a:rPr lang="en-US" sz="2400" dirty="0"/>
              <a:t>.</a:t>
            </a:r>
          </a:p>
          <a:p>
            <a:pPr marL="457200" indent="-457200">
              <a:lnSpc>
                <a:spcPct val="80000"/>
              </a:lnSpc>
              <a:buFont typeface="+mj-lt"/>
              <a:buAutoNum type="arabicPeriod"/>
              <a:tabLst>
                <a:tab pos="2279650" algn="l"/>
              </a:tabLst>
            </a:pPr>
            <a:r>
              <a:rPr lang="en-US" sz="2400" dirty="0"/>
              <a:t>This will change the system to </a:t>
            </a:r>
            <a:r>
              <a:rPr lang="en-US" sz="2400" dirty="0" smtClean="0"/>
              <a:t>Edit Mode</a:t>
            </a:r>
            <a:r>
              <a:rPr lang="en-US" sz="2400" dirty="0"/>
              <a:t>. You’ll know it is in </a:t>
            </a:r>
            <a:r>
              <a:rPr lang="en-US" sz="2400" dirty="0" smtClean="0"/>
              <a:t>Edit Mode </a:t>
            </a:r>
            <a:r>
              <a:rPr lang="en-US" sz="2400" dirty="0"/>
              <a:t>when the QI </a:t>
            </a:r>
            <a:r>
              <a:rPr lang="en-US" sz="2400" dirty="0" smtClean="0"/>
              <a:t>Tool Group name you selected is shown in the QI Group Name field.</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5863312"/>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1415093" y="4041502"/>
            <a:ext cx="707219" cy="49671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1900999" y="4906418"/>
            <a:ext cx="2090107" cy="49671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3" name="Rectangular Callout 12"/>
          <p:cNvSpPr/>
          <p:nvPr/>
        </p:nvSpPr>
        <p:spPr bwMode="auto">
          <a:xfrm>
            <a:off x="2543246" y="3903069"/>
            <a:ext cx="1436571" cy="818398"/>
          </a:xfrm>
          <a:prstGeom prst="wedgeRectCallout">
            <a:avLst>
              <a:gd name="adj1" fmla="val -75378"/>
              <a:gd name="adj2" fmla="val -1550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Edit button and selected QI Group appears</a:t>
            </a:r>
            <a:endParaRPr lang="en-US" dirty="0"/>
          </a:p>
        </p:txBody>
      </p:sp>
      <p:sp>
        <p:nvSpPr>
          <p:cNvPr id="14" name="Rectangular Callout 13"/>
          <p:cNvSpPr/>
          <p:nvPr/>
        </p:nvSpPr>
        <p:spPr bwMode="auto">
          <a:xfrm>
            <a:off x="2543246" y="3908164"/>
            <a:ext cx="1436571" cy="818398"/>
          </a:xfrm>
          <a:prstGeom prst="wedgeRectCallout">
            <a:avLst>
              <a:gd name="adj1" fmla="val -19585"/>
              <a:gd name="adj2" fmla="val 8381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Edit button and selected QI Group appears</a:t>
            </a:r>
            <a:endParaRPr lang="en-US" dirty="0"/>
          </a:p>
        </p:txBody>
      </p:sp>
    </p:spTree>
    <p:extLst>
      <p:ext uri="{BB962C8B-B14F-4D97-AF65-F5344CB8AC3E}">
        <p14:creationId xmlns:p14="http://schemas.microsoft.com/office/powerpoint/2010/main" xmlns="" val="8581645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QI Tool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Once in Edit Mode, you can name the QI Tool Group, make the group active or inactive, add or remove group members, and configure which reports they have access to. These controls are explained in </a:t>
            </a:r>
            <a:r>
              <a:rPr lang="en-US" sz="2400" dirty="0" smtClean="0">
                <a:hlinkClick r:id="rId2" action="ppaction://hlinksldjump"/>
              </a:rPr>
              <a:t>Adding a QI Tool Group</a:t>
            </a:r>
            <a:r>
              <a:rPr lang="en-US" sz="2400" dirty="0" smtClean="0"/>
              <a:t>.</a:t>
            </a:r>
          </a:p>
          <a:p>
            <a:pPr marL="457200" indent="-457200">
              <a:lnSpc>
                <a:spcPct val="80000"/>
              </a:lnSpc>
              <a:buFont typeface="+mj-lt"/>
              <a:buAutoNum type="arabicPeriod" startAt="3"/>
              <a:tabLst>
                <a:tab pos="2279650" algn="l"/>
              </a:tabLst>
            </a:pPr>
            <a:r>
              <a:rPr lang="en-US" sz="2400" dirty="0" smtClean="0"/>
              <a:t>When you are finished, click Apply Changes to save your changes.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47150" y="4473666"/>
            <a:ext cx="8343900" cy="345496"/>
          </a:xfrm>
        </p:spPr>
        <p:txBody>
          <a:bodyPr/>
          <a:lstStyle/>
          <a:p>
            <a:pPr marL="0" indent="0" algn="ctr">
              <a:lnSpc>
                <a:spcPct val="80000"/>
              </a:lnSpc>
              <a:buNone/>
              <a:tabLst>
                <a:tab pos="2279650" algn="l"/>
              </a:tabLst>
            </a:pPr>
            <a:r>
              <a:rPr lang="en-US" sz="1600" i="1" dirty="0" smtClean="0"/>
              <a:t>QI Tool Group Controls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3" cstate="print"/>
          <a:stretch>
            <a:fillRect/>
          </a:stretch>
        </p:blipFill>
        <p:spPr>
          <a:xfrm>
            <a:off x="1334162" y="3334104"/>
            <a:ext cx="6424217" cy="1005927"/>
          </a:xfrm>
          <a:prstGeom prst="rect">
            <a:avLst/>
          </a:prstGeom>
          <a:ln>
            <a:solidFill>
              <a:schemeClr val="tx1"/>
            </a:solidFill>
          </a:ln>
        </p:spPr>
      </p:pic>
      <p:sp>
        <p:nvSpPr>
          <p:cNvPr id="11" name="Oval 10"/>
          <p:cNvSpPr/>
          <p:nvPr/>
        </p:nvSpPr>
        <p:spPr bwMode="auto">
          <a:xfrm>
            <a:off x="4035119" y="3885648"/>
            <a:ext cx="1022302" cy="41814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56241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Deleting a QI Tool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444014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447150" y="2518876"/>
            <a:ext cx="8189273" cy="202196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QI Tool Group</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QI Tool Groups can be deleted.</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QI Tool Group that you want to delete and click </a:t>
            </a:r>
            <a:r>
              <a:rPr lang="en-US" sz="2400" dirty="0"/>
              <a:t>on the </a:t>
            </a:r>
            <a:r>
              <a:rPr lang="en-US" sz="2400" dirty="0" smtClean="0"/>
              <a:t>Delete button</a:t>
            </a:r>
            <a:r>
              <a:rPr lang="en-US" sz="2400" dirty="0"/>
              <a:t>.</a:t>
            </a:r>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598956"/>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1369937" y="3191273"/>
            <a:ext cx="707219" cy="33858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4898998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17010" y="2814787"/>
            <a:ext cx="8271879" cy="1956917"/>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QI Tool Group</a:t>
            </a:r>
          </a:p>
        </p:txBody>
      </p:sp>
      <p:sp>
        <p:nvSpPr>
          <p:cNvPr id="9219" name="Rectangle 3"/>
          <p:cNvSpPr>
            <a:spLocks noGrp="1" noChangeArrowheads="1"/>
          </p:cNvSpPr>
          <p:nvPr>
            <p:ph sz="half" idx="1"/>
          </p:nvPr>
        </p:nvSpPr>
        <p:spPr>
          <a:xfrm>
            <a:off x="381000" y="1066800"/>
            <a:ext cx="8343900" cy="987778"/>
          </a:xfrm>
        </p:spPr>
        <p:txBody>
          <a:bodyPr/>
          <a:lstStyle/>
          <a:p>
            <a:pPr marL="457200" indent="-457200">
              <a:lnSpc>
                <a:spcPct val="80000"/>
              </a:lnSpc>
              <a:buFont typeface="+mj-lt"/>
              <a:buAutoNum type="arabicPeriod" startAt="2"/>
              <a:tabLst>
                <a:tab pos="2279650" algn="l"/>
              </a:tabLst>
            </a:pPr>
            <a:r>
              <a:rPr lang="en-US" sz="2400" dirty="0" smtClean="0"/>
              <a:t>A warning message will appear asking you to confirm the deletion.</a:t>
            </a:r>
          </a:p>
          <a:p>
            <a:pPr marL="457200" indent="-457200">
              <a:lnSpc>
                <a:spcPct val="80000"/>
              </a:lnSpc>
              <a:buFont typeface="+mj-lt"/>
              <a:buAutoNum type="arabicPeriod" startAt="2"/>
              <a:tabLst>
                <a:tab pos="2279650" algn="l"/>
              </a:tabLst>
            </a:pPr>
            <a:r>
              <a:rPr lang="en-US" sz="2400" dirty="0" smtClean="0"/>
              <a:t>Click Yes to delete the QI Tool Group you have selected. Alternatively, click No to remove the warning message and retain the group.</a:t>
            </a:r>
            <a:endParaRPr lang="en-US" sz="2400" dirty="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802158"/>
            <a:ext cx="8343900" cy="345496"/>
          </a:xfrm>
        </p:spPr>
        <p:txBody>
          <a:bodyPr/>
          <a:lstStyle/>
          <a:p>
            <a:pPr marL="0" indent="0" algn="ctr">
              <a:lnSpc>
                <a:spcPct val="80000"/>
              </a:lnSpc>
              <a:buNone/>
              <a:tabLst>
                <a:tab pos="2279650" algn="l"/>
              </a:tabLst>
            </a:pPr>
            <a:r>
              <a:rPr lang="en-US" sz="1600" i="1" dirty="0" smtClean="0"/>
              <a:t>QI Tool Group Deletion Warning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921133" y="4279051"/>
            <a:ext cx="707219" cy="338587"/>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0515192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a:t>Managing VistA </a:t>
            </a:r>
            <a:r>
              <a:rPr lang="en-US" dirty="0" smtClean="0"/>
              <a:t>Groups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649422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81000" y="2078079"/>
            <a:ext cx="8419302" cy="182568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Managing VistA Groups</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The VistA Groups area allows you </a:t>
            </a:r>
            <a:r>
              <a:rPr lang="en-US" sz="2400" dirty="0"/>
              <a:t>Manage </a:t>
            </a:r>
            <a:r>
              <a:rPr lang="en-US" sz="2400" dirty="0" err="1"/>
              <a:t>VistA</a:t>
            </a:r>
            <a:r>
              <a:rPr lang="en-US" sz="2400" dirty="0"/>
              <a:t> groups linked to QI Tool </a:t>
            </a:r>
            <a:r>
              <a:rPr lang="en-US" sz="2400" dirty="0" smtClean="0"/>
              <a:t>Groups at a facility and configure their permissions.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3993810"/>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Oval 9"/>
          <p:cNvSpPr/>
          <p:nvPr/>
        </p:nvSpPr>
        <p:spPr bwMode="auto">
          <a:xfrm>
            <a:off x="2148870" y="2732840"/>
            <a:ext cx="1734508" cy="121963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3013245"/>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a:t>
            </a:r>
            <a:r>
              <a:rPr lang="en-US" sz="2000" dirty="0" smtClean="0"/>
              <a:t>The ability to select a facility is intended for future use and is not fully implemented at this time.</a:t>
            </a:r>
          </a:p>
          <a:p>
            <a:pPr>
              <a:lnSpc>
                <a:spcPct val="80000"/>
              </a:lnSpc>
              <a:tabLst>
                <a:tab pos="2279650" algn="l"/>
              </a:tabLst>
            </a:pPr>
            <a:r>
              <a:rPr lang="en-US" sz="2000" dirty="0" smtClean="0"/>
              <a:t>Also note</a:t>
            </a:r>
            <a:r>
              <a:rPr lang="en-US" sz="2000" dirty="0"/>
              <a:t>: </a:t>
            </a:r>
            <a:r>
              <a:rPr lang="en-US" sz="2000" dirty="0" smtClean="0"/>
              <a:t>Currently, the </a:t>
            </a:r>
            <a:r>
              <a:rPr lang="en-US" sz="2000" dirty="0"/>
              <a:t>only possible </a:t>
            </a:r>
            <a:r>
              <a:rPr lang="en-US" sz="2000" dirty="0" err="1" smtClean="0"/>
              <a:t>VistA</a:t>
            </a:r>
            <a:r>
              <a:rPr lang="en-US" sz="2000" dirty="0" smtClean="0"/>
              <a:t> groups are </a:t>
            </a:r>
            <a:r>
              <a:rPr lang="en-US" sz="2000" dirty="0"/>
              <a:t>1 </a:t>
            </a:r>
            <a:r>
              <a:rPr lang="en-US" sz="2000" dirty="0" smtClean="0"/>
              <a:t>(view own provider’s alerts) </a:t>
            </a:r>
            <a:r>
              <a:rPr lang="en-US" sz="2000" dirty="0"/>
              <a:t>and 2 </a:t>
            </a:r>
            <a:r>
              <a:rPr lang="en-US" sz="2000" dirty="0" smtClean="0"/>
              <a:t>(view all providers’ alerts). </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18644142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Adding a VistA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12983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a:t>A web-based tool to </a:t>
            </a:r>
            <a:r>
              <a:rPr lang="en-US" sz="2400" dirty="0" smtClean="0"/>
              <a:t>sort</a:t>
            </a:r>
            <a:r>
              <a:rPr lang="en-US" sz="2400" dirty="0"/>
              <a:t>, categorize, and review </a:t>
            </a:r>
            <a:r>
              <a:rPr lang="en-US" sz="2400" dirty="0" smtClean="0"/>
              <a:t>critical alerts and the </a:t>
            </a:r>
            <a:r>
              <a:rPr lang="en-US" sz="2400" dirty="0"/>
              <a:t>rate of </a:t>
            </a:r>
            <a:r>
              <a:rPr lang="en-US" sz="2400" dirty="0" smtClean="0"/>
              <a:t>follow-up actions by </a:t>
            </a:r>
            <a:r>
              <a:rPr lang="en-US" sz="2400" dirty="0"/>
              <a:t>provider, clinic, or </a:t>
            </a:r>
            <a:r>
              <a:rPr lang="en-US" sz="2400" dirty="0" smtClean="0"/>
              <a:t>facility</a:t>
            </a:r>
          </a:p>
          <a:p>
            <a:pPr>
              <a:lnSpc>
                <a:spcPct val="80000"/>
              </a:lnSpc>
              <a:tabLst>
                <a:tab pos="2279650" algn="l"/>
              </a:tabLst>
            </a:pPr>
            <a:endParaRPr lang="en-US" sz="2400" dirty="0" smtClean="0"/>
          </a:p>
          <a:p>
            <a:pPr>
              <a:lnSpc>
                <a:spcPct val="80000"/>
              </a:lnSpc>
              <a:tabLst>
                <a:tab pos="2279650" algn="l"/>
              </a:tabLst>
            </a:pPr>
            <a:r>
              <a:rPr lang="en-US" sz="2400" dirty="0" smtClean="0"/>
              <a:t>Primary users:</a:t>
            </a:r>
          </a:p>
          <a:p>
            <a:pPr lvl="1">
              <a:lnSpc>
                <a:spcPct val="80000"/>
              </a:lnSpc>
              <a:tabLst>
                <a:tab pos="2279650" algn="l"/>
              </a:tabLst>
            </a:pPr>
            <a:r>
              <a:rPr lang="en-US" sz="2000" dirty="0" smtClean="0"/>
              <a:t>Patient safety managers and officers</a:t>
            </a:r>
          </a:p>
          <a:p>
            <a:pPr lvl="1">
              <a:lnSpc>
                <a:spcPct val="80000"/>
              </a:lnSpc>
              <a:tabLst>
                <a:tab pos="2279650" algn="l"/>
              </a:tabLst>
            </a:pPr>
            <a:r>
              <a:rPr lang="en-US" sz="2000" dirty="0" smtClean="0"/>
              <a:t>Clinicians and clinician supervisors</a:t>
            </a:r>
          </a:p>
          <a:p>
            <a:pPr lvl="1">
              <a:lnSpc>
                <a:spcPct val="80000"/>
              </a:lnSpc>
              <a:tabLst>
                <a:tab pos="2279650" algn="l"/>
              </a:tabLst>
            </a:pPr>
            <a:endParaRPr lang="en-US" sz="2000" dirty="0" smtClean="0"/>
          </a:p>
          <a:p>
            <a:pPr>
              <a:lnSpc>
                <a:spcPct val="80000"/>
              </a:lnSpc>
              <a:tabLst>
                <a:tab pos="2279650" algn="l"/>
              </a:tabLst>
            </a:pPr>
            <a:r>
              <a:rPr lang="en-US" sz="2400" dirty="0" smtClean="0"/>
              <a:t>Additional potential users</a:t>
            </a:r>
            <a:r>
              <a:rPr lang="en-US" sz="2400" dirty="0"/>
              <a:t>:</a:t>
            </a:r>
          </a:p>
          <a:p>
            <a:pPr lvl="1">
              <a:lnSpc>
                <a:spcPct val="80000"/>
              </a:lnSpc>
              <a:tabLst>
                <a:tab pos="2279650" algn="l"/>
              </a:tabLst>
            </a:pPr>
            <a:r>
              <a:rPr lang="en-US" sz="2000" dirty="0" smtClean="0"/>
              <a:t>Department Chiefs</a:t>
            </a:r>
          </a:p>
          <a:p>
            <a:pPr lvl="1">
              <a:lnSpc>
                <a:spcPct val="80000"/>
              </a:lnSpc>
              <a:tabLst>
                <a:tab pos="2279650" algn="l"/>
              </a:tabLst>
            </a:pPr>
            <a:r>
              <a:rPr lang="en-US" sz="2000" dirty="0" smtClean="0"/>
              <a:t>Care Coordinators</a:t>
            </a:r>
            <a:endParaRPr lang="en-US" sz="20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p14="http://schemas.microsoft.com/office/powerpoint/2010/main" xmlns="" val="3029469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81000" y="1910086"/>
            <a:ext cx="8315182" cy="2155581"/>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a:tabLst>
                <a:tab pos="2279650" algn="l"/>
              </a:tabLst>
            </a:pPr>
            <a:r>
              <a:rPr lang="en-US" sz="2400" dirty="0" smtClean="0"/>
              <a:t>To add a VistA Group, first click on the Add button.</a:t>
            </a:r>
          </a:p>
          <a:p>
            <a:pPr marL="457200" indent="-457200">
              <a:lnSpc>
                <a:spcPct val="80000"/>
              </a:lnSpc>
              <a:buFont typeface="+mj-lt"/>
              <a:buAutoNum type="arabicPeriod"/>
              <a:tabLst>
                <a:tab pos="2279650" algn="l"/>
              </a:tabLst>
            </a:pPr>
            <a:r>
              <a:rPr lang="en-US" sz="2400" dirty="0" smtClean="0"/>
              <a:t>This will change the system to Add Mode.</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136112"/>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Oval 9"/>
          <p:cNvSpPr/>
          <p:nvPr/>
        </p:nvSpPr>
        <p:spPr bwMode="auto">
          <a:xfrm>
            <a:off x="3322914" y="2033207"/>
            <a:ext cx="707219" cy="3381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3518568"/>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smtClean="0"/>
              <a:t>Note</a:t>
            </a:r>
            <a:r>
              <a:rPr lang="en-US" sz="2000" dirty="0"/>
              <a:t>: </a:t>
            </a:r>
            <a:r>
              <a:rPr lang="en-US" sz="2000" dirty="0" smtClean="0"/>
              <a:t>Currently, the </a:t>
            </a:r>
            <a:r>
              <a:rPr lang="en-US" sz="2000" dirty="0"/>
              <a:t>only possible </a:t>
            </a:r>
            <a:r>
              <a:rPr lang="en-US" sz="2000" dirty="0" err="1" smtClean="0"/>
              <a:t>VistA</a:t>
            </a:r>
            <a:r>
              <a:rPr lang="en-US" sz="2000" dirty="0" smtClean="0"/>
              <a:t> groups are </a:t>
            </a:r>
            <a:r>
              <a:rPr lang="en-US" sz="2000" dirty="0"/>
              <a:t>1 </a:t>
            </a:r>
            <a:r>
              <a:rPr lang="en-US" sz="2000" dirty="0" smtClean="0"/>
              <a:t>(view own provider’s alerts) </a:t>
            </a:r>
            <a:r>
              <a:rPr lang="en-US" sz="2000" dirty="0"/>
              <a:t>and 2 </a:t>
            </a:r>
            <a:r>
              <a:rPr lang="en-US" sz="2000" dirty="0" smtClean="0"/>
              <a:t>(view all providers’ alerts). </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16770155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noChangeArrowheads="1"/>
          </p:cNvSpPr>
          <p:nvPr>
            <p:ph sz="half" idx="1"/>
          </p:nvPr>
        </p:nvSpPr>
        <p:spPr>
          <a:xfrm>
            <a:off x="381000" y="2981161"/>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The ability to select a facility is intended for future use and is not fully implemented at this time.</a:t>
            </a:r>
          </a:p>
          <a:p>
            <a:pPr>
              <a:lnSpc>
                <a:spcPct val="80000"/>
              </a:lnSpc>
              <a:tabLst>
                <a:tab pos="2279650" algn="l"/>
              </a:tabLst>
            </a:pPr>
            <a:r>
              <a:rPr lang="en-US" sz="2000" dirty="0" smtClean="0"/>
              <a:t>Also note</a:t>
            </a:r>
            <a:r>
              <a:rPr lang="en-US" sz="2000" dirty="0"/>
              <a:t>: </a:t>
            </a:r>
            <a:r>
              <a:rPr lang="en-US" sz="2000" dirty="0" smtClean="0"/>
              <a:t>Click outside the dropdown (for example, the grey area) to close the dropdown.</a:t>
            </a:r>
          </a:p>
          <a:p>
            <a:pPr>
              <a:lnSpc>
                <a:spcPct val="80000"/>
              </a:lnSpc>
              <a:tabLst>
                <a:tab pos="2279650" algn="l"/>
              </a:tabLst>
            </a:pP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3" name="Picture 2"/>
          <p:cNvPicPr>
            <a:picLocks noChangeAspect="1"/>
          </p:cNvPicPr>
          <p:nvPr/>
        </p:nvPicPr>
        <p:blipFill>
          <a:blip r:embed="rId2" cstate="print"/>
          <a:stretch>
            <a:fillRect/>
          </a:stretch>
        </p:blipFill>
        <p:spPr>
          <a:xfrm>
            <a:off x="456402" y="2472267"/>
            <a:ext cx="8307846" cy="205331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Click the Facility field to show the available facilities in a dropdown. </a:t>
            </a:r>
          </a:p>
          <a:p>
            <a:pPr marL="457200" indent="-457200">
              <a:lnSpc>
                <a:spcPct val="80000"/>
              </a:lnSpc>
              <a:buFont typeface="+mj-lt"/>
              <a:buAutoNum type="arabicPeriod" startAt="3"/>
              <a:tabLst>
                <a:tab pos="2279650" algn="l"/>
              </a:tabLst>
            </a:pPr>
            <a:r>
              <a:rPr lang="en-US" sz="2400" dirty="0" smtClean="0"/>
              <a:t>Click a facility from the dropdown to select which one this VistA group applies to.</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576383"/>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5" name="Oval 14"/>
          <p:cNvSpPr/>
          <p:nvPr/>
        </p:nvSpPr>
        <p:spPr bwMode="auto">
          <a:xfrm>
            <a:off x="924027" y="3589867"/>
            <a:ext cx="2157840" cy="5271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36965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noChangeArrowheads="1"/>
          </p:cNvSpPr>
          <p:nvPr>
            <p:ph sz="half" idx="1"/>
          </p:nvPr>
        </p:nvSpPr>
        <p:spPr>
          <a:xfrm>
            <a:off x="381000" y="3021266"/>
            <a:ext cx="8343900" cy="2762250"/>
          </a:xfrm>
        </p:spPr>
        <p:txBody>
          <a:bodyPr/>
          <a:lstStyle/>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Currently, the only possible </a:t>
            </a:r>
            <a:r>
              <a:rPr lang="en-US" sz="2000" dirty="0" err="1"/>
              <a:t>VistA</a:t>
            </a:r>
            <a:r>
              <a:rPr lang="en-US" sz="2000" dirty="0"/>
              <a:t> groups are 1 (view own provider’s alerts) and 2 (view all providers’ alerts). </a:t>
            </a:r>
          </a:p>
          <a:p>
            <a:pPr>
              <a:lnSpc>
                <a:spcPct val="80000"/>
              </a:lnSpc>
              <a:tabLst>
                <a:tab pos="2279650" algn="l"/>
              </a:tabLst>
            </a:pPr>
            <a:r>
              <a:rPr lang="en-US" sz="2000" dirty="0" smtClean="0"/>
              <a:t>Also note</a:t>
            </a:r>
            <a:r>
              <a:rPr lang="en-US" sz="2000" dirty="0"/>
              <a:t>: </a:t>
            </a:r>
            <a:r>
              <a:rPr lang="en-US" sz="2000" dirty="0" smtClean="0"/>
              <a:t>Click outside the dropdown (for example, the grey area) to close the dropdown.</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3" name="Picture 2"/>
          <p:cNvPicPr>
            <a:picLocks noChangeAspect="1"/>
          </p:cNvPicPr>
          <p:nvPr/>
        </p:nvPicPr>
        <p:blipFill>
          <a:blip r:embed="rId2" cstate="print"/>
          <a:stretch>
            <a:fillRect/>
          </a:stretch>
        </p:blipFill>
        <p:spPr>
          <a:xfrm>
            <a:off x="381000" y="2472267"/>
            <a:ext cx="8172236" cy="213904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5"/>
              <a:tabLst>
                <a:tab pos="2279650" algn="l"/>
              </a:tabLst>
            </a:pPr>
            <a:r>
              <a:rPr lang="en-US" sz="2400" dirty="0" smtClean="0"/>
              <a:t>Click the Aware Group Name field to show the available QI Tool Groups in a dropdown. </a:t>
            </a:r>
          </a:p>
          <a:p>
            <a:pPr marL="457200" indent="-457200">
              <a:lnSpc>
                <a:spcPct val="80000"/>
              </a:lnSpc>
              <a:buFont typeface="+mj-lt"/>
              <a:buAutoNum type="arabicPeriod" startAt="5"/>
              <a:tabLst>
                <a:tab pos="2279650" algn="l"/>
              </a:tabLst>
            </a:pPr>
            <a:r>
              <a:rPr lang="en-US" sz="2400" dirty="0" smtClean="0"/>
              <a:t>Click </a:t>
            </a:r>
            <a:r>
              <a:rPr lang="en-US" sz="2400" dirty="0"/>
              <a:t>a </a:t>
            </a:r>
            <a:r>
              <a:rPr lang="en-US" sz="2400" dirty="0" smtClean="0"/>
              <a:t>QI Tool Group from </a:t>
            </a:r>
            <a:r>
              <a:rPr lang="en-US" sz="2400" dirty="0"/>
              <a:t>the dropdown to select which one </a:t>
            </a:r>
            <a:r>
              <a:rPr lang="en-US" sz="2400" dirty="0" smtClean="0"/>
              <a:t>should be associated with this VistA Group.</a:t>
            </a:r>
            <a:endParaRPr lang="en-US" sz="24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666693"/>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2775404" y="3743001"/>
            <a:ext cx="2857752" cy="74997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3842502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694978" y="2780192"/>
            <a:ext cx="7702585" cy="203025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7"/>
              <a:tabLst>
                <a:tab pos="2279650" algn="l"/>
              </a:tabLst>
            </a:pPr>
            <a:r>
              <a:rPr lang="en-US" sz="2400" dirty="0" smtClean="0"/>
              <a:t>Click the Can see other providers alerts checkbox to allow this group of users to see both their own and other providers’ alerts.</a:t>
            </a:r>
          </a:p>
          <a:p>
            <a:pPr marL="457200" indent="-457200">
              <a:lnSpc>
                <a:spcPct val="80000"/>
              </a:lnSpc>
              <a:buFont typeface="+mj-lt"/>
              <a:buAutoNum type="arabicPeriod" startAt="7"/>
              <a:tabLst>
                <a:tab pos="2279650" algn="l"/>
              </a:tabLst>
            </a:pPr>
            <a:r>
              <a:rPr lang="en-US" sz="2400" dirty="0" smtClean="0"/>
              <a:t>When you are finished configuring the group, click Apply Changes to create it.</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858682"/>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1235242" y="4358947"/>
            <a:ext cx="1403684" cy="24699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4283476" y="4526915"/>
            <a:ext cx="1022302" cy="30918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443604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80998" y="1813316"/>
            <a:ext cx="8458270" cy="2195406"/>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9"/>
              <a:tabLst>
                <a:tab pos="2279650" algn="l"/>
              </a:tabLst>
            </a:pPr>
            <a:r>
              <a:rPr lang="en-US" sz="2400" dirty="0" smtClean="0"/>
              <a:t>Your new VistA Group will appear in the VistA Groups area.</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00065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2503310" y="2226413"/>
            <a:ext cx="1131712" cy="32487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6211629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Editing a VistA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2677206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71703" y="3757713"/>
            <a:ext cx="7562494" cy="195800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VistA Group</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Editing existing VistA Groups works in a similar fashion to creating a new group.</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VistA Group that you want to edit and click </a:t>
            </a:r>
            <a:r>
              <a:rPr lang="en-US" sz="2400" dirty="0"/>
              <a:t>on the </a:t>
            </a:r>
            <a:r>
              <a:rPr lang="en-US" sz="2400" dirty="0" smtClean="0"/>
              <a:t>Edit button</a:t>
            </a:r>
            <a:r>
              <a:rPr lang="en-US" sz="2400" dirty="0"/>
              <a:t>.</a:t>
            </a:r>
          </a:p>
          <a:p>
            <a:pPr marL="457200" indent="-457200">
              <a:lnSpc>
                <a:spcPct val="80000"/>
              </a:lnSpc>
              <a:buFont typeface="+mj-lt"/>
              <a:buAutoNum type="arabicPeriod"/>
              <a:tabLst>
                <a:tab pos="2279650" algn="l"/>
              </a:tabLst>
            </a:pPr>
            <a:r>
              <a:rPr lang="en-US" sz="2400" dirty="0"/>
              <a:t>This will change the system to </a:t>
            </a:r>
            <a:r>
              <a:rPr lang="en-US" sz="2400" dirty="0" smtClean="0"/>
              <a:t>Edit Mode. You’ll know it is in Edit Mode when the VistA Group name you selected is shown in the Vista Group Name field.</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5806867"/>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480960" y="4134851"/>
            <a:ext cx="707219" cy="3254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723648" y="5102578"/>
            <a:ext cx="2380796" cy="24835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4" name="Rectangular Callout 13"/>
          <p:cNvSpPr/>
          <p:nvPr/>
        </p:nvSpPr>
        <p:spPr bwMode="auto">
          <a:xfrm>
            <a:off x="4420779" y="3974008"/>
            <a:ext cx="1436571" cy="818398"/>
          </a:xfrm>
          <a:prstGeom prst="wedgeRectCallout">
            <a:avLst>
              <a:gd name="adj1" fmla="val -138244"/>
              <a:gd name="adj2" fmla="val 920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Edit button and selected VistA Group appears</a:t>
            </a:r>
            <a:endParaRPr lang="en-US" dirty="0"/>
          </a:p>
        </p:txBody>
      </p:sp>
      <p:sp>
        <p:nvSpPr>
          <p:cNvPr id="13" name="Rectangular Callout 12"/>
          <p:cNvSpPr/>
          <p:nvPr/>
        </p:nvSpPr>
        <p:spPr bwMode="auto">
          <a:xfrm>
            <a:off x="4420779" y="3996426"/>
            <a:ext cx="1436571" cy="818398"/>
          </a:xfrm>
          <a:prstGeom prst="wedgeRectCallout">
            <a:avLst>
              <a:gd name="adj1" fmla="val -78521"/>
              <a:gd name="adj2" fmla="val -1688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Edit button and selected VistA Group appears</a:t>
            </a:r>
            <a:endParaRPr lang="en-US" dirty="0"/>
          </a:p>
        </p:txBody>
      </p:sp>
    </p:spTree>
    <p:extLst>
      <p:ext uri="{BB962C8B-B14F-4D97-AF65-F5344CB8AC3E}">
        <p14:creationId xmlns:p14="http://schemas.microsoft.com/office/powerpoint/2010/main" xmlns="" val="35631262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138892" y="3367981"/>
            <a:ext cx="6866215" cy="1341236"/>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VistA Group</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Once in Edit Mode, you can name the VistA Group, allow or disallow the viewing of other providers’ alerts, and select which facility and QI Tool Group the VistA Group applies to. These controls are explained in </a:t>
            </a:r>
            <a:r>
              <a:rPr lang="en-US" sz="2400" dirty="0" smtClean="0">
                <a:hlinkClick r:id="rId3" action="ppaction://hlinksldjump"/>
              </a:rPr>
              <a:t>Adding a VistA Group</a:t>
            </a:r>
            <a:r>
              <a:rPr lang="en-US" sz="2400" dirty="0" smtClean="0"/>
              <a:t>.</a:t>
            </a:r>
          </a:p>
          <a:p>
            <a:pPr marL="457200" indent="-457200">
              <a:lnSpc>
                <a:spcPct val="80000"/>
              </a:lnSpc>
              <a:buFont typeface="+mj-lt"/>
              <a:buAutoNum type="arabicPeriod" startAt="3"/>
              <a:tabLst>
                <a:tab pos="2279650" algn="l"/>
              </a:tabLst>
            </a:pPr>
            <a:r>
              <a:rPr lang="en-US" sz="2400" dirty="0" smtClean="0"/>
              <a:t>When you are finished, click Apply Changes to save your changes.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47150" y="4733313"/>
            <a:ext cx="8343900" cy="345496"/>
          </a:xfrm>
        </p:spPr>
        <p:txBody>
          <a:bodyPr/>
          <a:lstStyle/>
          <a:p>
            <a:pPr marL="0" indent="0" algn="ctr">
              <a:lnSpc>
                <a:spcPct val="80000"/>
              </a:lnSpc>
              <a:buNone/>
              <a:tabLst>
                <a:tab pos="2279650" algn="l"/>
              </a:tabLst>
            </a:pPr>
            <a:r>
              <a:rPr lang="en-US" sz="1600" i="1" dirty="0" smtClean="0"/>
              <a:t>VistA Group Controls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6699297" y="4315167"/>
            <a:ext cx="1022302" cy="41814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1221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Deleting a VistA Group</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129796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66744" y="2535146"/>
            <a:ext cx="8523215" cy="2153778"/>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VistA Group</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VistA Groups can be deleted.</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VistA Group that you want to delete and click </a:t>
            </a:r>
            <a:r>
              <a:rPr lang="en-US" sz="2400" dirty="0"/>
              <a:t>on the </a:t>
            </a:r>
            <a:r>
              <a:rPr lang="en-US" sz="2400" dirty="0" smtClean="0"/>
              <a:t>Delete button</a:t>
            </a:r>
            <a:r>
              <a:rPr lang="en-US" sz="2400" dirty="0"/>
              <a:t>.</a:t>
            </a:r>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700557"/>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480960" y="3059171"/>
            <a:ext cx="707219" cy="33858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4231762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User Access Levels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“Normal” User:</a:t>
            </a:r>
          </a:p>
          <a:p>
            <a:pPr lvl="1">
              <a:lnSpc>
                <a:spcPct val="80000"/>
              </a:lnSpc>
              <a:tabLst>
                <a:tab pos="2279650" algn="l"/>
              </a:tabLst>
            </a:pPr>
            <a:r>
              <a:rPr lang="en-US" sz="2000" dirty="0" smtClean="0"/>
              <a:t>Clinicians</a:t>
            </a:r>
          </a:p>
          <a:p>
            <a:pPr lvl="1">
              <a:lnSpc>
                <a:spcPct val="80000"/>
              </a:lnSpc>
              <a:tabLst>
                <a:tab pos="2279650" algn="l"/>
              </a:tabLst>
            </a:pPr>
            <a:r>
              <a:rPr lang="en-US" sz="2000" dirty="0"/>
              <a:t>Are able to view and generate reports for </a:t>
            </a:r>
            <a:r>
              <a:rPr lang="en-US" sz="2000" dirty="0" smtClean="0"/>
              <a:t>their own alert history only</a:t>
            </a:r>
            <a:endParaRPr lang="en-US" sz="2000" dirty="0"/>
          </a:p>
          <a:p>
            <a:pPr lvl="1">
              <a:lnSpc>
                <a:spcPct val="80000"/>
              </a:lnSpc>
              <a:tabLst>
                <a:tab pos="2279650" algn="l"/>
              </a:tabLst>
            </a:pPr>
            <a:endParaRPr lang="en-US" sz="2000" dirty="0"/>
          </a:p>
          <a:p>
            <a:pPr>
              <a:lnSpc>
                <a:spcPct val="80000"/>
              </a:lnSpc>
              <a:tabLst>
                <a:tab pos="2279650" algn="l"/>
              </a:tabLst>
            </a:pPr>
            <a:r>
              <a:rPr lang="en-US" sz="2400" dirty="0" smtClean="0"/>
              <a:t>Super User:</a:t>
            </a:r>
            <a:endParaRPr lang="en-US" sz="2400" dirty="0"/>
          </a:p>
          <a:p>
            <a:pPr lvl="1">
              <a:lnSpc>
                <a:spcPct val="80000"/>
              </a:lnSpc>
              <a:tabLst>
                <a:tab pos="2279650" algn="l"/>
              </a:tabLst>
            </a:pPr>
            <a:r>
              <a:rPr lang="en-US" sz="2000" dirty="0" smtClean="0"/>
              <a:t>Patient Safety Officers</a:t>
            </a:r>
          </a:p>
          <a:p>
            <a:pPr lvl="1">
              <a:lnSpc>
                <a:spcPct val="80000"/>
              </a:lnSpc>
              <a:tabLst>
                <a:tab pos="2279650" algn="l"/>
              </a:tabLst>
            </a:pPr>
            <a:r>
              <a:rPr lang="en-US" sz="2000" dirty="0"/>
              <a:t>To be a Super User, the user must have their VA network logon ID stored in the AWARE SQL </a:t>
            </a:r>
            <a:r>
              <a:rPr lang="en-US" sz="2000" dirty="0" smtClean="0"/>
              <a:t>Server QI Manager </a:t>
            </a:r>
            <a:r>
              <a:rPr lang="en-US" sz="2000" dirty="0" err="1" smtClean="0"/>
              <a:t>web.config</a:t>
            </a:r>
            <a:r>
              <a:rPr lang="en-US" sz="2000" dirty="0" smtClean="0"/>
              <a:t> file</a:t>
            </a:r>
          </a:p>
          <a:p>
            <a:pPr lvl="1">
              <a:lnSpc>
                <a:spcPct val="80000"/>
              </a:lnSpc>
              <a:tabLst>
                <a:tab pos="2279650" algn="l"/>
              </a:tabLst>
            </a:pPr>
            <a:r>
              <a:rPr lang="en-US" sz="2000" dirty="0" smtClean="0"/>
              <a:t>Super Users are able to view and generate reports for all historical alerts, regardless of owner</a:t>
            </a:r>
            <a:endParaRPr lang="en-US" sz="20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p14="http://schemas.microsoft.com/office/powerpoint/2010/main" xmlns="" val="16415669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80641" y="2701554"/>
            <a:ext cx="8495421" cy="200834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VistA Group</a:t>
            </a:r>
          </a:p>
        </p:txBody>
      </p:sp>
      <p:sp>
        <p:nvSpPr>
          <p:cNvPr id="9219" name="Rectangle 3"/>
          <p:cNvSpPr>
            <a:spLocks noGrp="1" noChangeArrowheads="1"/>
          </p:cNvSpPr>
          <p:nvPr>
            <p:ph sz="half" idx="1"/>
          </p:nvPr>
        </p:nvSpPr>
        <p:spPr>
          <a:xfrm>
            <a:off x="381000" y="1066800"/>
            <a:ext cx="8343900" cy="987778"/>
          </a:xfrm>
        </p:spPr>
        <p:txBody>
          <a:bodyPr/>
          <a:lstStyle/>
          <a:p>
            <a:pPr marL="457200" indent="-457200">
              <a:lnSpc>
                <a:spcPct val="80000"/>
              </a:lnSpc>
              <a:buFont typeface="+mj-lt"/>
              <a:buAutoNum type="arabicPeriod" startAt="2"/>
              <a:tabLst>
                <a:tab pos="2279650" algn="l"/>
              </a:tabLst>
            </a:pPr>
            <a:r>
              <a:rPr lang="en-US" sz="2400" dirty="0" smtClean="0"/>
              <a:t>A warning message will appear asking you to confirm the deletion.</a:t>
            </a:r>
          </a:p>
          <a:p>
            <a:pPr marL="457200" indent="-457200">
              <a:lnSpc>
                <a:spcPct val="80000"/>
              </a:lnSpc>
              <a:buFont typeface="+mj-lt"/>
              <a:buAutoNum type="arabicPeriod" startAt="2"/>
              <a:tabLst>
                <a:tab pos="2279650" algn="l"/>
              </a:tabLst>
            </a:pPr>
            <a:r>
              <a:rPr lang="en-US" sz="2400" dirty="0" smtClean="0"/>
              <a:t>Click Yes to delete the VistA Group you have selected. Alternatively, click No to remove the warning message and retain the group.</a:t>
            </a:r>
            <a:endParaRPr lang="en-US" sz="2400" dirty="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802158"/>
            <a:ext cx="8343900" cy="345496"/>
          </a:xfrm>
        </p:spPr>
        <p:txBody>
          <a:bodyPr/>
          <a:lstStyle/>
          <a:p>
            <a:pPr marL="0" indent="0" algn="ctr">
              <a:lnSpc>
                <a:spcPct val="80000"/>
              </a:lnSpc>
              <a:buNone/>
              <a:tabLst>
                <a:tab pos="2279650" algn="l"/>
              </a:tabLst>
            </a:pPr>
            <a:r>
              <a:rPr lang="en-US" sz="1600" i="1" dirty="0" smtClean="0"/>
              <a:t>VistA Group Deletion Warning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921133" y="4279051"/>
            <a:ext cx="707219" cy="338587"/>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531078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a:t>Managing Users</a:t>
            </a:r>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2311117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Managing Users</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The Users area allows you to add users, indicate which facility they are associated with, and assign them Verify Codes.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42962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9" name="Picture 8"/>
          <p:cNvPicPr>
            <a:picLocks noChangeAspect="1"/>
          </p:cNvPicPr>
          <p:nvPr/>
        </p:nvPicPr>
        <p:blipFill>
          <a:blip r:embed="rId2" cstate="print"/>
          <a:stretch>
            <a:fillRect/>
          </a:stretch>
        </p:blipFill>
        <p:spPr>
          <a:xfrm>
            <a:off x="381000" y="2055914"/>
            <a:ext cx="8316696" cy="2313667"/>
          </a:xfrm>
          <a:prstGeom prst="rect">
            <a:avLst/>
          </a:prstGeom>
          <a:ln>
            <a:solidFill>
              <a:schemeClr val="tx1"/>
            </a:solidFill>
          </a:ln>
        </p:spPr>
      </p:pic>
      <p:sp>
        <p:nvSpPr>
          <p:cNvPr id="10" name="Oval 9"/>
          <p:cNvSpPr/>
          <p:nvPr/>
        </p:nvSpPr>
        <p:spPr bwMode="auto">
          <a:xfrm>
            <a:off x="3672094" y="2759565"/>
            <a:ext cx="1734508" cy="121963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le 3"/>
          <p:cNvSpPr>
            <a:spLocks noGrp="1" noChangeArrowheads="1"/>
          </p:cNvSpPr>
          <p:nvPr>
            <p:ph sz="half" idx="1"/>
          </p:nvPr>
        </p:nvSpPr>
        <p:spPr>
          <a:xfrm>
            <a:off x="381000" y="3037308"/>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a:t>
            </a:r>
            <a:r>
              <a:rPr lang="en-US" sz="2000" dirty="0" smtClean="0"/>
              <a:t>Added </a:t>
            </a:r>
            <a:r>
              <a:rPr lang="en-US" sz="2000" dirty="0"/>
              <a:t>users are considered </a:t>
            </a:r>
            <a:r>
              <a:rPr lang="en-US" sz="2000" dirty="0" smtClean="0"/>
              <a:t>local </a:t>
            </a:r>
            <a:r>
              <a:rPr lang="en-US" sz="2000" dirty="0"/>
              <a:t>users. </a:t>
            </a:r>
            <a:r>
              <a:rPr lang="en-US" sz="2000" dirty="0" smtClean="0"/>
              <a:t>Normally </a:t>
            </a:r>
            <a:r>
              <a:rPr lang="en-US" sz="2000" dirty="0"/>
              <a:t>these local users either do not have </a:t>
            </a:r>
            <a:r>
              <a:rPr lang="en-US" sz="2000" dirty="0" err="1"/>
              <a:t>VistA</a:t>
            </a:r>
            <a:r>
              <a:rPr lang="en-US" sz="2000" dirty="0"/>
              <a:t> login access </a:t>
            </a:r>
            <a:r>
              <a:rPr lang="en-US" sz="2000" dirty="0" smtClean="0"/>
              <a:t>and </a:t>
            </a:r>
            <a:r>
              <a:rPr lang="en-US" sz="2000" dirty="0"/>
              <a:t>verify codes, or they belong to a </a:t>
            </a:r>
            <a:r>
              <a:rPr lang="en-US" sz="2000" dirty="0" err="1"/>
              <a:t>VistA</a:t>
            </a:r>
            <a:r>
              <a:rPr lang="en-US" sz="2000" dirty="0"/>
              <a:t> group but need additional privileges defined for that </a:t>
            </a:r>
            <a:r>
              <a:rPr lang="en-US" sz="2000" dirty="0" err="1"/>
              <a:t>VistA</a:t>
            </a:r>
            <a:r>
              <a:rPr lang="en-US" sz="2000" dirty="0"/>
              <a:t> group.</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33418147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Adding a User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482707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81000" y="1967672"/>
            <a:ext cx="8040511" cy="2097995"/>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User</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a:tabLst>
                <a:tab pos="2279650" algn="l"/>
              </a:tabLst>
            </a:pPr>
            <a:r>
              <a:rPr lang="en-US" sz="2400" dirty="0" smtClean="0"/>
              <a:t>To add users, first click on the Add button.</a:t>
            </a:r>
          </a:p>
          <a:p>
            <a:pPr marL="457200" indent="-457200">
              <a:lnSpc>
                <a:spcPct val="80000"/>
              </a:lnSpc>
              <a:buFont typeface="+mj-lt"/>
              <a:buAutoNum type="arabicPeriod"/>
              <a:tabLst>
                <a:tab pos="2279650" algn="l"/>
              </a:tabLst>
            </a:pPr>
            <a:r>
              <a:rPr lang="en-US" sz="2400" dirty="0" smtClean="0"/>
              <a:t>This will change the system to Add Mode.</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124824"/>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Oval 9"/>
          <p:cNvSpPr/>
          <p:nvPr/>
        </p:nvSpPr>
        <p:spPr bwMode="auto">
          <a:xfrm>
            <a:off x="4734026" y="2144890"/>
            <a:ext cx="707219" cy="32737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8723470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49863" y="2513968"/>
            <a:ext cx="8556978" cy="2218475"/>
          </a:xfrm>
          <a:prstGeom prst="rect">
            <a:avLst/>
          </a:prstGeom>
          <a:ln>
            <a:solidFill>
              <a:schemeClr val="tx1"/>
            </a:solidFill>
          </a:ln>
        </p:spPr>
      </p:pic>
      <p:sp>
        <p:nvSpPr>
          <p:cNvPr id="14" name="Rectangle 3"/>
          <p:cNvSpPr>
            <a:spLocks noGrp="1" noChangeArrowheads="1"/>
          </p:cNvSpPr>
          <p:nvPr>
            <p:ph sz="half" idx="1"/>
          </p:nvPr>
        </p:nvSpPr>
        <p:spPr>
          <a:xfrm>
            <a:off x="381000" y="3454400"/>
            <a:ext cx="8343900" cy="2762250"/>
          </a:xfrm>
        </p:spPr>
        <p:txBody>
          <a:bodyPr/>
          <a:lstStyle/>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r>
              <a:rPr lang="en-US" sz="2000" dirty="0"/>
              <a:t>Note: </a:t>
            </a:r>
            <a:r>
              <a:rPr lang="en-US" sz="2000" dirty="0" smtClean="0"/>
              <a:t>Click outside the dropdown (for example, the grey area) to close the dropdown.</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User</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Click the Facility field to show the available facilities in a dropdown. </a:t>
            </a:r>
          </a:p>
          <a:p>
            <a:pPr marL="457200" indent="-457200">
              <a:lnSpc>
                <a:spcPct val="80000"/>
              </a:lnSpc>
              <a:buFont typeface="+mj-lt"/>
              <a:buAutoNum type="arabicPeriod" startAt="3"/>
              <a:tabLst>
                <a:tab pos="2279650" algn="l"/>
              </a:tabLst>
            </a:pPr>
            <a:r>
              <a:rPr lang="en-US" sz="2400" dirty="0" smtClean="0"/>
              <a:t>Click a facility from the dropdown to select which one applies to this user.</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734429"/>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5" name="Oval 14"/>
          <p:cNvSpPr/>
          <p:nvPr/>
        </p:nvSpPr>
        <p:spPr bwMode="auto">
          <a:xfrm>
            <a:off x="456402" y="3761917"/>
            <a:ext cx="2343242" cy="5271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5296623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77391" y="3352114"/>
            <a:ext cx="8337759" cy="218383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User</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5"/>
              <a:tabLst>
                <a:tab pos="2279650" algn="l"/>
              </a:tabLst>
            </a:pPr>
            <a:r>
              <a:rPr lang="en-US" sz="2400" dirty="0" smtClean="0"/>
              <a:t>Click and enter a name into the User Name field. The user will use this when logging in.</a:t>
            </a:r>
          </a:p>
          <a:p>
            <a:pPr marL="457200" indent="-457200">
              <a:lnSpc>
                <a:spcPct val="80000"/>
              </a:lnSpc>
              <a:buFont typeface="+mj-lt"/>
              <a:buAutoNum type="arabicPeriod" startAt="5"/>
              <a:tabLst>
                <a:tab pos="2279650" algn="l"/>
              </a:tabLst>
            </a:pPr>
            <a:r>
              <a:rPr lang="en-US" sz="2400" dirty="0"/>
              <a:t>Click and enter a name into the </a:t>
            </a:r>
            <a:r>
              <a:rPr lang="en-US" sz="2400" dirty="0" smtClean="0"/>
              <a:t>Verify Code field </a:t>
            </a:r>
            <a:r>
              <a:rPr lang="en-US" sz="2400" dirty="0"/>
              <a:t>to </a:t>
            </a:r>
            <a:r>
              <a:rPr lang="en-US" sz="2400" dirty="0" smtClean="0"/>
              <a:t>assign a Verify Code for the user to use when logging in. The Verify Code will be encrypted on the server.</a:t>
            </a:r>
            <a:endParaRPr lang="en-US" sz="2400" dirty="0"/>
          </a:p>
          <a:p>
            <a:pPr marL="457200" indent="-457200">
              <a:lnSpc>
                <a:spcPct val="80000"/>
              </a:lnSpc>
              <a:buFont typeface="+mj-lt"/>
              <a:buAutoNum type="arabicPeriod" startAt="5"/>
              <a:tabLst>
                <a:tab pos="2279650" algn="l"/>
              </a:tabLst>
            </a:pPr>
            <a:r>
              <a:rPr lang="en-US" sz="2400" dirty="0" smtClean="0"/>
              <a:t>When you are finished configuring the user, click Apply Changes to create it.</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5626258"/>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267108" y="4800509"/>
            <a:ext cx="2521248" cy="53913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4317342" y="5174245"/>
            <a:ext cx="1022302" cy="41814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46221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249899" y="1578742"/>
            <a:ext cx="8606102" cy="1173276"/>
          </a:xfrm>
          <a:prstGeom prst="rect">
            <a:avLst/>
          </a:prstGeom>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 User</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8"/>
              <a:tabLst>
                <a:tab pos="2279650" algn="l"/>
              </a:tabLst>
            </a:pPr>
            <a:r>
              <a:rPr lang="en-US" sz="2400" dirty="0" smtClean="0"/>
              <a:t>The new user will then appear in the Users area.</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2804030"/>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496732" y="1601788"/>
            <a:ext cx="1763890" cy="115023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8723803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Editing a User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1451746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530825" y="3736227"/>
            <a:ext cx="8044249" cy="2112358"/>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User</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Editing existing users works in a similar fashion to creating a new user.</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user that you want to edit and click </a:t>
            </a:r>
            <a:r>
              <a:rPr lang="en-US" sz="2400" dirty="0"/>
              <a:t>on the </a:t>
            </a:r>
            <a:r>
              <a:rPr lang="en-US" sz="2400" dirty="0" smtClean="0"/>
              <a:t>Edit button</a:t>
            </a:r>
            <a:r>
              <a:rPr lang="en-US" sz="2400" dirty="0"/>
              <a:t>.</a:t>
            </a:r>
          </a:p>
          <a:p>
            <a:pPr marL="457200" indent="-457200">
              <a:lnSpc>
                <a:spcPct val="80000"/>
              </a:lnSpc>
              <a:buFont typeface="+mj-lt"/>
              <a:buAutoNum type="arabicPeriod"/>
              <a:tabLst>
                <a:tab pos="2279650" algn="l"/>
              </a:tabLst>
            </a:pPr>
            <a:r>
              <a:rPr lang="en-US" sz="2400" dirty="0"/>
              <a:t>This will change the system to </a:t>
            </a:r>
            <a:r>
              <a:rPr lang="en-US" sz="2400" dirty="0" smtClean="0"/>
              <a:t>Edit Mode. You’ll know it is in Edit Mode when the user name you selected is shown in the User Name field below.</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5908468"/>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4903360" y="4112273"/>
            <a:ext cx="707219" cy="3254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380999" y="4989690"/>
            <a:ext cx="2633133" cy="66875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4" name="Rectangular Callout 13"/>
          <p:cNvSpPr/>
          <p:nvPr/>
        </p:nvSpPr>
        <p:spPr bwMode="auto">
          <a:xfrm>
            <a:off x="5857350" y="4003950"/>
            <a:ext cx="1436571" cy="818398"/>
          </a:xfrm>
          <a:prstGeom prst="wedgeRectCallout">
            <a:avLst>
              <a:gd name="adj1" fmla="val -240401"/>
              <a:gd name="adj2" fmla="val 10312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Click the Edit button and selected user appears</a:t>
            </a:r>
          </a:p>
        </p:txBody>
      </p:sp>
      <p:sp>
        <p:nvSpPr>
          <p:cNvPr id="13" name="Rectangular Callout 12"/>
          <p:cNvSpPr/>
          <p:nvPr/>
        </p:nvSpPr>
        <p:spPr bwMode="auto">
          <a:xfrm>
            <a:off x="5857350" y="3974008"/>
            <a:ext cx="1436571" cy="818398"/>
          </a:xfrm>
          <a:prstGeom prst="wedgeRectCallout">
            <a:avLst>
              <a:gd name="adj1" fmla="val -78521"/>
              <a:gd name="adj2" fmla="val -1688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Click the Edit button and selected user appears</a:t>
            </a:r>
            <a:endParaRPr lang="en-US" dirty="0"/>
          </a:p>
        </p:txBody>
      </p:sp>
    </p:spTree>
    <p:extLst>
      <p:ext uri="{BB962C8B-B14F-4D97-AF65-F5344CB8AC3E}">
        <p14:creationId xmlns:p14="http://schemas.microsoft.com/office/powerpoint/2010/main" xmlns="" val="57586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System/Configuration Requirements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QI Tool has been developed to be compatible with Internet Explorer up to version 11 (IE 11). </a:t>
            </a:r>
          </a:p>
          <a:p>
            <a:pPr>
              <a:lnSpc>
                <a:spcPct val="80000"/>
              </a:lnSpc>
              <a:tabLst>
                <a:tab pos="2279650" algn="l"/>
              </a:tabLst>
            </a:pPr>
            <a:r>
              <a:rPr lang="en-US" sz="2400" dirty="0" smtClean="0"/>
              <a:t>However, on IE 11, Compatibility View must be configured in order to load reports.</a:t>
            </a:r>
          </a:p>
          <a:p>
            <a:pPr>
              <a:lnSpc>
                <a:spcPct val="80000"/>
              </a:lnSpc>
              <a:tabLst>
                <a:tab pos="2279650" algn="l"/>
              </a:tabLst>
            </a:pPr>
            <a:endParaRPr lang="en-US" sz="2400" dirty="0" smtClean="0"/>
          </a:p>
          <a:p>
            <a:pPr>
              <a:lnSpc>
                <a:spcPct val="80000"/>
              </a:lnSpc>
              <a:tabLst>
                <a:tab pos="2279650" algn="l"/>
              </a:tabLst>
            </a:pPr>
            <a:r>
              <a:rPr lang="en-US" sz="2400" dirty="0" smtClean="0"/>
              <a:t>To configure Compatibility View:</a:t>
            </a:r>
          </a:p>
          <a:p>
            <a:pPr marL="457200" indent="-457200">
              <a:lnSpc>
                <a:spcPct val="80000"/>
              </a:lnSpc>
              <a:buFont typeface="+mj-lt"/>
              <a:buAutoNum type="arabicPeriod"/>
              <a:tabLst>
                <a:tab pos="2279650" algn="l"/>
              </a:tabLst>
            </a:pPr>
            <a:r>
              <a:rPr lang="en-US" sz="2400" dirty="0" smtClean="0"/>
              <a:t>Click on the “Gear” icon in the upper-right hand corner of IE 11 to display the Tools menu.</a:t>
            </a:r>
          </a:p>
          <a:p>
            <a:pPr marL="457200" indent="-457200">
              <a:lnSpc>
                <a:spcPct val="80000"/>
              </a:lnSpc>
              <a:buFont typeface="+mj-lt"/>
              <a:buAutoNum type="arabicPeriod"/>
              <a:tabLst>
                <a:tab pos="2279650" algn="l"/>
              </a:tabLst>
            </a:pPr>
            <a:r>
              <a:rPr lang="en-US" sz="2400" dirty="0" smtClean="0"/>
              <a:t>Click on Compatibility View Settings.</a:t>
            </a:r>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2" name="Picture 1"/>
          <p:cNvPicPr>
            <a:picLocks noChangeAspect="1"/>
          </p:cNvPicPr>
          <p:nvPr/>
        </p:nvPicPr>
        <p:blipFill>
          <a:blip r:embed="rId2" cstate="print"/>
          <a:stretch>
            <a:fillRect/>
          </a:stretch>
        </p:blipFill>
        <p:spPr>
          <a:xfrm>
            <a:off x="6215478" y="3641725"/>
            <a:ext cx="2195097" cy="2475051"/>
          </a:xfrm>
          <a:prstGeom prst="rect">
            <a:avLst/>
          </a:prstGeom>
          <a:ln>
            <a:solidFill>
              <a:schemeClr val="tx1"/>
            </a:solidFill>
          </a:ln>
        </p:spPr>
      </p:pic>
      <p:sp>
        <p:nvSpPr>
          <p:cNvPr id="6" name="Rectangle 3"/>
          <p:cNvSpPr>
            <a:spLocks noGrp="1" noChangeArrowheads="1"/>
          </p:cNvSpPr>
          <p:nvPr>
            <p:ph sz="half" idx="1"/>
          </p:nvPr>
        </p:nvSpPr>
        <p:spPr>
          <a:xfrm>
            <a:off x="1126066" y="5842075"/>
            <a:ext cx="8343900" cy="345496"/>
          </a:xfrm>
        </p:spPr>
        <p:txBody>
          <a:bodyPr/>
          <a:lstStyle/>
          <a:p>
            <a:pPr marL="0" indent="0" algn="ctr">
              <a:lnSpc>
                <a:spcPct val="80000"/>
              </a:lnSpc>
              <a:buNone/>
              <a:tabLst>
                <a:tab pos="2279650" algn="l"/>
              </a:tabLst>
            </a:pPr>
            <a:r>
              <a:rPr lang="en-US" sz="1600" i="1" dirty="0" smtClean="0"/>
              <a:t>IE 11 Tools Menu</a:t>
            </a:r>
            <a:endParaRPr lang="en-US" sz="1050" dirty="0" smtClean="0"/>
          </a:p>
        </p:txBody>
      </p:sp>
      <p:sp>
        <p:nvSpPr>
          <p:cNvPr id="7" name="Oval 6"/>
          <p:cNvSpPr/>
          <p:nvPr/>
        </p:nvSpPr>
        <p:spPr bwMode="auto">
          <a:xfrm>
            <a:off x="6552671" y="5431925"/>
            <a:ext cx="1343378" cy="33935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8" name="Rectangle 3"/>
          <p:cNvSpPr>
            <a:spLocks noGrp="1" noChangeArrowheads="1"/>
          </p:cNvSpPr>
          <p:nvPr>
            <p:ph sz="half" idx="1"/>
          </p:nvPr>
        </p:nvSpPr>
        <p:spPr>
          <a:xfrm>
            <a:off x="381000" y="4283075"/>
            <a:ext cx="5834478" cy="5149850"/>
          </a:xfrm>
        </p:spPr>
        <p:txBody>
          <a:bodyPr/>
          <a:lstStyle/>
          <a:p>
            <a:pPr marL="457200" indent="-457200">
              <a:lnSpc>
                <a:spcPct val="80000"/>
              </a:lnSpc>
              <a:buFont typeface="+mj-lt"/>
              <a:buAutoNum type="arabicPeriod" startAt="3"/>
              <a:tabLst>
                <a:tab pos="2279650" algn="l"/>
              </a:tabLst>
            </a:pPr>
            <a:r>
              <a:rPr lang="en-US" sz="2400" dirty="0" smtClean="0"/>
              <a:t>The Compatibility View Settings window should then appear.</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42203661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User</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Once in Edit Mode, you can change the associated facility, change the user’s User Name, and assign the user a new Verify Code. These controls are explained in </a:t>
            </a:r>
            <a:r>
              <a:rPr lang="en-US" sz="2400" dirty="0" smtClean="0">
                <a:hlinkClick r:id="rId2" action="ppaction://hlinksldjump"/>
              </a:rPr>
              <a:t>Adding a User</a:t>
            </a:r>
            <a:r>
              <a:rPr lang="en-US" sz="2400" dirty="0" smtClean="0"/>
              <a:t>.</a:t>
            </a:r>
          </a:p>
          <a:p>
            <a:pPr marL="457200" indent="-457200">
              <a:lnSpc>
                <a:spcPct val="80000"/>
              </a:lnSpc>
              <a:buFont typeface="+mj-lt"/>
              <a:buAutoNum type="arabicPeriod" startAt="3"/>
              <a:tabLst>
                <a:tab pos="2279650" algn="l"/>
              </a:tabLst>
            </a:pPr>
            <a:r>
              <a:rPr lang="en-US" sz="2400" dirty="0" smtClean="0"/>
              <a:t>When you are finished, click Apply Changes to save your changes.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47150" y="4304333"/>
            <a:ext cx="8343900" cy="345496"/>
          </a:xfrm>
        </p:spPr>
        <p:txBody>
          <a:bodyPr/>
          <a:lstStyle/>
          <a:p>
            <a:pPr marL="0" indent="0" algn="ctr">
              <a:lnSpc>
                <a:spcPct val="80000"/>
              </a:lnSpc>
              <a:buNone/>
              <a:tabLst>
                <a:tab pos="2279650" algn="l"/>
              </a:tabLst>
            </a:pPr>
            <a:r>
              <a:rPr lang="en-US" sz="1600" i="1" dirty="0" smtClean="0"/>
              <a:t>User Management Controls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3" cstate="print"/>
          <a:stretch>
            <a:fillRect/>
          </a:stretch>
        </p:blipFill>
        <p:spPr>
          <a:xfrm>
            <a:off x="1319354" y="2989172"/>
            <a:ext cx="6599492" cy="1325995"/>
          </a:xfrm>
          <a:prstGeom prst="rect">
            <a:avLst/>
          </a:prstGeom>
        </p:spPr>
      </p:pic>
      <p:sp>
        <p:nvSpPr>
          <p:cNvPr id="11" name="Oval 10"/>
          <p:cNvSpPr/>
          <p:nvPr/>
        </p:nvSpPr>
        <p:spPr bwMode="auto">
          <a:xfrm>
            <a:off x="6896544" y="3911578"/>
            <a:ext cx="1022302" cy="41814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7695885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Deleting a User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9221013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39763" y="2495162"/>
            <a:ext cx="8504187" cy="2216486"/>
          </a:xfrm>
          <a:prstGeom prst="rect">
            <a:avLst/>
          </a:prstGeom>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User</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Users can be deleted.</a:t>
            </a:r>
          </a:p>
          <a:p>
            <a:pPr>
              <a:lnSpc>
                <a:spcPct val="80000"/>
              </a:lnSpc>
              <a:tabLst>
                <a:tab pos="2279650" algn="l"/>
              </a:tabLst>
            </a:pPr>
            <a:endParaRPr lang="en-US" sz="2400" dirty="0" smtClean="0"/>
          </a:p>
          <a:p>
            <a:pPr marL="457200" indent="-457200">
              <a:lnSpc>
                <a:spcPct val="80000"/>
              </a:lnSpc>
              <a:buFont typeface="+mj-lt"/>
              <a:buAutoNum type="arabicPeriod"/>
              <a:tabLst>
                <a:tab pos="2279650" algn="l"/>
              </a:tabLst>
            </a:pPr>
            <a:r>
              <a:rPr lang="en-US" sz="2400" dirty="0" smtClean="0"/>
              <a:t>First, select the existing user that you want to delete and click </a:t>
            </a:r>
            <a:r>
              <a:rPr lang="en-US" sz="2400" dirty="0"/>
              <a:t>on the </a:t>
            </a:r>
            <a:r>
              <a:rPr lang="en-US" sz="2400" dirty="0" smtClean="0"/>
              <a:t>Delete button</a:t>
            </a:r>
            <a:r>
              <a:rPr lang="en-US" sz="2400" dirty="0"/>
              <a:t>.</a:t>
            </a:r>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700557"/>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4846915" y="3165745"/>
            <a:ext cx="707219" cy="33858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6575592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44743" y="2766480"/>
            <a:ext cx="7993835" cy="1873736"/>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 User</a:t>
            </a:r>
          </a:p>
        </p:txBody>
      </p:sp>
      <p:sp>
        <p:nvSpPr>
          <p:cNvPr id="9219" name="Rectangle 3"/>
          <p:cNvSpPr>
            <a:spLocks noGrp="1" noChangeArrowheads="1"/>
          </p:cNvSpPr>
          <p:nvPr>
            <p:ph sz="half" idx="1"/>
          </p:nvPr>
        </p:nvSpPr>
        <p:spPr>
          <a:xfrm>
            <a:off x="381000" y="1066800"/>
            <a:ext cx="8343900" cy="987778"/>
          </a:xfrm>
        </p:spPr>
        <p:txBody>
          <a:bodyPr/>
          <a:lstStyle/>
          <a:p>
            <a:pPr marL="457200" indent="-457200">
              <a:lnSpc>
                <a:spcPct val="80000"/>
              </a:lnSpc>
              <a:buFont typeface="+mj-lt"/>
              <a:buAutoNum type="arabicPeriod" startAt="2"/>
              <a:tabLst>
                <a:tab pos="2279650" algn="l"/>
              </a:tabLst>
            </a:pPr>
            <a:r>
              <a:rPr lang="en-US" sz="2400" dirty="0" smtClean="0"/>
              <a:t>A warning message will appear asking you to confirm the deletion.</a:t>
            </a:r>
          </a:p>
          <a:p>
            <a:pPr marL="457200" indent="-457200">
              <a:lnSpc>
                <a:spcPct val="80000"/>
              </a:lnSpc>
              <a:buFont typeface="+mj-lt"/>
              <a:buAutoNum type="arabicPeriod" startAt="2"/>
              <a:tabLst>
                <a:tab pos="2279650" algn="l"/>
              </a:tabLst>
            </a:pPr>
            <a:r>
              <a:rPr lang="en-US" sz="2400" dirty="0" smtClean="0"/>
              <a:t>Click Yes to delete the user you have selected. Alternatively, click No to remove the warning message and retain the user.</a:t>
            </a:r>
            <a:endParaRPr lang="en-US" sz="2400" dirty="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802158"/>
            <a:ext cx="8343900" cy="345496"/>
          </a:xfrm>
        </p:spPr>
        <p:txBody>
          <a:bodyPr/>
          <a:lstStyle/>
          <a:p>
            <a:pPr marL="0" indent="0" algn="ctr">
              <a:lnSpc>
                <a:spcPct val="80000"/>
              </a:lnSpc>
              <a:buNone/>
              <a:tabLst>
                <a:tab pos="2279650" algn="l"/>
              </a:tabLst>
            </a:pPr>
            <a:r>
              <a:rPr lang="en-US" sz="1600" i="1" dirty="0" smtClean="0"/>
              <a:t>User Deletion Warning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3969815" y="4202018"/>
            <a:ext cx="707219" cy="338587"/>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2386726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a:t>Managing Reports</a:t>
            </a:r>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2866025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Managing Report</a:t>
            </a:r>
          </a:p>
        </p:txBody>
      </p:sp>
      <p:sp>
        <p:nvSpPr>
          <p:cNvPr id="9219" name="Rectangle 3"/>
          <p:cNvSpPr>
            <a:spLocks noGrp="1" noChangeArrowheads="1"/>
          </p:cNvSpPr>
          <p:nvPr>
            <p:ph sz="half" idx="1"/>
          </p:nvPr>
        </p:nvSpPr>
        <p:spPr>
          <a:xfrm>
            <a:off x="381000" y="1066800"/>
            <a:ext cx="8343900" cy="987778"/>
          </a:xfrm>
        </p:spPr>
        <p:txBody>
          <a:bodyPr/>
          <a:lstStyle/>
          <a:p>
            <a:pPr>
              <a:lnSpc>
                <a:spcPct val="80000"/>
              </a:lnSpc>
              <a:tabLst>
                <a:tab pos="2279650" algn="l"/>
              </a:tabLst>
            </a:pPr>
            <a:r>
              <a:rPr lang="en-US" sz="2400" dirty="0" smtClean="0"/>
              <a:t>The Reports area allows you to see which reports are available and rename them.</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237711"/>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9" name="Picture 8"/>
          <p:cNvPicPr>
            <a:picLocks noChangeAspect="1"/>
          </p:cNvPicPr>
          <p:nvPr/>
        </p:nvPicPr>
        <p:blipFill>
          <a:blip r:embed="rId2" cstate="print"/>
          <a:stretch>
            <a:fillRect/>
          </a:stretch>
        </p:blipFill>
        <p:spPr>
          <a:xfrm>
            <a:off x="381000" y="1807556"/>
            <a:ext cx="8316696" cy="2313667"/>
          </a:xfrm>
          <a:prstGeom prst="rect">
            <a:avLst/>
          </a:prstGeom>
          <a:ln>
            <a:solidFill>
              <a:schemeClr val="tx1"/>
            </a:solidFill>
          </a:ln>
        </p:spPr>
      </p:pic>
      <p:sp>
        <p:nvSpPr>
          <p:cNvPr id="10" name="Oval 9"/>
          <p:cNvSpPr/>
          <p:nvPr/>
        </p:nvSpPr>
        <p:spPr bwMode="auto">
          <a:xfrm>
            <a:off x="4990095" y="2572268"/>
            <a:ext cx="3273371" cy="122079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139189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Editing a Report</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2332096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35452" y="2178757"/>
            <a:ext cx="8234996" cy="1874858"/>
          </a:xfrm>
          <a:prstGeom prst="rect">
            <a:avLst/>
          </a:prstGeom>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Report</a:t>
            </a:r>
          </a:p>
        </p:txBody>
      </p:sp>
      <p:sp>
        <p:nvSpPr>
          <p:cNvPr id="9219" name="Rectangle 3"/>
          <p:cNvSpPr>
            <a:spLocks noGrp="1" noChangeArrowheads="1"/>
          </p:cNvSpPr>
          <p:nvPr>
            <p:ph sz="half" idx="1"/>
          </p:nvPr>
        </p:nvSpPr>
        <p:spPr>
          <a:xfrm>
            <a:off x="381000" y="1066800"/>
            <a:ext cx="8343900" cy="987778"/>
          </a:xfrm>
        </p:spPr>
        <p:txBody>
          <a:bodyPr/>
          <a:lstStyle/>
          <a:p>
            <a:pPr marL="457200" indent="-457200">
              <a:lnSpc>
                <a:spcPct val="80000"/>
              </a:lnSpc>
              <a:buFont typeface="+mj-lt"/>
              <a:buAutoNum type="arabicPeriod"/>
              <a:tabLst>
                <a:tab pos="2279650" algn="l"/>
              </a:tabLst>
            </a:pPr>
            <a:r>
              <a:rPr lang="en-US" sz="2400" dirty="0" smtClean="0"/>
              <a:t>To edit a report, first select the existing report that you want to edit and click </a:t>
            </a:r>
            <a:r>
              <a:rPr lang="en-US" sz="2400" dirty="0"/>
              <a:t>on the </a:t>
            </a:r>
            <a:r>
              <a:rPr lang="en-US" sz="2400" dirty="0" smtClean="0"/>
              <a:t>Edit button</a:t>
            </a:r>
            <a:r>
              <a:rPr lang="en-US" sz="2400" dirty="0"/>
              <a:t>.</a:t>
            </a:r>
          </a:p>
          <a:p>
            <a:pPr marL="457200" indent="-457200">
              <a:lnSpc>
                <a:spcPct val="80000"/>
              </a:lnSpc>
              <a:buFont typeface="+mj-lt"/>
              <a:buAutoNum type="arabicPeriod"/>
              <a:tabLst>
                <a:tab pos="2279650" algn="l"/>
              </a:tabLst>
            </a:pPr>
            <a:r>
              <a:rPr lang="en-US" sz="2400" dirty="0"/>
              <a:t>This will change the system to </a:t>
            </a:r>
            <a:r>
              <a:rPr lang="en-US" sz="2400" dirty="0" smtClean="0"/>
              <a:t>Edit Mode.</a:t>
            </a: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102245"/>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8036731" y="2576984"/>
            <a:ext cx="707219" cy="3254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6945437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762438" y="2541216"/>
            <a:ext cx="7731828" cy="1767870"/>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Report</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3"/>
              <a:tabLst>
                <a:tab pos="2279650" algn="l"/>
              </a:tabLst>
            </a:pPr>
            <a:r>
              <a:rPr lang="en-US" sz="2400" dirty="0" smtClean="0"/>
              <a:t>Click and enter a name into the Presentation Name field to rename the report. </a:t>
            </a:r>
          </a:p>
          <a:p>
            <a:pPr marL="457200" indent="-457200">
              <a:lnSpc>
                <a:spcPct val="80000"/>
              </a:lnSpc>
              <a:buFont typeface="+mj-lt"/>
              <a:buAutoNum type="arabicPeriod" startAt="3"/>
              <a:tabLst>
                <a:tab pos="2279650" algn="l"/>
              </a:tabLst>
            </a:pPr>
            <a:r>
              <a:rPr lang="en-US" sz="2400" dirty="0" smtClean="0"/>
              <a:t>When you are finished editing the report, click Apply Changes to save your changes.</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4440925"/>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Oval 8"/>
          <p:cNvSpPr/>
          <p:nvPr/>
        </p:nvSpPr>
        <p:spPr bwMode="auto">
          <a:xfrm>
            <a:off x="631002" y="3862016"/>
            <a:ext cx="3173354" cy="235851"/>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4396365" y="4044158"/>
            <a:ext cx="1022302" cy="33387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8142084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72540" y="1847485"/>
            <a:ext cx="8560820" cy="107554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 Report</a:t>
            </a:r>
          </a:p>
        </p:txBody>
      </p:sp>
      <p:sp>
        <p:nvSpPr>
          <p:cNvPr id="9219" name="Rectangle 3"/>
          <p:cNvSpPr>
            <a:spLocks noGrp="1" noChangeArrowheads="1"/>
          </p:cNvSpPr>
          <p:nvPr>
            <p:ph sz="half" idx="1"/>
          </p:nvPr>
        </p:nvSpPr>
        <p:spPr>
          <a:xfrm>
            <a:off x="381000" y="1066799"/>
            <a:ext cx="8343900" cy="1405468"/>
          </a:xfrm>
        </p:spPr>
        <p:txBody>
          <a:bodyPr/>
          <a:lstStyle/>
          <a:p>
            <a:pPr marL="457200" indent="-457200">
              <a:lnSpc>
                <a:spcPct val="80000"/>
              </a:lnSpc>
              <a:buFont typeface="+mj-lt"/>
              <a:buAutoNum type="arabicPeriod" startAt="5"/>
              <a:tabLst>
                <a:tab pos="2279650" algn="l"/>
              </a:tabLst>
            </a:pPr>
            <a:r>
              <a:rPr lang="en-US" sz="2400" dirty="0" smtClean="0"/>
              <a:t>The report’s name will then be changed in the Reports area.</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8" name="Rectangle 3"/>
          <p:cNvSpPr>
            <a:spLocks noGrp="1" noChangeArrowheads="1"/>
          </p:cNvSpPr>
          <p:nvPr>
            <p:ph sz="half" idx="1"/>
          </p:nvPr>
        </p:nvSpPr>
        <p:spPr>
          <a:xfrm>
            <a:off x="456402" y="3074966"/>
            <a:ext cx="8343900" cy="345496"/>
          </a:xfrm>
        </p:spPr>
        <p:txBody>
          <a:bodyPr/>
          <a:lstStyle/>
          <a:p>
            <a:pPr marL="0" indent="0" algn="ctr">
              <a:lnSpc>
                <a:spcPct val="80000"/>
              </a:lnSpc>
              <a:buNone/>
              <a:tabLst>
                <a:tab pos="2279650" algn="l"/>
              </a:tabLst>
            </a:pPr>
            <a:r>
              <a:rPr lang="en-US" sz="1600" i="1" dirty="0" smtClean="0"/>
              <a:t>QI Tool Administration Tools </a:t>
            </a:r>
            <a:r>
              <a:rPr lang="en-US" sz="1600" i="1" dirty="0"/>
              <a:t>(</a:t>
            </a:r>
            <a:r>
              <a:rPr lang="en-US" sz="1600" i="1" dirty="0" smtClean="0"/>
              <a:t>the Super User Administrative Menu)</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Oval 10"/>
          <p:cNvSpPr/>
          <p:nvPr/>
        </p:nvSpPr>
        <p:spPr bwMode="auto">
          <a:xfrm>
            <a:off x="5235220" y="1769533"/>
            <a:ext cx="3489679" cy="129414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404995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5593116" y="2554446"/>
            <a:ext cx="2724379" cy="3460377"/>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System/Configuration Requirements</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4"/>
              <a:tabLst>
                <a:tab pos="2279650" algn="l"/>
              </a:tabLst>
            </a:pPr>
            <a:r>
              <a:rPr lang="en-US" sz="2400" dirty="0" smtClean="0"/>
              <a:t>The IP address for the QI Tool should automatically appear in the Add this Website field in the Compatibility View Settings window.</a:t>
            </a:r>
          </a:p>
          <a:p>
            <a:pPr marL="457200" indent="-457200">
              <a:lnSpc>
                <a:spcPct val="80000"/>
              </a:lnSpc>
              <a:buFont typeface="+mj-lt"/>
              <a:buAutoNum type="arabicPeriod" startAt="4"/>
              <a:tabLst>
                <a:tab pos="2279650" algn="l"/>
              </a:tabLst>
            </a:pPr>
            <a:r>
              <a:rPr lang="en-US" sz="2400" dirty="0" smtClean="0"/>
              <a:t>Click Add to add this IP address to Compatibility View.</a:t>
            </a:r>
          </a:p>
          <a:p>
            <a:pPr marL="457200" indent="-457200">
              <a:lnSpc>
                <a:spcPct val="80000"/>
              </a:lnSpc>
              <a:buFont typeface="+mj-lt"/>
              <a:buAutoNum type="arabicPeriod" startAt="4"/>
              <a:tabLst>
                <a:tab pos="2279650" algn="l"/>
              </a:tabLst>
            </a:pPr>
            <a:r>
              <a:rPr lang="en-US" sz="2400" dirty="0" smtClean="0"/>
              <a:t>Click Close.</a:t>
            </a:r>
          </a:p>
          <a:p>
            <a:pPr marL="457200" indent="-457200">
              <a:lnSpc>
                <a:spcPct val="80000"/>
              </a:lnSpc>
              <a:buFont typeface="+mj-lt"/>
              <a:buAutoNum type="arabicPeriod" startAt="4"/>
              <a:tabLst>
                <a:tab pos="2279650" algn="l"/>
              </a:tabLst>
            </a:pPr>
            <a:r>
              <a:rPr lang="en-US" sz="2400" dirty="0" smtClean="0"/>
              <a:t>Close and restart your browser.</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6" name="Rectangle 3"/>
          <p:cNvSpPr>
            <a:spLocks noGrp="1" noChangeArrowheads="1"/>
          </p:cNvSpPr>
          <p:nvPr>
            <p:ph sz="half" idx="1"/>
          </p:nvPr>
        </p:nvSpPr>
        <p:spPr>
          <a:xfrm>
            <a:off x="-376939" y="5799320"/>
            <a:ext cx="8343900" cy="345496"/>
          </a:xfrm>
        </p:spPr>
        <p:txBody>
          <a:bodyPr/>
          <a:lstStyle/>
          <a:p>
            <a:pPr marL="0" indent="0" algn="ctr">
              <a:lnSpc>
                <a:spcPct val="80000"/>
              </a:lnSpc>
              <a:buNone/>
              <a:tabLst>
                <a:tab pos="2279650" algn="l"/>
              </a:tabLst>
            </a:pPr>
            <a:r>
              <a:rPr lang="en-US" sz="1600" i="1" dirty="0" smtClean="0"/>
              <a:t>Compatibility View Settings Window</a:t>
            </a:r>
            <a:endParaRPr lang="en-US" sz="1050" dirty="0" smtClean="0"/>
          </a:p>
        </p:txBody>
      </p:sp>
      <p:sp>
        <p:nvSpPr>
          <p:cNvPr id="7" name="Oval 6"/>
          <p:cNvSpPr/>
          <p:nvPr/>
        </p:nvSpPr>
        <p:spPr bwMode="auto">
          <a:xfrm>
            <a:off x="5611926" y="3302370"/>
            <a:ext cx="2595095" cy="43425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041171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Contact Information</a:t>
            </a:r>
            <a:endParaRPr lang="en-US" dirty="0"/>
          </a:p>
        </p:txBody>
      </p:sp>
      <p:sp>
        <p:nvSpPr>
          <p:cNvPr id="4" name="Date Placeholder 3"/>
          <p:cNvSpPr>
            <a:spLocks noGrp="1"/>
          </p:cNvSpPr>
          <p:nvPr>
            <p:ph type="dt" sz="half" idx="10"/>
          </p:nvPr>
        </p:nvSpPr>
        <p:spPr/>
        <p:txBody>
          <a:bodyPr/>
          <a:lstStyle/>
          <a:p>
            <a:pPr>
              <a:defRPr/>
            </a:pPr>
            <a:fld id="{964A0337-13A5-4C41-B233-75FB774C9DA6}" type="datetime5">
              <a:rPr lang="en-US" smtClean="0"/>
              <a:pPr>
                <a:defRPr/>
              </a:pPr>
              <a:t>16-Jun-14</a:t>
            </a:fld>
            <a:endParaRPr lang="en-US"/>
          </a:p>
        </p:txBody>
      </p:sp>
    </p:spTree>
    <p:extLst>
      <p:ext uri="{BB962C8B-B14F-4D97-AF65-F5344CB8AC3E}">
        <p14:creationId xmlns:p14="http://schemas.microsoft.com/office/powerpoint/2010/main" xmlns="" val="2868710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Contact Information</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you have questions or need additional assistance, contact:</a:t>
            </a:r>
          </a:p>
          <a:p>
            <a:pPr>
              <a:lnSpc>
                <a:spcPct val="80000"/>
              </a:lnSpc>
              <a:tabLst>
                <a:tab pos="2279650" algn="l"/>
              </a:tabLst>
            </a:pPr>
            <a:endParaRPr lang="en-US" sz="2400" dirty="0"/>
          </a:p>
          <a:p>
            <a:pPr>
              <a:lnSpc>
                <a:spcPct val="80000"/>
              </a:lnSpc>
              <a:tabLst>
                <a:tab pos="2279650" algn="l"/>
              </a:tabLst>
            </a:pPr>
            <a:r>
              <a:rPr lang="en-US" sz="2400" dirty="0" smtClean="0"/>
              <a:t>CAC Support:</a:t>
            </a:r>
          </a:p>
          <a:p>
            <a:pPr lvl="1">
              <a:lnSpc>
                <a:spcPct val="80000"/>
              </a:lnSpc>
              <a:tabLst>
                <a:tab pos="2279650" algn="l"/>
              </a:tabLst>
            </a:pPr>
            <a:r>
              <a:rPr lang="en-US" sz="2000" dirty="0"/>
              <a:t>Margaret </a:t>
            </a:r>
            <a:r>
              <a:rPr lang="en-US" sz="2000" dirty="0" err="1"/>
              <a:t>Fralin</a:t>
            </a:r>
            <a:r>
              <a:rPr lang="en-US" sz="2000" dirty="0"/>
              <a:t> (</a:t>
            </a:r>
            <a:r>
              <a:rPr lang="en-US" sz="2000" dirty="0">
                <a:hlinkClick r:id="rId2"/>
              </a:rPr>
              <a:t>Margaret.Fralin@va.gov</a:t>
            </a:r>
            <a:r>
              <a:rPr lang="en-US" sz="2000" dirty="0"/>
              <a:t>)</a:t>
            </a:r>
          </a:p>
          <a:p>
            <a:pPr lvl="1">
              <a:lnSpc>
                <a:spcPct val="80000"/>
              </a:lnSpc>
              <a:tabLst>
                <a:tab pos="2279650" algn="l"/>
              </a:tabLst>
            </a:pPr>
            <a:r>
              <a:rPr lang="en-US" sz="2000" dirty="0"/>
              <a:t>Patrick </a:t>
            </a:r>
            <a:r>
              <a:rPr lang="en-US" sz="2000" dirty="0" err="1"/>
              <a:t>McGillicuddy</a:t>
            </a:r>
            <a:r>
              <a:rPr lang="en-US" sz="2000" dirty="0"/>
              <a:t> (</a:t>
            </a:r>
            <a:r>
              <a:rPr lang="en-US" sz="2000" dirty="0">
                <a:hlinkClick r:id="rId3"/>
              </a:rPr>
              <a:t>Patrick.McGillicuddy@va.gov</a:t>
            </a:r>
            <a:r>
              <a:rPr lang="en-US" sz="2000" dirty="0"/>
              <a:t>)</a:t>
            </a:r>
          </a:p>
          <a:p>
            <a:pPr>
              <a:lnSpc>
                <a:spcPct val="80000"/>
              </a:lnSpc>
              <a:tabLst>
                <a:tab pos="2279650" algn="l"/>
              </a:tabLst>
            </a:pPr>
            <a:endParaRPr lang="en-US" sz="2400" dirty="0"/>
          </a:p>
          <a:p>
            <a:pPr>
              <a:lnSpc>
                <a:spcPct val="80000"/>
              </a:lnSpc>
              <a:tabLst>
                <a:tab pos="2279650" algn="l"/>
              </a:tabLst>
            </a:pPr>
            <a:r>
              <a:rPr lang="en-US" sz="2400" dirty="0" smtClean="0"/>
              <a:t>AWARE Technical Support:</a:t>
            </a:r>
          </a:p>
          <a:p>
            <a:pPr lvl="1">
              <a:lnSpc>
                <a:spcPct val="80000"/>
              </a:lnSpc>
              <a:tabLst>
                <a:tab pos="2279650" algn="l"/>
              </a:tabLst>
            </a:pPr>
            <a:r>
              <a:rPr lang="en-US" sz="2000" dirty="0" smtClean="0">
                <a:hlinkClick r:id="rId4"/>
              </a:rPr>
              <a:t>awarespprt@gmail.com</a:t>
            </a:r>
            <a:endParaRPr lang="en-US" sz="2000" dirty="0"/>
          </a:p>
          <a:p>
            <a:pPr>
              <a:lnSpc>
                <a:spcPct val="80000"/>
              </a:lnSpc>
              <a:tabLst>
                <a:tab pos="2279650" algn="l"/>
              </a:tabLst>
            </a:pPr>
            <a:endParaRPr lang="en-US"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p14="http://schemas.microsoft.com/office/powerpoint/2010/main" xmlns="" val="3468726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2: Using the QI Tool</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p14="http://schemas.microsoft.com/office/powerpoint/2010/main" xmlns="" val="3083362663"/>
      </p:ext>
    </p:extLst>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9E9EFF"/>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id="" local="true">
  <p:Name>Document</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Microsoft.Office.RecordsManagement.PolicyFeatures.Expiration.Formula.BuiltIn">
            <number>1</number>
            <property>Created</property>
            <period>years</period>
          </formula>
          <action type="workflow" id="095a4daa-ab7a-4a68-b9f0-24c508d7d45f"/>
        </data>
      </p:CustomData>
    </p:PolicyItem>
  </p:PolicyItems>
</p:Policy>
</file>

<file path=customXml/item3.xml><?xml version="1.0" encoding="utf-8"?>
<p:properties xmlns:p="http://schemas.microsoft.com/office/2006/metadata/properties" xmlns:xsi="http://www.w3.org/2001/XMLSchema-instance">
  <documentManagement>
    <_dlc_ExpireDate xmlns="31427534-dd22-4c80-bda2-4289752910af">2015-06-16T13:58:32+00:00</_dlc_ExpireDate>
    <_dlc_ExpireDateSaved xmlns="31427534-dd22-4c80-bda2-4289752910af"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9C9AB3197FD50448310FFA1687322E4" ma:contentTypeVersion="6" ma:contentTypeDescription="Create a new document." ma:contentTypeScope="" ma:versionID="4b9f0212a0c4e98595c36512f1a36bae">
  <xsd:schema xmlns:xsd="http://www.w3.org/2001/XMLSchema" xmlns:p="http://schemas.microsoft.com/office/2006/metadata/properties" xmlns:ns2="31427534-dd22-4c80-bda2-4289752910af" targetNamespace="http://schemas.microsoft.com/office/2006/metadata/properties" ma:root="true" ma:fieldsID="799776be9bf6c38a11203ebcc4ee4fcb" ns2:_="">
    <xsd:import namespace="31427534-dd22-4c80-bda2-4289752910af"/>
    <xsd:element name="properties">
      <xsd:complexType>
        <xsd:sequence>
          <xsd:element name="documentManagement">
            <xsd:complexType>
              <xsd:all>
                <xsd:element ref="ns2:_dlc_Exempt" minOccurs="0"/>
                <xsd:element ref="ns2:_dlc_ExpireDateSaved" minOccurs="0"/>
                <xsd:element ref="ns2:_dlc_ExpireDate" minOccurs="0"/>
              </xsd:all>
            </xsd:complexType>
          </xsd:element>
        </xsd:sequence>
      </xsd:complexType>
    </xsd:element>
  </xsd:schema>
  <xsd:schema xmlns:xsd="http://www.w3.org/2001/XMLSchema" xmlns:dms="http://schemas.microsoft.com/office/2006/documentManagement/types" targetNamespace="31427534-dd22-4c80-bda2-4289752910af" elementFormDefault="qualified">
    <xsd:import namespace="http://schemas.microsoft.com/office/2006/documentManagement/types"/>
    <xsd:element name="_dlc_Exempt" ma:index="9" nillable="true" ma:displayName="Exempt from Policy" ma:description="" ma:hidden="true" ma:internalName="_dlc_Exempt" ma:readOnly="true">
      <xsd:simpleType>
        <xsd:restriction base="dms:Unknown"/>
      </xsd:simpleType>
    </xsd:element>
    <xsd:element name="_dlc_ExpireDateSaved" ma:index="10" nillable="true" ma:displayName="Original Expiration Date" ma:description="" ma:hidden="true" ma:internalName="_dlc_ExpireDateSaved" ma:readOnly="true">
      <xsd:simpleType>
        <xsd:restriction base="dms:DateTime"/>
      </xsd:simpleType>
    </xsd:element>
    <xsd:element name="_dlc_ExpireDate" ma:index="11"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1C54FE8-EA5A-4D00-855C-447D3DD32750}"/>
</file>

<file path=customXml/itemProps2.xml><?xml version="1.0" encoding="utf-8"?>
<ds:datastoreItem xmlns:ds="http://schemas.openxmlformats.org/officeDocument/2006/customXml" ds:itemID="{2794B537-8378-40F2-B864-194597F7DF85}"/>
</file>

<file path=customXml/itemProps3.xml><?xml version="1.0" encoding="utf-8"?>
<ds:datastoreItem xmlns:ds="http://schemas.openxmlformats.org/officeDocument/2006/customXml" ds:itemID="{7882CCEF-6AD5-4AC2-9339-705EBD0EF5ED}"/>
</file>

<file path=customXml/itemProps4.xml><?xml version="1.0" encoding="utf-8"?>
<ds:datastoreItem xmlns:ds="http://schemas.openxmlformats.org/officeDocument/2006/customXml" ds:itemID="{53210828-D4E7-4A8F-AEDC-6C608EA9B563}"/>
</file>

<file path=docProps/app.xml><?xml version="1.0" encoding="utf-8"?>
<Properties xmlns="http://schemas.openxmlformats.org/officeDocument/2006/extended-properties" xmlns:vt="http://schemas.openxmlformats.org/officeDocument/2006/docPropsVTypes">
  <Template/>
  <TotalTime>8800</TotalTime>
  <Words>3705</Words>
  <Application>Microsoft Office PowerPoint</Application>
  <PresentationFormat>On-screen Show (4:3)</PresentationFormat>
  <Paragraphs>660</Paragraphs>
  <Slides>81</Slides>
  <Notes>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Default Design</vt:lpstr>
      <vt:lpstr>Slide 1</vt:lpstr>
      <vt:lpstr>Contents</vt:lpstr>
      <vt:lpstr>Purpose and Objectives</vt:lpstr>
      <vt:lpstr>Lesson 1: What Is the QI Tool?</vt:lpstr>
      <vt:lpstr>Overview</vt:lpstr>
      <vt:lpstr>User Access Levels</vt:lpstr>
      <vt:lpstr>System/Configuration Requirements</vt:lpstr>
      <vt:lpstr>System/Configuration Requirements</vt:lpstr>
      <vt:lpstr>Lesson 2: Using the QI Tool</vt:lpstr>
      <vt:lpstr>Logging In and Out</vt:lpstr>
      <vt:lpstr>Logging In</vt:lpstr>
      <vt:lpstr>Logging In</vt:lpstr>
      <vt:lpstr>Logging In</vt:lpstr>
      <vt:lpstr>Logging In</vt:lpstr>
      <vt:lpstr>Logging Out</vt:lpstr>
      <vt:lpstr>Viewing Reports</vt:lpstr>
      <vt:lpstr>Viewing Reports</vt:lpstr>
      <vt:lpstr>Viewing Reports</vt:lpstr>
      <vt:lpstr>Viewing Reports</vt:lpstr>
      <vt:lpstr>Viewing Reports</vt:lpstr>
      <vt:lpstr>Viewing Reports</vt:lpstr>
      <vt:lpstr>Viewing Reports</vt:lpstr>
      <vt:lpstr>Viewing Reports</vt:lpstr>
      <vt:lpstr>Understanding Reports</vt:lpstr>
      <vt:lpstr>Understanding Reports</vt:lpstr>
      <vt:lpstr>Understanding Reports</vt:lpstr>
      <vt:lpstr>Understanding Reports</vt:lpstr>
      <vt:lpstr>Lesson 3: Using the Super User Menu</vt:lpstr>
      <vt:lpstr>Accessing the Super User Administrative Menu</vt:lpstr>
      <vt:lpstr>Accessing the Super User Administrative Menu</vt:lpstr>
      <vt:lpstr>Accessing the Super User Administrative Menu</vt:lpstr>
      <vt:lpstr>Overview of the Super User Administrative Menu</vt:lpstr>
      <vt:lpstr>Managing Qi Tool Groups</vt:lpstr>
      <vt:lpstr>Managing QI Tool Groups</vt:lpstr>
      <vt:lpstr>Adding a QI Tool Group</vt:lpstr>
      <vt:lpstr>Adding a QI Tool Group</vt:lpstr>
      <vt:lpstr>Adding a QI Tool Group</vt:lpstr>
      <vt:lpstr>Adding a QI Tool Group</vt:lpstr>
      <vt:lpstr>Adding a QI Tool Group</vt:lpstr>
      <vt:lpstr>Adding a QI Tool Group</vt:lpstr>
      <vt:lpstr>Editing a QI Tool Group</vt:lpstr>
      <vt:lpstr>Editing a QI Tool Group</vt:lpstr>
      <vt:lpstr>Editing a QI Tool Group</vt:lpstr>
      <vt:lpstr>Deleting a QI Tool Group</vt:lpstr>
      <vt:lpstr>Deleting a QI Tool Group</vt:lpstr>
      <vt:lpstr>Deleting a QI Tool Group</vt:lpstr>
      <vt:lpstr>Managing VistA Groups</vt:lpstr>
      <vt:lpstr>Managing VistA Groups</vt:lpstr>
      <vt:lpstr>Adding a VistA Group</vt:lpstr>
      <vt:lpstr>Adding a VistA Group</vt:lpstr>
      <vt:lpstr>Adding a VistA Group</vt:lpstr>
      <vt:lpstr>Adding a VistA Group</vt:lpstr>
      <vt:lpstr>Adding a VistA Group</vt:lpstr>
      <vt:lpstr>Adding a VistA Group</vt:lpstr>
      <vt:lpstr>Editing a VistA Group</vt:lpstr>
      <vt:lpstr>Editing a VistA Group</vt:lpstr>
      <vt:lpstr>Editing a VistA Group</vt:lpstr>
      <vt:lpstr>Deleting a VistA Group</vt:lpstr>
      <vt:lpstr>Deleting a VistA Group</vt:lpstr>
      <vt:lpstr>Deleting a VistA Group</vt:lpstr>
      <vt:lpstr>Managing Users</vt:lpstr>
      <vt:lpstr>Managing Users</vt:lpstr>
      <vt:lpstr>Adding a User</vt:lpstr>
      <vt:lpstr>Adding a User</vt:lpstr>
      <vt:lpstr>Adding a User</vt:lpstr>
      <vt:lpstr>Adding a User</vt:lpstr>
      <vt:lpstr>Adding a User</vt:lpstr>
      <vt:lpstr>Editing a User</vt:lpstr>
      <vt:lpstr>Editing a User</vt:lpstr>
      <vt:lpstr>Editing a User</vt:lpstr>
      <vt:lpstr>Deleting a User</vt:lpstr>
      <vt:lpstr>Deleting a User</vt:lpstr>
      <vt:lpstr>Deleting a User</vt:lpstr>
      <vt:lpstr>Managing Reports</vt:lpstr>
      <vt:lpstr>Managing Report</vt:lpstr>
      <vt:lpstr>Editing a Report</vt:lpstr>
      <vt:lpstr>Editing a Report</vt:lpstr>
      <vt:lpstr>Editing a Report</vt:lpstr>
      <vt:lpstr>Editing a Report</vt:lpstr>
      <vt:lpstr>Contact Information</vt:lpstr>
      <vt:lpstr>Contact Information</vt:lpstr>
    </vt:vector>
  </TitlesOfParts>
  <Company>Harris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dbalser</dc:creator>
  <cp:lastModifiedBy>aperez02</cp:lastModifiedBy>
  <cp:revision>755</cp:revision>
  <cp:lastPrinted>2001-09-25T16:38:37Z</cp:lastPrinted>
  <dcterms:created xsi:type="dcterms:W3CDTF">2000-07-27T01:07:55Z</dcterms:created>
  <dcterms:modified xsi:type="dcterms:W3CDTF">2014-06-16T20:36:42Z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0x010100F9C9AB3197FD50448310FFA1687322E4</vt:lpwstr>
  </property>
</Properties>
</file>