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719" r:id="rId6"/>
    <p:sldId id="661" r:id="rId7"/>
    <p:sldId id="720" r:id="rId8"/>
    <p:sldId id="739" r:id="rId9"/>
    <p:sldId id="732" r:id="rId10"/>
    <p:sldId id="725" r:id="rId11"/>
    <p:sldId id="734" r:id="rId12"/>
    <p:sldId id="736" r:id="rId13"/>
    <p:sldId id="738" r:id="rId14"/>
    <p:sldId id="728" r:id="rId15"/>
    <p:sldId id="729" r:id="rId16"/>
    <p:sldId id="722" r:id="rId17"/>
    <p:sldId id="723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70" d="100"/>
          <a:sy n="70" d="100"/>
        </p:scale>
        <p:origin x="1434" y="72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anesh%20Panneer\Project%20Documents\BCDSS\Documents\Sprint_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y%20Watson\Documents\External%20Review\V10.1%20Sprint%20102\Defects%20created%20during%20R10.1_Plug%20In%20Valu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5966704"/>
        <c:axId val="176764744"/>
        <c:axId val="0"/>
      </c:bar3DChart>
      <c:catAx>
        <c:axId val="1759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64744"/>
        <c:crosses val="autoZero"/>
        <c:auto val="1"/>
        <c:lblAlgn val="ctr"/>
        <c:lblOffset val="100"/>
        <c:noMultiLvlLbl val="0"/>
      </c:catAx>
      <c:valAx>
        <c:axId val="176764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6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7506728"/>
        <c:axId val="177507120"/>
      </c:lineChart>
      <c:catAx>
        <c:axId val="177506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07120"/>
        <c:crosses val="autoZero"/>
        <c:auto val="1"/>
        <c:lblAlgn val="ctr"/>
        <c:lblOffset val="100"/>
        <c:noMultiLvlLbl val="0"/>
      </c:catAx>
      <c:valAx>
        <c:axId val="17750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0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7508296"/>
        <c:axId val="177508688"/>
        <c:axId val="0"/>
      </c:bar3DChart>
      <c:catAx>
        <c:axId val="177508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08688"/>
        <c:crosses val="autoZero"/>
        <c:auto val="1"/>
        <c:lblAlgn val="ctr"/>
        <c:lblOffset val="100"/>
        <c:noMultiLvlLbl val="0"/>
      </c:catAx>
      <c:valAx>
        <c:axId val="177508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08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7794440"/>
        <c:axId val="177794832"/>
        <c:axId val="0"/>
      </c:bar3DChart>
      <c:catAx>
        <c:axId val="17779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4832"/>
        <c:crosses val="autoZero"/>
        <c:auto val="1"/>
        <c:lblAlgn val="ctr"/>
        <c:lblOffset val="100"/>
        <c:noMultiLvlLbl val="0"/>
      </c:catAx>
      <c:valAx>
        <c:axId val="177794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4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7795616"/>
        <c:axId val="177796008"/>
        <c:axId val="0"/>
      </c:bar3DChart>
      <c:catAx>
        <c:axId val="17779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6008"/>
        <c:crosses val="autoZero"/>
        <c:auto val="1"/>
        <c:lblAlgn val="ctr"/>
        <c:lblOffset val="100"/>
        <c:noMultiLvlLbl val="0"/>
      </c:catAx>
      <c:valAx>
        <c:axId val="177796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7796792"/>
        <c:axId val="177797184"/>
      </c:lineChart>
      <c:catAx>
        <c:axId val="177796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7184"/>
        <c:crosses val="autoZero"/>
        <c:auto val="1"/>
        <c:lblAlgn val="ctr"/>
        <c:lblOffset val="100"/>
        <c:noMultiLvlLbl val="0"/>
      </c:catAx>
      <c:valAx>
        <c:axId val="17779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6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6387496"/>
        <c:axId val="176501136"/>
        <c:axId val="0"/>
      </c:bar3DChart>
      <c:catAx>
        <c:axId val="176387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01136"/>
        <c:crosses val="autoZero"/>
        <c:auto val="1"/>
        <c:lblAlgn val="ctr"/>
        <c:lblOffset val="100"/>
        <c:noMultiLvlLbl val="0"/>
      </c:catAx>
      <c:valAx>
        <c:axId val="176501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87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554384"/>
        <c:axId val="176554768"/>
        <c:axId val="0"/>
      </c:bar3DChart>
      <c:catAx>
        <c:axId val="17655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54768"/>
        <c:crosses val="autoZero"/>
        <c:auto val="1"/>
        <c:lblAlgn val="ctr"/>
        <c:lblOffset val="100"/>
        <c:noMultiLvlLbl val="0"/>
      </c:catAx>
      <c:valAx>
        <c:axId val="176554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5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938632"/>
        <c:axId val="175939808"/>
      </c:lineChart>
      <c:catAx>
        <c:axId val="17593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39808"/>
        <c:crosses val="autoZero"/>
        <c:auto val="1"/>
        <c:lblAlgn val="ctr"/>
        <c:lblOffset val="100"/>
        <c:noMultiLvlLbl val="0"/>
      </c:catAx>
      <c:valAx>
        <c:axId val="17593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3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Velocity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'BCDSS-Sprint Charts'!$B$1</c:f>
              <c:strCache>
                <c:ptCount val="1"/>
                <c:pt idx="0">
                  <c:v>Commited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Charts'!$B$2:$B$6</c:f>
              <c:numCache>
                <c:formatCode>General</c:formatCode>
                <c:ptCount val="5"/>
                <c:pt idx="0">
                  <c:v>20</c:v>
                </c:pt>
                <c:pt idx="1">
                  <c:v>32</c:v>
                </c:pt>
                <c:pt idx="2">
                  <c:v>18</c:v>
                </c:pt>
                <c:pt idx="3">
                  <c:v>19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'BCDSS-Sprint Charts'!$C$1</c:f>
              <c:strCache>
                <c:ptCount val="1"/>
                <c:pt idx="0">
                  <c:v>Completed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cat>
            <c:strRef>
              <c:f>'BCDSS-Sprint Charts'!$A$2:$A$6</c:f>
              <c:strCache>
                <c:ptCount val="5"/>
                <c:pt idx="0">
                  <c:v>BCDSS Sprint 0</c:v>
                </c:pt>
                <c:pt idx="1">
                  <c:v>BCDSS Sprint 1</c:v>
                </c:pt>
                <c:pt idx="2">
                  <c:v>BCDSS Sprint 2</c:v>
                </c:pt>
                <c:pt idx="3">
                  <c:v>BCDSS Sprint 3</c:v>
                </c:pt>
                <c:pt idx="4">
                  <c:v>BCDSS Sprint 4</c:v>
                </c:pt>
              </c:strCache>
            </c:strRef>
          </c:cat>
          <c:val>
            <c:numRef>
              <c:f>'BCDSS-Sprint Charts'!$C$2:$C$6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19</c:v>
                </c:pt>
                <c:pt idx="3">
                  <c:v>12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5940984"/>
        <c:axId val="175941376"/>
        <c:axId val="0"/>
      </c:bar3DChart>
      <c:catAx>
        <c:axId val="175940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41376"/>
        <c:crosses val="autoZero"/>
        <c:auto val="1"/>
        <c:lblAlgn val="ctr"/>
        <c:lblOffset val="100"/>
        <c:noMultiLvlLbl val="0"/>
      </c:catAx>
      <c:valAx>
        <c:axId val="17594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4098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'BCDSS-Sprint Charts'!$N$1</c:f>
              <c:strCache>
                <c:ptCount val="1"/>
                <c:pt idx="0">
                  <c:v>Number of Issues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'BCDSS-Sprint Charts'!$M$2:$M$6</c:f>
              <c:strCache>
                <c:ptCount val="5"/>
                <c:pt idx="0">
                  <c:v>Open</c:v>
                </c:pt>
                <c:pt idx="1">
                  <c:v>Closed</c:v>
                </c:pt>
                <c:pt idx="2">
                  <c:v>Resolved</c:v>
                </c:pt>
                <c:pt idx="3">
                  <c:v>In Progress</c:v>
                </c:pt>
                <c:pt idx="4">
                  <c:v>Reopened</c:v>
                </c:pt>
              </c:strCache>
            </c:strRef>
          </c:cat>
          <c:val>
            <c:numRef>
              <c:f>'BCDSS-Sprint Charts'!$N$2:$N$6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13</c:v>
                </c:pt>
                <c:pt idx="4">
                  <c:v>0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7252920"/>
        <c:axId val="177253312"/>
        <c:axId val="0"/>
      </c:bar3DChart>
      <c:catAx>
        <c:axId val="177252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53312"/>
        <c:crosses val="autoZero"/>
        <c:auto val="1"/>
        <c:lblAlgn val="ctr"/>
        <c:lblOffset val="100"/>
        <c:noMultiLvlLbl val="0"/>
      </c:catAx>
      <c:valAx>
        <c:axId val="177253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52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77254096"/>
        <c:axId val="177254488"/>
        <c:axId val="0"/>
      </c:bar3DChart>
      <c:catAx>
        <c:axId val="17725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54488"/>
        <c:crosses val="autoZero"/>
        <c:auto val="1"/>
        <c:lblAlgn val="ctr"/>
        <c:lblOffset val="100"/>
        <c:noMultiLvlLbl val="0"/>
      </c:catAx>
      <c:valAx>
        <c:axId val="177254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5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44203849518811"/>
          <c:y val="0.13425925925925927"/>
          <c:w val="0.89655796150481193"/>
          <c:h val="0.44341863517060365"/>
        </c:manualLayout>
      </c:layout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7505552"/>
        <c:axId val="177505944"/>
        <c:axId val="0"/>
      </c:bar3DChart>
      <c:catAx>
        <c:axId val="17750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05944"/>
        <c:crosses val="autoZero"/>
        <c:auto val="1"/>
        <c:lblAlgn val="ctr"/>
        <c:lblOffset val="100"/>
        <c:noMultiLvlLbl val="0"/>
      </c:catAx>
      <c:valAx>
        <c:axId val="177505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0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6/15/2016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6/15/2016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5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brief</a:t>
            </a:r>
            <a:r>
              <a:rPr lang="en-US" baseline="0" dirty="0" smtClean="0"/>
              <a:t> notes about the Sprint deliverables in this section </a:t>
            </a:r>
            <a:r>
              <a:rPr lang="en-US" baseline="0" smtClean="0"/>
              <a:t>- Elizabeth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December 17,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Sprint 3 Review &amp; Sprint 4 Planning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May 31, 2016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3 Review &amp; Sprint 4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Program 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H="1" flipV="1">
            <a:off x="2753467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46"/>
          <p:cNvCxnSpPr>
            <a:cxnSpLocks noChangeShapeType="1"/>
          </p:cNvCxnSpPr>
          <p:nvPr/>
        </p:nvCxnSpPr>
        <p:spPr bwMode="auto">
          <a:xfrm>
            <a:off x="116646" y="3725346"/>
            <a:ext cx="88156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" name="Group 77"/>
          <p:cNvGrpSpPr/>
          <p:nvPr/>
        </p:nvGrpSpPr>
        <p:grpSpPr>
          <a:xfrm>
            <a:off x="146411" y="133998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11" name="Rectangle 10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2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3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(5/30 - 6/10)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4629181" y="1333297"/>
            <a:ext cx="2148840" cy="603504"/>
            <a:chOff x="152400" y="990600"/>
            <a:chExt cx="2819400" cy="609600"/>
          </a:xfrm>
          <a:solidFill>
            <a:srgbClr val="002060"/>
          </a:solidFill>
        </p:grpSpPr>
        <p:sp>
          <p:nvSpPr>
            <p:cNvPr id="14" name="Rectangle 13"/>
            <p:cNvSpPr/>
            <p:nvPr/>
          </p:nvSpPr>
          <p:spPr bwMode="auto">
            <a:xfrm>
              <a:off x="152400" y="990600"/>
              <a:ext cx="2819400" cy="6096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19" name="TextBox 53"/>
            <p:cNvSpPr txBox="1">
              <a:spLocks noChangeArrowheads="1"/>
            </p:cNvSpPr>
            <p:nvPr/>
          </p:nvSpPr>
          <p:spPr bwMode="auto">
            <a:xfrm>
              <a:off x="525654" y="990600"/>
              <a:ext cx="2199532" cy="55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5</a:t>
              </a: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</a:rPr>
                <a:t>(6/27 - 7/8)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</p:txBody>
        </p:sp>
      </p:grpSp>
      <p:grpSp>
        <p:nvGrpSpPr>
          <p:cNvPr id="21" name="Group 77"/>
          <p:cNvGrpSpPr/>
          <p:nvPr/>
        </p:nvGrpSpPr>
        <p:grpSpPr>
          <a:xfrm>
            <a:off x="6869207" y="1338738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3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6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 (7/11 - 7/22)</a:t>
              </a:r>
            </a:p>
          </p:txBody>
        </p:sp>
      </p:grpSp>
      <p:grpSp>
        <p:nvGrpSpPr>
          <p:cNvPr id="25" name="Group 77"/>
          <p:cNvGrpSpPr/>
          <p:nvPr/>
        </p:nvGrpSpPr>
        <p:grpSpPr>
          <a:xfrm>
            <a:off x="2380517" y="1342014"/>
            <a:ext cx="2148840" cy="603504"/>
            <a:chOff x="304800" y="956845"/>
            <a:chExt cx="2743200" cy="606723"/>
          </a:xfrm>
          <a:solidFill>
            <a:srgbClr val="002060"/>
          </a:solidFill>
        </p:grpSpPr>
        <p:sp>
          <p:nvSpPr>
            <p:cNvPr id="26" name="Rectangle 25"/>
            <p:cNvSpPr/>
            <p:nvPr/>
          </p:nvSpPr>
          <p:spPr bwMode="auto">
            <a:xfrm>
              <a:off x="304800" y="956845"/>
              <a:ext cx="2743200" cy="6067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/>
            <a:lstStyle/>
            <a:p>
              <a:pPr defTabSz="45720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500" dirty="0">
                <a:latin typeface="+mn-lt"/>
              </a:endParaRPr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693906" y="956845"/>
              <a:ext cx="194553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Sprint 4</a:t>
              </a:r>
              <a:endParaRPr lang="en-US" sz="1500" dirty="0" smtClean="0">
                <a:solidFill>
                  <a:schemeClr val="bg1"/>
                </a:solidFill>
                <a:latin typeface="+mn-lt"/>
                <a:cs typeface="Arial" pitchFamily="34" charset="0"/>
              </a:endParaRPr>
            </a:p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+mn-lt"/>
                  <a:cs typeface="Arial" pitchFamily="34" charset="0"/>
                </a:rPr>
                <a:t>(6/13 - 6/24)</a:t>
              </a:r>
            </a:p>
          </p:txBody>
        </p:sp>
      </p:grp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 flipH="1" flipV="1">
            <a:off x="550594" y="3761364"/>
            <a:ext cx="4875" cy="9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6646" y="3318071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5/27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  <a:cs typeface="Calibri" pitchFamily="34" charset="0"/>
              </a:rPr>
              <a:t> </a:t>
            </a:r>
            <a:endParaRPr lang="en-US" sz="1400" b="1" dirty="0">
              <a:solidFill>
                <a:srgbClr val="FF0000"/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471328" y="365138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082988" y="3334393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6/24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26265" y="4747131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4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36" name="Straight Connector 35"/>
          <p:cNvCxnSpPr>
            <a:cxnSpLocks noChangeShapeType="1"/>
            <a:endCxn id="33" idx="4"/>
          </p:cNvCxnSpPr>
          <p:nvPr/>
        </p:nvCxnSpPr>
        <p:spPr bwMode="auto">
          <a:xfrm flipH="1" flipV="1">
            <a:off x="4544353" y="3803789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/>
          <p:nvPr/>
        </p:nvSpPr>
        <p:spPr>
          <a:xfrm>
            <a:off x="2025535" y="4747131"/>
            <a:ext cx="13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3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406771" y="4747131"/>
            <a:ext cx="1924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 2</a:t>
            </a: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Completion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94" y="6001022"/>
            <a:ext cx="83880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Legend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200" dirty="0" smtClean="0"/>
              <a:t>Completed         Not Completed          Future               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 bwMode="auto">
          <a:xfrm>
            <a:off x="2685317" y="6330961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46411" y="6323012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82444" y="3645279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240346" y="6323012"/>
            <a:ext cx="14605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283382" y="3337502"/>
            <a:ext cx="1042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6/10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50" name="AutoShape 2" descr="Image result for 2016 symbol pics"/>
          <p:cNvSpPr>
            <a:spLocks noChangeAspect="1" noChangeArrowheads="1"/>
          </p:cNvSpPr>
          <p:nvPr/>
        </p:nvSpPr>
        <p:spPr bwMode="auto">
          <a:xfrm>
            <a:off x="5332150" y="43850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" name="Oval 51"/>
          <p:cNvSpPr/>
          <p:nvPr/>
        </p:nvSpPr>
        <p:spPr bwMode="auto">
          <a:xfrm>
            <a:off x="2685317" y="3651389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9096" y="2742247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1</a:t>
            </a:r>
          </a:p>
        </p:txBody>
      </p:sp>
      <p:cxnSp>
        <p:nvCxnSpPr>
          <p:cNvPr id="55" name="Straight Connector 54"/>
          <p:cNvCxnSpPr>
            <a:cxnSpLocks noChangeShapeType="1"/>
          </p:cNvCxnSpPr>
          <p:nvPr/>
        </p:nvCxnSpPr>
        <p:spPr bwMode="auto">
          <a:xfrm flipV="1">
            <a:off x="1183482" y="315452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55"/>
          <p:cNvSpPr/>
          <p:nvPr/>
        </p:nvSpPr>
        <p:spPr bwMode="auto">
          <a:xfrm>
            <a:off x="1113742" y="3642817"/>
            <a:ext cx="146050" cy="1524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25402" y="3832340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cs typeface="Calibri" pitchFamily="34" charset="0"/>
              </a:rPr>
              <a:t>6/06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283858" y="3652863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895518" y="3335867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7/8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38795" y="4748605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5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66" name="Straight Connector 65"/>
          <p:cNvCxnSpPr>
            <a:cxnSpLocks noChangeShapeType="1"/>
            <a:endCxn id="63" idx="4"/>
          </p:cNvCxnSpPr>
          <p:nvPr/>
        </p:nvCxnSpPr>
        <p:spPr bwMode="auto">
          <a:xfrm flipH="1" flipV="1">
            <a:off x="6356883" y="3805263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66"/>
          <p:cNvSpPr/>
          <p:nvPr/>
        </p:nvSpPr>
        <p:spPr bwMode="auto">
          <a:xfrm>
            <a:off x="8330315" y="3678668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941975" y="3361672"/>
            <a:ext cx="9227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n-lt"/>
                <a:ea typeface="ヒラギノ角ゴ ProN W6"/>
                <a:cs typeface="Calibri" pitchFamily="34" charset="0"/>
              </a:rPr>
              <a:t>7/22</a:t>
            </a:r>
            <a:endParaRPr lang="en-US" sz="1400" b="1" dirty="0">
              <a:latin typeface="+mn-lt"/>
              <a:ea typeface="ヒラギノ角ゴ ProN W6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85252" y="4774410"/>
            <a:ext cx="120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Sprint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rPr>
              <a:t>6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Calibri" pitchFamily="34" charset="0"/>
            </a:endParaRPr>
          </a:p>
          <a:p>
            <a:pPr marL="119063" indent="-119063" algn="ctr">
              <a:defRPr/>
            </a:pP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rPr>
              <a:t>Completion</a:t>
            </a:r>
          </a:p>
        </p:txBody>
      </p:sp>
      <p:cxnSp>
        <p:nvCxnSpPr>
          <p:cNvPr id="70" name="Straight Connector 69"/>
          <p:cNvCxnSpPr>
            <a:cxnSpLocks noChangeShapeType="1"/>
            <a:endCxn id="67" idx="4"/>
          </p:cNvCxnSpPr>
          <p:nvPr/>
        </p:nvCxnSpPr>
        <p:spPr bwMode="auto">
          <a:xfrm flipH="1" flipV="1">
            <a:off x="8403340" y="3831068"/>
            <a:ext cx="3773" cy="863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70"/>
          <p:cNvSpPr txBox="1"/>
          <p:nvPr/>
        </p:nvSpPr>
        <p:spPr>
          <a:xfrm>
            <a:off x="4558483" y="2785462"/>
            <a:ext cx="1475342" cy="369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19063" indent="-119063"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ヒラギノ角ゴ ProN W6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pPr algn="ctr"/>
            <a:r>
              <a:rPr lang="en-US" sz="900" dirty="0"/>
              <a:t>Collaborative Deliverable </a:t>
            </a:r>
            <a:endParaRPr lang="en-US" sz="900" dirty="0" smtClean="0"/>
          </a:p>
          <a:p>
            <a:pPr algn="ctr"/>
            <a:r>
              <a:rPr lang="en-US" sz="900" dirty="0" smtClean="0"/>
              <a:t>Package </a:t>
            </a:r>
            <a:r>
              <a:rPr lang="en-US" sz="900" dirty="0"/>
              <a:t>and VASIC </a:t>
            </a:r>
            <a:r>
              <a:rPr lang="en-US" sz="900" dirty="0" smtClean="0"/>
              <a:t>2</a:t>
            </a:r>
            <a:endParaRPr lang="en-US" sz="900" dirty="0"/>
          </a:p>
        </p:txBody>
      </p:sp>
      <p:cxnSp>
        <p:nvCxnSpPr>
          <p:cNvPr id="72" name="Straight Connector 71"/>
          <p:cNvCxnSpPr>
            <a:cxnSpLocks noChangeShapeType="1"/>
          </p:cNvCxnSpPr>
          <p:nvPr/>
        </p:nvCxnSpPr>
        <p:spPr bwMode="auto">
          <a:xfrm flipV="1">
            <a:off x="5321420" y="3154794"/>
            <a:ext cx="3285" cy="51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72"/>
          <p:cNvSpPr/>
          <p:nvPr/>
        </p:nvSpPr>
        <p:spPr bwMode="auto">
          <a:xfrm>
            <a:off x="5251680" y="3643087"/>
            <a:ext cx="146050" cy="152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latin typeface="+mn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3 Review &amp; Sprint 4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Sprint Forward (Sprint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2887" y="1285875"/>
            <a:ext cx="8658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work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Dashboard for Rater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Role-based security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of User management process tasks </a:t>
            </a:r>
          </a:p>
        </p:txBody>
      </p:sp>
    </p:spTree>
    <p:extLst>
      <p:ext uri="{BB962C8B-B14F-4D97-AF65-F5344CB8AC3E}">
        <p14:creationId xmlns:p14="http://schemas.microsoft.com/office/powerpoint/2010/main" val="27543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3 Review &amp; Sprint 4 Planning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 smtClean="0"/>
              <a:t>BCDSS </a:t>
            </a:r>
            <a:r>
              <a:rPr lang="en-US" dirty="0"/>
              <a:t>– </a:t>
            </a:r>
            <a:r>
              <a:rPr lang="en-US" dirty="0" smtClean="0"/>
              <a:t>Sprint 3 Review &amp; Sprint 4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46293"/>
              </p:ext>
            </p:extLst>
          </p:nvPr>
        </p:nvGraphicFramePr>
        <p:xfrm>
          <a:off x="238484" y="1227476"/>
          <a:ext cx="8663977" cy="3880927"/>
        </p:xfrm>
        <a:graphic>
          <a:graphicData uri="http://schemas.openxmlformats.org/drawingml/2006/table">
            <a:tbl>
              <a:tblPr/>
              <a:tblGrid>
                <a:gridCol w="2573727"/>
                <a:gridCol w="1819275"/>
                <a:gridCol w="2745626"/>
                <a:gridCol w="183878"/>
                <a:gridCol w="1341471"/>
              </a:tblGrid>
              <a:tr h="181054"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 SME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Attendance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3BE"/>
                    </a:solidFill>
                  </a:tcPr>
                </a:tc>
              </a:tr>
              <a:tr h="18105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Veteran Health Administration Innovations Program</a:t>
                      </a:r>
                      <a:endParaRPr lang="en-US" sz="105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lt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Innovation Coordinator</a:t>
                      </a:r>
                    </a:p>
                  </a:txBody>
                  <a:tcPr marL="8890" marR="8890" marT="88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Heath A Forney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OSP Liaison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4912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Owner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Elizabeth </a:t>
                      </a: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6750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 Services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>
                  <a:txBody>
                    <a:bodyPr/>
                    <a:lstStyle/>
                    <a:p>
                      <a:pPr marL="0" marR="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OBPI Representative</a:t>
                      </a:r>
                    </a:p>
                  </a:txBody>
                  <a:tcPr marL="8890" marR="8890" marT="88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Karla Leal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054">
                <a:tc gridSpan="5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i="0" u="none" strike="noStrike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30" marR="9030" marT="9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PWS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Dominic Yeh</a:t>
                      </a:r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27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15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97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156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 Sphere (BCDSS)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50" b="0" i="0" u="none" strike="noStrike" kern="12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05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i="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1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3 Review &amp; Sprint 4 </a:t>
            </a:r>
            <a:r>
              <a:rPr lang="en-US" dirty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7112" y="1598250"/>
            <a:ext cx="8116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Retrospective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Calendar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3 Review &amp; Sprint 4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/>
              <a:t>Objectives </a:t>
            </a:r>
            <a:r>
              <a:rPr lang="en-US" dirty="0" smtClean="0"/>
              <a:t> - </a:t>
            </a:r>
            <a:r>
              <a:rPr lang="en-US" dirty="0"/>
              <a:t>Value Delivered </a:t>
            </a:r>
            <a:r>
              <a:rPr lang="en-US" dirty="0" smtClean="0"/>
              <a:t>(</a:t>
            </a:r>
            <a:r>
              <a:rPr lang="en-US" dirty="0"/>
              <a:t>Sprint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/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/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/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Completed the development for the Login of all users - Rater, Modeling Agent, and Administrator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Gathered requirements for Modeling Agent, includes Model edit capabilities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work on the Rater’s Dashboard in progress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Wireframes for Modeling Agent in progress</a:t>
            </a:r>
          </a:p>
          <a:p>
            <a:pPr lvl="0"/>
            <a:endParaRPr lang="en-US" dirty="0"/>
          </a:p>
          <a:p>
            <a:pPr lvl="0"/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/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to do wireframe updates for Modeling Agent and Administrative Dashboard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 up Logon/Logoff process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work on the Dashboard for Rater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of User management process tasks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Prioritization of Role-based security tasks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Objectives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Value Delivered </a:t>
            </a:r>
          </a:p>
        </p:txBody>
      </p:sp>
    </p:spTree>
    <p:extLst>
      <p:ext uri="{BB962C8B-B14F-4D97-AF65-F5344CB8AC3E}">
        <p14:creationId xmlns:p14="http://schemas.microsoft.com/office/powerpoint/2010/main" val="31896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3 Review &amp; Sprint 4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249" y="1460529"/>
            <a:ext cx="832848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a limit to number of concurrent remote connections to our BCDS sandbox environment within the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FTL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support ticket to up the number of allowable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 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Support ticket status </a:t>
            </a:r>
            <a:r>
              <a:rPr lang="en-US" i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Resolved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10 concurrent connection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boarded another developer to overcome the single point failure.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3 Review &amp; Sprint 4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Metrics – Velocity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649332"/>
              </p:ext>
            </p:extLst>
          </p:nvPr>
        </p:nvGraphicFramePr>
        <p:xfrm>
          <a:off x="258762" y="1500186"/>
          <a:ext cx="8542337" cy="4792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2231682" y="1167241"/>
            <a:ext cx="4707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</a:rPr>
              <a:t>Average: - Sprint Velocity </a:t>
            </a:r>
            <a:r>
              <a:rPr lang="en-US" sz="5400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n-lt"/>
              </a:rPr>
              <a:t>14</a:t>
            </a:r>
            <a:endParaRPr lang="en-US" sz="28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54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3 Review &amp; Sprint 4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Metrics – Number of Tasks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771810"/>
              </p:ext>
            </p:extLst>
          </p:nvPr>
        </p:nvGraphicFramePr>
        <p:xfrm>
          <a:off x="242887" y="1428749"/>
          <a:ext cx="8658225" cy="5057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6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3 Review &amp; Sprint 4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Sprint 2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point failure – need back ups for Development roles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 Wi-Fi issues and plan to use VA Lync meetings</a:t>
            </a:r>
          </a:p>
          <a:p>
            <a:pPr lvl="0"/>
            <a:endParaRPr lang="en-US" dirty="0"/>
          </a:p>
          <a:p>
            <a:pPr lvl="0"/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0"/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Tx/>
              <a:buChar char="-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Things are going well, as per the plan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13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BCDSS – </a:t>
            </a:r>
            <a:r>
              <a:rPr lang="en-US" dirty="0" smtClean="0"/>
              <a:t>Sprint 3 Review &amp; Sprint 4 </a:t>
            </a:r>
            <a:r>
              <a:rPr lang="en-US" dirty="0"/>
              <a:t>Planning</a:t>
            </a:r>
            <a:br>
              <a:rPr lang="en-US" dirty="0"/>
            </a:br>
            <a:r>
              <a:rPr lang="en-US" dirty="0" smtClean="0"/>
              <a:t>Sprint 3 Retrospective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35592"/>
              </p:ext>
            </p:extLst>
          </p:nvPr>
        </p:nvGraphicFramePr>
        <p:xfrm>
          <a:off x="86190" y="4329856"/>
          <a:ext cx="4515073" cy="2155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784974"/>
              </p:ext>
            </p:extLst>
          </p:nvPr>
        </p:nvGraphicFramePr>
        <p:xfrm>
          <a:off x="4346309" y="4329053"/>
          <a:ext cx="4572000" cy="2155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069859"/>
              </p:ext>
            </p:extLst>
          </p:nvPr>
        </p:nvGraphicFramePr>
        <p:xfrm>
          <a:off x="-51547" y="1342686"/>
          <a:ext cx="4572000" cy="2617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65133"/>
              </p:ext>
            </p:extLst>
          </p:nvPr>
        </p:nvGraphicFramePr>
        <p:xfrm>
          <a:off x="4520453" y="1561049"/>
          <a:ext cx="4102666" cy="239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4520633" y="1813672"/>
            <a:ext cx="4409401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Masud </a:t>
            </a:r>
            <a:r>
              <a:rPr lang="en-US" sz="1600" dirty="0" smtClean="0"/>
              <a:t>to </a:t>
            </a:r>
            <a:r>
              <a:rPr lang="en-US" dirty="0" smtClean="0"/>
              <a:t>get more involved in Wireframe </a:t>
            </a:r>
          </a:p>
          <a:p>
            <a:pPr lvl="0"/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0980" y="1831984"/>
            <a:ext cx="4119245" cy="45018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Pre discussion with CJ before the SME Meeting is good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SME Discussion on wireframes went well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Document Templates for Collaborative Dev Package </a:t>
            </a:r>
          </a:p>
          <a:p>
            <a:pPr marL="285750" indent="-285750" hangingPunct="0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036" y="1382086"/>
            <a:ext cx="4408170" cy="394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" y="1372819"/>
            <a:ext cx="4119245" cy="418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398" y="1415006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Went Well</a:t>
            </a:r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8680" y="139459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What Can Improve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3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69B488-D971-481D-8D8F-E36362E460B9}">
  <ds:schemaRefs>
    <ds:schemaRef ds:uri="http://purl.org/dc/terms/"/>
    <ds:schemaRef ds:uri="http://www.w3.org/XML/1998/namespace"/>
    <ds:schemaRef ds:uri="b728bc40-9ebe-4226-96b8-7eafc62ec4c6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35262</TotalTime>
  <Words>577</Words>
  <Application>Microsoft Office PowerPoint</Application>
  <PresentationFormat>On-screen Show (4:3)</PresentationFormat>
  <Paragraphs>256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Symbol</vt:lpstr>
      <vt:lpstr>Times New Roman</vt:lpstr>
      <vt:lpstr>ヒラギノ角ゴ ProN W6</vt:lpstr>
      <vt:lpstr>Office Theme</vt:lpstr>
      <vt:lpstr>BCDSS  Sprint 3 Review &amp; Sprint 4 Planning Meeting</vt:lpstr>
      <vt:lpstr>BCDSS – Sprint 3 Review &amp; Sprint 4 Planning Attendance</vt:lpstr>
      <vt:lpstr>BCDSS – Sprint 3 Review &amp; Sprint 4 Planning Agenda</vt:lpstr>
      <vt:lpstr>BCDSS – Sprint 3 Review &amp; Sprint 4 Planning Objectives  - Value Delivered (Sprint 3)</vt:lpstr>
      <vt:lpstr>BCDSS – Sprint 3 Review &amp; Sprint 4 Planning Challenges</vt:lpstr>
      <vt:lpstr>BCDSS – Sprint 3 Review &amp; Sprint 4 Planning Metrics – Velocity </vt:lpstr>
      <vt:lpstr>BCDSS – Sprint 3 Review &amp; Sprint 4 Planning Metrics – Number of Tasks </vt:lpstr>
      <vt:lpstr>BCDSS – Sprint 3 Review &amp; Sprint 4 Planning Sprint 2 Retrospective</vt:lpstr>
      <vt:lpstr>BCDSS – Sprint 3 Review &amp; Sprint 4 Planning Sprint 3 Retrospective</vt:lpstr>
      <vt:lpstr>BCDSS – Sprint 3 Review &amp; Sprint 4 Planning Program Calendar</vt:lpstr>
      <vt:lpstr>BCDSS – Sprint 3 Review &amp; Sprint 4 Planning Sprint Forward (Sprint 4)</vt:lpstr>
      <vt:lpstr>BCDSS – Sprint 3 Review &amp; Sprint 4 Planning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3638</cp:revision>
  <cp:lastPrinted>2011-11-01T18:32:37Z</cp:lastPrinted>
  <dcterms:created xsi:type="dcterms:W3CDTF">2015-07-14T15:57:28Z</dcterms:created>
  <dcterms:modified xsi:type="dcterms:W3CDTF">2016-06-15T12:38:44Z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