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719" r:id="rId6"/>
    <p:sldId id="661" r:id="rId7"/>
    <p:sldId id="720" r:id="rId8"/>
    <p:sldId id="739" r:id="rId9"/>
    <p:sldId id="732" r:id="rId10"/>
    <p:sldId id="725" r:id="rId11"/>
    <p:sldId id="734" r:id="rId12"/>
    <p:sldId id="736" r:id="rId13"/>
    <p:sldId id="740" r:id="rId14"/>
    <p:sldId id="728" r:id="rId15"/>
    <p:sldId id="729" r:id="rId16"/>
    <p:sldId id="722" r:id="rId17"/>
    <p:sldId id="72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  <p:cmAuthor id="1" name="Ganesh Panneer" initials="GP" lastIdx="1" clrIdx="1">
    <p:extLst>
      <p:ext uri="{19B8F6BF-5375-455C-9EA6-DF929625EA0E}">
        <p15:presenceInfo xmlns:p15="http://schemas.microsoft.com/office/powerpoint/2012/main" userId="Ganesh Pan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900"/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5585" autoAdjust="0"/>
  </p:normalViewPr>
  <p:slideViewPr>
    <p:cSldViewPr snapToGrid="0" snapToObjects="1">
      <p:cViewPr varScale="1">
        <p:scale>
          <a:sx n="107" d="100"/>
          <a:sy n="107" d="100"/>
        </p:scale>
        <p:origin x="1164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3355752"/>
        <c:axId val="293356144"/>
        <c:axId val="0"/>
      </c:bar3DChart>
      <c:catAx>
        <c:axId val="29335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56144"/>
        <c:crosses val="autoZero"/>
        <c:auto val="1"/>
        <c:lblAlgn val="ctr"/>
        <c:lblOffset val="100"/>
        <c:noMultiLvlLbl val="0"/>
      </c:catAx>
      <c:valAx>
        <c:axId val="29335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5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4006432"/>
        <c:axId val="294006824"/>
      </c:lineChart>
      <c:catAx>
        <c:axId val="29400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06824"/>
        <c:crosses val="autoZero"/>
        <c:auto val="1"/>
        <c:lblAlgn val="ctr"/>
        <c:lblOffset val="100"/>
        <c:noMultiLvlLbl val="0"/>
      </c:catAx>
      <c:valAx>
        <c:axId val="29400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0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2995384"/>
        <c:axId val="292995776"/>
        <c:axId val="0"/>
      </c:bar3DChart>
      <c:catAx>
        <c:axId val="292995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995776"/>
        <c:crosses val="autoZero"/>
        <c:auto val="1"/>
        <c:lblAlgn val="ctr"/>
        <c:lblOffset val="100"/>
        <c:noMultiLvlLbl val="0"/>
      </c:catAx>
      <c:valAx>
        <c:axId val="29299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995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2938304"/>
        <c:axId val="292938696"/>
        <c:axId val="0"/>
      </c:bar3DChart>
      <c:catAx>
        <c:axId val="29293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938696"/>
        <c:crosses val="autoZero"/>
        <c:auto val="1"/>
        <c:lblAlgn val="ctr"/>
        <c:lblOffset val="100"/>
        <c:noMultiLvlLbl val="0"/>
      </c:catAx>
      <c:valAx>
        <c:axId val="292938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93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2939480"/>
        <c:axId val="292939872"/>
        <c:axId val="0"/>
      </c:bar3DChart>
      <c:catAx>
        <c:axId val="29293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939872"/>
        <c:crosses val="autoZero"/>
        <c:auto val="1"/>
        <c:lblAlgn val="ctr"/>
        <c:lblOffset val="100"/>
        <c:noMultiLvlLbl val="0"/>
      </c:catAx>
      <c:valAx>
        <c:axId val="292939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93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4426704"/>
        <c:axId val="294427096"/>
      </c:lineChart>
      <c:catAx>
        <c:axId val="29442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27096"/>
        <c:crosses val="autoZero"/>
        <c:auto val="1"/>
        <c:lblAlgn val="ctr"/>
        <c:lblOffset val="100"/>
        <c:noMultiLvlLbl val="0"/>
      </c:catAx>
      <c:valAx>
        <c:axId val="29442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42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3356928"/>
        <c:axId val="293357320"/>
        <c:axId val="0"/>
      </c:bar3DChart>
      <c:catAx>
        <c:axId val="29335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57320"/>
        <c:crosses val="autoZero"/>
        <c:auto val="1"/>
        <c:lblAlgn val="ctr"/>
        <c:lblOffset val="100"/>
        <c:noMultiLvlLbl val="0"/>
      </c:catAx>
      <c:valAx>
        <c:axId val="293357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5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3345880"/>
        <c:axId val="293346272"/>
        <c:axId val="0"/>
      </c:bar3DChart>
      <c:catAx>
        <c:axId val="29334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46272"/>
        <c:crosses val="autoZero"/>
        <c:auto val="1"/>
        <c:lblAlgn val="ctr"/>
        <c:lblOffset val="100"/>
        <c:noMultiLvlLbl val="0"/>
      </c:catAx>
      <c:valAx>
        <c:axId val="293346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4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3347056"/>
        <c:axId val="293193488"/>
      </c:lineChart>
      <c:catAx>
        <c:axId val="29334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193488"/>
        <c:crosses val="autoZero"/>
        <c:auto val="1"/>
        <c:lblAlgn val="ctr"/>
        <c:lblOffset val="100"/>
        <c:noMultiLvlLbl val="0"/>
      </c:catAx>
      <c:valAx>
        <c:axId val="29319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34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Chart – based on Story points</a:t>
            </a:r>
          </a:p>
        </c:rich>
      </c:tx>
      <c:layout>
        <c:manualLayout>
          <c:xMode val="edge"/>
          <c:yMode val="edge"/>
          <c:x val="0.3176611265756524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'BCDSS-Sprint Charts'!$A$2:$A$9</c:f>
              <c:strCache>
                <c:ptCount val="8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  <c:pt idx="6">
                  <c:v>BCDSS Sprint 6</c:v>
                </c:pt>
                <c:pt idx="7">
                  <c:v>BCDSS Sprint 7</c:v>
                </c:pt>
              </c:strCache>
            </c:strRef>
          </c:cat>
          <c:val>
            <c:numRef>
              <c:f>'BCDSS-Sprint Charts'!$B$2:$B$9</c:f>
              <c:numCache>
                <c:formatCode>General</c:formatCode>
                <c:ptCount val="8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19</c:v>
                </c:pt>
                <c:pt idx="4">
                  <c:v>25</c:v>
                </c:pt>
                <c:pt idx="5">
                  <c:v>18</c:v>
                </c:pt>
                <c:pt idx="6">
                  <c:v>19</c:v>
                </c:pt>
                <c:pt idx="7">
                  <c:v>21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'BCDSS-Sprint Charts'!$A$2:$A$9</c:f>
              <c:strCache>
                <c:ptCount val="8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  <c:pt idx="5">
                  <c:v>BCDSS Sprint 5</c:v>
                </c:pt>
                <c:pt idx="6">
                  <c:v>BCDSS Sprint 6</c:v>
                </c:pt>
                <c:pt idx="7">
                  <c:v>BCDSS Sprint 7</c:v>
                </c:pt>
              </c:strCache>
            </c:strRef>
          </c:cat>
          <c:val>
            <c:numRef>
              <c:f>'BCDSS-Sprint Charts'!$C$2:$C$9</c:f>
              <c:numCache>
                <c:formatCode>General</c:formatCode>
                <c:ptCount val="8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12</c:v>
                </c:pt>
                <c:pt idx="4">
                  <c:v>16</c:v>
                </c:pt>
                <c:pt idx="5">
                  <c:v>18</c:v>
                </c:pt>
                <c:pt idx="6">
                  <c:v>12</c:v>
                </c:pt>
                <c:pt idx="7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3195056"/>
        <c:axId val="293828920"/>
        <c:axId val="0"/>
      </c:bar3DChart>
      <c:catAx>
        <c:axId val="2931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28920"/>
        <c:crosses val="autoZero"/>
        <c:auto val="1"/>
        <c:lblAlgn val="ctr"/>
        <c:lblOffset val="100"/>
        <c:noMultiLvlLbl val="0"/>
      </c:catAx>
      <c:valAx>
        <c:axId val="29382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195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Number of TASKS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35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3830488"/>
        <c:axId val="293900632"/>
        <c:axId val="0"/>
      </c:bar3DChart>
      <c:catAx>
        <c:axId val="29383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00632"/>
        <c:crosses val="autoZero"/>
        <c:auto val="1"/>
        <c:lblAlgn val="ctr"/>
        <c:lblOffset val="100"/>
        <c:noMultiLvlLbl val="0"/>
      </c:catAx>
      <c:valAx>
        <c:axId val="293900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3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93901416"/>
        <c:axId val="293901808"/>
        <c:axId val="0"/>
      </c:bar3DChart>
      <c:catAx>
        <c:axId val="29390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01808"/>
        <c:crosses val="autoZero"/>
        <c:auto val="1"/>
        <c:lblAlgn val="ctr"/>
        <c:lblOffset val="100"/>
        <c:noMultiLvlLbl val="0"/>
      </c:catAx>
      <c:valAx>
        <c:axId val="29390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0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4005256"/>
        <c:axId val="294005648"/>
        <c:axId val="0"/>
      </c:bar3DChart>
      <c:catAx>
        <c:axId val="29400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05648"/>
        <c:crosses val="autoZero"/>
        <c:auto val="1"/>
        <c:lblAlgn val="ctr"/>
        <c:lblOffset val="100"/>
        <c:noMultiLvlLbl val="0"/>
      </c:catAx>
      <c:valAx>
        <c:axId val="294005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05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8/22/2016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rgbClr val="C00000"/>
                </a:solidFill>
              </a:rPr>
              <a:t>Ganesh / Rebecca will get back to Elizabeth with regards to the</a:t>
            </a:r>
            <a:r>
              <a:rPr lang="en-US" sz="1200" i="1" baseline="0" dirty="0" smtClean="0">
                <a:solidFill>
                  <a:srgbClr val="C00000"/>
                </a:solidFill>
              </a:rPr>
              <a:t> overall objective slide.</a:t>
            </a:r>
            <a:endParaRPr lang="en-US" sz="1200" i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7 Review &amp;  Sprint 8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</a:rPr>
              <a:t>August 8 </a:t>
            </a:r>
            <a:r>
              <a:rPr lang="en-US" dirty="0" smtClean="0">
                <a:latin typeface="+mn-lt"/>
              </a:rPr>
              <a:t>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275346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1" name="Group 77"/>
          <p:cNvGrpSpPr/>
          <p:nvPr/>
        </p:nvGrpSpPr>
        <p:grpSpPr>
          <a:xfrm>
            <a:off x="330825" y="1371091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550594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6646" y="331807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7/22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71328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82988" y="33343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8/19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6265" y="4747131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8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4544353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202553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7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406771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6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2444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28338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2685317" y="365138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909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3</a:t>
            </a:r>
            <a:endParaRPr lang="en-US" sz="900" dirty="0"/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flipV="1">
            <a:off x="118348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1113742" y="364281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540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7/29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19325" y="365286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030985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38795" y="4748605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66" name="Straight Connector 65"/>
          <p:cNvCxnSpPr>
            <a:cxnSpLocks noChangeShapeType="1"/>
            <a:endCxn id="63" idx="4"/>
          </p:cNvCxnSpPr>
          <p:nvPr/>
        </p:nvCxnSpPr>
        <p:spPr bwMode="auto">
          <a:xfrm flipH="1" flipV="1">
            <a:off x="6492350" y="3805263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66"/>
          <p:cNvSpPr/>
          <p:nvPr/>
        </p:nvSpPr>
        <p:spPr bwMode="auto">
          <a:xfrm>
            <a:off x="8330315" y="3678668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941975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9/16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5252" y="4774410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10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70" name="Straight Connector 69"/>
          <p:cNvCxnSpPr>
            <a:cxnSpLocks noChangeShapeType="1"/>
            <a:endCxn id="67" idx="4"/>
          </p:cNvCxnSpPr>
          <p:nvPr/>
        </p:nvCxnSpPr>
        <p:spPr bwMode="auto">
          <a:xfrm flipH="1" flipV="1">
            <a:off x="8403340" y="3831068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4788390" y="2777104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4</a:t>
            </a:r>
          </a:p>
        </p:txBody>
      </p: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5522776" y="3163743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72"/>
          <p:cNvSpPr/>
          <p:nvPr/>
        </p:nvSpPr>
        <p:spPr bwMode="auto">
          <a:xfrm>
            <a:off x="5453036" y="3652036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51" name="Group 77"/>
          <p:cNvGrpSpPr/>
          <p:nvPr/>
        </p:nvGrpSpPr>
        <p:grpSpPr>
          <a:xfrm>
            <a:off x="2630682" y="1371091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8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7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(7/25 - 8/5)</a:t>
              </a:r>
            </a:p>
          </p:txBody>
        </p:sp>
      </p:grpSp>
      <p:grpSp>
        <p:nvGrpSpPr>
          <p:cNvPr id="59" name="Group 77"/>
          <p:cNvGrpSpPr/>
          <p:nvPr/>
        </p:nvGrpSpPr>
        <p:grpSpPr>
          <a:xfrm>
            <a:off x="4874343" y="1379077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1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8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(8/8 - 8/19)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7126172" y="1379077"/>
            <a:ext cx="1778595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74" name="Rectangle 73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75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9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(8/22 - 9/2)</a:t>
              </a: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058873" y="3815098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8/26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Forward (Sprint 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762" y="1399627"/>
            <a:ext cx="8631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Refactor entity classes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Create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repository for the entity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Create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data service for the repository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Create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REST based web service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Call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REST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web service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 retrieve the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 </a:t>
            </a:r>
            <a:r>
              <a:rPr lang="en-US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display </a:t>
            </a:r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 in the front end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– Sprint 7 Review &amp;  Sprint 8 Planning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68819"/>
              </p:ext>
            </p:extLst>
          </p:nvPr>
        </p:nvGraphicFramePr>
        <p:xfrm>
          <a:off x="238484" y="1191460"/>
          <a:ext cx="8663977" cy="3699873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r>
                        <a:rPr lang="en-US" sz="1050" b="0" i="0" u="none" strike="noStrike" kern="1200" baseline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Wear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87469"/>
              </p:ext>
            </p:extLst>
          </p:nvPr>
        </p:nvGraphicFramePr>
        <p:xfrm>
          <a:off x="238483" y="4918646"/>
          <a:ext cx="8663977" cy="200976"/>
        </p:xfrm>
        <a:graphic>
          <a:graphicData uri="http://schemas.openxmlformats.org/drawingml/2006/table">
            <a:tbl>
              <a:tblPr/>
              <a:tblGrid>
                <a:gridCol w="2573727"/>
                <a:gridCol w="4564901"/>
                <a:gridCol w="1525349"/>
              </a:tblGrid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Objectives </a:t>
            </a:r>
            <a:r>
              <a:rPr lang="en-US" dirty="0" smtClean="0"/>
              <a:t> - </a:t>
            </a:r>
            <a:r>
              <a:rPr lang="en-US" dirty="0"/>
              <a:t>Value Delivered </a:t>
            </a:r>
            <a:r>
              <a:rPr lang="en-US" dirty="0" smtClean="0"/>
              <a:t>(Sprint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/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 smtClean="0"/>
              <a:t>Modeling Agent’s Dashboard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Updated the mockups into a HTML file to be shared with Business and SMEs to have hands on experience of the </a:t>
            </a:r>
            <a:r>
              <a:rPr lang="en-US" sz="1200" dirty="0" smtClean="0"/>
              <a:t>Modeling Agent workflow </a:t>
            </a:r>
            <a:r>
              <a:rPr lang="en-US" sz="1200" dirty="0"/>
              <a:t>(except Reports)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Development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Rules of behavior of each user is now defined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Continue to work on the Rater, Modeling Agent and Administrator Dashboards.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Database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Created a new database instance (TST) for BCDSS integrated test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Database backup scripts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FTL Deployment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Implemented the deployment </a:t>
            </a:r>
            <a:r>
              <a:rPr lang="en-US" sz="1200" dirty="0"/>
              <a:t>p</a:t>
            </a:r>
            <a:r>
              <a:rPr lang="en-US" sz="1200" dirty="0" smtClean="0"/>
              <a:t>rocess to be performed every week for better results in FTL deployments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Successful FTL deployment with 3 user logins</a:t>
            </a:r>
            <a:endParaRPr lang="en-US" sz="1200" dirty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Documentation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Worked on the review comments for July – Collaborative Development Package.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rules of behavior for each of BCDSS – user roles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Agent &amp;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work on Rater and Modeling Agent – Dashboard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Deployment process in FTL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Objectives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Value Delivered </a:t>
            </a:r>
          </a:p>
        </p:txBody>
      </p:sp>
    </p:spTree>
    <p:extLst>
      <p:ext uri="{BB962C8B-B14F-4D97-AF65-F5344CB8AC3E}">
        <p14:creationId xmlns:p14="http://schemas.microsoft.com/office/powerpoint/2010/main" val="3189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49" y="1460529"/>
            <a:ext cx="832848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of BCDSS Application tables Vs Historical Claims Master tables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Instance Vs Test Instance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Separated out the application tables in a different schema for better maintainability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separated logins for Development and Test instances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Streamlined the process for executing the data base deployments to upper environments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695776"/>
              </p:ext>
            </p:extLst>
          </p:nvPr>
        </p:nvGraphicFramePr>
        <p:xfrm>
          <a:off x="268988" y="1264025"/>
          <a:ext cx="8633011" cy="502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406903"/>
              </p:ext>
            </p:extLst>
          </p:nvPr>
        </p:nvGraphicFramePr>
        <p:xfrm>
          <a:off x="358314" y="1425015"/>
          <a:ext cx="8328485" cy="486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</a:t>
            </a:r>
            <a:r>
              <a:rPr lang="en-US" dirty="0"/>
              <a:t>6</a:t>
            </a:r>
            <a:r>
              <a:rPr lang="en-US" dirty="0" smtClean="0"/>
              <a:t>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r>
              <a:rPr lang="en-US" dirty="0" smtClean="0"/>
              <a:t>Include an overall objective in a slide, which will help the audience to understand where we stand on  the progress. 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r>
              <a:rPr lang="en-US" dirty="0" smtClean="0"/>
              <a:t>To Include the Revision History and hyperlinks for that updated section in all the document updates.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Demonstration was easy to follow and very clear.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7 Review &amp; Sprint 8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Sprint 7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r>
              <a:rPr lang="en-US" dirty="0" smtClean="0"/>
              <a:t>Collaborative Development Package – deliverable documents needs more through reviews prior to submission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Successful FTL deployment process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JIRA tasks are more granular and reflects the amount of work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9B488-D971-481D-8D8F-E36362E460B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b728bc40-9ebe-4226-96b8-7eafc62ec4c6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36460</TotalTime>
  <Words>685</Words>
  <Application>Microsoft Office PowerPoint</Application>
  <PresentationFormat>On-screen Show (4:3)</PresentationFormat>
  <Paragraphs>168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7 Review &amp;  Sprint 8 Planning Meeting</vt:lpstr>
      <vt:lpstr>BCDSS – Sprint 7 Review &amp;  Sprint 8 Planning Attendance</vt:lpstr>
      <vt:lpstr>BCDSS – Sprint 7 Review &amp; Sprint 8 Planning Agenda</vt:lpstr>
      <vt:lpstr>BCDSS – Sprint 7 Review &amp; Sprint 8 Planning Objectives  - Value Delivered (Sprint 7)</vt:lpstr>
      <vt:lpstr>BCDSS – Sprint 7 Review &amp; Sprint 8 Planning Challenges</vt:lpstr>
      <vt:lpstr>BCDSS – Sprint 7 Review &amp; Sprint 8 Planning Metrics – Velocity </vt:lpstr>
      <vt:lpstr>BCDSS – Sprint 7 Review &amp; Sprint 8 Planning Metrics – Number of Tasks </vt:lpstr>
      <vt:lpstr>BCDSS – Sprint 7 Review &amp; Sprint 8 Planning Sprint 6 Retrospective</vt:lpstr>
      <vt:lpstr>BCDSS – Sprint 7 Review &amp; Sprint 8 Planning Sprint 7 Retrospective</vt:lpstr>
      <vt:lpstr>BCDSS – Sprint 7 Review &amp; Sprint 8 Planning Program Calendar</vt:lpstr>
      <vt:lpstr>BCDSS – Sprint 7 Review &amp; Sprint 8 Planning Sprint Forward (Sprint 8)</vt:lpstr>
      <vt:lpstr>BCDSS – Sprint 7 Review &amp; Sprint 8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3722</cp:revision>
  <cp:lastPrinted>2011-11-01T18:32:37Z</cp:lastPrinted>
  <dcterms:created xsi:type="dcterms:W3CDTF">2015-07-14T15:57:28Z</dcterms:created>
  <dcterms:modified xsi:type="dcterms:W3CDTF">2016-08-22T15:55:47Z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