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5"/>
  </p:sldMasterIdLst>
  <p:notesMasterIdLst>
    <p:notesMasterId r:id="rId12"/>
  </p:notesMasterIdLst>
  <p:handoutMasterIdLst>
    <p:handoutMasterId r:id="rId13"/>
  </p:handoutMasterIdLst>
  <p:sldIdLst>
    <p:sldId id="719" r:id="rId6"/>
    <p:sldId id="661" r:id="rId7"/>
    <p:sldId id="720" r:id="rId8"/>
    <p:sldId id="721" r:id="rId9"/>
    <p:sldId id="722" r:id="rId10"/>
    <p:sldId id="723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58">
          <p15:clr>
            <a:srgbClr val="A4A3A4"/>
          </p15:clr>
        </p15:guide>
        <p15:guide id="2" pos="21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omas Ryan" initials="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8FB4FF"/>
    <a:srgbClr val="6699FF"/>
    <a:srgbClr val="70DE82"/>
    <a:srgbClr val="3399FF"/>
    <a:srgbClr val="00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6" autoAdjust="0"/>
    <p:restoredTop sz="95585" autoAdjust="0"/>
  </p:normalViewPr>
  <p:slideViewPr>
    <p:cSldViewPr snapToGrid="0" snapToObjects="1">
      <p:cViewPr varScale="1">
        <p:scale>
          <a:sx n="70" d="100"/>
          <a:sy n="70" d="100"/>
        </p:scale>
        <p:origin x="1434" y="72"/>
      </p:cViewPr>
      <p:guideLst>
        <p:guide orient="horz" pos="958"/>
        <p:guide pos="2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E2A78BE-8627-40A8-840F-C2D90C3F7C11}" type="datetimeFigureOut">
              <a:rPr lang="en-US"/>
              <a:pPr>
                <a:defRPr/>
              </a:pPr>
              <a:t>4/22/2016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2AB389F-3D78-4543-8805-C2706274BB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38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E6F7583-A1C6-4569-92A8-77B1FDC28819}" type="datetimeFigureOut">
              <a:rPr lang="en-US"/>
              <a:pPr>
                <a:defRPr/>
              </a:pPr>
              <a:t>4/22/2016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EA02E83-E908-473A-8A0B-A895009E31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883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94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30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17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4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ands typing on computer keyboard"/>
          <p:cNvPicPr>
            <a:picLocks noChangeAspect="1"/>
          </p:cNvPicPr>
          <p:nvPr userDrawn="1"/>
        </p:nvPicPr>
        <p:blipFill>
          <a:blip r:embed="rId2"/>
          <a:srcRect b="14896"/>
          <a:stretch>
            <a:fillRect/>
          </a:stretch>
        </p:blipFill>
        <p:spPr bwMode="auto">
          <a:xfrm>
            <a:off x="0" y="0"/>
            <a:ext cx="9144000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.S. Department of Veterans Affairs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6042025"/>
            <a:ext cx="2143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VBMS Veterans Benefits Management System"/>
          <p:cNvPicPr>
            <a:picLocks noChangeAspect="1"/>
          </p:cNvPicPr>
          <p:nvPr userDrawn="1"/>
        </p:nvPicPr>
        <p:blipFill>
          <a:blip r:embed="rId4"/>
          <a:srcRect b="26436"/>
          <a:stretch>
            <a:fillRect/>
          </a:stretch>
        </p:blipFill>
        <p:spPr bwMode="auto">
          <a:xfrm>
            <a:off x="258763" y="6132513"/>
            <a:ext cx="35385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 userDrawn="1"/>
        </p:nvSpPr>
        <p:spPr>
          <a:xfrm>
            <a:off x="609600" y="268288"/>
            <a:ext cx="7772400" cy="18716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/>
              <a:cs typeface="+mn-cs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58314" y="274638"/>
            <a:ext cx="8328486" cy="186584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>
          <a:xfrm>
            <a:off x="6705600" y="5464175"/>
            <a:ext cx="2133600" cy="365125"/>
          </a:xfrm>
        </p:spPr>
        <p:txBody>
          <a:bodyPr/>
          <a:lstStyle>
            <a:lvl1pPr>
              <a:defRPr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8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5791200" y="1746250"/>
            <a:ext cx="2895600" cy="365125"/>
          </a:xfrm>
        </p:spPr>
        <p:txBody>
          <a:bodyPr/>
          <a:lstStyle>
            <a:lvl1pPr algn="r">
              <a:defRPr sz="1400" dirty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  <p:sp>
        <p:nvSpPr>
          <p:cNvPr id="9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E0CDA-2F95-40B8-9B49-CF71974FD5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14" y="223838"/>
            <a:ext cx="8328486" cy="943405"/>
          </a:xfrm>
        </p:spPr>
        <p:txBody>
          <a:bodyPr/>
          <a:lstStyle>
            <a:lvl1pPr>
              <a:defRPr sz="2400" baseline="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509198"/>
            <a:ext cx="8503920" cy="4617720"/>
          </a:xfrm>
        </p:spPr>
        <p:txBody>
          <a:bodyPr/>
          <a:lstStyle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C80D6-F81F-4496-8DE9-9B4189116E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435" y="4406900"/>
            <a:ext cx="7914408" cy="1362075"/>
          </a:xfrm>
        </p:spPr>
        <p:txBody>
          <a:bodyPr anchor="t">
            <a:normAutofit/>
          </a:bodyPr>
          <a:lstStyle>
            <a:lvl1pPr algn="l">
              <a:defRPr sz="2400" b="1" cap="all" spc="10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435" y="2906713"/>
            <a:ext cx="791440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26316-36D5-4A29-BEDF-33440ED0E1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215" y="1522827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215" y="2162589"/>
            <a:ext cx="4040188" cy="39156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9325" y="1522827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9325" y="2162589"/>
            <a:ext cx="4041775" cy="39156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602CE-3718-4EF1-B7A7-5F286F2E53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14" y="1218043"/>
            <a:ext cx="8328486" cy="5042225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FF1A3-DAAC-4891-8A1E-83F585EBFB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FB24B-AF58-460A-8838-85E1DB5D36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9739" y="1520826"/>
            <a:ext cx="1983155" cy="4605336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rmAutofit/>
          </a:bodyPr>
          <a:lstStyle>
            <a:lvl1pPr marL="228600" indent="-228600">
              <a:buFont typeface="Arial" pitchFamily="34" charset="0"/>
              <a:buChar char="•"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312988" y="1520825"/>
            <a:ext cx="6373812" cy="4605338"/>
          </a:xfr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EC87-1E45-4CFA-80BA-690A681628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391824"/>
            <a:ext cx="5486400" cy="27240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82602"/>
            <a:ext cx="5486400" cy="6135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5C165-05A0-457A-8355-08671C4682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D2F10-D07E-40CF-8EF9-B4E8EFB624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58775" y="274638"/>
            <a:ext cx="83280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3375" y="1504950"/>
            <a:ext cx="8505825" cy="462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0225" y="6292850"/>
            <a:ext cx="490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C2744681-3606-442D-AB6C-D9BCCB21D5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9" name="Picture 3" descr="Thin_headerBar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28600" y="223838"/>
            <a:ext cx="86868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6705600" y="6292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33375" y="62928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59" r:id="rId3"/>
    <p:sldLayoutId id="2147483660" r:id="rId4"/>
    <p:sldLayoutId id="2147483656" r:id="rId5"/>
    <p:sldLayoutId id="2147483661" r:id="rId6"/>
    <p:sldLayoutId id="2147483655" r:id="rId7"/>
    <p:sldLayoutId id="2147483654" r:id="rId8"/>
    <p:sldLayoutId id="2147483653" r:id="rId9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Georgia"/>
          <a:ea typeface="+mj-ea"/>
          <a:cs typeface="Georgia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9pPr>
    </p:titleStyle>
    <p:bodyStyle>
      <a:lvl1pPr marL="171450" indent="-17145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Georgia"/>
        </a:defRPr>
      </a:lvl1pPr>
      <a:lvl2pPr marL="6286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Georgia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Georgia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n-lt"/>
          <a:ea typeface="+mn-ea"/>
          <a:cs typeface="Georgia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3" y="221510"/>
            <a:ext cx="8687261" cy="5592694"/>
          </a:xfrm>
          <a:prstGeom prst="rect">
            <a:avLst/>
          </a:prstGeom>
        </p:spPr>
      </p:pic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336330" y="1168578"/>
            <a:ext cx="8480425" cy="78560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BCDSS – SME Meeting</a:t>
            </a:r>
            <a:endParaRPr lang="en-US" sz="3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29494" y="5420597"/>
            <a:ext cx="169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April </a:t>
            </a:r>
            <a:r>
              <a:rPr lang="en-US" dirty="0" smtClean="0">
                <a:latin typeface="+mn-lt"/>
              </a:rPr>
              <a:t>22, </a:t>
            </a:r>
            <a:r>
              <a:rPr lang="en-US" dirty="0">
                <a:latin typeface="+mn-lt"/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11581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SME Meeting</a:t>
            </a:r>
            <a:br>
              <a:rPr lang="en-US" dirty="0"/>
            </a:br>
            <a:r>
              <a:rPr lang="en-US" dirty="0"/>
              <a:t>Attendance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700034"/>
              </p:ext>
            </p:extLst>
          </p:nvPr>
        </p:nvGraphicFramePr>
        <p:xfrm>
          <a:off x="382138" y="1440616"/>
          <a:ext cx="8434316" cy="4813935"/>
        </p:xfrm>
        <a:graphic>
          <a:graphicData uri="http://schemas.openxmlformats.org/drawingml/2006/table">
            <a:tbl>
              <a:tblPr/>
              <a:tblGrid>
                <a:gridCol w="5594146"/>
                <a:gridCol w="2840170"/>
              </a:tblGrid>
              <a:tr h="220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Attendance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220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Brian Stevenson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Edward L Wells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Elizabeth Wollin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Kaitlin Conron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5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Matthew Padula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Paul J Shute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VILAYPHONG SENTHEP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207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Karla Leal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207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Bhupinder Pal. Singh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7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Chiranjeevi Puttaswamy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7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Darrell Dorman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7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David Teague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7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Erik Rothwell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7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Ganesh Panneer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7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Jeffrey Bamba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7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Pete Grazaitis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7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Rebecca Garcia DeJesus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7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Vasudeva Rayapati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41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SME Meeting</a:t>
            </a:r>
            <a:br>
              <a:rPr lang="en-US" dirty="0"/>
            </a:br>
            <a:r>
              <a:rPr lang="en-US" dirty="0"/>
              <a:t>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3430" y="1397099"/>
            <a:ext cx="840412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n-lt"/>
              </a:rPr>
              <a:t>Discussions from previous meeting</a:t>
            </a: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en-US" sz="2800" dirty="0">
                <a:latin typeface="+mn-lt"/>
              </a:rPr>
              <a:t>Discussion on the Claims for Hearing Loss/Tinnitus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n-lt"/>
              </a:rPr>
              <a:t>Continue the discussion on the outcome of the issue reported last week -David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n-lt"/>
              </a:rPr>
              <a:t>Questions</a:t>
            </a:r>
          </a:p>
          <a:p>
            <a:pPr marL="742950" lvl="1" indent="-285750">
              <a:buFontTx/>
              <a:buChar char="-"/>
            </a:pPr>
            <a:endParaRPr lang="en-US" dirty="0">
              <a:latin typeface="+mn-lt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89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SME Meeting</a:t>
            </a:r>
            <a:br>
              <a:rPr lang="en-US" dirty="0"/>
            </a:br>
            <a:r>
              <a:rPr lang="en-US" dirty="0"/>
              <a:t>Action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33522" y="1406106"/>
            <a:ext cx="8396409" cy="48867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dirty="0" smtClean="0"/>
              <a:t>Action Items from 04/15/2016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David to send the data points to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Matthew Padula 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and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Paul J 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Shute for the claims which has 0 and NULL as Diagnostics code – Email sent on 4/15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Matthew and Paul to review those data points and revert 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Ear and Knee models are meant to be two different stand alone artifacts; Given the fact, both these models have more in common, the documentation resembles one another. Will make a decision to inform the audience about the repeated information.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1600" b="1" dirty="0"/>
          </a:p>
          <a:p>
            <a:r>
              <a:rPr lang="en-US" sz="1600" b="1" dirty="0" smtClean="0"/>
              <a:t>Action </a:t>
            </a:r>
            <a:r>
              <a:rPr lang="en-US" sz="1600" b="1" dirty="0"/>
              <a:t>Items from </a:t>
            </a:r>
            <a:r>
              <a:rPr lang="en-US" sz="1600" b="1" dirty="0" smtClean="0"/>
              <a:t>04/22/2016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Old claims are different than the New </a:t>
            </a:r>
            <a:r>
              <a:rPr lang="en-US" sz="1600" dirty="0" smtClean="0"/>
              <a:t>claims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Ratings evaluation </a:t>
            </a:r>
            <a:r>
              <a:rPr lang="en-US" sz="1600" dirty="0"/>
              <a:t>- went from 10% to NULL;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Seems </a:t>
            </a:r>
            <a:r>
              <a:rPr lang="en-US" sz="1600" dirty="0"/>
              <a:t>like more </a:t>
            </a:r>
            <a:r>
              <a:rPr lang="en-US" sz="1600" dirty="0" smtClean="0"/>
              <a:t>unusual, </a:t>
            </a:r>
            <a:r>
              <a:rPr lang="en-US" sz="1600" dirty="0"/>
              <a:t>but need </a:t>
            </a:r>
            <a:r>
              <a:rPr lang="en-US" sz="1600" dirty="0" smtClean="0"/>
              <a:t>patterns to verify – David to send the data points to Matthew Padula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Data </a:t>
            </a:r>
            <a:r>
              <a:rPr lang="en-US" sz="1600" dirty="0"/>
              <a:t>verification is </a:t>
            </a:r>
            <a:r>
              <a:rPr lang="en-US" sz="1600"/>
              <a:t>in </a:t>
            </a:r>
            <a:r>
              <a:rPr lang="en-US" sz="1600" smtClean="0"/>
              <a:t>progress</a:t>
            </a:r>
            <a:endParaRPr lang="en-US" sz="1600" dirty="0"/>
          </a:p>
          <a:p>
            <a:endParaRPr lang="en-US" sz="300" dirty="0"/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</a:pP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59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SME Meeting</a:t>
            </a:r>
            <a:br>
              <a:rPr lang="en-US" dirty="0"/>
            </a:br>
            <a:r>
              <a:rPr lang="en-US" dirty="0"/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30361" y="1405955"/>
            <a:ext cx="1890261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?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774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SME Meeting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05527" y="2579147"/>
            <a:ext cx="493295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30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BA Color Theme">
      <a:dk1>
        <a:sysClr val="windowText" lastClr="000000"/>
      </a:dk1>
      <a:lt1>
        <a:sysClr val="window" lastClr="FFFFFF"/>
      </a:lt1>
      <a:dk2>
        <a:srgbClr val="0083BE"/>
      </a:dk2>
      <a:lt2>
        <a:srgbClr val="003F72"/>
      </a:lt2>
      <a:accent1>
        <a:srgbClr val="FF5800"/>
      </a:accent1>
      <a:accent2>
        <a:srgbClr val="003F72"/>
      </a:accent2>
      <a:accent3>
        <a:srgbClr val="156570"/>
      </a:accent3>
      <a:accent4>
        <a:srgbClr val="AE9A00"/>
      </a:accent4>
      <a:accent5>
        <a:srgbClr val="4F324C"/>
      </a:accent5>
      <a:accent6>
        <a:srgbClr val="DADF71"/>
      </a:accent6>
      <a:hlink>
        <a:srgbClr val="4D4F53"/>
      </a:hlink>
      <a:folHlink>
        <a:srgbClr val="4D4F5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D149D57B116C49BD7B761C1264D8CC" ma:contentTypeVersion="1" ma:contentTypeDescription="Create a new document." ma:contentTypeScope="" ma:versionID="d98670c9e564f4e973fd9f96ef100ab2">
  <xsd:schema xmlns:xsd="http://www.w3.org/2001/XMLSchema" xmlns:xs="http://www.w3.org/2001/XMLSchema" xmlns:p="http://schemas.microsoft.com/office/2006/metadata/properties" xmlns:ns2="b728bc40-9ebe-4226-96b8-7eafc62ec4c6" targetNamespace="http://schemas.microsoft.com/office/2006/metadata/properties" ma:root="true" ma:fieldsID="01305487d51d9c304dc8d5f7bdeb4abc" ns2:_="">
    <xsd:import namespace="b728bc40-9ebe-4226-96b8-7eafc62ec4c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28bc40-9ebe-4226-96b8-7eafc62ec4c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728bc40-9ebe-4226-96b8-7eafc62ec4c6">3SVQN3J3KJXZ-2-5174</_dlc_DocId>
    <_dlc_DocIdUrl xmlns="b728bc40-9ebe-4226-96b8-7eafc62ec4c6">
      <Url>https://www.aide.oit.va.gov/sites/rba/_layouts/DocIdRedir.aspx?ID=3SVQN3J3KJXZ-2-5174</Url>
      <Description>3SVQN3J3KJXZ-2-5174</Description>
    </_dlc_DocIdUrl>
  </documentManagement>
</p:properties>
</file>

<file path=customXml/itemProps1.xml><?xml version="1.0" encoding="utf-8"?>
<ds:datastoreItem xmlns:ds="http://schemas.openxmlformats.org/officeDocument/2006/customXml" ds:itemID="{E65ED34C-D220-4DEE-BDB6-DABBFDFFCA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28bc40-9ebe-4226-96b8-7eafc62ec4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FC0FAB-0B7D-4CC7-9047-E33E96DD75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8B1575-7E8E-4074-88A4-6651E60AC0B8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1669B488-D971-481D-8D8F-E36362E460B9}">
  <ds:schemaRefs>
    <ds:schemaRef ds:uri="http://purl.org/dc/dcmitype/"/>
    <ds:schemaRef ds:uri="http://schemas.microsoft.com/office/2006/metadata/properties"/>
    <ds:schemaRef ds:uri="b728bc40-9ebe-4226-96b8-7eafc62ec4c6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34726</TotalTime>
  <Words>250</Words>
  <Application>Microsoft Office PowerPoint</Application>
  <PresentationFormat>On-screen Show (4:3)</PresentationFormat>
  <Paragraphs>56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Georgia</vt:lpstr>
      <vt:lpstr>Wingdings</vt:lpstr>
      <vt:lpstr>Office Theme</vt:lpstr>
      <vt:lpstr>BCDSS – SME Meeting</vt:lpstr>
      <vt:lpstr>BCDSS – SME Meeting Attendance</vt:lpstr>
      <vt:lpstr>BCDSS – SME Meeting Agenda</vt:lpstr>
      <vt:lpstr>BCDSS – SME Meeting Action Items</vt:lpstr>
      <vt:lpstr>BCDSS – SME Meeting Questions</vt:lpstr>
      <vt:lpstr>BCDSS – SME Meeting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VBMS PowerPoint Template</dc:title>
  <dc:creator>Leslie Turner</dc:creator>
  <cp:lastModifiedBy>Darrell Dorman</cp:lastModifiedBy>
  <cp:revision>3527</cp:revision>
  <cp:lastPrinted>2011-11-01T18:32:37Z</cp:lastPrinted>
  <dcterms:created xsi:type="dcterms:W3CDTF">2015-07-14T15:57:28Z</dcterms:created>
  <dcterms:modified xsi:type="dcterms:W3CDTF">2016-04-22T15:59:45Z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0x010100BDD149D57B116C49BD7B761C1264D8CC</vt:lpwstr>
  </property>
  <property fmtid="{D5CDD505-2E9C-101B-9397-08002B2CF9AE}" pid="3" name="Audience">
    <vt:lpwstr>;#Internal VBA;#Other VA;#RO Staff/VBA Employees;#</vt:lpwstr>
  </property>
  <property fmtid="{D5CDD505-2E9C-101B-9397-08002B2CF9AE}" pid="4" name="Description0">
    <vt:lpwstr>Standard VBMS PowerPoint template</vt:lpwstr>
  </property>
  <property fmtid="{D5CDD505-2E9C-101B-9397-08002B2CF9AE}" pid="5" name="Driver">
    <vt:lpwstr>Recurring Communication Channel</vt:lpwstr>
  </property>
  <property fmtid="{D5CDD505-2E9C-101B-9397-08002B2CF9AE}" pid="6" name="Document Type">
    <vt:lpwstr>Template</vt:lpwstr>
  </property>
  <property fmtid="{D5CDD505-2E9C-101B-9397-08002B2CF9AE}" pid="7" name="Date Approved/Distributed">
    <vt:lpwstr>2012-02-06T01:00:00Z</vt:lpwstr>
  </property>
  <property fmtid="{D5CDD505-2E9C-101B-9397-08002B2CF9AE}" pid="8" name="Workstream">
    <vt:lpwstr>Communications</vt:lpwstr>
  </property>
  <property fmtid="{D5CDD505-2E9C-101B-9397-08002B2CF9AE}" pid="9" name="Approver">
    <vt:lpwstr>19357;#Bontempo, Dawn, VBAVACO</vt:lpwstr>
  </property>
  <property fmtid="{D5CDD505-2E9C-101B-9397-08002B2CF9AE}" pid="10" name="_dlc_DocIdItemGuid">
    <vt:lpwstr>e110fe5b-273f-47c7-90f3-671abc273e8e</vt:lpwstr>
  </property>
</Properties>
</file>