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719" r:id="rId6"/>
    <p:sldId id="661" r:id="rId7"/>
    <p:sldId id="720" r:id="rId8"/>
    <p:sldId id="739" r:id="rId9"/>
    <p:sldId id="732" r:id="rId10"/>
    <p:sldId id="725" r:id="rId11"/>
    <p:sldId id="734" r:id="rId12"/>
    <p:sldId id="736" r:id="rId13"/>
    <p:sldId id="728" r:id="rId14"/>
    <p:sldId id="729" r:id="rId15"/>
    <p:sldId id="722" r:id="rId16"/>
    <p:sldId id="72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  <p:cmAuthor id="1" name="Ganesh Panneer" initials="GP" lastIdx="1" clrIdx="1">
    <p:extLst>
      <p:ext uri="{19B8F6BF-5375-455C-9EA6-DF929625EA0E}">
        <p15:presenceInfo xmlns:p15="http://schemas.microsoft.com/office/powerpoint/2012/main" userId="Ganesh Pan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900"/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585" autoAdjust="0"/>
  </p:normalViewPr>
  <p:slideViewPr>
    <p:cSldViewPr snapToGrid="0" snapToObjects="1">
      <p:cViewPr varScale="1">
        <p:scale>
          <a:sx n="75" d="100"/>
          <a:sy n="75" d="100"/>
        </p:scale>
        <p:origin x="984" y="66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1124752"/>
        <c:axId val="181125144"/>
        <c:axId val="0"/>
      </c:bar3DChart>
      <c:catAx>
        <c:axId val="18112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5144"/>
        <c:crosses val="autoZero"/>
        <c:auto val="1"/>
        <c:lblAlgn val="ctr"/>
        <c:lblOffset val="100"/>
        <c:noMultiLvlLbl val="0"/>
      </c:catAx>
      <c:valAx>
        <c:axId val="181125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1889856"/>
        <c:axId val="182568328"/>
      </c:lineChart>
      <c:catAx>
        <c:axId val="18188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68328"/>
        <c:crosses val="autoZero"/>
        <c:auto val="1"/>
        <c:lblAlgn val="ctr"/>
        <c:lblOffset val="100"/>
        <c:noMultiLvlLbl val="0"/>
      </c:catAx>
      <c:valAx>
        <c:axId val="18256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1125928"/>
        <c:axId val="181126320"/>
        <c:axId val="0"/>
      </c:bar3DChart>
      <c:catAx>
        <c:axId val="18112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6320"/>
        <c:crosses val="autoZero"/>
        <c:auto val="1"/>
        <c:lblAlgn val="ctr"/>
        <c:lblOffset val="100"/>
        <c:noMultiLvlLbl val="0"/>
      </c:catAx>
      <c:valAx>
        <c:axId val="18112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1127104"/>
        <c:axId val="181127496"/>
        <c:axId val="0"/>
      </c:bar3DChart>
      <c:catAx>
        <c:axId val="18112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7496"/>
        <c:crosses val="autoZero"/>
        <c:auto val="1"/>
        <c:lblAlgn val="ctr"/>
        <c:lblOffset val="100"/>
        <c:noMultiLvlLbl val="0"/>
      </c:catAx>
      <c:valAx>
        <c:axId val="181127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1395840"/>
        <c:axId val="181396232"/>
      </c:lineChart>
      <c:catAx>
        <c:axId val="18139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96232"/>
        <c:crosses val="autoZero"/>
        <c:auto val="1"/>
        <c:lblAlgn val="ctr"/>
        <c:lblOffset val="100"/>
        <c:noMultiLvlLbl val="0"/>
      </c:catAx>
      <c:valAx>
        <c:axId val="18139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9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Chart – based on Story points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'BCDSS-Sprint Charts'!$A$2:$A$8</c:f>
              <c:strCache>
                <c:ptCount val="7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  <c:pt idx="6">
                  <c:v>BCDSS Sprint 6</c:v>
                </c:pt>
              </c:strCache>
            </c:strRef>
          </c:cat>
          <c:val>
            <c:numRef>
              <c:f>'BCDSS-Sprint Charts'!$B$2:$B$8</c:f>
              <c:numCache>
                <c:formatCode>General</c:formatCode>
                <c:ptCount val="7"/>
                <c:pt idx="0">
                  <c:v>20</c:v>
                </c:pt>
                <c:pt idx="1">
                  <c:v>32</c:v>
                </c:pt>
                <c:pt idx="2">
                  <c:v>18</c:v>
                </c:pt>
                <c:pt idx="3">
                  <c:v>19</c:v>
                </c:pt>
                <c:pt idx="4">
                  <c:v>25</c:v>
                </c:pt>
                <c:pt idx="5">
                  <c:v>18</c:v>
                </c:pt>
                <c:pt idx="6">
                  <c:v>19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'BCDSS-Sprint Charts'!$A$2:$A$8</c:f>
              <c:strCache>
                <c:ptCount val="7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  <c:pt idx="6">
                  <c:v>BCDSS Sprint 6</c:v>
                </c:pt>
              </c:strCache>
            </c:strRef>
          </c:cat>
          <c:val>
            <c:numRef>
              <c:f>'BCDSS-Sprint Charts'!$C$2:$C$8</c:f>
              <c:numCache>
                <c:formatCode>General</c:formatCode>
                <c:ptCount val="7"/>
                <c:pt idx="0">
                  <c:v>12</c:v>
                </c:pt>
                <c:pt idx="1">
                  <c:v>14</c:v>
                </c:pt>
                <c:pt idx="2">
                  <c:v>19</c:v>
                </c:pt>
                <c:pt idx="3">
                  <c:v>12</c:v>
                </c:pt>
                <c:pt idx="4">
                  <c:v>16</c:v>
                </c:pt>
                <c:pt idx="5">
                  <c:v>18</c:v>
                </c:pt>
                <c:pt idx="6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1397408"/>
        <c:axId val="181397800"/>
        <c:axId val="0"/>
      </c:bar3DChart>
      <c:catAx>
        <c:axId val="18139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97800"/>
        <c:crosses val="autoZero"/>
        <c:auto val="1"/>
        <c:lblAlgn val="ctr"/>
        <c:lblOffset val="100"/>
        <c:noMultiLvlLbl val="0"/>
      </c:catAx>
      <c:valAx>
        <c:axId val="18139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97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Number of TASKS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19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1886328"/>
        <c:axId val="181886720"/>
        <c:axId val="0"/>
      </c:bar3DChart>
      <c:catAx>
        <c:axId val="18188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6720"/>
        <c:crosses val="autoZero"/>
        <c:auto val="1"/>
        <c:lblAlgn val="ctr"/>
        <c:lblOffset val="100"/>
        <c:noMultiLvlLbl val="0"/>
      </c:catAx>
      <c:valAx>
        <c:axId val="18188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1887504"/>
        <c:axId val="181887896"/>
        <c:axId val="0"/>
      </c:bar3DChart>
      <c:catAx>
        <c:axId val="18188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7896"/>
        <c:crosses val="autoZero"/>
        <c:auto val="1"/>
        <c:lblAlgn val="ctr"/>
        <c:lblOffset val="100"/>
        <c:noMultiLvlLbl val="0"/>
      </c:catAx>
      <c:valAx>
        <c:axId val="181887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1888680"/>
        <c:axId val="181889072"/>
        <c:axId val="0"/>
      </c:bar3DChart>
      <c:catAx>
        <c:axId val="18188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9072"/>
        <c:crosses val="autoZero"/>
        <c:auto val="1"/>
        <c:lblAlgn val="ctr"/>
        <c:lblOffset val="100"/>
        <c:noMultiLvlLbl val="0"/>
      </c:catAx>
      <c:valAx>
        <c:axId val="181889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8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6 Review &amp;  Sprint 7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July 25 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Forward (Sprint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112" y="1598250"/>
            <a:ext cx="8116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Modeling Agent – Dashboard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rules of behavior for each of BCDSS – user roles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Agent &amp;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– Sprint 6 Review &amp;  Sprint 7 Planning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37420"/>
              </p:ext>
            </p:extLst>
          </p:nvPr>
        </p:nvGraphicFramePr>
        <p:xfrm>
          <a:off x="238484" y="1227476"/>
          <a:ext cx="8663977" cy="3699873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02203"/>
              </p:ext>
            </p:extLst>
          </p:nvPr>
        </p:nvGraphicFramePr>
        <p:xfrm>
          <a:off x="238483" y="4918646"/>
          <a:ext cx="8663977" cy="200976"/>
        </p:xfrm>
        <a:graphic>
          <a:graphicData uri="http://schemas.openxmlformats.org/drawingml/2006/table">
            <a:tbl>
              <a:tblPr/>
              <a:tblGrid>
                <a:gridCol w="2573727"/>
                <a:gridCol w="4564901"/>
                <a:gridCol w="1525349"/>
              </a:tblGrid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Objectives </a:t>
            </a:r>
            <a:r>
              <a:rPr lang="en-US" dirty="0" smtClean="0"/>
              <a:t> - </a:t>
            </a:r>
            <a:r>
              <a:rPr lang="en-US" dirty="0"/>
              <a:t>Value Delivered </a:t>
            </a:r>
            <a:r>
              <a:rPr lang="en-US" dirty="0" smtClean="0"/>
              <a:t>(Sprint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/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b="1" dirty="0" smtClean="0"/>
              <a:t>Modeling Agent -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Data object structure for Modelling Agent’s dashboard.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Data object query </a:t>
            </a:r>
            <a:r>
              <a:rPr lang="en-US" sz="1200" dirty="0">
                <a:solidFill>
                  <a:schemeClr val="tx1"/>
                </a:solidFill>
              </a:rPr>
              <a:t>for Modelling Agent’s dashboard.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Requirements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Gathered </a:t>
            </a:r>
            <a:r>
              <a:rPr lang="en-US" sz="1200" dirty="0"/>
              <a:t>Requirements for User Managements 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Created </a:t>
            </a:r>
            <a:r>
              <a:rPr lang="en-US" sz="1200" dirty="0"/>
              <a:t>Mockups of the user management (add, edit, activate/deactivate users</a:t>
            </a:r>
            <a:r>
              <a:rPr lang="en-US" sz="1200" dirty="0" smtClean="0"/>
              <a:t>...) and reviewed with SMEs</a:t>
            </a:r>
            <a:endParaRPr lang="en-US" sz="1200" dirty="0"/>
          </a:p>
          <a:p>
            <a:endParaRPr lang="en-US" sz="1200" b="1" dirty="0" smtClean="0"/>
          </a:p>
          <a:p>
            <a:r>
              <a:rPr lang="en-US" sz="1200" b="1" dirty="0" smtClean="0"/>
              <a:t>Rater’s Dashboard Wireframe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Updated the mockups </a:t>
            </a:r>
            <a:r>
              <a:rPr lang="en-US" sz="1200" dirty="0" smtClean="0"/>
              <a:t>into a HTML </a:t>
            </a:r>
            <a:r>
              <a:rPr lang="en-US" sz="1200" dirty="0"/>
              <a:t>file to be </a:t>
            </a:r>
            <a:r>
              <a:rPr lang="en-US" sz="1200" dirty="0" smtClean="0"/>
              <a:t>shared with </a:t>
            </a:r>
            <a:r>
              <a:rPr lang="en-US" sz="1200" dirty="0"/>
              <a:t>Business and SMEs to have hands on experience of the Rater’s </a:t>
            </a:r>
            <a:r>
              <a:rPr lang="en-US" sz="1200" dirty="0" smtClean="0"/>
              <a:t>workflow (</a:t>
            </a:r>
            <a:r>
              <a:rPr lang="en-US" sz="1200" dirty="0"/>
              <a:t>except </a:t>
            </a:r>
            <a:r>
              <a:rPr lang="en-US" sz="1200" dirty="0" smtClean="0"/>
              <a:t>Reports)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/>
            <a:r>
              <a:rPr lang="en-US" sz="1200" b="1" dirty="0" smtClean="0"/>
              <a:t>Documentation</a:t>
            </a:r>
            <a:endParaRPr lang="en-US" sz="12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Completed the review comments from the previous deliverable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Documentation update for July – Collaborative development package</a:t>
            </a:r>
            <a:endParaRPr lang="en-US" sz="1200" dirty="0"/>
          </a:p>
          <a:p>
            <a:endParaRPr lang="en-US" sz="1200" b="1" dirty="0" smtClean="0"/>
          </a:p>
          <a:p>
            <a:r>
              <a:rPr lang="en-US" sz="1200" b="1" dirty="0" smtClean="0"/>
              <a:t>User stories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Broke the </a:t>
            </a:r>
            <a:r>
              <a:rPr lang="en-US" sz="1200" dirty="0"/>
              <a:t>larger functional user stories in to smaller stories, to ensure the committed stories </a:t>
            </a:r>
            <a:r>
              <a:rPr lang="en-US" sz="1200" dirty="0" smtClean="0"/>
              <a:t>are completed </a:t>
            </a:r>
            <a:r>
              <a:rPr lang="en-US" sz="1200" dirty="0"/>
              <a:t>in each </a:t>
            </a:r>
            <a:r>
              <a:rPr lang="en-US" sz="1200" dirty="0" smtClean="0"/>
              <a:t>sprint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&amp;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Rater’s Dashboard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Implementing Search and Model selection functionalities.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requirements around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 Dashboard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Objectives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Value Delivered </a:t>
            </a:r>
          </a:p>
        </p:txBody>
      </p:sp>
    </p:spTree>
    <p:extLst>
      <p:ext uri="{BB962C8B-B14F-4D97-AF65-F5344CB8AC3E}">
        <p14:creationId xmlns:p14="http://schemas.microsoft.com/office/powerpoint/2010/main" val="31896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49" y="1460529"/>
            <a:ext cx="83284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Inconsistent Data base schema – updates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Metrics – Velocity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184661"/>
              </p:ext>
            </p:extLst>
          </p:nvPr>
        </p:nvGraphicFramePr>
        <p:xfrm>
          <a:off x="215153" y="1371600"/>
          <a:ext cx="8646459" cy="492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Metrics – Number of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059670"/>
              </p:ext>
            </p:extLst>
          </p:nvPr>
        </p:nvGraphicFramePr>
        <p:xfrm>
          <a:off x="255541" y="1316486"/>
          <a:ext cx="8659906" cy="482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6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r>
              <a:rPr lang="en-US" dirty="0" smtClean="0"/>
              <a:t>Include an overall objective in a slide, which will help the audience to understand where we stand on  the progress.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r>
              <a:rPr lang="en-US" dirty="0" smtClean="0"/>
              <a:t>To Include the Revision History and hyperlinks for that updated section in all the document updates.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Easy to follow and very clear.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6 Review &amp; Sprint 7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275346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1" name="Group 77"/>
          <p:cNvGrpSpPr/>
          <p:nvPr/>
        </p:nvGrpSpPr>
        <p:grpSpPr>
          <a:xfrm>
            <a:off x="330825" y="1371091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(7/11 - 7/22)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550594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6646" y="331807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7/22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71328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82988" y="33343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8/19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26265" y="4747131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8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4544353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202553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7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406771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6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2444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28338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8/5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2685317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9096" y="274224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3</a:t>
            </a:r>
            <a:endParaRPr lang="en-US" sz="900" dirty="0"/>
          </a:p>
        </p:txBody>
      </p: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 flipV="1">
            <a:off x="1183482" y="315452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1113742" y="3642817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25402" y="3832340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19325" y="3652863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030985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38795" y="4748605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66" name="Straight Connector 65"/>
          <p:cNvCxnSpPr>
            <a:cxnSpLocks noChangeShapeType="1"/>
            <a:endCxn id="63" idx="4"/>
          </p:cNvCxnSpPr>
          <p:nvPr/>
        </p:nvCxnSpPr>
        <p:spPr bwMode="auto">
          <a:xfrm flipH="1" flipV="1">
            <a:off x="6492350" y="3805263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66"/>
          <p:cNvSpPr/>
          <p:nvPr/>
        </p:nvSpPr>
        <p:spPr bwMode="auto">
          <a:xfrm>
            <a:off x="8330315" y="3678668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941975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9/16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85252" y="4774410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10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70" name="Straight Connector 69"/>
          <p:cNvCxnSpPr>
            <a:cxnSpLocks noChangeShapeType="1"/>
            <a:endCxn id="67" idx="4"/>
          </p:cNvCxnSpPr>
          <p:nvPr/>
        </p:nvCxnSpPr>
        <p:spPr bwMode="auto">
          <a:xfrm flipH="1" flipV="1">
            <a:off x="8403340" y="3831068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4788390" y="2777104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4</a:t>
            </a:r>
          </a:p>
        </p:txBody>
      </p: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5522776" y="3163743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72"/>
          <p:cNvSpPr/>
          <p:nvPr/>
        </p:nvSpPr>
        <p:spPr bwMode="auto">
          <a:xfrm>
            <a:off x="5453036" y="3652036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51" name="Group 77"/>
          <p:cNvGrpSpPr/>
          <p:nvPr/>
        </p:nvGrpSpPr>
        <p:grpSpPr>
          <a:xfrm>
            <a:off x="2630682" y="1371091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8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7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(7/25 - 8/5)</a:t>
              </a:r>
            </a:p>
          </p:txBody>
        </p:sp>
      </p:grpSp>
      <p:grpSp>
        <p:nvGrpSpPr>
          <p:cNvPr id="59" name="Group 77"/>
          <p:cNvGrpSpPr/>
          <p:nvPr/>
        </p:nvGrpSpPr>
        <p:grpSpPr>
          <a:xfrm>
            <a:off x="4874343" y="1379077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1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8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(8/8 - 8/19)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7126172" y="1379077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75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(8/22 - 9/2)</a:t>
              </a: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058873" y="3815098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8/26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69B488-D971-481D-8D8F-E36362E460B9}">
  <ds:schemaRefs>
    <ds:schemaRef ds:uri="http://schemas.microsoft.com/office/2006/metadata/properties"/>
    <ds:schemaRef ds:uri="http://purl.org/dc/dcmitype/"/>
    <ds:schemaRef ds:uri="http://purl.org/dc/elements/1.1/"/>
    <ds:schemaRef ds:uri="b728bc40-9ebe-4226-96b8-7eafc62ec4c6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36145</TotalTime>
  <Words>572</Words>
  <Application>Microsoft Office PowerPoint</Application>
  <PresentationFormat>On-screen Show (4:3)</PresentationFormat>
  <Paragraphs>164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6 Review &amp;  Sprint 7 Planning Meeting</vt:lpstr>
      <vt:lpstr>BCDSS – Sprint 6 Review &amp;  Sprint 7 Planning Attendance</vt:lpstr>
      <vt:lpstr>BCDSS – Sprint 6 Review &amp; Sprint 7 Planning Agenda</vt:lpstr>
      <vt:lpstr>BCDSS – Sprint 6 Review &amp; Sprint 7 Planning Objectives  - Value Delivered (Sprint 6)</vt:lpstr>
      <vt:lpstr>BCDSS – Sprint 6 Review &amp; Sprint 7 Planning Challenges</vt:lpstr>
      <vt:lpstr>BCDSS – Sprint 6 Review &amp; Sprint 7 Planning Metrics – Velocity </vt:lpstr>
      <vt:lpstr>BCDSS – Sprint 6 Review &amp; Sprint 7 Planning Metrics – Number of Tasks </vt:lpstr>
      <vt:lpstr>BCDSS – Sprint 6 Review &amp; Sprint 7 Planning Sprint 6 Retrospective</vt:lpstr>
      <vt:lpstr>BCDSS – Sprint 6 Review &amp; Sprint 7 Planning Program Calendar</vt:lpstr>
      <vt:lpstr>BCDSS – Sprint 6 Review &amp; Sprint 7 Planning Sprint Forward (Sprint 7)</vt:lpstr>
      <vt:lpstr>BCDSS – Sprint 6 Review &amp; Sprint 7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3698</cp:revision>
  <cp:lastPrinted>2011-11-01T18:32:37Z</cp:lastPrinted>
  <dcterms:created xsi:type="dcterms:W3CDTF">2015-07-14T15:57:28Z</dcterms:created>
  <dcterms:modified xsi:type="dcterms:W3CDTF">2016-07-26T12:34:56Z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