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07" r:id="rId2"/>
    <p:sldId id="314" r:id="rId3"/>
    <p:sldId id="412" r:id="rId4"/>
    <p:sldId id="415" r:id="rId5"/>
    <p:sldId id="408" r:id="rId6"/>
    <p:sldId id="413" r:id="rId7"/>
    <p:sldId id="414" r:id="rId8"/>
  </p:sldIdLst>
  <p:sldSz cx="9144000" cy="6858000" type="screen4x3"/>
  <p:notesSz cx="9296400" cy="70104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7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in Kenny" initials="RK" lastIdx="18" clrIdx="0"/>
  <p:cmAuthor id="1" name="Janecka, Joseph" initials="JJ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F82"/>
    <a:srgbClr val="9D3837"/>
    <a:srgbClr val="93C2ED"/>
    <a:srgbClr val="8918FF"/>
    <a:srgbClr val="94D0BC"/>
    <a:srgbClr val="DBD600"/>
    <a:srgbClr val="888488"/>
    <a:srgbClr val="848884"/>
    <a:srgbClr val="7E7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 autoAdjust="0"/>
    <p:restoredTop sz="95054" autoAdjust="0"/>
  </p:normalViewPr>
  <p:slideViewPr>
    <p:cSldViewPr>
      <p:cViewPr varScale="1">
        <p:scale>
          <a:sx n="69" d="100"/>
          <a:sy n="69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4" d="100"/>
        <a:sy n="194" d="100"/>
      </p:scale>
      <p:origin x="0" y="0"/>
    </p:cViewPr>
  </p:sorterViewPr>
  <p:notesViewPr>
    <p:cSldViewPr>
      <p:cViewPr>
        <p:scale>
          <a:sx n="100" d="100"/>
          <a:sy n="100" d="100"/>
        </p:scale>
        <p:origin x="1555" y="-221"/>
      </p:cViewPr>
      <p:guideLst>
        <p:guide orient="horz" pos="2207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0520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1"/>
            <a:ext cx="4028440" cy="350520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6EB3C451-275E-4E2C-9FCD-DEF49EADA360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4"/>
            <a:ext cx="4028440" cy="35052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1D4F71AF-E5F3-488A-9D88-F2948E50B4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63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0520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1"/>
            <a:ext cx="4028440" cy="350520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55C6A21-D818-4853-9996-B83EE4B851D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329941"/>
            <a:ext cx="7437120" cy="3154680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4"/>
            <a:ext cx="4028440" cy="35052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CAE375C6-544A-4836-8F37-DD2EE86BD9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28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375C6-544A-4836-8F37-DD2EE86BD9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3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375C6-544A-4836-8F37-DD2EE86BD9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7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GSC-QF0B-13-0059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4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GSC-QF0B-13-0059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0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GSC-QF0B-13-0059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GSC-QF0B-13-0059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3427" y="152401"/>
            <a:ext cx="1975146" cy="5636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89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GSC-QF0B-13-0059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3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GSC-QF0B-13-0059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8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GSC-QF0B-13-0059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2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GSC-QF0B-13-0059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0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GSC-QF0B-13-0059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9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GSC-QF0B-13-0059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6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GSC-QF0B-13-0059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5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GSC-QF0B-13-0059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875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6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81" y="3178319"/>
            <a:ext cx="3397238" cy="969417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49832" y="4343401"/>
            <a:ext cx="6400800" cy="2057400"/>
          </a:xfrm>
        </p:spPr>
        <p:txBody>
          <a:bodyPr vert="horz" lIns="0" tIns="0" rIns="0" bIns="0" rtlCol="0">
            <a:normAutofit fontScale="70000" lnSpcReduction="20000"/>
          </a:bodyPr>
          <a:lstStyle/>
          <a:p>
            <a:r>
              <a:rPr lang="en-US" sz="5100" b="1" dirty="0">
                <a:solidFill>
                  <a:srgbClr val="154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BCDS Data Architecture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Draft for Review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13th January 2016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6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28601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n w="12700">
                  <a:noFill/>
                </a:ln>
                <a:latin typeface="Arial"/>
                <a:cs typeface="Arial"/>
              </a:rPr>
              <a:t>Agenda</a:t>
            </a:r>
            <a:endParaRPr lang="en-US" sz="2400" i="1" dirty="0">
              <a:ln w="12700">
                <a:noFill/>
              </a:ln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81150"/>
            <a:ext cx="7924800" cy="398145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Clr>
                <a:srgbClr val="154F82"/>
              </a:buCl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Review BCDS Data Lifecycle (Platform Only)</a:t>
            </a:r>
          </a:p>
          <a:p>
            <a:pPr>
              <a:buClr>
                <a:srgbClr val="154F82"/>
              </a:buCl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Review Conceptual Data Model (CDM)</a:t>
            </a:r>
          </a:p>
          <a:p>
            <a:pPr>
              <a:buClr>
                <a:srgbClr val="154F82"/>
              </a:buCl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Review Logical Data Model (RBAC Subject Area Only)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0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BCDS Data Lifecycle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GSC-QF0B-13-0059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6419" y="1394766"/>
            <a:ext cx="8810963" cy="1721969"/>
            <a:chOff x="235225" y="2272768"/>
            <a:chExt cx="11747950" cy="2295959"/>
          </a:xfrm>
        </p:grpSpPr>
        <p:sp>
          <p:nvSpPr>
            <p:cNvPr id="7" name="Magnetic Disk 6"/>
            <p:cNvSpPr/>
            <p:nvPr/>
          </p:nvSpPr>
          <p:spPr>
            <a:xfrm>
              <a:off x="235225" y="2772222"/>
              <a:ext cx="2864909" cy="134911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49" dirty="0"/>
            </a:p>
            <a:p>
              <a:r>
                <a:rPr lang="en-US" sz="1349" dirty="0"/>
                <a:t>Data Acquisition</a:t>
              </a:r>
            </a:p>
            <a:p>
              <a:pPr marL="214313" indent="-214313">
                <a:buFont typeface="Arial" charset="0"/>
                <a:buChar char="•"/>
              </a:pPr>
              <a:r>
                <a:rPr lang="en-US" sz="1349" dirty="0"/>
                <a:t>Claims Data</a:t>
              </a:r>
            </a:p>
            <a:p>
              <a:pPr marL="214313" indent="-214313">
                <a:buFont typeface="Arial" charset="0"/>
                <a:buChar char="•"/>
              </a:pPr>
              <a:r>
                <a:rPr lang="en-US" sz="1349" dirty="0"/>
                <a:t>Ingested Models</a:t>
              </a:r>
            </a:p>
            <a:p>
              <a:pPr marL="214313" indent="-214313">
                <a:buFont typeface="Arial" charset="0"/>
                <a:buChar char="•"/>
              </a:pPr>
              <a:r>
                <a:rPr lang="en-US" sz="1349" dirty="0"/>
                <a:t>Temporal Data</a:t>
              </a:r>
            </a:p>
            <a:p>
              <a:pPr marL="214313" indent="-214313" algn="ctr">
                <a:buFont typeface="Arial" charset="0"/>
                <a:buChar char="•"/>
              </a:pPr>
              <a:endParaRPr lang="en-US" sz="1349" dirty="0"/>
            </a:p>
          </p:txBody>
        </p:sp>
        <p:sp>
          <p:nvSpPr>
            <p:cNvPr id="8" name="Magnetic Disk 7"/>
            <p:cNvSpPr/>
            <p:nvPr/>
          </p:nvSpPr>
          <p:spPr>
            <a:xfrm>
              <a:off x="4677156" y="2770560"/>
              <a:ext cx="2864909" cy="134911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49" dirty="0"/>
                <a:t>Data Processing &amp; </a:t>
              </a:r>
              <a:r>
                <a:rPr lang="en-US" sz="1349" dirty="0" err="1"/>
                <a:t>Mgt</a:t>
              </a:r>
              <a:endParaRPr lang="en-US" sz="1349" dirty="0"/>
            </a:p>
            <a:p>
              <a:pPr algn="ctr"/>
              <a:r>
                <a:rPr lang="en-US" sz="1349" dirty="0"/>
                <a:t>(Model Repository)</a:t>
              </a:r>
            </a:p>
          </p:txBody>
        </p:sp>
        <p:sp>
          <p:nvSpPr>
            <p:cNvPr id="9" name="Magnetic Disk 8"/>
            <p:cNvSpPr/>
            <p:nvPr/>
          </p:nvSpPr>
          <p:spPr>
            <a:xfrm>
              <a:off x="9118266" y="2770560"/>
              <a:ext cx="2864909" cy="134911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49" dirty="0"/>
                <a:t>Data Delivery</a:t>
              </a:r>
            </a:p>
            <a:p>
              <a:pPr algn="ctr"/>
              <a:r>
                <a:rPr lang="en-US" sz="1349" dirty="0"/>
                <a:t>(Reporting)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548209" y="2272768"/>
              <a:ext cx="2287161" cy="2295959"/>
              <a:chOff x="3905092" y="-108253"/>
              <a:chExt cx="2287161" cy="2295959"/>
            </a:xfrm>
          </p:grpSpPr>
          <p:sp>
            <p:nvSpPr>
              <p:cNvPr id="14" name="Circular Arrow 13"/>
              <p:cNvSpPr/>
              <p:nvPr/>
            </p:nvSpPr>
            <p:spPr>
              <a:xfrm>
                <a:off x="3905092" y="-108253"/>
                <a:ext cx="2287161" cy="2161984"/>
              </a:xfrm>
              <a:prstGeom prst="circular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9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457839" y="553023"/>
                <a:ext cx="1649058" cy="1230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49" dirty="0"/>
                  <a:t>Rating Determination Engine</a:t>
                </a:r>
              </a:p>
              <a:p>
                <a:endParaRPr lang="en-US" sz="1349" dirty="0"/>
              </a:p>
            </p:txBody>
          </p:sp>
          <p:sp>
            <p:nvSpPr>
              <p:cNvPr id="16" name="Circular Arrow 15"/>
              <p:cNvSpPr/>
              <p:nvPr/>
            </p:nvSpPr>
            <p:spPr>
              <a:xfrm rot="10800000">
                <a:off x="3905092" y="25722"/>
                <a:ext cx="2287161" cy="2161984"/>
              </a:xfrm>
              <a:prstGeom prst="circular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9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22925" y="2298972"/>
              <a:ext cx="2287161" cy="2161984"/>
              <a:chOff x="3905092" y="-108253"/>
              <a:chExt cx="2287161" cy="2161984"/>
            </a:xfrm>
          </p:grpSpPr>
          <p:sp>
            <p:nvSpPr>
              <p:cNvPr id="12" name="Circular Arrow 11"/>
              <p:cNvSpPr/>
              <p:nvPr/>
            </p:nvSpPr>
            <p:spPr>
              <a:xfrm>
                <a:off x="3905092" y="-108253"/>
                <a:ext cx="2287161" cy="2161984"/>
              </a:xfrm>
              <a:prstGeom prst="circular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9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393671" y="553023"/>
                <a:ext cx="1649058" cy="1230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49" dirty="0"/>
                  <a:t>Model </a:t>
                </a:r>
              </a:p>
              <a:p>
                <a:r>
                  <a:rPr lang="en-US" sz="1349" dirty="0" err="1"/>
                  <a:t>Mgt</a:t>
                </a:r>
                <a:r>
                  <a:rPr lang="en-US" sz="1349" dirty="0"/>
                  <a:t> &amp; Data Integration</a:t>
                </a:r>
              </a:p>
              <a:p>
                <a:endParaRPr lang="en-US" sz="1349" dirty="0"/>
              </a:p>
            </p:txBody>
          </p:sp>
        </p:grp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5000"/>
              </p:ext>
            </p:extLst>
          </p:nvPr>
        </p:nvGraphicFramePr>
        <p:xfrm>
          <a:off x="176419" y="3139326"/>
          <a:ext cx="8810961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Component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Component</a:t>
                      </a:r>
                      <a:r>
                        <a:rPr lang="en-US" sz="1400" baseline="0" dirty="0" smtClean="0"/>
                        <a:t> Description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Technology Options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Acquisition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logical</a:t>
                      </a:r>
                      <a:r>
                        <a:rPr lang="en-US" sz="1400" baseline="0" dirty="0" smtClean="0"/>
                        <a:t> data repository responsible to staging of data and preparation of data and predictive models before processing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HDFS</a:t>
                      </a:r>
                    </a:p>
                    <a:p>
                      <a:r>
                        <a:rPr lang="en-US" sz="1400" dirty="0" smtClean="0"/>
                        <a:t>Oracle</a:t>
                      </a:r>
                    </a:p>
                    <a:p>
                      <a:r>
                        <a:rPr lang="en-US" sz="1400" dirty="0" smtClean="0"/>
                        <a:t>XML</a:t>
                      </a:r>
                      <a:r>
                        <a:rPr lang="en-US" sz="1400" baseline="0" dirty="0" smtClean="0"/>
                        <a:t> Files</a:t>
                      </a:r>
                    </a:p>
                    <a:p>
                      <a:r>
                        <a:rPr lang="en-US" sz="1400" baseline="0" dirty="0" smtClean="0"/>
                        <a:t>Scripts</a:t>
                      </a:r>
                    </a:p>
                    <a:p>
                      <a:r>
                        <a:rPr lang="en-US" sz="1400" baseline="0" dirty="0" smtClean="0"/>
                        <a:t>CSV Files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Processing &amp; </a:t>
                      </a:r>
                      <a:r>
                        <a:rPr lang="en-US" sz="1400" dirty="0" err="1" smtClean="0"/>
                        <a:t>Mgt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logical data repository responsible for persisting</a:t>
                      </a:r>
                      <a:r>
                        <a:rPr lang="en-US" sz="1400" baseline="0" dirty="0" smtClean="0"/>
                        <a:t> Ear &amp; Knee predictive models and the associated data for operation of BCDS Application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Oracle</a:t>
                      </a:r>
                    </a:p>
                    <a:p>
                      <a:r>
                        <a:rPr lang="en-US" sz="1400" dirty="0" err="1" smtClean="0"/>
                        <a:t>MongoDB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Delivery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logical data repository responsible for persisting</a:t>
                      </a:r>
                      <a:r>
                        <a:rPr lang="en-US" sz="1400" baseline="0" dirty="0" smtClean="0"/>
                        <a:t> the results of a ratings determination for reporting purpose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Oracle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58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700234" y="3427738"/>
            <a:ext cx="3657600" cy="1677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2770" y="1981200"/>
            <a:ext cx="2133600" cy="213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18105" y="6329554"/>
            <a:ext cx="2895600" cy="365125"/>
          </a:xfrm>
        </p:spPr>
        <p:txBody>
          <a:bodyPr/>
          <a:lstStyle/>
          <a:p>
            <a:r>
              <a:rPr lang="en-US" smtClean="0"/>
              <a:t>GSC-QF0B-13-0059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725" y="3248820"/>
            <a:ext cx="1524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Claimant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725" y="2224795"/>
            <a:ext cx="1524000" cy="685800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 Claim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3474" y="4517488"/>
            <a:ext cx="1460444" cy="3756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Model Repository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12889" y="4507654"/>
            <a:ext cx="1487356" cy="3952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Model Processing (Engine)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62634" y="4336026"/>
            <a:ext cx="2133600" cy="1782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14379" y="5216644"/>
            <a:ext cx="1524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Output Directories, digital output staging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40123" y="4518114"/>
            <a:ext cx="1524000" cy="4125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Modeling Results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03905" y="3574026"/>
            <a:ext cx="1524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Management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(Users, Roles, Permissions)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2221" y="1611996"/>
            <a:ext cx="171700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73147" y="2873932"/>
            <a:ext cx="318882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Processing &amp; Management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98177" y="3934620"/>
            <a:ext cx="144020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Delivery</a:t>
            </a:r>
            <a:endParaRPr lang="en-US" dirty="0"/>
          </a:p>
        </p:txBody>
      </p:sp>
      <p:cxnSp>
        <p:nvCxnSpPr>
          <p:cNvPr id="29" name="Elbow Connector 28"/>
          <p:cNvCxnSpPr>
            <a:stCxn id="25" idx="3"/>
            <a:endCxn id="26" idx="0"/>
          </p:cNvCxnSpPr>
          <p:nvPr/>
        </p:nvCxnSpPr>
        <p:spPr>
          <a:xfrm>
            <a:off x="2249229" y="1796598"/>
            <a:ext cx="2418329" cy="1077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6" idx="3"/>
            <a:endCxn id="27" idx="0"/>
          </p:cNvCxnSpPr>
          <p:nvPr/>
        </p:nvCxnSpPr>
        <p:spPr>
          <a:xfrm>
            <a:off x="6261969" y="3058534"/>
            <a:ext cx="1556309" cy="876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7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28601"/>
            <a:ext cx="8686800" cy="1143000"/>
          </a:xfrm>
          <a:effectLst>
            <a:innerShdw blurRad="114300">
              <a:prstClr val="black"/>
            </a:inn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BCDS Conceptual </a:t>
            </a:r>
            <a:r>
              <a:rPr lang="en-US"/>
              <a:t>Data Model (CDM)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9144000" cy="559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6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CDM Data Dictionary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GSC-QF0B-13-0059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149077"/>
              </p:ext>
            </p:extLst>
          </p:nvPr>
        </p:nvGraphicFramePr>
        <p:xfrm>
          <a:off x="252662" y="1749342"/>
          <a:ext cx="8638675" cy="3837433"/>
        </p:xfrm>
        <a:graphic>
          <a:graphicData uri="http://schemas.openxmlformats.org/drawingml/2006/table">
            <a:tbl>
              <a:tblPr/>
              <a:tblGrid>
                <a:gridCol w="148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7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Object 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Definition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Target Claim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claim submitted for disability benefits that will be subject to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BCDS automated adjudication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Claimant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Past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and Pending claims and rating determination data for the claimant who has submitted the target claim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Ear 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 predefined set of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Ear-specific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rules, enumerations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statistical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algorithms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that can be use to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automatically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determine ratings for ear conditions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Knee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 predefined set of knee-specific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 rules, enumerations or statistical algorithms that can be use to automatically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determine ratings for knee conditions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Model Repository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Multiple predictive models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that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are used to automatically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determine ratings for subject issues within target claims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3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Model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The result of applying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predictive models stored in the repository to the target claim and related claimant historical data selected by the BCDS 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 VA employee or contractor that has rights to access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the BCDS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application for performing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claims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auto-adjudication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The BCDS role assigned to a VA employee or contractor that is used to determine the person's privileges. List of BCDS roles: Rater, Model Agent, Administrator, Modeling Analyst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Permission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The security rights that is used to determine what a role can perform within BCDS application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02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BCDS LDM – Security Only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GSC-QF0B-13-0059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350"/>
            <a:ext cx="9144000" cy="51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10776</TotalTime>
  <Words>420</Words>
  <Application>Microsoft Office PowerPoint</Application>
  <PresentationFormat>On-screen Show (4:3)</PresentationFormat>
  <Paragraphs>95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Agenda</vt:lpstr>
      <vt:lpstr>BCDS Data Lifecycle</vt:lpstr>
      <vt:lpstr>PowerPoint Presentation</vt:lpstr>
      <vt:lpstr>BCDS Conceptual Data Model (CDM)</vt:lpstr>
      <vt:lpstr>CDM Data Dictionary</vt:lpstr>
      <vt:lpstr>BCDS LDM – Security Only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 FF Oral Presentation</dc:title>
  <dc:creator>Team ProSphere</dc:creator>
  <cp:lastModifiedBy>Steven Starosto</cp:lastModifiedBy>
  <cp:revision>388</cp:revision>
  <cp:lastPrinted>2014-02-25T22:24:23Z</cp:lastPrinted>
  <dcterms:created xsi:type="dcterms:W3CDTF">2013-04-04T16:50:57Z</dcterms:created>
  <dcterms:modified xsi:type="dcterms:W3CDTF">2016-01-20T16:51:22Z</dcterms:modified>
</cp:coreProperties>
</file>