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409" r:id="rId2"/>
    <p:sldId id="421" r:id="rId3"/>
    <p:sldId id="423" r:id="rId4"/>
  </p:sldIdLst>
  <p:sldSz cx="9144000" cy="6858000" type="screen4x3"/>
  <p:notesSz cx="9296400" cy="7010400"/>
  <p:defaultTextStyle>
    <a:defPPr>
      <a:defRPr lang="en-US"/>
    </a:defPPr>
    <a:lvl1pPr marL="0" algn="l" defTabSz="914269" rtl="0" eaLnBrk="1" latinLnBrk="0" hangingPunct="1">
      <a:defRPr sz="1799" kern="1200">
        <a:solidFill>
          <a:schemeClr val="tx1"/>
        </a:solidFill>
        <a:latin typeface="+mn-lt"/>
        <a:ea typeface="+mn-ea"/>
        <a:cs typeface="+mn-cs"/>
      </a:defRPr>
    </a:lvl1pPr>
    <a:lvl2pPr marL="457135" algn="l" defTabSz="914269" rtl="0" eaLnBrk="1" latinLnBrk="0" hangingPunct="1">
      <a:defRPr sz="1799" kern="1200">
        <a:solidFill>
          <a:schemeClr val="tx1"/>
        </a:solidFill>
        <a:latin typeface="+mn-lt"/>
        <a:ea typeface="+mn-ea"/>
        <a:cs typeface="+mn-cs"/>
      </a:defRPr>
    </a:lvl2pPr>
    <a:lvl3pPr marL="914269" algn="l" defTabSz="914269" rtl="0" eaLnBrk="1" latinLnBrk="0" hangingPunct="1">
      <a:defRPr sz="1799" kern="1200">
        <a:solidFill>
          <a:schemeClr val="tx1"/>
        </a:solidFill>
        <a:latin typeface="+mn-lt"/>
        <a:ea typeface="+mn-ea"/>
        <a:cs typeface="+mn-cs"/>
      </a:defRPr>
    </a:lvl3pPr>
    <a:lvl4pPr marL="1371404" algn="l" defTabSz="914269" rtl="0" eaLnBrk="1" latinLnBrk="0" hangingPunct="1">
      <a:defRPr sz="1799" kern="1200">
        <a:solidFill>
          <a:schemeClr val="tx1"/>
        </a:solidFill>
        <a:latin typeface="+mn-lt"/>
        <a:ea typeface="+mn-ea"/>
        <a:cs typeface="+mn-cs"/>
      </a:defRPr>
    </a:lvl4pPr>
    <a:lvl5pPr marL="1828539" algn="l" defTabSz="914269" rtl="0" eaLnBrk="1" latinLnBrk="0" hangingPunct="1">
      <a:defRPr sz="1799" kern="1200">
        <a:solidFill>
          <a:schemeClr val="tx1"/>
        </a:solidFill>
        <a:latin typeface="+mn-lt"/>
        <a:ea typeface="+mn-ea"/>
        <a:cs typeface="+mn-cs"/>
      </a:defRPr>
    </a:lvl5pPr>
    <a:lvl6pPr marL="2285674" algn="l" defTabSz="914269" rtl="0" eaLnBrk="1" latinLnBrk="0" hangingPunct="1">
      <a:defRPr sz="1799" kern="1200">
        <a:solidFill>
          <a:schemeClr val="tx1"/>
        </a:solidFill>
        <a:latin typeface="+mn-lt"/>
        <a:ea typeface="+mn-ea"/>
        <a:cs typeface="+mn-cs"/>
      </a:defRPr>
    </a:lvl6pPr>
    <a:lvl7pPr marL="2742809" algn="l" defTabSz="914269" rtl="0" eaLnBrk="1" latinLnBrk="0" hangingPunct="1">
      <a:defRPr sz="1799" kern="1200">
        <a:solidFill>
          <a:schemeClr val="tx1"/>
        </a:solidFill>
        <a:latin typeface="+mn-lt"/>
        <a:ea typeface="+mn-ea"/>
        <a:cs typeface="+mn-cs"/>
      </a:defRPr>
    </a:lvl7pPr>
    <a:lvl8pPr marL="3199944" algn="l" defTabSz="914269" rtl="0" eaLnBrk="1" latinLnBrk="0" hangingPunct="1">
      <a:defRPr sz="1799" kern="1200">
        <a:solidFill>
          <a:schemeClr val="tx1"/>
        </a:solidFill>
        <a:latin typeface="+mn-lt"/>
        <a:ea typeface="+mn-ea"/>
        <a:cs typeface="+mn-cs"/>
      </a:defRPr>
    </a:lvl8pPr>
    <a:lvl9pPr marL="3657078" algn="l" defTabSz="914269"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207">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in Kenny" initials="RK" lastIdx="18" clrIdx="0"/>
  <p:cmAuthor id="1" name="Janecka, Joseph" initials="JJ" lastIdx="5" clrIdx="1"/>
  <p:cmAuthor id="2" name="Steven Starosto" initials="SS" lastIdx="1" clrIdx="2">
    <p:extLst>
      <p:ext uri="{19B8F6BF-5375-455C-9EA6-DF929625EA0E}">
        <p15:presenceInfo xmlns:p15="http://schemas.microsoft.com/office/powerpoint/2012/main" userId="13c5937e447cc7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4F82"/>
    <a:srgbClr val="9D3837"/>
    <a:srgbClr val="93C2ED"/>
    <a:srgbClr val="8918FF"/>
    <a:srgbClr val="94D0BC"/>
    <a:srgbClr val="DBD600"/>
    <a:srgbClr val="888488"/>
    <a:srgbClr val="848884"/>
    <a:srgbClr val="7E7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125" autoAdjust="0"/>
    <p:restoredTop sz="91971" autoAdjust="0"/>
  </p:normalViewPr>
  <p:slideViewPr>
    <p:cSldViewPr>
      <p:cViewPr varScale="1">
        <p:scale>
          <a:sx n="74" d="100"/>
          <a:sy n="74" d="100"/>
        </p:scale>
        <p:origin x="1392" y="66"/>
      </p:cViewPr>
      <p:guideLst>
        <p:guide orient="horz" pos="2160"/>
        <p:guide pos="2880"/>
      </p:guideLst>
    </p:cSldViewPr>
  </p:slideViewPr>
  <p:notesTextViewPr>
    <p:cViewPr>
      <p:scale>
        <a:sx n="1" d="1"/>
        <a:sy n="1" d="1"/>
      </p:scale>
      <p:origin x="0" y="0"/>
    </p:cViewPr>
  </p:notesTextViewPr>
  <p:sorterViewPr>
    <p:cViewPr>
      <p:scale>
        <a:sx n="194" d="100"/>
        <a:sy n="194" d="100"/>
      </p:scale>
      <p:origin x="0" y="0"/>
    </p:cViewPr>
  </p:sorterViewPr>
  <p:notesViewPr>
    <p:cSldViewPr>
      <p:cViewPr>
        <p:scale>
          <a:sx n="100" d="100"/>
          <a:sy n="100" d="100"/>
        </p:scale>
        <p:origin x="1555" y="-221"/>
      </p:cViewPr>
      <p:guideLst>
        <p:guide orient="horz" pos="2207"/>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Address</c:v>
                </c:pt>
              </c:strCache>
            </c:strRef>
          </c:tx>
          <c:spPr>
            <a:solidFill>
              <a:schemeClr val="accent1"/>
            </a:solidFill>
            <a:ln w="19050">
              <a:solidFill>
                <a:schemeClr val="lt1"/>
              </a:solidFill>
            </a:ln>
            <a:effectLst/>
          </c:spPr>
          <c:invertIfNegative val="0"/>
          <c:cat>
            <c:strRef>
              <c:f>Sheet1!$A$2:$A$3</c:f>
              <c:strCache>
                <c:ptCount val="2"/>
                <c:pt idx="0">
                  <c:v>Coverage</c:v>
                </c:pt>
                <c:pt idx="1">
                  <c:v>Accuracy</c:v>
                </c:pt>
              </c:strCache>
            </c:strRef>
          </c:cat>
          <c:val>
            <c:numRef>
              <c:f>Sheet1!$B$2:$B$3</c:f>
              <c:numCache>
                <c:formatCode>General</c:formatCode>
                <c:ptCount val="2"/>
                <c:pt idx="0">
                  <c:v>276422</c:v>
                </c:pt>
                <c:pt idx="1">
                  <c:v>262895</c:v>
                </c:pt>
              </c:numCache>
            </c:numRef>
          </c:val>
          <c:extLst>
            <c:ext xmlns:c16="http://schemas.microsoft.com/office/drawing/2014/chart" uri="{C3380CC4-5D6E-409C-BE32-E72D297353CC}">
              <c16:uniqueId val="{00000000-5501-4EB3-ABD1-044AF697E798}"/>
            </c:ext>
          </c:extLst>
        </c:ser>
        <c:ser>
          <c:idx val="1"/>
          <c:order val="1"/>
          <c:tx>
            <c:strRef>
              <c:f>Sheet1!$C$1</c:f>
              <c:strCache>
                <c:ptCount val="1"/>
                <c:pt idx="0">
                  <c:v>Accuracy</c:v>
                </c:pt>
              </c:strCache>
            </c:strRef>
          </c:tx>
          <c:spPr>
            <a:solidFill>
              <a:schemeClr val="accent2"/>
            </a:solidFill>
            <a:ln w="19050">
              <a:solidFill>
                <a:schemeClr val="lt1"/>
              </a:solidFill>
            </a:ln>
            <a:effectLst/>
          </c:spPr>
          <c:invertIfNegative val="0"/>
          <c:cat>
            <c:strRef>
              <c:f>Sheet1!$A$2:$A$3</c:f>
              <c:strCache>
                <c:ptCount val="2"/>
                <c:pt idx="0">
                  <c:v>Coverage</c:v>
                </c:pt>
                <c:pt idx="1">
                  <c:v>Accuracy</c:v>
                </c:pt>
              </c:strCache>
            </c:strRef>
          </c:cat>
          <c:val>
            <c:numRef>
              <c:f>Sheet1!$C$2:$C$3</c:f>
              <c:numCache>
                <c:formatCode>General</c:formatCode>
                <c:ptCount val="2"/>
                <c:pt idx="0">
                  <c:v>215428</c:v>
                </c:pt>
                <c:pt idx="1">
                  <c:v>13527</c:v>
                </c:pt>
              </c:numCache>
            </c:numRef>
          </c:val>
          <c:extLst>
            <c:ext xmlns:c16="http://schemas.microsoft.com/office/drawing/2014/chart" uri="{C3380CC4-5D6E-409C-BE32-E72D297353CC}">
              <c16:uniqueId val="{00000001-5501-4EB3-ABD1-044AF697E798}"/>
            </c:ext>
          </c:extLst>
        </c:ser>
        <c:dLbls>
          <c:showLegendKey val="0"/>
          <c:showVal val="0"/>
          <c:showCatName val="0"/>
          <c:showSerName val="0"/>
          <c:showPercent val="0"/>
          <c:showBubbleSize val="0"/>
        </c:dLbls>
        <c:gapWidth val="150"/>
        <c:overlap val="100"/>
        <c:axId val="474818072"/>
        <c:axId val="474818464"/>
      </c:barChart>
      <c:catAx>
        <c:axId val="4748180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818464"/>
        <c:crosses val="autoZero"/>
        <c:auto val="1"/>
        <c:lblAlgn val="ctr"/>
        <c:lblOffset val="100"/>
        <c:noMultiLvlLbl val="0"/>
      </c:catAx>
      <c:valAx>
        <c:axId val="474818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4818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Address</c:v>
                </c:pt>
              </c:strCache>
            </c:strRef>
          </c:tx>
          <c:spPr>
            <a:solidFill>
              <a:schemeClr val="accent1"/>
            </a:solidFill>
            <a:ln w="19050">
              <a:solidFill>
                <a:schemeClr val="lt1"/>
              </a:solidFill>
            </a:ln>
            <a:effectLst/>
          </c:spPr>
          <c:invertIfNegative val="0"/>
          <c:cat>
            <c:strRef>
              <c:f>Sheet1!$A$2:$A$3</c:f>
              <c:strCache>
                <c:ptCount val="2"/>
                <c:pt idx="0">
                  <c:v>Coverage</c:v>
                </c:pt>
                <c:pt idx="1">
                  <c:v>Accuracy</c:v>
                </c:pt>
              </c:strCache>
            </c:strRef>
          </c:cat>
          <c:val>
            <c:numRef>
              <c:f>Sheet1!$B$2:$B$3</c:f>
              <c:numCache>
                <c:formatCode>General</c:formatCode>
                <c:ptCount val="2"/>
                <c:pt idx="0">
                  <c:v>276422</c:v>
                </c:pt>
                <c:pt idx="1">
                  <c:v>243421</c:v>
                </c:pt>
              </c:numCache>
            </c:numRef>
          </c:val>
          <c:extLst>
            <c:ext xmlns:c16="http://schemas.microsoft.com/office/drawing/2014/chart" uri="{C3380CC4-5D6E-409C-BE32-E72D297353CC}">
              <c16:uniqueId val="{00000000-C237-4B05-AC48-63468E215579}"/>
            </c:ext>
          </c:extLst>
        </c:ser>
        <c:ser>
          <c:idx val="1"/>
          <c:order val="1"/>
          <c:tx>
            <c:strRef>
              <c:f>Sheet1!$C$1</c:f>
              <c:strCache>
                <c:ptCount val="1"/>
                <c:pt idx="0">
                  <c:v>Accuracy</c:v>
                </c:pt>
              </c:strCache>
            </c:strRef>
          </c:tx>
          <c:spPr>
            <a:solidFill>
              <a:schemeClr val="accent2"/>
            </a:solidFill>
            <a:ln w="19050">
              <a:solidFill>
                <a:schemeClr val="lt1"/>
              </a:solidFill>
            </a:ln>
            <a:effectLst/>
          </c:spPr>
          <c:invertIfNegative val="0"/>
          <c:cat>
            <c:strRef>
              <c:f>Sheet1!$A$2:$A$3</c:f>
              <c:strCache>
                <c:ptCount val="2"/>
                <c:pt idx="0">
                  <c:v>Coverage</c:v>
                </c:pt>
                <c:pt idx="1">
                  <c:v>Accuracy</c:v>
                </c:pt>
              </c:strCache>
            </c:strRef>
          </c:cat>
          <c:val>
            <c:numRef>
              <c:f>Sheet1!$C$2:$C$3</c:f>
              <c:numCache>
                <c:formatCode>General</c:formatCode>
                <c:ptCount val="2"/>
                <c:pt idx="0">
                  <c:v>215428</c:v>
                </c:pt>
                <c:pt idx="1">
                  <c:v>33001</c:v>
                </c:pt>
              </c:numCache>
            </c:numRef>
          </c:val>
          <c:extLst>
            <c:ext xmlns:c16="http://schemas.microsoft.com/office/drawing/2014/chart" uri="{C3380CC4-5D6E-409C-BE32-E72D297353CC}">
              <c16:uniqueId val="{00000001-C237-4B05-AC48-63468E215579}"/>
            </c:ext>
          </c:extLst>
        </c:ser>
        <c:dLbls>
          <c:showLegendKey val="0"/>
          <c:showVal val="0"/>
          <c:showCatName val="0"/>
          <c:showSerName val="0"/>
          <c:showPercent val="0"/>
          <c:showBubbleSize val="0"/>
        </c:dLbls>
        <c:gapWidth val="150"/>
        <c:overlap val="100"/>
        <c:axId val="468934016"/>
        <c:axId val="529826712"/>
      </c:barChart>
      <c:catAx>
        <c:axId val="4689340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826712"/>
        <c:crosses val="autoZero"/>
        <c:auto val="1"/>
        <c:lblAlgn val="ctr"/>
        <c:lblOffset val="100"/>
        <c:noMultiLvlLbl val="0"/>
      </c:catAx>
      <c:valAx>
        <c:axId val="5298267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934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50520"/>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5265810" y="1"/>
            <a:ext cx="4028440" cy="350520"/>
          </a:xfrm>
          <a:prstGeom prst="rect">
            <a:avLst/>
          </a:prstGeom>
        </p:spPr>
        <p:txBody>
          <a:bodyPr vert="horz" lIns="92492" tIns="46246" rIns="92492" bIns="46246" rtlCol="0"/>
          <a:lstStyle>
            <a:lvl1pPr algn="r">
              <a:defRPr sz="1200"/>
            </a:lvl1pPr>
          </a:lstStyle>
          <a:p>
            <a:fld id="{6EB3C451-275E-4E2C-9FCD-DEF49EADA360}" type="datetimeFigureOut">
              <a:rPr lang="en-US" smtClean="0"/>
              <a:pPr/>
              <a:t>02/18/16</a:t>
            </a:fld>
            <a:endParaRPr lang="en-US" dirty="0"/>
          </a:p>
        </p:txBody>
      </p:sp>
      <p:sp>
        <p:nvSpPr>
          <p:cNvPr id="4" name="Footer Placeholder 3"/>
          <p:cNvSpPr>
            <a:spLocks noGrp="1"/>
          </p:cNvSpPr>
          <p:nvPr>
            <p:ph type="ftr" sz="quarter" idx="2"/>
          </p:nvPr>
        </p:nvSpPr>
        <p:spPr>
          <a:xfrm>
            <a:off x="1" y="6658664"/>
            <a:ext cx="4028440" cy="350520"/>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2492" tIns="46246" rIns="92492" bIns="46246" rtlCol="0" anchor="b"/>
          <a:lstStyle>
            <a:lvl1pPr algn="r">
              <a:defRPr sz="1200"/>
            </a:lvl1pPr>
          </a:lstStyle>
          <a:p>
            <a:fld id="{1D4F71AF-E5F3-488A-9D88-F2948E50B467}" type="slidenum">
              <a:rPr lang="en-US" smtClean="0"/>
              <a:pPr/>
              <a:t>‹#›</a:t>
            </a:fld>
            <a:endParaRPr lang="en-US" dirty="0"/>
          </a:p>
        </p:txBody>
      </p:sp>
    </p:spTree>
    <p:extLst>
      <p:ext uri="{BB962C8B-B14F-4D97-AF65-F5344CB8AC3E}">
        <p14:creationId xmlns:p14="http://schemas.microsoft.com/office/powerpoint/2010/main" val="4160763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28440" cy="350520"/>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5265810" y="1"/>
            <a:ext cx="4028440" cy="350520"/>
          </a:xfrm>
          <a:prstGeom prst="rect">
            <a:avLst/>
          </a:prstGeom>
        </p:spPr>
        <p:txBody>
          <a:bodyPr vert="horz" lIns="92492" tIns="46246" rIns="92492" bIns="46246" rtlCol="0"/>
          <a:lstStyle>
            <a:lvl1pPr algn="r">
              <a:defRPr sz="1200"/>
            </a:lvl1pPr>
          </a:lstStyle>
          <a:p>
            <a:fld id="{455C6A21-D818-4853-9996-B83EE4B851D9}" type="datetimeFigureOut">
              <a:rPr lang="en-US" smtClean="0"/>
              <a:pPr/>
              <a:t>02/18/16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929641" y="3329941"/>
            <a:ext cx="7437120" cy="3154680"/>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58664"/>
            <a:ext cx="4028440" cy="350520"/>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10" y="6658664"/>
            <a:ext cx="4028440" cy="350520"/>
          </a:xfrm>
          <a:prstGeom prst="rect">
            <a:avLst/>
          </a:prstGeom>
        </p:spPr>
        <p:txBody>
          <a:bodyPr vert="horz" lIns="92492" tIns="46246" rIns="92492" bIns="46246" rtlCol="0" anchor="b"/>
          <a:lstStyle>
            <a:lvl1pPr algn="r">
              <a:defRPr sz="1200"/>
            </a:lvl1pPr>
          </a:lstStyle>
          <a:p>
            <a:fld id="{CAE375C6-544A-4836-8F37-DD2EE86BD902}" type="slidenum">
              <a:rPr lang="en-US" smtClean="0"/>
              <a:pPr/>
              <a:t>‹#›</a:t>
            </a:fld>
            <a:endParaRPr lang="en-US" dirty="0"/>
          </a:p>
        </p:txBody>
      </p:sp>
    </p:spTree>
    <p:extLst>
      <p:ext uri="{BB962C8B-B14F-4D97-AF65-F5344CB8AC3E}">
        <p14:creationId xmlns:p14="http://schemas.microsoft.com/office/powerpoint/2010/main" val="1413128502"/>
      </p:ext>
    </p:extLst>
  </p:cSld>
  <p:clrMap bg1="lt1" tx1="dk1" bg2="lt2" tx2="dk2" accent1="accent1" accent2="accent2" accent3="accent3" accent4="accent4" accent5="accent5" accent6="accent6" hlink="hlink" folHlink="folHlink"/>
  <p:notesStyle>
    <a:lvl1pPr marL="0" algn="l" defTabSz="914269" rtl="0" eaLnBrk="1" latinLnBrk="0" hangingPunct="1">
      <a:defRPr sz="1200" kern="1200">
        <a:solidFill>
          <a:schemeClr val="tx1"/>
        </a:solidFill>
        <a:latin typeface="+mn-lt"/>
        <a:ea typeface="+mn-ea"/>
        <a:cs typeface="+mn-cs"/>
      </a:defRPr>
    </a:lvl1pPr>
    <a:lvl2pPr marL="457135" algn="l" defTabSz="914269" rtl="0" eaLnBrk="1" latinLnBrk="0" hangingPunct="1">
      <a:defRPr sz="1200" kern="1200">
        <a:solidFill>
          <a:schemeClr val="tx1"/>
        </a:solidFill>
        <a:latin typeface="+mn-lt"/>
        <a:ea typeface="+mn-ea"/>
        <a:cs typeface="+mn-cs"/>
      </a:defRPr>
    </a:lvl2pPr>
    <a:lvl3pPr marL="914269" algn="l" defTabSz="914269" rtl="0" eaLnBrk="1" latinLnBrk="0" hangingPunct="1">
      <a:defRPr sz="1200" kern="1200">
        <a:solidFill>
          <a:schemeClr val="tx1"/>
        </a:solidFill>
        <a:latin typeface="+mn-lt"/>
        <a:ea typeface="+mn-ea"/>
        <a:cs typeface="+mn-cs"/>
      </a:defRPr>
    </a:lvl3pPr>
    <a:lvl4pPr marL="1371404" algn="l" defTabSz="914269" rtl="0" eaLnBrk="1" latinLnBrk="0" hangingPunct="1">
      <a:defRPr sz="1200" kern="1200">
        <a:solidFill>
          <a:schemeClr val="tx1"/>
        </a:solidFill>
        <a:latin typeface="+mn-lt"/>
        <a:ea typeface="+mn-ea"/>
        <a:cs typeface="+mn-cs"/>
      </a:defRPr>
    </a:lvl4pPr>
    <a:lvl5pPr marL="1828539" algn="l" defTabSz="914269" rtl="0" eaLnBrk="1" latinLnBrk="0" hangingPunct="1">
      <a:defRPr sz="1200" kern="1200">
        <a:solidFill>
          <a:schemeClr val="tx1"/>
        </a:solidFill>
        <a:latin typeface="+mn-lt"/>
        <a:ea typeface="+mn-ea"/>
        <a:cs typeface="+mn-cs"/>
      </a:defRPr>
    </a:lvl5pPr>
    <a:lvl6pPr marL="2285674" algn="l" defTabSz="914269" rtl="0" eaLnBrk="1" latinLnBrk="0" hangingPunct="1">
      <a:defRPr sz="1200" kern="1200">
        <a:solidFill>
          <a:schemeClr val="tx1"/>
        </a:solidFill>
        <a:latin typeface="+mn-lt"/>
        <a:ea typeface="+mn-ea"/>
        <a:cs typeface="+mn-cs"/>
      </a:defRPr>
    </a:lvl6pPr>
    <a:lvl7pPr marL="2742809" algn="l" defTabSz="914269" rtl="0" eaLnBrk="1" latinLnBrk="0" hangingPunct="1">
      <a:defRPr sz="1200" kern="1200">
        <a:solidFill>
          <a:schemeClr val="tx1"/>
        </a:solidFill>
        <a:latin typeface="+mn-lt"/>
        <a:ea typeface="+mn-ea"/>
        <a:cs typeface="+mn-cs"/>
      </a:defRPr>
    </a:lvl7pPr>
    <a:lvl8pPr marL="3199944" algn="l" defTabSz="914269" rtl="0" eaLnBrk="1" latinLnBrk="0" hangingPunct="1">
      <a:defRPr sz="1200" kern="1200">
        <a:solidFill>
          <a:schemeClr val="tx1"/>
        </a:solidFill>
        <a:latin typeface="+mn-lt"/>
        <a:ea typeface="+mn-ea"/>
        <a:cs typeface="+mn-cs"/>
      </a:defRPr>
    </a:lvl8pPr>
    <a:lvl9pPr marL="3657078" algn="l" defTabSz="91426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fld id="{CAE375C6-544A-4836-8F37-DD2EE86BD902}" type="slidenum">
              <a:rPr lang="en-US" smtClean="0"/>
              <a:pPr/>
              <a:t>1</a:t>
            </a:fld>
            <a:endParaRPr lang="en-US" dirty="0"/>
          </a:p>
        </p:txBody>
      </p:sp>
    </p:spTree>
    <p:extLst>
      <p:ext uri="{BB962C8B-B14F-4D97-AF65-F5344CB8AC3E}">
        <p14:creationId xmlns:p14="http://schemas.microsoft.com/office/powerpoint/2010/main" val="37117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928882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smtClean="0"/>
          </a:p>
        </p:txBody>
      </p:sp>
      <p:sp>
        <p:nvSpPr>
          <p:cNvPr id="4" name="Slide Number Placeholder 3"/>
          <p:cNvSpPr>
            <a:spLocks noGrp="1"/>
          </p:cNvSpPr>
          <p:nvPr>
            <p:ph type="sldNum" sz="quarter" idx="10"/>
          </p:nvPr>
        </p:nvSpPr>
        <p:spPr/>
        <p:txBody>
          <a:bodyPr/>
          <a:lstStyle/>
          <a:p>
            <a:fld id="{CAE375C6-544A-4836-8F37-DD2EE86BD90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807081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1"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3" indent="0" algn="ctr">
              <a:buNone/>
              <a:defRPr>
                <a:solidFill>
                  <a:schemeClr val="tx1">
                    <a:tint val="75000"/>
                  </a:schemeClr>
                </a:solidFill>
              </a:defRPr>
            </a:lvl5pPr>
            <a:lvl6pPr marL="2285978" indent="0" algn="ctr">
              <a:buNone/>
              <a:defRPr>
                <a:solidFill>
                  <a:schemeClr val="tx1">
                    <a:tint val="75000"/>
                  </a:schemeClr>
                </a:solidFill>
              </a:defRPr>
            </a:lvl6pPr>
            <a:lvl7pPr marL="2743174" indent="0" algn="ctr">
              <a:buNone/>
              <a:defRPr>
                <a:solidFill>
                  <a:schemeClr val="tx1">
                    <a:tint val="75000"/>
                  </a:schemeClr>
                </a:solidFill>
              </a:defRPr>
            </a:lvl7pPr>
            <a:lvl8pPr marL="3200370" indent="0" algn="ctr">
              <a:buNone/>
              <a:defRPr>
                <a:solidFill>
                  <a:schemeClr val="tx1">
                    <a:tint val="75000"/>
                  </a:schemeClr>
                </a:solidFill>
              </a:defRPr>
            </a:lvl8pPr>
            <a:lvl9pPr marL="365756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7E01A1-EBD4-4F7C-A2DC-DFE40A122157}" type="datetime1">
              <a:rPr lang="en-US" smtClean="0"/>
              <a:pPr/>
              <a:t>02/18/16</a:t>
            </a:fld>
            <a:endParaRPr lang="en-US" dirty="0"/>
          </a:p>
        </p:txBody>
      </p:sp>
      <p:sp>
        <p:nvSpPr>
          <p:cNvPr id="5" name="Footer Placeholder 4"/>
          <p:cNvSpPr>
            <a:spLocks noGrp="1"/>
          </p:cNvSpPr>
          <p:nvPr>
            <p:ph type="ftr" sz="quarter" idx="11"/>
          </p:nvPr>
        </p:nvSpPr>
        <p:spPr/>
        <p:txBody>
          <a:bodyPr/>
          <a:lstStyle/>
          <a:p>
            <a:r>
              <a:rPr lang="en-US" dirty="0" smtClean="0"/>
              <a:t>GSC-QF0B-13-0059</a:t>
            </a:r>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94054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B7D24-38C5-4384-8BA5-0D557E922A4F}" type="datetime1">
              <a:rPr lang="en-US" smtClean="0"/>
              <a:pPr/>
              <a:t>02/18/16</a:t>
            </a:fld>
            <a:endParaRPr lang="en-US" dirty="0"/>
          </a:p>
        </p:txBody>
      </p:sp>
      <p:sp>
        <p:nvSpPr>
          <p:cNvPr id="5" name="Footer Placeholder 4"/>
          <p:cNvSpPr>
            <a:spLocks noGrp="1"/>
          </p:cNvSpPr>
          <p:nvPr>
            <p:ph type="ftr" sz="quarter" idx="11"/>
          </p:nvPr>
        </p:nvSpPr>
        <p:spPr/>
        <p:txBody>
          <a:bodyPr/>
          <a:lstStyle/>
          <a:p>
            <a:r>
              <a:rPr lang="en-US" dirty="0" smtClean="0"/>
              <a:t>GSC-QF0B-13-0059</a:t>
            </a:r>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91970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EB7F20-2A50-41C6-9A6F-A366AC1A394A}" type="datetime1">
              <a:rPr lang="en-US" smtClean="0"/>
              <a:pPr/>
              <a:t>02/18/16</a:t>
            </a:fld>
            <a:endParaRPr lang="en-US" dirty="0"/>
          </a:p>
        </p:txBody>
      </p:sp>
      <p:sp>
        <p:nvSpPr>
          <p:cNvPr id="5" name="Footer Placeholder 4"/>
          <p:cNvSpPr>
            <a:spLocks noGrp="1"/>
          </p:cNvSpPr>
          <p:nvPr>
            <p:ph type="ftr" sz="quarter" idx="11"/>
          </p:nvPr>
        </p:nvSpPr>
        <p:spPr/>
        <p:txBody>
          <a:bodyPr/>
          <a:lstStyle/>
          <a:p>
            <a:r>
              <a:rPr lang="en-US" dirty="0" smtClean="0"/>
              <a:t>GSC-QF0B-13-0059</a:t>
            </a:r>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244450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innerShdw blurRad="114300">
              <a:prstClr val="black"/>
            </a:innerShdw>
          </a:effectLst>
        </p:spPr>
        <p:txBody>
          <a:bodyPr>
            <a:normAutofit/>
          </a:bodyPr>
          <a:lstStyle>
            <a:lvl1pPr>
              <a:defRPr sz="3200" normalizeH="0" baseline="0">
                <a:ln>
                  <a:solidFill>
                    <a:schemeClr val="tx1">
                      <a:alpha val="65000"/>
                    </a:schemeClr>
                  </a:solidFill>
                </a:ln>
                <a:solidFill>
                  <a:schemeClr val="tx1"/>
                </a:solidFill>
                <a:latin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err="1" smtClean="0"/>
              <a:t>levelDRAFT</a:t>
            </a:r>
            <a:endParaRPr lang="en-US" dirty="0"/>
          </a:p>
        </p:txBody>
      </p:sp>
      <p:sp>
        <p:nvSpPr>
          <p:cNvPr id="4" name="Date Placeholder 3"/>
          <p:cNvSpPr>
            <a:spLocks noGrp="1"/>
          </p:cNvSpPr>
          <p:nvPr>
            <p:ph type="dt" sz="half" idx="10"/>
          </p:nvPr>
        </p:nvSpPr>
        <p:spPr/>
        <p:txBody>
          <a:bodyPr/>
          <a:lstStyle/>
          <a:p>
            <a:fld id="{078B3C7F-EE62-4642-AE94-E76AB6A333D3}" type="datetime1">
              <a:rPr lang="en-US" smtClean="0"/>
              <a:pPr/>
              <a:t>02/18/16</a:t>
            </a:fld>
            <a:endParaRPr lang="en-US" dirty="0"/>
          </a:p>
        </p:txBody>
      </p:sp>
      <p:sp>
        <p:nvSpPr>
          <p:cNvPr id="5" name="Footer Placeholder 4"/>
          <p:cNvSpPr>
            <a:spLocks noGrp="1"/>
          </p:cNvSpPr>
          <p:nvPr>
            <p:ph type="ftr" sz="quarter" idx="11"/>
          </p:nvPr>
        </p:nvSpPr>
        <p:spPr/>
        <p:txBody>
          <a:bodyPr/>
          <a:lstStyle/>
          <a:p>
            <a:r>
              <a:rPr lang="en-US" dirty="0" smtClean="0"/>
              <a:t>GSC-QF0B-13-0059</a:t>
            </a:r>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
        <p:nvSpPr>
          <p:cNvPr id="8" name="Rectangle 7"/>
          <p:cNvSpPr/>
          <p:nvPr userDrawn="1"/>
        </p:nvSpPr>
        <p:spPr>
          <a:xfrm>
            <a:off x="0" y="0"/>
            <a:ext cx="9144000" cy="1447800"/>
          </a:xfrm>
          <a:prstGeom prst="rect">
            <a:avLst/>
          </a:prstGeom>
          <a:gradFill flip="none" rotWithShape="1">
            <a:gsLst>
              <a:gs pos="0">
                <a:schemeClr val="bg1">
                  <a:lumMod val="65000"/>
                </a:schemeClr>
              </a:gs>
              <a:gs pos="84000">
                <a:srgbClr val="FFFF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7" dirty="0"/>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13427" y="152401"/>
            <a:ext cx="1975146" cy="56361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409700" y="3182838"/>
            <a:ext cx="6324600" cy="1569660"/>
          </a:xfrm>
          <a:prstGeom prst="rect">
            <a:avLst/>
          </a:prstGeom>
          <a:noFill/>
        </p:spPr>
        <p:txBody>
          <a:bodyPr wrap="square" rtlCol="0" anchor="ctr">
            <a:spAutoFit/>
          </a:bodyPr>
          <a:lstStyle/>
          <a:p>
            <a:pPr algn="ctr"/>
            <a:r>
              <a:rPr lang="en-US" sz="9600" kern="0" spc="2500" baseline="0" dirty="0" smtClean="0">
                <a:solidFill>
                  <a:schemeClr val="accent1">
                    <a:lumMod val="60000"/>
                    <a:lumOff val="40000"/>
                  </a:schemeClr>
                </a:solidFill>
                <a:effectLst>
                  <a:outerShdw blurRad="50800" dist="50800" dir="12600000" algn="ctr" rotWithShape="0">
                    <a:srgbClr val="000000">
                      <a:alpha val="10000"/>
                    </a:srgbClr>
                  </a:outerShdw>
                </a:effectLst>
                <a:latin typeface="+mn-lt"/>
              </a:rPr>
              <a:t>DRAFT</a:t>
            </a:r>
            <a:endParaRPr lang="en-US" sz="9600" kern="0" spc="2500" baseline="0" dirty="0">
              <a:solidFill>
                <a:schemeClr val="accent1">
                  <a:lumMod val="60000"/>
                  <a:lumOff val="40000"/>
                </a:schemeClr>
              </a:solidFill>
              <a:effectLst>
                <a:outerShdw blurRad="50800" dist="50800" dir="12600000" algn="ctr" rotWithShape="0">
                  <a:srgbClr val="000000">
                    <a:alpha val="10000"/>
                  </a:srgbClr>
                </a:outerShdw>
              </a:effectLst>
              <a:latin typeface="+mn-lt"/>
            </a:endParaRPr>
          </a:p>
        </p:txBody>
      </p:sp>
    </p:spTree>
    <p:extLst>
      <p:ext uri="{BB962C8B-B14F-4D97-AF65-F5344CB8AC3E}">
        <p14:creationId xmlns:p14="http://schemas.microsoft.com/office/powerpoint/2010/main" val="337789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3" indent="0">
              <a:buNone/>
              <a:defRPr sz="1400">
                <a:solidFill>
                  <a:schemeClr val="tx1">
                    <a:tint val="75000"/>
                  </a:schemeClr>
                </a:solidFill>
              </a:defRPr>
            </a:lvl5pPr>
            <a:lvl6pPr marL="2285978" indent="0">
              <a:buNone/>
              <a:defRPr sz="1400">
                <a:solidFill>
                  <a:schemeClr val="tx1">
                    <a:tint val="75000"/>
                  </a:schemeClr>
                </a:solidFill>
              </a:defRPr>
            </a:lvl6pPr>
            <a:lvl7pPr marL="2743174" indent="0">
              <a:buNone/>
              <a:defRPr sz="1400">
                <a:solidFill>
                  <a:schemeClr val="tx1">
                    <a:tint val="75000"/>
                  </a:schemeClr>
                </a:solidFill>
              </a:defRPr>
            </a:lvl7pPr>
            <a:lvl8pPr marL="3200370" indent="0">
              <a:buNone/>
              <a:defRPr sz="1400">
                <a:solidFill>
                  <a:schemeClr val="tx1">
                    <a:tint val="75000"/>
                  </a:schemeClr>
                </a:solidFill>
              </a:defRPr>
            </a:lvl8pPr>
            <a:lvl9pPr marL="365756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67CEA-7EE2-40EA-818E-A4A0ADB4BFD9}" type="datetime1">
              <a:rPr lang="en-US" smtClean="0"/>
              <a:pPr/>
              <a:t>02/18/16</a:t>
            </a:fld>
            <a:endParaRPr lang="en-US" dirty="0"/>
          </a:p>
        </p:txBody>
      </p:sp>
      <p:sp>
        <p:nvSpPr>
          <p:cNvPr id="5" name="Footer Placeholder 4"/>
          <p:cNvSpPr>
            <a:spLocks noGrp="1"/>
          </p:cNvSpPr>
          <p:nvPr>
            <p:ph type="ftr" sz="quarter" idx="11"/>
          </p:nvPr>
        </p:nvSpPr>
        <p:spPr/>
        <p:txBody>
          <a:bodyPr/>
          <a:lstStyle/>
          <a:p>
            <a:r>
              <a:rPr lang="en-US" dirty="0" smtClean="0"/>
              <a:t>GSC-QF0B-13-0059</a:t>
            </a:r>
            <a:endParaRPr lang="en-US" dirty="0"/>
          </a:p>
        </p:txBody>
      </p:sp>
      <p:sp>
        <p:nvSpPr>
          <p:cNvPr id="6" name="Slide Number Placeholder 5"/>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44803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9307D-CADE-4A71-BF03-E9968CFCBC1B}" type="datetime1">
              <a:rPr lang="en-US" smtClean="0"/>
              <a:pPr/>
              <a:t>02/18/16</a:t>
            </a:fld>
            <a:endParaRPr lang="en-US" dirty="0"/>
          </a:p>
        </p:txBody>
      </p:sp>
      <p:sp>
        <p:nvSpPr>
          <p:cNvPr id="6" name="Footer Placeholder 5"/>
          <p:cNvSpPr>
            <a:spLocks noGrp="1"/>
          </p:cNvSpPr>
          <p:nvPr>
            <p:ph type="ftr" sz="quarter" idx="11"/>
          </p:nvPr>
        </p:nvSpPr>
        <p:spPr/>
        <p:txBody>
          <a:bodyPr/>
          <a:lstStyle/>
          <a:p>
            <a:r>
              <a:rPr lang="en-US" dirty="0" smtClean="0"/>
              <a:t>GSC-QF0B-13-0059</a:t>
            </a:r>
            <a:endParaRPr lang="en-US" dirty="0"/>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77438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DE5817-F26A-4556-ABEA-6B41774FEE4C}" type="datetime1">
              <a:rPr lang="en-US" smtClean="0"/>
              <a:pPr/>
              <a:t>02/18/16</a:t>
            </a:fld>
            <a:endParaRPr lang="en-US" dirty="0"/>
          </a:p>
        </p:txBody>
      </p:sp>
      <p:sp>
        <p:nvSpPr>
          <p:cNvPr id="8" name="Footer Placeholder 7"/>
          <p:cNvSpPr>
            <a:spLocks noGrp="1"/>
          </p:cNvSpPr>
          <p:nvPr>
            <p:ph type="ftr" sz="quarter" idx="11"/>
          </p:nvPr>
        </p:nvSpPr>
        <p:spPr/>
        <p:txBody>
          <a:bodyPr/>
          <a:lstStyle/>
          <a:p>
            <a:r>
              <a:rPr lang="en-US" dirty="0" smtClean="0"/>
              <a:t>GSC-QF0B-13-0059</a:t>
            </a:r>
            <a:endParaRPr lang="en-US" dirty="0"/>
          </a:p>
        </p:txBody>
      </p:sp>
      <p:sp>
        <p:nvSpPr>
          <p:cNvPr id="9" name="Slide Number Placeholder 8"/>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416682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ED773-806F-46B1-8B64-73C9774FD7C9}" type="datetime1">
              <a:rPr lang="en-US" smtClean="0"/>
              <a:pPr/>
              <a:t>02/18/16</a:t>
            </a:fld>
            <a:endParaRPr lang="en-US" dirty="0"/>
          </a:p>
        </p:txBody>
      </p:sp>
      <p:sp>
        <p:nvSpPr>
          <p:cNvPr id="4" name="Footer Placeholder 3"/>
          <p:cNvSpPr>
            <a:spLocks noGrp="1"/>
          </p:cNvSpPr>
          <p:nvPr>
            <p:ph type="ftr" sz="quarter" idx="11"/>
          </p:nvPr>
        </p:nvSpPr>
        <p:spPr/>
        <p:txBody>
          <a:bodyPr/>
          <a:lstStyle/>
          <a:p>
            <a:r>
              <a:rPr lang="en-US" dirty="0" smtClean="0"/>
              <a:t>GSC-QF0B-13-0059</a:t>
            </a:r>
            <a:endParaRPr lang="en-US" dirty="0"/>
          </a:p>
        </p:txBody>
      </p:sp>
      <p:sp>
        <p:nvSpPr>
          <p:cNvPr id="5" name="Slide Number Placeholder 4"/>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74810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6F418-6D30-40B6-8769-5B278A8F4D97}" type="datetime1">
              <a:rPr lang="en-US" smtClean="0"/>
              <a:pPr/>
              <a:t>02/18/16</a:t>
            </a:fld>
            <a:endParaRPr lang="en-US" dirty="0"/>
          </a:p>
        </p:txBody>
      </p:sp>
      <p:sp>
        <p:nvSpPr>
          <p:cNvPr id="3" name="Footer Placeholder 2"/>
          <p:cNvSpPr>
            <a:spLocks noGrp="1"/>
          </p:cNvSpPr>
          <p:nvPr>
            <p:ph type="ftr" sz="quarter" idx="11"/>
          </p:nvPr>
        </p:nvSpPr>
        <p:spPr/>
        <p:txBody>
          <a:bodyPr/>
          <a:lstStyle/>
          <a:p>
            <a:r>
              <a:rPr lang="en-US" dirty="0" smtClean="0"/>
              <a:t>GSC-QF0B-13-0059</a:t>
            </a:r>
            <a:endParaRPr lang="en-US" dirty="0"/>
          </a:p>
        </p:txBody>
      </p:sp>
      <p:sp>
        <p:nvSpPr>
          <p:cNvPr id="4" name="Slide Number Placeholder 3"/>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73229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3" indent="0">
              <a:buNone/>
              <a:defRPr sz="900"/>
            </a:lvl5pPr>
            <a:lvl6pPr marL="2285978" indent="0">
              <a:buNone/>
              <a:defRPr sz="900"/>
            </a:lvl6pPr>
            <a:lvl7pPr marL="2743174" indent="0">
              <a:buNone/>
              <a:defRPr sz="900"/>
            </a:lvl7pPr>
            <a:lvl8pPr marL="3200370" indent="0">
              <a:buNone/>
              <a:defRPr sz="900"/>
            </a:lvl8pPr>
            <a:lvl9pPr marL="365756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E6D3CE-457F-40E2-BC29-9E3C766EC953}" type="datetime1">
              <a:rPr lang="en-US" smtClean="0"/>
              <a:pPr/>
              <a:t>02/18/16</a:t>
            </a:fld>
            <a:endParaRPr lang="en-US" dirty="0"/>
          </a:p>
        </p:txBody>
      </p:sp>
      <p:sp>
        <p:nvSpPr>
          <p:cNvPr id="6" name="Footer Placeholder 5"/>
          <p:cNvSpPr>
            <a:spLocks noGrp="1"/>
          </p:cNvSpPr>
          <p:nvPr>
            <p:ph type="ftr" sz="quarter" idx="11"/>
          </p:nvPr>
        </p:nvSpPr>
        <p:spPr/>
        <p:txBody>
          <a:bodyPr/>
          <a:lstStyle/>
          <a:p>
            <a:r>
              <a:rPr lang="en-US" dirty="0" smtClean="0"/>
              <a:t>GSC-QF0B-13-0059</a:t>
            </a:r>
            <a:endParaRPr lang="en-US" dirty="0"/>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135146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3" indent="0">
              <a:buNone/>
              <a:defRPr sz="900"/>
            </a:lvl5pPr>
            <a:lvl6pPr marL="2285978" indent="0">
              <a:buNone/>
              <a:defRPr sz="900"/>
            </a:lvl6pPr>
            <a:lvl7pPr marL="2743174" indent="0">
              <a:buNone/>
              <a:defRPr sz="900"/>
            </a:lvl7pPr>
            <a:lvl8pPr marL="3200370" indent="0">
              <a:buNone/>
              <a:defRPr sz="900"/>
            </a:lvl8pPr>
            <a:lvl9pPr marL="365756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3C9C89-42BC-4F43-9C04-78DB2A6B2390}" type="datetime1">
              <a:rPr lang="en-US" smtClean="0"/>
              <a:pPr/>
              <a:t>02/18/16</a:t>
            </a:fld>
            <a:endParaRPr lang="en-US" dirty="0"/>
          </a:p>
        </p:txBody>
      </p:sp>
      <p:sp>
        <p:nvSpPr>
          <p:cNvPr id="6" name="Footer Placeholder 5"/>
          <p:cNvSpPr>
            <a:spLocks noGrp="1"/>
          </p:cNvSpPr>
          <p:nvPr>
            <p:ph type="ftr" sz="quarter" idx="11"/>
          </p:nvPr>
        </p:nvSpPr>
        <p:spPr/>
        <p:txBody>
          <a:bodyPr/>
          <a:lstStyle/>
          <a:p>
            <a:r>
              <a:rPr lang="en-US" dirty="0" smtClean="0"/>
              <a:t>GSC-QF0B-13-0059</a:t>
            </a:r>
            <a:endParaRPr lang="en-US" dirty="0"/>
          </a:p>
        </p:txBody>
      </p:sp>
      <p:sp>
        <p:nvSpPr>
          <p:cNvPr id="7" name="Slide Number Placeholder 6"/>
          <p:cNvSpPr>
            <a:spLocks noGrp="1"/>
          </p:cNvSpPr>
          <p:nvPr>
            <p:ph type="sldNum" sz="quarter" idx="12"/>
          </p:nvPr>
        </p:nvSpPr>
        <p:spPr/>
        <p:txBody>
          <a:body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65005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1"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C1429-0017-424B-8D9F-F4C3814154C0}" type="datetime1">
              <a:rPr lang="en-US" smtClean="0"/>
              <a:pPr/>
              <a:t>02/18/16</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GSC-QF0B-13-0059</a:t>
            </a:r>
            <a:endParaRPr lang="en-US" dirty="0"/>
          </a:p>
        </p:txBody>
      </p:sp>
      <p:sp>
        <p:nvSpPr>
          <p:cNvPr id="6" name="Slide Number Placeholder 5"/>
          <p:cNvSpPr>
            <a:spLocks noGrp="1"/>
          </p:cNvSpPr>
          <p:nvPr>
            <p:ph type="sldNum" sz="quarter" idx="4"/>
          </p:nvPr>
        </p:nvSpPr>
        <p:spPr>
          <a:xfrm>
            <a:off x="7010400" y="64875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0ED0A-763F-49D7-BCAE-078792C08BFC}" type="slidenum">
              <a:rPr lang="en-US" smtClean="0"/>
              <a:pPr/>
              <a:t>‹#›</a:t>
            </a:fld>
            <a:endParaRPr lang="en-US" dirty="0"/>
          </a:p>
        </p:txBody>
      </p:sp>
    </p:spTree>
    <p:extLst>
      <p:ext uri="{BB962C8B-B14F-4D97-AF65-F5344CB8AC3E}">
        <p14:creationId xmlns:p14="http://schemas.microsoft.com/office/powerpoint/2010/main" val="3019269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391" rtl="0" eaLnBrk="1" latinLnBrk="0" hangingPunct="1">
        <a:spcBef>
          <a:spcPct val="0"/>
        </a:spcBef>
        <a:buNone/>
        <a:defRPr sz="4400" kern="1200">
          <a:solidFill>
            <a:schemeClr val="tx1"/>
          </a:solidFill>
          <a:latin typeface="+mj-lt"/>
          <a:ea typeface="+mj-ea"/>
          <a:cs typeface="+mj-cs"/>
        </a:defRPr>
      </a:lvl1pPr>
    </p:titleStyle>
    <p:bodyStyle>
      <a:lvl1pPr marL="342897" indent="-342897" algn="l" defTabSz="91439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43" indent="-285747" algn="l" defTabSz="91439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89" indent="-228598" algn="l" defTabSz="91439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5"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0"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76"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2"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67"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63" indent="-228598" algn="l" defTabSz="91439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9514"/>
            <a:ext cx="8458200" cy="1143000"/>
          </a:xfrm>
        </p:spPr>
        <p:txBody>
          <a:bodyPr>
            <a:normAutofit/>
          </a:bodyPr>
          <a:lstStyle/>
          <a:p>
            <a:pPr algn="l"/>
            <a:r>
              <a:rPr lang="en-US" sz="2400" b="1" dirty="0" smtClean="0">
                <a:ln w="12700">
                  <a:noFill/>
                </a:ln>
                <a:latin typeface="Arial"/>
                <a:cs typeface="Arial"/>
              </a:rPr>
              <a:t>Model Development for the Ear Model is nearing completion</a:t>
            </a:r>
            <a:endParaRPr lang="en-US" sz="2400" i="1" dirty="0">
              <a:ln w="12700">
                <a:noFill/>
              </a:ln>
              <a:solidFill>
                <a:schemeClr val="tx2">
                  <a:lumMod val="75000"/>
                </a:schemeClr>
              </a:solidFill>
              <a:latin typeface="Arial"/>
              <a:cs typeface="Arial"/>
            </a:endParaRPr>
          </a:p>
        </p:txBody>
      </p:sp>
      <p:sp>
        <p:nvSpPr>
          <p:cNvPr id="3" name="Content Placeholder 2"/>
          <p:cNvSpPr>
            <a:spLocks noGrp="1"/>
          </p:cNvSpPr>
          <p:nvPr>
            <p:ph idx="1"/>
          </p:nvPr>
        </p:nvSpPr>
        <p:spPr>
          <a:xfrm>
            <a:off x="533400" y="1656080"/>
            <a:ext cx="7924800" cy="4724400"/>
          </a:xfrm>
        </p:spPr>
        <p:txBody>
          <a:bodyPr vert="horz" lIns="91440" tIns="45720" rIns="91440" bIns="45720" rtlCol="0">
            <a:noAutofit/>
          </a:bodyPr>
          <a:lstStyle/>
          <a:p>
            <a:pPr>
              <a:buClr>
                <a:srgbClr val="154F82"/>
              </a:buClr>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Each model within BCDS is composed of three distinct components:</a:t>
            </a:r>
          </a:p>
          <a:p>
            <a:pPr lvl="1">
              <a:buClr>
                <a:srgbClr val="154F82"/>
              </a:buClr>
              <a:buFont typeface="+mj-lt"/>
              <a:buAutoNum type="arabicPeriod"/>
            </a:pPr>
            <a:r>
              <a:rPr lang="en-US" sz="1400" dirty="0" smtClean="0">
                <a:latin typeface="Arial" panose="020B0604020202020204" pitchFamily="34" charset="0"/>
                <a:cs typeface="Arial" panose="020B0604020202020204" pitchFamily="34" charset="0"/>
              </a:rPr>
              <a:t>A Decision </a:t>
            </a:r>
            <a:r>
              <a:rPr lang="en-US" sz="1400" dirty="0">
                <a:latin typeface="Arial" panose="020B0604020202020204" pitchFamily="34" charset="0"/>
                <a:cs typeface="Arial" panose="020B0604020202020204" pitchFamily="34" charset="0"/>
              </a:rPr>
              <a:t>D</a:t>
            </a:r>
            <a:r>
              <a:rPr lang="en-US" sz="1400" dirty="0" smtClean="0">
                <a:latin typeface="Arial" panose="020B0604020202020204" pitchFamily="34" charset="0"/>
                <a:cs typeface="Arial" panose="020B0604020202020204" pitchFamily="34" charset="0"/>
              </a:rPr>
              <a:t>etermination Matrix (DDM), which stores a portfolio of Feature Set (or predictive characteristic) patterns, and the related rating or CDD</a:t>
            </a:r>
          </a:p>
          <a:p>
            <a:pPr lvl="1">
              <a:buClr>
                <a:srgbClr val="154F82"/>
              </a:buClr>
              <a:buFont typeface="+mj-lt"/>
              <a:buAutoNum type="arabicPeriod"/>
            </a:pPr>
            <a:r>
              <a:rPr lang="en-US" sz="1400" dirty="0" smtClean="0">
                <a:latin typeface="Arial" panose="020B0604020202020204" pitchFamily="34" charset="0"/>
                <a:cs typeface="Arial" panose="020B0604020202020204" pitchFamily="34" charset="0"/>
              </a:rPr>
              <a:t>Computational specifications for Target claim Features</a:t>
            </a:r>
          </a:p>
          <a:p>
            <a:pPr lvl="1">
              <a:buClr>
                <a:srgbClr val="154F82"/>
              </a:buClr>
              <a:buFont typeface="+mj-lt"/>
              <a:buAutoNum type="arabicPeriod"/>
            </a:pPr>
            <a:r>
              <a:rPr lang="en-US" sz="1400" dirty="0" smtClean="0">
                <a:latin typeface="Arial" panose="020B0604020202020204" pitchFamily="34" charset="0"/>
                <a:cs typeface="Arial" panose="020B0604020202020204" pitchFamily="34" charset="0"/>
              </a:rPr>
              <a:t>Computational specifications for Claimant Features (e.g., those features which are derived from data relating to the claimant who filed the target claim)</a:t>
            </a:r>
          </a:p>
          <a:p>
            <a:pPr marL="574675" lvl="1" indent="-234950">
              <a:buClr>
                <a:srgbClr val="154F82"/>
              </a:buClr>
              <a:buFont typeface="Wingdings" panose="05000000000000000000" pitchFamily="2" charset="2"/>
              <a:buChar char="§"/>
            </a:pPr>
            <a:endParaRPr lang="en-US" sz="1400" i="1" dirty="0">
              <a:latin typeface="Arial" panose="020B0604020202020204" pitchFamily="34" charset="0"/>
              <a:cs typeface="Arial" panose="020B0604020202020204" pitchFamily="34" charset="0"/>
            </a:endParaRPr>
          </a:p>
          <a:p>
            <a:pPr>
              <a:buClr>
                <a:srgbClr val="154F82"/>
              </a:buClr>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The Feature-Set for the Ear Model is composed of 40 distinct features (20 that are claim-specific, and 20 that are derived from the related claimant’s data) and a portfolio of 270,434 predictive patterns</a:t>
            </a:r>
          </a:p>
          <a:p>
            <a:pPr>
              <a:buClr>
                <a:srgbClr val="154F82"/>
              </a:buClr>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a:p>
            <a:pPr>
              <a:buClr>
                <a:srgbClr val="154F82"/>
              </a:buClr>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This Ear Model delivers was found to be applicable across </a:t>
            </a:r>
            <a:r>
              <a:rPr lang="en-US" sz="1400" b="1" dirty="0" smtClean="0">
                <a:latin typeface="Arial" panose="020B0604020202020204" pitchFamily="34" charset="0"/>
                <a:cs typeface="Arial" panose="020B0604020202020204" pitchFamily="34" charset="0"/>
              </a:rPr>
              <a:t>56.2%</a:t>
            </a:r>
            <a:r>
              <a:rPr lang="en-US" sz="1400" dirty="0" smtClean="0">
                <a:latin typeface="Arial" panose="020B0604020202020204" pitchFamily="34" charset="0"/>
                <a:cs typeface="Arial" panose="020B0604020202020204" pitchFamily="34" charset="0"/>
              </a:rPr>
              <a:t> of relevant claims (EP-020s with at least one ear related contention) at an accuracy rate of </a:t>
            </a:r>
            <a:r>
              <a:rPr lang="en-US" sz="1400" b="1" dirty="0" smtClean="0">
                <a:latin typeface="Arial" panose="020B0604020202020204" pitchFamily="34" charset="0"/>
                <a:cs typeface="Arial" panose="020B0604020202020204" pitchFamily="34" charset="0"/>
              </a:rPr>
              <a:t>95.11%.  </a:t>
            </a:r>
          </a:p>
          <a:p>
            <a:pPr>
              <a:buClr>
                <a:srgbClr val="154F82"/>
              </a:buClr>
              <a:buFont typeface="Wingdings" panose="05000000000000000000" pitchFamily="2" charset="2"/>
              <a:buChar char="q"/>
            </a:pPr>
            <a:endParaRPr lang="en-US" sz="1400" b="1" dirty="0" smtClean="0">
              <a:latin typeface="Arial" panose="020B0604020202020204" pitchFamily="34" charset="0"/>
              <a:cs typeface="Arial" panose="020B0604020202020204" pitchFamily="34" charset="0"/>
            </a:endParaRPr>
          </a:p>
          <a:p>
            <a:pPr>
              <a:buClr>
                <a:srgbClr val="154F82"/>
              </a:buClr>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The target claim set included: </a:t>
            </a:r>
          </a:p>
          <a:p>
            <a:pPr lvl="1">
              <a:buClr>
                <a:srgbClr val="154F82"/>
              </a:buClr>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more than 3.8 Million claims by claimants who had submitted at least one claim that was adjudicated for an ear related contention.  </a:t>
            </a:r>
          </a:p>
          <a:p>
            <a:pPr lvl="1">
              <a:buClr>
                <a:srgbClr val="154F82"/>
              </a:buClr>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Of these, 1.9 Million were found to include claims with more than one ear contention</a:t>
            </a:r>
          </a:p>
          <a:p>
            <a:pPr lvl="1">
              <a:buClr>
                <a:srgbClr val="154F82"/>
              </a:buClr>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Of these, more than 500,000 were reopened claims (020s)</a:t>
            </a:r>
            <a:endParaRPr lang="en-US" sz="1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4490ED0A-763F-49D7-BCAE-078792C08BFC}" type="slidenum">
              <a:rPr lang="en-US" smtClean="0"/>
              <a:pPr/>
              <a:t>1</a:t>
            </a:fld>
            <a:endParaRPr lang="en-US" dirty="0"/>
          </a:p>
        </p:txBody>
      </p:sp>
    </p:spTree>
    <p:extLst>
      <p:ext uri="{BB962C8B-B14F-4D97-AF65-F5344CB8AC3E}">
        <p14:creationId xmlns:p14="http://schemas.microsoft.com/office/powerpoint/2010/main" val="72394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2</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pPr algn="l"/>
            <a:r>
              <a:rPr lang="en-US" sz="2400" b="1" dirty="0" smtClean="0">
                <a:ln w="12700">
                  <a:noFill/>
                </a:ln>
                <a:latin typeface="Arial"/>
                <a:cs typeface="Arial"/>
              </a:rPr>
              <a:t>Analyses of the Ear Model suggests the model can be simplified while increasing its performance </a:t>
            </a:r>
            <a:endParaRPr lang="en-US" sz="2400" i="1" dirty="0">
              <a:ln w="12700">
                <a:noFill/>
              </a:ln>
              <a:solidFill>
                <a:schemeClr val="tx2">
                  <a:lumMod val="75000"/>
                </a:schemeClr>
              </a:solidFill>
              <a:latin typeface="Arial"/>
              <a:cs typeface="Arial"/>
            </a:endParaRPr>
          </a:p>
        </p:txBody>
      </p:sp>
      <p:graphicFrame>
        <p:nvGraphicFramePr>
          <p:cNvPr id="11" name="Chart 10"/>
          <p:cNvGraphicFramePr/>
          <p:nvPr>
            <p:extLst>
              <p:ext uri="{D42A27DB-BD31-4B8C-83A1-F6EECF244321}">
                <p14:modId xmlns:p14="http://schemas.microsoft.com/office/powerpoint/2010/main" val="2311642357"/>
              </p:ext>
            </p:extLst>
          </p:nvPr>
        </p:nvGraphicFramePr>
        <p:xfrm>
          <a:off x="5029200" y="1872168"/>
          <a:ext cx="3657600" cy="2311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p:nvPr>
            <p:extLst>
              <p:ext uri="{D42A27DB-BD31-4B8C-83A1-F6EECF244321}">
                <p14:modId xmlns:p14="http://schemas.microsoft.com/office/powerpoint/2010/main" val="2142933246"/>
              </p:ext>
            </p:extLst>
          </p:nvPr>
        </p:nvGraphicFramePr>
        <p:xfrm>
          <a:off x="5029200" y="4358698"/>
          <a:ext cx="3657600" cy="231140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5329280" y="1557715"/>
            <a:ext cx="3057440" cy="369204"/>
          </a:xfrm>
          <a:prstGeom prst="rect">
            <a:avLst/>
          </a:prstGeom>
          <a:noFill/>
        </p:spPr>
        <p:txBody>
          <a:bodyPr wrap="none" rtlCol="0">
            <a:spAutoFit/>
          </a:bodyPr>
          <a:lstStyle/>
          <a:p>
            <a:r>
              <a:rPr lang="en-US" dirty="0" smtClean="0"/>
              <a:t>Current 40 Feature Set Version</a:t>
            </a:r>
            <a:endParaRPr lang="en-US" dirty="0"/>
          </a:p>
        </p:txBody>
      </p:sp>
      <p:sp>
        <p:nvSpPr>
          <p:cNvPr id="14" name="TextBox 13"/>
          <p:cNvSpPr txBox="1"/>
          <p:nvPr/>
        </p:nvSpPr>
        <p:spPr>
          <a:xfrm>
            <a:off x="5257800" y="4085166"/>
            <a:ext cx="3414396" cy="369204"/>
          </a:xfrm>
          <a:prstGeom prst="rect">
            <a:avLst/>
          </a:prstGeom>
          <a:noFill/>
        </p:spPr>
        <p:txBody>
          <a:bodyPr wrap="none" rtlCol="0">
            <a:spAutoFit/>
          </a:bodyPr>
          <a:lstStyle/>
          <a:p>
            <a:r>
              <a:rPr lang="en-US" dirty="0" smtClean="0"/>
              <a:t>Reduced (20 Feature Set) Version</a:t>
            </a:r>
            <a:endParaRPr lang="en-US" dirty="0"/>
          </a:p>
        </p:txBody>
      </p:sp>
      <p:sp>
        <p:nvSpPr>
          <p:cNvPr id="15" name="Rectangle 14"/>
          <p:cNvSpPr/>
          <p:nvPr/>
        </p:nvSpPr>
        <p:spPr>
          <a:xfrm>
            <a:off x="7315200" y="4454370"/>
            <a:ext cx="990600" cy="4224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8346080" y="4393141"/>
            <a:ext cx="914399" cy="553998"/>
          </a:xfrm>
          <a:prstGeom prst="rect">
            <a:avLst/>
          </a:prstGeom>
          <a:noFill/>
        </p:spPr>
        <p:txBody>
          <a:bodyPr wrap="square" rtlCol="0">
            <a:spAutoFit/>
          </a:bodyPr>
          <a:lstStyle/>
          <a:p>
            <a:r>
              <a:rPr lang="en-US" sz="1000" i="1" dirty="0" smtClean="0">
                <a:solidFill>
                  <a:srgbClr val="FF0000"/>
                </a:solidFill>
              </a:rPr>
              <a:t>7.05% reduction in accuracy</a:t>
            </a:r>
            <a:endParaRPr lang="en-US" sz="1000" i="1" dirty="0">
              <a:solidFill>
                <a:srgbClr val="FF0000"/>
              </a:solidFill>
            </a:endParaRPr>
          </a:p>
        </p:txBody>
      </p:sp>
      <p:cxnSp>
        <p:nvCxnSpPr>
          <p:cNvPr id="18" name="Elbow Connector 17"/>
          <p:cNvCxnSpPr/>
          <p:nvPr/>
        </p:nvCxnSpPr>
        <p:spPr>
          <a:xfrm rot="16200000" flipH="1">
            <a:off x="7252230" y="2958570"/>
            <a:ext cx="2335741" cy="533400"/>
          </a:xfrm>
          <a:prstGeom prst="bentConnector3">
            <a:avLst>
              <a:gd name="adj1" fmla="val 41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p:cNvSpPr>
            <a:spLocks noGrp="1"/>
          </p:cNvSpPr>
          <p:nvPr>
            <p:ph idx="1"/>
          </p:nvPr>
        </p:nvSpPr>
        <p:spPr>
          <a:xfrm>
            <a:off x="533400" y="1656080"/>
            <a:ext cx="4424320" cy="4724400"/>
          </a:xfrm>
        </p:spPr>
        <p:txBody>
          <a:bodyPr vert="horz" lIns="91440" tIns="45720" rIns="91440" bIns="45720" rtlCol="0">
            <a:noAutofit/>
          </a:bodyPr>
          <a:lstStyle/>
          <a:p>
            <a:pPr>
              <a:buClr>
                <a:srgbClr val="154F82"/>
              </a:buClr>
              <a:buFont typeface="Wingdings" panose="05000000000000000000" pitchFamily="2" charset="2"/>
              <a:buChar char="q"/>
            </a:pPr>
            <a:r>
              <a:rPr lang="en-US" sz="1200" dirty="0" smtClean="0">
                <a:latin typeface="Arial" panose="020B0604020202020204" pitchFamily="34" charset="0"/>
                <a:cs typeface="Arial" panose="020B0604020202020204" pitchFamily="34" charset="0"/>
              </a:rPr>
              <a:t>A unique pattern of features was used to derive the CDD for 270,000 claims (only 20,418 patterns were applied more than once – the most frequently used pattern was matched only 22 times, and 606 patterns were matched more than 5 times)</a:t>
            </a:r>
          </a:p>
          <a:p>
            <a:pPr>
              <a:buClr>
                <a:srgbClr val="154F82"/>
              </a:buClr>
              <a:buFont typeface="Wingdings" panose="05000000000000000000" pitchFamily="2" charset="2"/>
              <a:buChar char="q"/>
            </a:pPr>
            <a:r>
              <a:rPr lang="en-US" sz="1200" dirty="0" smtClean="0">
                <a:latin typeface="Arial" panose="020B0604020202020204" pitchFamily="34" charset="0"/>
                <a:cs typeface="Arial" panose="020B0604020202020204" pitchFamily="34" charset="0"/>
              </a:rPr>
              <a:t>Eliminating text strings from the pattern portfolio minimally impacts accuracy – reducing it from 95% to 88%, while maintaining the same level of coverage</a:t>
            </a:r>
          </a:p>
          <a:p>
            <a:pPr>
              <a:buClr>
                <a:srgbClr val="154F82"/>
              </a:buClr>
              <a:buFont typeface="Wingdings" panose="05000000000000000000" pitchFamily="2" charset="2"/>
              <a:buChar char="q"/>
            </a:pPr>
            <a:r>
              <a:rPr lang="en-US" sz="1200" dirty="0" smtClean="0">
                <a:latin typeface="Arial" panose="020B0604020202020204" pitchFamily="34" charset="0"/>
                <a:cs typeface="Arial" panose="020B0604020202020204" pitchFamily="34" charset="0"/>
              </a:rPr>
              <a:t>While coverage is driven largely by the codes, accuracy appears to be driven largely by time period and prior decisions</a:t>
            </a:r>
          </a:p>
          <a:p>
            <a:pPr>
              <a:buClr>
                <a:srgbClr val="154F82"/>
              </a:buClr>
              <a:buFont typeface="Wingdings" panose="05000000000000000000" pitchFamily="2" charset="2"/>
              <a:buChar char="q"/>
            </a:pPr>
            <a:r>
              <a:rPr lang="en-US" sz="1200" dirty="0" smtClean="0">
                <a:latin typeface="Arial" panose="020B0604020202020204" pitchFamily="34" charset="0"/>
                <a:cs typeface="Arial" panose="020B0604020202020204" pitchFamily="34" charset="0"/>
              </a:rPr>
              <a:t>Future improvements in both accuracy and coverage might be achieved by expanding the diagnostic code sets to include those that are missing (e.g., 6201), including other time periods of relevance (e.g., period of time between discharge and date of target claim), and including specific correlated issues (e.g., perhaps certain head injury contentions and hearing loss diagnostic codes)</a:t>
            </a:r>
          </a:p>
        </p:txBody>
      </p:sp>
      <p:sp>
        <p:nvSpPr>
          <p:cNvPr id="21" name="Rectangle 20"/>
          <p:cNvSpPr/>
          <p:nvPr/>
        </p:nvSpPr>
        <p:spPr>
          <a:xfrm>
            <a:off x="533400" y="2590800"/>
            <a:ext cx="442432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endCxn id="14" idx="1"/>
          </p:cNvCxnSpPr>
          <p:nvPr/>
        </p:nvCxnSpPr>
        <p:spPr>
          <a:xfrm>
            <a:off x="4957720" y="3200400"/>
            <a:ext cx="300080" cy="10693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32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490ED0A-763F-49D7-BCAE-078792C08BFC}" type="slidenum">
              <a:rPr lang="en-US" smtClean="0">
                <a:solidFill>
                  <a:prstClr val="black">
                    <a:tint val="75000"/>
                  </a:prstClr>
                </a:solidFill>
              </a:rPr>
              <a:pPr/>
              <a:t>3</a:t>
            </a:fld>
            <a:endParaRPr lang="en-US" dirty="0">
              <a:solidFill>
                <a:prstClr val="black">
                  <a:tint val="75000"/>
                </a:prstClr>
              </a:solidFill>
            </a:endParaRPr>
          </a:p>
        </p:txBody>
      </p:sp>
      <p:sp>
        <p:nvSpPr>
          <p:cNvPr id="6" name="Title 1"/>
          <p:cNvSpPr>
            <a:spLocks noGrp="1"/>
          </p:cNvSpPr>
          <p:nvPr>
            <p:ph type="title"/>
          </p:nvPr>
        </p:nvSpPr>
        <p:spPr>
          <a:xfrm>
            <a:off x="152400" y="389514"/>
            <a:ext cx="8686800" cy="1143000"/>
          </a:xfrm>
        </p:spPr>
        <p:txBody>
          <a:bodyPr>
            <a:normAutofit/>
          </a:bodyPr>
          <a:lstStyle/>
          <a:p>
            <a:pPr algn="l"/>
            <a:r>
              <a:rPr lang="en-US" sz="2000" b="1" dirty="0" smtClean="0">
                <a:ln w="12700">
                  <a:noFill/>
                </a:ln>
                <a:latin typeface="Arial"/>
                <a:cs typeface="Arial"/>
              </a:rPr>
              <a:t>Those claims most accurately adjudicated by the </a:t>
            </a:r>
            <a:r>
              <a:rPr lang="en-US" sz="2000" b="1" dirty="0" smtClean="0">
                <a:ln w="12700">
                  <a:noFill/>
                </a:ln>
                <a:latin typeface="Arial"/>
                <a:cs typeface="Arial"/>
              </a:rPr>
              <a:t>MITRE </a:t>
            </a:r>
            <a:r>
              <a:rPr lang="en-US" sz="2000" b="1" dirty="0" smtClean="0">
                <a:ln w="12700">
                  <a:noFill/>
                </a:ln>
                <a:latin typeface="Arial"/>
                <a:cs typeface="Arial"/>
              </a:rPr>
              <a:t>developed specifications are those where the CDD remains unchanged</a:t>
            </a:r>
            <a:endParaRPr lang="en-US" sz="2000" i="1" dirty="0">
              <a:ln w="12700">
                <a:noFill/>
              </a:ln>
              <a:solidFill>
                <a:schemeClr val="tx2">
                  <a:lumMod val="75000"/>
                </a:schemeClr>
              </a:solidFill>
              <a:latin typeface="Arial"/>
              <a:cs typeface="Arial"/>
            </a:endParaRPr>
          </a:p>
        </p:txBody>
      </p:sp>
      <p:sp>
        <p:nvSpPr>
          <p:cNvPr id="17" name="Content Placeholder 2"/>
          <p:cNvSpPr>
            <a:spLocks noGrp="1"/>
          </p:cNvSpPr>
          <p:nvPr>
            <p:ph idx="1"/>
          </p:nvPr>
        </p:nvSpPr>
        <p:spPr>
          <a:xfrm>
            <a:off x="533400" y="1656080"/>
            <a:ext cx="7924800" cy="4724400"/>
          </a:xfrm>
        </p:spPr>
        <p:txBody>
          <a:bodyPr vert="horz" lIns="91440" tIns="45720" rIns="91440" bIns="45720" rtlCol="0">
            <a:noAutofit/>
          </a:bodyPr>
          <a:lstStyle/>
          <a:p>
            <a:pPr>
              <a:buClr>
                <a:srgbClr val="154F82"/>
              </a:buCl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Less than half of the predictive ear patterns deliver a change in the Ear CDD</a:t>
            </a:r>
          </a:p>
          <a:p>
            <a:pPr lvl="1">
              <a:buClr>
                <a:srgbClr val="154F82"/>
              </a:buClr>
              <a:buFont typeface="+mj-lt"/>
              <a:buAutoNum type="arabicPeriod"/>
            </a:pPr>
            <a:r>
              <a:rPr lang="en-US" sz="1600" dirty="0" smtClean="0">
                <a:latin typeface="Arial" panose="020B0604020202020204" pitchFamily="34" charset="0"/>
                <a:cs typeface="Arial" panose="020B0604020202020204" pitchFamily="34" charset="0"/>
              </a:rPr>
              <a:t>Appx. 105K of the patterns or 39% of the total portfolio</a:t>
            </a:r>
          </a:p>
          <a:p>
            <a:pPr lvl="1">
              <a:buClr>
                <a:srgbClr val="154F82"/>
              </a:buClr>
              <a:buFont typeface="+mj-lt"/>
              <a:buAutoNum type="arabicPeriod"/>
            </a:pPr>
            <a:r>
              <a:rPr lang="en-US" sz="1600" dirty="0" smtClean="0">
                <a:latin typeface="Arial" panose="020B0604020202020204" pitchFamily="34" charset="0"/>
                <a:cs typeface="Arial" panose="020B0604020202020204" pitchFamily="34" charset="0"/>
              </a:rPr>
              <a:t>When applied, 37,308 of the ~500K claims resulted in a change in CDD (8%)</a:t>
            </a:r>
          </a:p>
          <a:p>
            <a:pPr lvl="1">
              <a:buClr>
                <a:srgbClr val="154F82"/>
              </a:buClr>
              <a:buFont typeface="+mj-lt"/>
              <a:buAutoNum type="arabicPeriod"/>
            </a:pPr>
            <a:endParaRPr lang="en-US" sz="1600" dirty="0" smtClean="0">
              <a:latin typeface="Arial" panose="020B0604020202020204" pitchFamily="34" charset="0"/>
              <a:cs typeface="Arial" panose="020B0604020202020204" pitchFamily="34" charset="0"/>
            </a:endParaRPr>
          </a:p>
          <a:p>
            <a:pPr marL="344488" indent="-344488">
              <a:buClr>
                <a:srgbClr val="154F82"/>
              </a:buClr>
              <a:buFont typeface="Wingdings" panose="05000000000000000000" pitchFamily="2" charset="2"/>
              <a:buChar char="q"/>
            </a:pPr>
            <a:r>
              <a:rPr lang="en-US" sz="1600" dirty="0" smtClean="0">
                <a:latin typeface="Arial" panose="020B0604020202020204" pitchFamily="34" charset="0"/>
                <a:cs typeface="Arial" panose="020B0604020202020204" pitchFamily="34" charset="0"/>
              </a:rPr>
              <a:t>Better targeting of the characteristics for changes can dramatically improve the % of changes that are adjudicated by the model</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284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11373</TotalTime>
  <Words>482</Words>
  <Application>Microsoft Office PowerPoint</Application>
  <PresentationFormat>On-screen Show (4:3)</PresentationFormat>
  <Paragraphs>34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vt:lpstr>
      <vt:lpstr>Wingdings</vt:lpstr>
      <vt:lpstr>Office Theme</vt:lpstr>
      <vt:lpstr>Model Development for the Ear Model is nearing completion</vt:lpstr>
      <vt:lpstr>Analyses of the Ear Model suggests the model can be simplified while increasing its performance </vt:lpstr>
      <vt:lpstr>Those claims most accurately adjudicated by the MITRE developed specifications are those where the CDD remains unchanged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 FF Oral Presentation</dc:title>
  <dc:creator>Team ProSphere</dc:creator>
  <cp:lastModifiedBy>Steven Starosto</cp:lastModifiedBy>
  <cp:revision>433</cp:revision>
  <cp:lastPrinted>2014-02-25T22:24:23Z</cp:lastPrinted>
  <dcterms:created xsi:type="dcterms:W3CDTF">2013-04-04T16:50:57Z</dcterms:created>
  <dcterms:modified xsi:type="dcterms:W3CDTF">2016-02-18T16:29:15Z</dcterms:modified>
</cp:coreProperties>
</file>