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6"/>
  </p:notesMasterIdLst>
  <p:handoutMasterIdLst>
    <p:handoutMasterId r:id="rId37"/>
  </p:handoutMasterIdLst>
  <p:sldIdLst>
    <p:sldId id="431" r:id="rId3"/>
    <p:sldId id="433" r:id="rId4"/>
    <p:sldId id="452" r:id="rId5"/>
    <p:sldId id="439" r:id="rId6"/>
    <p:sldId id="440" r:id="rId7"/>
    <p:sldId id="456" r:id="rId8"/>
    <p:sldId id="441" r:id="rId9"/>
    <p:sldId id="442" r:id="rId10"/>
    <p:sldId id="443" r:id="rId11"/>
    <p:sldId id="444" r:id="rId12"/>
    <p:sldId id="455" r:id="rId13"/>
    <p:sldId id="434" r:id="rId14"/>
    <p:sldId id="435" r:id="rId15"/>
    <p:sldId id="436" r:id="rId16"/>
    <p:sldId id="477" r:id="rId17"/>
    <p:sldId id="478" r:id="rId18"/>
    <p:sldId id="437" r:id="rId19"/>
    <p:sldId id="479" r:id="rId20"/>
    <p:sldId id="480" r:id="rId21"/>
    <p:sldId id="481" r:id="rId22"/>
    <p:sldId id="476" r:id="rId23"/>
    <p:sldId id="438" r:id="rId24"/>
    <p:sldId id="468" r:id="rId25"/>
    <p:sldId id="469" r:id="rId26"/>
    <p:sldId id="454" r:id="rId27"/>
    <p:sldId id="470" r:id="rId28"/>
    <p:sldId id="471" r:id="rId29"/>
    <p:sldId id="473" r:id="rId30"/>
    <p:sldId id="472" r:id="rId31"/>
    <p:sldId id="474" r:id="rId32"/>
    <p:sldId id="458" r:id="rId33"/>
    <p:sldId id="457" r:id="rId34"/>
    <p:sldId id="459" r:id="rId35"/>
  </p:sldIdLst>
  <p:sldSz cx="9144000" cy="6858000" type="screen4x3"/>
  <p:notesSz cx="9283700" cy="6997700"/>
  <p:defaultTextStyle>
    <a:defPPr>
      <a:defRPr lang="en-US"/>
    </a:defPPr>
    <a:lvl1pPr marL="0" algn="l" defTabSz="914269" rtl="0" eaLnBrk="1" latinLnBrk="0" hangingPunct="1">
      <a:defRPr sz="1799" kern="1200">
        <a:solidFill>
          <a:schemeClr val="tx1"/>
        </a:solidFill>
        <a:latin typeface="+mn-lt"/>
        <a:ea typeface="+mn-ea"/>
        <a:cs typeface="+mn-cs"/>
      </a:defRPr>
    </a:lvl1pPr>
    <a:lvl2pPr marL="457135" algn="l" defTabSz="914269" rtl="0" eaLnBrk="1" latinLnBrk="0" hangingPunct="1">
      <a:defRPr sz="1799" kern="1200">
        <a:solidFill>
          <a:schemeClr val="tx1"/>
        </a:solidFill>
        <a:latin typeface="+mn-lt"/>
        <a:ea typeface="+mn-ea"/>
        <a:cs typeface="+mn-cs"/>
      </a:defRPr>
    </a:lvl2pPr>
    <a:lvl3pPr marL="914269" algn="l" defTabSz="914269" rtl="0" eaLnBrk="1" latinLnBrk="0" hangingPunct="1">
      <a:defRPr sz="1799" kern="1200">
        <a:solidFill>
          <a:schemeClr val="tx1"/>
        </a:solidFill>
        <a:latin typeface="+mn-lt"/>
        <a:ea typeface="+mn-ea"/>
        <a:cs typeface="+mn-cs"/>
      </a:defRPr>
    </a:lvl3pPr>
    <a:lvl4pPr marL="1371404" algn="l" defTabSz="914269" rtl="0" eaLnBrk="1" latinLnBrk="0" hangingPunct="1">
      <a:defRPr sz="1799" kern="1200">
        <a:solidFill>
          <a:schemeClr val="tx1"/>
        </a:solidFill>
        <a:latin typeface="+mn-lt"/>
        <a:ea typeface="+mn-ea"/>
        <a:cs typeface="+mn-cs"/>
      </a:defRPr>
    </a:lvl4pPr>
    <a:lvl5pPr marL="1828539" algn="l" defTabSz="914269" rtl="0" eaLnBrk="1" latinLnBrk="0" hangingPunct="1">
      <a:defRPr sz="1799" kern="1200">
        <a:solidFill>
          <a:schemeClr val="tx1"/>
        </a:solidFill>
        <a:latin typeface="+mn-lt"/>
        <a:ea typeface="+mn-ea"/>
        <a:cs typeface="+mn-cs"/>
      </a:defRPr>
    </a:lvl5pPr>
    <a:lvl6pPr marL="2285674" algn="l" defTabSz="914269" rtl="0" eaLnBrk="1" latinLnBrk="0" hangingPunct="1">
      <a:defRPr sz="1799" kern="1200">
        <a:solidFill>
          <a:schemeClr val="tx1"/>
        </a:solidFill>
        <a:latin typeface="+mn-lt"/>
        <a:ea typeface="+mn-ea"/>
        <a:cs typeface="+mn-cs"/>
      </a:defRPr>
    </a:lvl6pPr>
    <a:lvl7pPr marL="2742809" algn="l" defTabSz="914269" rtl="0" eaLnBrk="1" latinLnBrk="0" hangingPunct="1">
      <a:defRPr sz="1799" kern="1200">
        <a:solidFill>
          <a:schemeClr val="tx1"/>
        </a:solidFill>
        <a:latin typeface="+mn-lt"/>
        <a:ea typeface="+mn-ea"/>
        <a:cs typeface="+mn-cs"/>
      </a:defRPr>
    </a:lvl7pPr>
    <a:lvl8pPr marL="3199944" algn="l" defTabSz="914269" rtl="0" eaLnBrk="1" latinLnBrk="0" hangingPunct="1">
      <a:defRPr sz="1799" kern="1200">
        <a:solidFill>
          <a:schemeClr val="tx1"/>
        </a:solidFill>
        <a:latin typeface="+mn-lt"/>
        <a:ea typeface="+mn-ea"/>
        <a:cs typeface="+mn-cs"/>
      </a:defRPr>
    </a:lvl8pPr>
    <a:lvl9pPr marL="3657078" algn="l" defTabSz="914269"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203" userDrawn="1">
          <p15:clr>
            <a:srgbClr val="A4A3A4"/>
          </p15:clr>
        </p15:guide>
        <p15:guide id="2" pos="29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Kenny" initials="RK" lastIdx="18" clrIdx="0"/>
  <p:cmAuthor id="1" name="Janecka, Joseph" initials="JJ" lastIdx="5" clrIdx="1"/>
  <p:cmAuthor id="2" name="Steven Starosto" initials="SS" lastIdx="1" clrIdx="2">
    <p:extLst/>
  </p:cmAuthor>
  <p:cmAuthor id="3" name="Department of Veterans Affairs" initials="DoVA" lastIdx="5"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F82"/>
    <a:srgbClr val="9D3837"/>
    <a:srgbClr val="93C2ED"/>
    <a:srgbClr val="8918FF"/>
    <a:srgbClr val="94D0BC"/>
    <a:srgbClr val="DBD600"/>
    <a:srgbClr val="888488"/>
    <a:srgbClr val="848884"/>
    <a:srgbClr val="7E7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5" autoAdjust="0"/>
    <p:restoredTop sz="91971" autoAdjust="0"/>
  </p:normalViewPr>
  <p:slideViewPr>
    <p:cSldViewPr>
      <p:cViewPr varScale="1">
        <p:scale>
          <a:sx n="66" d="100"/>
          <a:sy n="66" d="100"/>
        </p:scale>
        <p:origin x="1644" y="78"/>
      </p:cViewPr>
      <p:guideLst>
        <p:guide orient="horz" pos="2160"/>
        <p:guide pos="2880"/>
      </p:guideLst>
    </p:cSldViewPr>
  </p:slideViewPr>
  <p:notesTextViewPr>
    <p:cViewPr>
      <p:scale>
        <a:sx n="1" d="1"/>
        <a:sy n="1" d="1"/>
      </p:scale>
      <p:origin x="0" y="0"/>
    </p:cViewPr>
  </p:notesTextViewPr>
  <p:sorterViewPr>
    <p:cViewPr>
      <p:scale>
        <a:sx n="194" d="100"/>
        <a:sy n="194" d="100"/>
      </p:scale>
      <p:origin x="0" y="0"/>
    </p:cViewPr>
  </p:sorterViewPr>
  <p:notesViewPr>
    <p:cSldViewPr>
      <p:cViewPr>
        <p:scale>
          <a:sx n="100" d="100"/>
          <a:sy n="100" d="100"/>
        </p:scale>
        <p:origin x="1555" y="-221"/>
      </p:cViewPr>
      <p:guideLst>
        <p:guide orient="horz" pos="2203"/>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Sheet1!$A$2</c:f>
              <c:strCache>
                <c:ptCount val="1"/>
                <c:pt idx="0">
                  <c:v>Test Data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Series 1</c:v>
                </c:pt>
              </c:strCache>
            </c:strRef>
          </c:cat>
          <c:val>
            <c:numRef>
              <c:f>Sheet1!$B$2</c:f>
              <c:numCache>
                <c:formatCode>General</c:formatCode>
                <c:ptCount val="1"/>
                <c:pt idx="0">
                  <c:v>1.9</c:v>
                </c:pt>
              </c:numCache>
            </c:numRef>
          </c:val>
          <c:extLst>
            <c:ext xmlns:c16="http://schemas.microsoft.com/office/drawing/2014/chart" uri="{C3380CC4-5D6E-409C-BE32-E72D297353CC}">
              <c16:uniqueId val="{00000000-2F21-408B-B497-FCDB97D92F40}"/>
            </c:ext>
          </c:extLst>
        </c:ser>
        <c:ser>
          <c:idx val="1"/>
          <c:order val="1"/>
          <c:tx>
            <c:strRef>
              <c:f>Sheet1!$A$3</c:f>
              <c:strCache>
                <c:ptCount val="1"/>
                <c:pt idx="0">
                  <c:v>Non Supplemental Development Data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Series 1</c:v>
                </c:pt>
              </c:strCache>
            </c:strRef>
          </c:cat>
          <c:val>
            <c:numRef>
              <c:f>Sheet1!$B$3</c:f>
              <c:numCache>
                <c:formatCode>General</c:formatCode>
                <c:ptCount val="1"/>
                <c:pt idx="0">
                  <c:v>1.2</c:v>
                </c:pt>
              </c:numCache>
            </c:numRef>
          </c:val>
          <c:extLst>
            <c:ext xmlns:c16="http://schemas.microsoft.com/office/drawing/2014/chart" uri="{C3380CC4-5D6E-409C-BE32-E72D297353CC}">
              <c16:uniqueId val="{00000001-2F21-408B-B497-FCDB97D92F40}"/>
            </c:ext>
          </c:extLst>
        </c:ser>
        <c:ser>
          <c:idx val="2"/>
          <c:order val="2"/>
          <c:tx>
            <c:strRef>
              <c:f>Sheet1!$A$4</c:f>
              <c:strCache>
                <c:ptCount val="1"/>
                <c:pt idx="0">
                  <c:v>Development Data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Series 1</c:v>
                </c:pt>
              </c:strCache>
            </c:strRef>
          </c:cat>
          <c:val>
            <c:numRef>
              <c:f>Sheet1!$B$4</c:f>
              <c:numCache>
                <c:formatCode>General</c:formatCode>
                <c:ptCount val="1"/>
                <c:pt idx="0">
                  <c:v>0.6</c:v>
                </c:pt>
              </c:numCache>
            </c:numRef>
          </c:val>
          <c:extLst>
            <c:ext xmlns:c16="http://schemas.microsoft.com/office/drawing/2014/chart" uri="{C3380CC4-5D6E-409C-BE32-E72D297353CC}">
              <c16:uniqueId val="{00000002-2F21-408B-B497-FCDB97D92F40}"/>
            </c:ext>
          </c:extLst>
        </c:ser>
        <c:dLbls>
          <c:showLegendKey val="0"/>
          <c:showVal val="0"/>
          <c:showCatName val="0"/>
          <c:showSerName val="0"/>
          <c:showPercent val="0"/>
          <c:showBubbleSize val="0"/>
        </c:dLbls>
        <c:gapWidth val="150"/>
        <c:overlap val="100"/>
        <c:axId val="43897600"/>
        <c:axId val="43899136"/>
      </c:barChart>
      <c:catAx>
        <c:axId val="43897600"/>
        <c:scaling>
          <c:orientation val="minMax"/>
        </c:scaling>
        <c:delete val="1"/>
        <c:axPos val="b"/>
        <c:numFmt formatCode="General" sourceLinked="1"/>
        <c:majorTickMark val="none"/>
        <c:minorTickMark val="none"/>
        <c:tickLblPos val="nextTo"/>
        <c:crossAx val="43899136"/>
        <c:crosses val="autoZero"/>
        <c:auto val="1"/>
        <c:lblAlgn val="ctr"/>
        <c:lblOffset val="100"/>
        <c:noMultiLvlLbl val="0"/>
      </c:catAx>
      <c:valAx>
        <c:axId val="4389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45802779133564"/>
          <c:y val="5.2799012866329527E-3"/>
          <c:w val="0.62508394441732873"/>
          <c:h val="0.88384217169407508"/>
        </c:manualLayout>
      </c:layout>
      <c:pieChart>
        <c:varyColors val="1"/>
        <c:ser>
          <c:idx val="0"/>
          <c:order val="0"/>
          <c:tx>
            <c:strRef>
              <c:f>Sheet1!$B$1</c:f>
              <c:strCache>
                <c:ptCount val="1"/>
                <c:pt idx="0">
                  <c:v>Sales</c:v>
                </c:pt>
              </c:strCache>
            </c:strRef>
          </c:tx>
          <c:spPr>
            <a:solidFill>
              <a:schemeClr val="bg1"/>
            </a:solidFill>
          </c:spPr>
          <c:explosion val="1"/>
          <c:dPt>
            <c:idx val="0"/>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1-6AC0-400C-A46F-515C04AD38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C0-400C-A46F-515C04AD38F2}"/>
              </c:ext>
            </c:extLst>
          </c:dPt>
          <c:dPt>
            <c:idx val="2"/>
            <c:bubble3D val="0"/>
            <c:explosion val="16"/>
            <c:spPr>
              <a:solidFill>
                <a:schemeClr val="bg1"/>
              </a:solidFill>
              <a:ln w="19050">
                <a:solidFill>
                  <a:schemeClr val="accent1"/>
                </a:solidFill>
              </a:ln>
              <a:effectLst/>
            </c:spPr>
            <c:extLst>
              <c:ext xmlns:c16="http://schemas.microsoft.com/office/drawing/2014/chart" uri="{C3380CC4-5D6E-409C-BE32-E72D297353CC}">
                <c16:uniqueId val="{00000005-6AC0-400C-A46F-515C04AD38F2}"/>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7-6AC0-400C-A46F-515C04AD38F2}"/>
              </c:ext>
            </c:extLst>
          </c:dPt>
          <c:cat>
            <c:strRef>
              <c:f>Sheet1!$A$2:$A$5</c:f>
              <c:strCache>
                <c:ptCount val="3"/>
                <c:pt idx="0">
                  <c:v>Accurate Ear CDD </c:v>
                </c:pt>
                <c:pt idx="1">
                  <c:v>Inaccurate Ear CDD</c:v>
                </c:pt>
                <c:pt idx="2">
                  <c:v>Unaddressed by Model</c:v>
                </c:pt>
              </c:strCache>
            </c:strRef>
          </c:cat>
          <c:val>
            <c:numRef>
              <c:f>Sheet1!$B$2:$B$5</c:f>
              <c:numCache>
                <c:formatCode>General</c:formatCode>
                <c:ptCount val="4"/>
                <c:pt idx="0">
                  <c:v>235884</c:v>
                </c:pt>
                <c:pt idx="1">
                  <c:v>43288</c:v>
                </c:pt>
                <c:pt idx="2">
                  <c:v>232914</c:v>
                </c:pt>
              </c:numCache>
            </c:numRef>
          </c:val>
          <c:extLst>
            <c:ext xmlns:c16="http://schemas.microsoft.com/office/drawing/2014/chart" uri="{C3380CC4-5D6E-409C-BE32-E72D297353CC}">
              <c16:uniqueId val="{00000008-6AC0-400C-A46F-515C04AD38F2}"/>
            </c:ext>
          </c:extLst>
        </c:ser>
        <c:dLbls>
          <c:showLegendKey val="0"/>
          <c:showVal val="0"/>
          <c:showCatName val="0"/>
          <c:showSerName val="0"/>
          <c:showPercent val="0"/>
          <c:showBubbleSize val="0"/>
          <c:showLeaderLines val="0"/>
        </c:dLbls>
        <c:firstSliceAng val="172"/>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2937" cy="349885"/>
          </a:xfrm>
          <a:prstGeom prst="rect">
            <a:avLst/>
          </a:prstGeom>
        </p:spPr>
        <p:txBody>
          <a:bodyPr vert="horz" lIns="92344" tIns="46172" rIns="92344" bIns="46172" rtlCol="0"/>
          <a:lstStyle>
            <a:lvl1pPr algn="l">
              <a:defRPr sz="1200"/>
            </a:lvl1pPr>
          </a:lstStyle>
          <a:p>
            <a:endParaRPr lang="en-US" dirty="0"/>
          </a:p>
        </p:txBody>
      </p:sp>
      <p:sp>
        <p:nvSpPr>
          <p:cNvPr id="3" name="Date Placeholder 2"/>
          <p:cNvSpPr>
            <a:spLocks noGrp="1"/>
          </p:cNvSpPr>
          <p:nvPr>
            <p:ph type="dt" sz="quarter" idx="1"/>
          </p:nvPr>
        </p:nvSpPr>
        <p:spPr>
          <a:xfrm>
            <a:off x="5258616" y="1"/>
            <a:ext cx="4022937" cy="349885"/>
          </a:xfrm>
          <a:prstGeom prst="rect">
            <a:avLst/>
          </a:prstGeom>
        </p:spPr>
        <p:txBody>
          <a:bodyPr vert="horz" lIns="92344" tIns="46172" rIns="92344" bIns="46172" rtlCol="0"/>
          <a:lstStyle>
            <a:lvl1pPr algn="r">
              <a:defRPr sz="1200"/>
            </a:lvl1pPr>
          </a:lstStyle>
          <a:p>
            <a:fld id="{6EB3C451-275E-4E2C-9FCD-DEF49EADA360}" type="datetimeFigureOut">
              <a:rPr lang="en-US" smtClean="0"/>
              <a:pPr/>
              <a:t>02/25/16</a:t>
            </a:fld>
            <a:endParaRPr lang="en-US" dirty="0"/>
          </a:p>
        </p:txBody>
      </p:sp>
      <p:sp>
        <p:nvSpPr>
          <p:cNvPr id="4" name="Footer Placeholder 3"/>
          <p:cNvSpPr>
            <a:spLocks noGrp="1"/>
          </p:cNvSpPr>
          <p:nvPr>
            <p:ph type="ftr" sz="quarter" idx="2"/>
          </p:nvPr>
        </p:nvSpPr>
        <p:spPr>
          <a:xfrm>
            <a:off x="1" y="6646601"/>
            <a:ext cx="4022937" cy="349885"/>
          </a:xfrm>
          <a:prstGeom prst="rect">
            <a:avLst/>
          </a:prstGeom>
        </p:spPr>
        <p:txBody>
          <a:bodyPr vert="horz" lIns="92344" tIns="46172" rIns="92344" bIns="46172"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58616" y="6646601"/>
            <a:ext cx="4022937" cy="349885"/>
          </a:xfrm>
          <a:prstGeom prst="rect">
            <a:avLst/>
          </a:prstGeom>
        </p:spPr>
        <p:txBody>
          <a:bodyPr vert="horz" lIns="92344" tIns="46172" rIns="92344" bIns="46172" rtlCol="0" anchor="b"/>
          <a:lstStyle>
            <a:lvl1pPr algn="r">
              <a:defRPr sz="1200"/>
            </a:lvl1pPr>
          </a:lstStyle>
          <a:p>
            <a:fld id="{1D4F71AF-E5F3-488A-9D88-F2948E50B467}" type="slidenum">
              <a:rPr lang="en-US" smtClean="0"/>
              <a:pPr/>
              <a:t>‹#›</a:t>
            </a:fld>
            <a:endParaRPr lang="en-US" dirty="0"/>
          </a:p>
        </p:txBody>
      </p:sp>
    </p:spTree>
    <p:extLst>
      <p:ext uri="{BB962C8B-B14F-4D97-AF65-F5344CB8AC3E}">
        <p14:creationId xmlns:p14="http://schemas.microsoft.com/office/powerpoint/2010/main" val="4160763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2937" cy="349885"/>
          </a:xfrm>
          <a:prstGeom prst="rect">
            <a:avLst/>
          </a:prstGeom>
        </p:spPr>
        <p:txBody>
          <a:bodyPr vert="horz" lIns="92344" tIns="46172" rIns="92344" bIns="46172" rtlCol="0"/>
          <a:lstStyle>
            <a:lvl1pPr algn="l">
              <a:defRPr sz="1200"/>
            </a:lvl1pPr>
          </a:lstStyle>
          <a:p>
            <a:endParaRPr lang="en-US" dirty="0"/>
          </a:p>
        </p:txBody>
      </p:sp>
      <p:sp>
        <p:nvSpPr>
          <p:cNvPr id="3" name="Date Placeholder 2"/>
          <p:cNvSpPr>
            <a:spLocks noGrp="1"/>
          </p:cNvSpPr>
          <p:nvPr>
            <p:ph type="dt" idx="1"/>
          </p:nvPr>
        </p:nvSpPr>
        <p:spPr>
          <a:xfrm>
            <a:off x="5258616" y="1"/>
            <a:ext cx="4022937" cy="349885"/>
          </a:xfrm>
          <a:prstGeom prst="rect">
            <a:avLst/>
          </a:prstGeom>
        </p:spPr>
        <p:txBody>
          <a:bodyPr vert="horz" lIns="92344" tIns="46172" rIns="92344" bIns="46172" rtlCol="0"/>
          <a:lstStyle>
            <a:lvl1pPr algn="r">
              <a:defRPr sz="1200"/>
            </a:lvl1pPr>
          </a:lstStyle>
          <a:p>
            <a:fld id="{455C6A21-D818-4853-9996-B83EE4B851D9}" type="datetimeFigureOut">
              <a:rPr lang="en-US" smtClean="0"/>
              <a:pPr/>
              <a:t>02/25/16</a:t>
            </a:fld>
            <a:endParaRPr lang="en-US" dirty="0"/>
          </a:p>
        </p:txBody>
      </p:sp>
      <p:sp>
        <p:nvSpPr>
          <p:cNvPr id="4" name="Slide Image Placeholder 3"/>
          <p:cNvSpPr>
            <a:spLocks noGrp="1" noRot="1" noChangeAspect="1"/>
          </p:cNvSpPr>
          <p:nvPr>
            <p:ph type="sldImg" idx="2"/>
          </p:nvPr>
        </p:nvSpPr>
        <p:spPr>
          <a:xfrm>
            <a:off x="2892425" y="523875"/>
            <a:ext cx="3498850" cy="2624138"/>
          </a:xfrm>
          <a:prstGeom prst="rect">
            <a:avLst/>
          </a:prstGeom>
          <a:noFill/>
          <a:ln w="12700">
            <a:solidFill>
              <a:prstClr val="black"/>
            </a:solidFill>
          </a:ln>
        </p:spPr>
        <p:txBody>
          <a:bodyPr vert="horz" lIns="92344" tIns="46172" rIns="92344" bIns="46172" rtlCol="0" anchor="ctr"/>
          <a:lstStyle/>
          <a:p>
            <a:endParaRPr lang="en-US" dirty="0"/>
          </a:p>
        </p:txBody>
      </p:sp>
      <p:sp>
        <p:nvSpPr>
          <p:cNvPr id="5" name="Notes Placeholder 4"/>
          <p:cNvSpPr>
            <a:spLocks noGrp="1"/>
          </p:cNvSpPr>
          <p:nvPr>
            <p:ph type="body" sz="quarter" idx="3"/>
          </p:nvPr>
        </p:nvSpPr>
        <p:spPr>
          <a:xfrm>
            <a:off x="928371" y="3323908"/>
            <a:ext cx="7426960" cy="3148965"/>
          </a:xfrm>
          <a:prstGeom prst="rect">
            <a:avLst/>
          </a:prstGeom>
        </p:spPr>
        <p:txBody>
          <a:bodyPr vert="horz" lIns="92344" tIns="46172" rIns="92344" bIns="4617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46601"/>
            <a:ext cx="4022937" cy="349885"/>
          </a:xfrm>
          <a:prstGeom prst="rect">
            <a:avLst/>
          </a:prstGeom>
        </p:spPr>
        <p:txBody>
          <a:bodyPr vert="horz" lIns="92344" tIns="46172" rIns="92344" bIns="46172"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58616" y="6646601"/>
            <a:ext cx="4022937" cy="349885"/>
          </a:xfrm>
          <a:prstGeom prst="rect">
            <a:avLst/>
          </a:prstGeom>
        </p:spPr>
        <p:txBody>
          <a:bodyPr vert="horz" lIns="92344" tIns="46172" rIns="92344" bIns="46172" rtlCol="0" anchor="b"/>
          <a:lstStyle>
            <a:lvl1pPr algn="r">
              <a:defRPr sz="1200"/>
            </a:lvl1pPr>
          </a:lstStyle>
          <a:p>
            <a:fld id="{CAE375C6-544A-4836-8F37-DD2EE86BD902}" type="slidenum">
              <a:rPr lang="en-US" smtClean="0"/>
              <a:pPr/>
              <a:t>‹#›</a:t>
            </a:fld>
            <a:endParaRPr lang="en-US" dirty="0"/>
          </a:p>
        </p:txBody>
      </p:sp>
    </p:spTree>
    <p:extLst>
      <p:ext uri="{BB962C8B-B14F-4D97-AF65-F5344CB8AC3E}">
        <p14:creationId xmlns:p14="http://schemas.microsoft.com/office/powerpoint/2010/main" val="1413128502"/>
      </p:ext>
    </p:extLst>
  </p:cSld>
  <p:clrMap bg1="lt1" tx1="dk1" bg2="lt2" tx2="dk2" accent1="accent1" accent2="accent2" accent3="accent3" accent4="accent4" accent5="accent5" accent6="accent6" hlink="hlink" folHlink="folHlink"/>
  <p:notesStyle>
    <a:lvl1pPr marL="0" algn="l" defTabSz="914269" rtl="0" eaLnBrk="1" latinLnBrk="0" hangingPunct="1">
      <a:defRPr sz="1200" kern="1200">
        <a:solidFill>
          <a:schemeClr val="tx1"/>
        </a:solidFill>
        <a:latin typeface="+mn-lt"/>
        <a:ea typeface="+mn-ea"/>
        <a:cs typeface="+mn-cs"/>
      </a:defRPr>
    </a:lvl1pPr>
    <a:lvl2pPr marL="457135" algn="l" defTabSz="914269" rtl="0" eaLnBrk="1" latinLnBrk="0" hangingPunct="1">
      <a:defRPr sz="1200" kern="1200">
        <a:solidFill>
          <a:schemeClr val="tx1"/>
        </a:solidFill>
        <a:latin typeface="+mn-lt"/>
        <a:ea typeface="+mn-ea"/>
        <a:cs typeface="+mn-cs"/>
      </a:defRPr>
    </a:lvl2pPr>
    <a:lvl3pPr marL="914269" algn="l" defTabSz="914269" rtl="0" eaLnBrk="1" latinLnBrk="0" hangingPunct="1">
      <a:defRPr sz="1200" kern="1200">
        <a:solidFill>
          <a:schemeClr val="tx1"/>
        </a:solidFill>
        <a:latin typeface="+mn-lt"/>
        <a:ea typeface="+mn-ea"/>
        <a:cs typeface="+mn-cs"/>
      </a:defRPr>
    </a:lvl3pPr>
    <a:lvl4pPr marL="1371404" algn="l" defTabSz="914269" rtl="0" eaLnBrk="1" latinLnBrk="0" hangingPunct="1">
      <a:defRPr sz="1200" kern="1200">
        <a:solidFill>
          <a:schemeClr val="tx1"/>
        </a:solidFill>
        <a:latin typeface="+mn-lt"/>
        <a:ea typeface="+mn-ea"/>
        <a:cs typeface="+mn-cs"/>
      </a:defRPr>
    </a:lvl4pPr>
    <a:lvl5pPr marL="1828539" algn="l" defTabSz="914269" rtl="0" eaLnBrk="1" latinLnBrk="0" hangingPunct="1">
      <a:defRPr sz="1200" kern="1200">
        <a:solidFill>
          <a:schemeClr val="tx1"/>
        </a:solidFill>
        <a:latin typeface="+mn-lt"/>
        <a:ea typeface="+mn-ea"/>
        <a:cs typeface="+mn-cs"/>
      </a:defRPr>
    </a:lvl5pPr>
    <a:lvl6pPr marL="2285674" algn="l" defTabSz="914269" rtl="0" eaLnBrk="1" latinLnBrk="0" hangingPunct="1">
      <a:defRPr sz="1200" kern="1200">
        <a:solidFill>
          <a:schemeClr val="tx1"/>
        </a:solidFill>
        <a:latin typeface="+mn-lt"/>
        <a:ea typeface="+mn-ea"/>
        <a:cs typeface="+mn-cs"/>
      </a:defRPr>
    </a:lvl6pPr>
    <a:lvl7pPr marL="2742809" algn="l" defTabSz="914269" rtl="0" eaLnBrk="1" latinLnBrk="0" hangingPunct="1">
      <a:defRPr sz="1200" kern="1200">
        <a:solidFill>
          <a:schemeClr val="tx1"/>
        </a:solidFill>
        <a:latin typeface="+mn-lt"/>
        <a:ea typeface="+mn-ea"/>
        <a:cs typeface="+mn-cs"/>
      </a:defRPr>
    </a:lvl7pPr>
    <a:lvl8pPr marL="3199944" algn="l" defTabSz="914269" rtl="0" eaLnBrk="1" latinLnBrk="0" hangingPunct="1">
      <a:defRPr sz="1200" kern="1200">
        <a:solidFill>
          <a:schemeClr val="tx1"/>
        </a:solidFill>
        <a:latin typeface="+mn-lt"/>
        <a:ea typeface="+mn-ea"/>
        <a:cs typeface="+mn-cs"/>
      </a:defRPr>
    </a:lvl8pPr>
    <a:lvl9pPr marL="3657078" algn="l" defTabSz="91426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2287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12</a:t>
            </a:fld>
            <a:endParaRPr lang="en-US" dirty="0"/>
          </a:p>
        </p:txBody>
      </p:sp>
    </p:spTree>
    <p:extLst>
      <p:ext uri="{BB962C8B-B14F-4D97-AF65-F5344CB8AC3E}">
        <p14:creationId xmlns:p14="http://schemas.microsoft.com/office/powerpoint/2010/main" val="181615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14</a:t>
            </a:fld>
            <a:endParaRPr lang="en-US" dirty="0"/>
          </a:p>
        </p:txBody>
      </p:sp>
    </p:spTree>
    <p:extLst>
      <p:ext uri="{BB962C8B-B14F-4D97-AF65-F5344CB8AC3E}">
        <p14:creationId xmlns:p14="http://schemas.microsoft.com/office/powerpoint/2010/main" val="2474031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600588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16</a:t>
            </a:fld>
            <a:endParaRPr lang="en-US" dirty="0"/>
          </a:p>
        </p:txBody>
      </p:sp>
    </p:spTree>
    <p:extLst>
      <p:ext uri="{BB962C8B-B14F-4D97-AF65-F5344CB8AC3E}">
        <p14:creationId xmlns:p14="http://schemas.microsoft.com/office/powerpoint/2010/main" val="211693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17</a:t>
            </a:fld>
            <a:endParaRPr lang="en-US" dirty="0"/>
          </a:p>
        </p:txBody>
      </p:sp>
    </p:spTree>
    <p:extLst>
      <p:ext uri="{BB962C8B-B14F-4D97-AF65-F5344CB8AC3E}">
        <p14:creationId xmlns:p14="http://schemas.microsoft.com/office/powerpoint/2010/main" val="180283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456740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716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837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832535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22</a:t>
            </a:fld>
            <a:endParaRPr lang="en-US" dirty="0"/>
          </a:p>
        </p:txBody>
      </p:sp>
    </p:spTree>
    <p:extLst>
      <p:ext uri="{BB962C8B-B14F-4D97-AF65-F5344CB8AC3E}">
        <p14:creationId xmlns:p14="http://schemas.microsoft.com/office/powerpoint/2010/main" val="153852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671214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AE375C6-544A-4836-8F37-DD2EE86BD90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51378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776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57781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66050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803771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4</a:t>
            </a:fld>
            <a:endParaRPr lang="en-US" dirty="0"/>
          </a:p>
        </p:txBody>
      </p:sp>
    </p:spTree>
    <p:extLst>
      <p:ext uri="{BB962C8B-B14F-4D97-AF65-F5344CB8AC3E}">
        <p14:creationId xmlns:p14="http://schemas.microsoft.com/office/powerpoint/2010/main" val="366137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7</a:t>
            </a:fld>
            <a:endParaRPr lang="en-US" dirty="0"/>
          </a:p>
        </p:txBody>
      </p:sp>
    </p:spTree>
    <p:extLst>
      <p:ext uri="{BB962C8B-B14F-4D97-AF65-F5344CB8AC3E}">
        <p14:creationId xmlns:p14="http://schemas.microsoft.com/office/powerpoint/2010/main" val="206120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pPr/>
              <a:t>8</a:t>
            </a:fld>
            <a:endParaRPr lang="en-US" dirty="0"/>
          </a:p>
        </p:txBody>
      </p:sp>
    </p:spTree>
    <p:extLst>
      <p:ext uri="{BB962C8B-B14F-4D97-AF65-F5344CB8AC3E}">
        <p14:creationId xmlns:p14="http://schemas.microsoft.com/office/powerpoint/2010/main" val="14837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0790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593441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970426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1"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3" indent="0" algn="ctr">
              <a:buNone/>
              <a:defRPr>
                <a:solidFill>
                  <a:schemeClr val="tx1">
                    <a:tint val="75000"/>
                  </a:schemeClr>
                </a:solidFill>
              </a:defRPr>
            </a:lvl5pPr>
            <a:lvl6pPr marL="2285978" indent="0" algn="ctr">
              <a:buNone/>
              <a:defRPr>
                <a:solidFill>
                  <a:schemeClr val="tx1">
                    <a:tint val="75000"/>
                  </a:schemeClr>
                </a:solidFill>
              </a:defRPr>
            </a:lvl6pPr>
            <a:lvl7pPr marL="2743174" indent="0" algn="ctr">
              <a:buNone/>
              <a:defRPr>
                <a:solidFill>
                  <a:schemeClr val="tx1">
                    <a:tint val="75000"/>
                  </a:schemeClr>
                </a:solidFill>
              </a:defRPr>
            </a:lvl7pPr>
            <a:lvl8pPr marL="3200370" indent="0" algn="ctr">
              <a:buNone/>
              <a:defRPr>
                <a:solidFill>
                  <a:schemeClr val="tx1">
                    <a:tint val="75000"/>
                  </a:schemeClr>
                </a:solidFill>
              </a:defRPr>
            </a:lvl8pPr>
            <a:lvl9pPr marL="36575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7E01A1-EBD4-4F7C-A2DC-DFE40A122157}" type="datetime1">
              <a:rPr lang="en-US" smtClean="0"/>
              <a:pPr/>
              <a:t>02/25/16</a:t>
            </a:fld>
            <a:endParaRPr lang="en-US" dirty="0"/>
          </a:p>
        </p:txBody>
      </p:sp>
      <p:sp>
        <p:nvSpPr>
          <p:cNvPr id="5" name="Footer Placeholder 4"/>
          <p:cNvSpPr>
            <a:spLocks noGrp="1"/>
          </p:cNvSpPr>
          <p:nvPr>
            <p:ph type="ftr" sz="quarter" idx="11"/>
          </p:nvPr>
        </p:nvSpPr>
        <p:spPr/>
        <p:txBody>
          <a:bodyPr/>
          <a:lstStyle/>
          <a:p>
            <a:r>
              <a:rPr lang="en-US" dirty="0"/>
              <a:t>GSC-QF0B-13-0059</a:t>
            </a:r>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94054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02/25/16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91970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02/25/16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2444500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1"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3" indent="0" algn="ctr">
              <a:buNone/>
              <a:defRPr>
                <a:solidFill>
                  <a:schemeClr val="tx1">
                    <a:tint val="75000"/>
                  </a:schemeClr>
                </a:solidFill>
              </a:defRPr>
            </a:lvl5pPr>
            <a:lvl6pPr marL="2285978" indent="0" algn="ctr">
              <a:buNone/>
              <a:defRPr>
                <a:solidFill>
                  <a:schemeClr val="tx1">
                    <a:tint val="75000"/>
                  </a:schemeClr>
                </a:solidFill>
              </a:defRPr>
            </a:lvl6pPr>
            <a:lvl7pPr marL="2743174" indent="0" algn="ctr">
              <a:buNone/>
              <a:defRPr>
                <a:solidFill>
                  <a:schemeClr val="tx1">
                    <a:tint val="75000"/>
                  </a:schemeClr>
                </a:solidFill>
              </a:defRPr>
            </a:lvl7pPr>
            <a:lvl8pPr marL="3200370" indent="0" algn="ctr">
              <a:buNone/>
              <a:defRPr>
                <a:solidFill>
                  <a:schemeClr val="tx1">
                    <a:tint val="75000"/>
                  </a:schemeClr>
                </a:solidFill>
              </a:defRPr>
            </a:lvl8pPr>
            <a:lvl9pPr marL="36575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7E01A1-EBD4-4F7C-A2DC-DFE40A122157}" type="datetime1">
              <a:rPr lang="en-US" smtClean="0"/>
              <a:pPr/>
              <a:t>02/25/16</a:t>
            </a:fld>
            <a:endParaRPr lang="en-US" dirty="0"/>
          </a:p>
        </p:txBody>
      </p:sp>
      <p:sp>
        <p:nvSpPr>
          <p:cNvPr id="5" name="Footer Placeholder 4"/>
          <p:cNvSpPr>
            <a:spLocks noGrp="1"/>
          </p:cNvSpPr>
          <p:nvPr>
            <p:ph type="ftr" sz="quarter" idx="11"/>
          </p:nvPr>
        </p:nvSpPr>
        <p:spPr/>
        <p:txBody>
          <a:bodyPr/>
          <a:lstStyle/>
          <a:p>
            <a:r>
              <a:rPr lang="en-US" dirty="0"/>
              <a:t>GSC-QF0B-13-0059</a:t>
            </a:r>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257497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114300">
              <a:prstClr val="black"/>
            </a:innerShdw>
          </a:effectLst>
        </p:spPr>
        <p:txBody>
          <a:bodyPr>
            <a:normAutofit/>
          </a:bodyPr>
          <a:lstStyle>
            <a:lvl1pPr>
              <a:defRPr sz="3200" normalizeH="0" baseline="0">
                <a:ln>
                  <a:solidFill>
                    <a:schemeClr val="tx1">
                      <a:alpha val="65000"/>
                    </a:schemeClr>
                  </a:solidFill>
                </a:ln>
                <a:solidFill>
                  <a:schemeClr val="tx1"/>
                </a:solidFill>
                <a:latin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8B3C7F-EE62-4642-AE94-E76AB6A333D3}" type="datetime1">
              <a:rPr lang="en-US" smtClean="0"/>
              <a:pPr/>
              <a:t>02/25/16</a:t>
            </a:fld>
            <a:endParaRPr lang="en-US" dirty="0"/>
          </a:p>
        </p:txBody>
      </p:sp>
      <p:sp>
        <p:nvSpPr>
          <p:cNvPr id="5" name="Footer Placeholder 4"/>
          <p:cNvSpPr>
            <a:spLocks noGrp="1"/>
          </p:cNvSpPr>
          <p:nvPr>
            <p:ph type="ftr" sz="quarter" idx="11"/>
          </p:nvPr>
        </p:nvSpPr>
        <p:spPr/>
        <p:txBody>
          <a:bodyPr/>
          <a:lstStyle/>
          <a:p>
            <a:r>
              <a:rPr lang="en-US" dirty="0"/>
              <a:t>GSC-QF0B-13-0059</a:t>
            </a:r>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
        <p:nvSpPr>
          <p:cNvPr id="8" name="Rectangle 7"/>
          <p:cNvSpPr/>
          <p:nvPr userDrawn="1"/>
        </p:nvSpPr>
        <p:spPr>
          <a:xfrm>
            <a:off x="0" y="0"/>
            <a:ext cx="9144000" cy="1447800"/>
          </a:xfrm>
          <a:prstGeom prst="rect">
            <a:avLst/>
          </a:prstGeom>
          <a:gradFill flip="none" rotWithShape="1">
            <a:gsLst>
              <a:gs pos="0">
                <a:schemeClr val="bg1">
                  <a:lumMod val="65000"/>
                </a:schemeClr>
              </a:gs>
              <a:gs pos="84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7" dirty="0"/>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13427" y="152401"/>
            <a:ext cx="1975146" cy="5636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8723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3" indent="0">
              <a:buNone/>
              <a:defRPr sz="1400">
                <a:solidFill>
                  <a:schemeClr val="tx1">
                    <a:tint val="75000"/>
                  </a:schemeClr>
                </a:solidFill>
              </a:defRPr>
            </a:lvl5pPr>
            <a:lvl6pPr marL="2285978" indent="0">
              <a:buNone/>
              <a:defRPr sz="1400">
                <a:solidFill>
                  <a:schemeClr val="tx1">
                    <a:tint val="75000"/>
                  </a:schemeClr>
                </a:solidFill>
              </a:defRPr>
            </a:lvl6pPr>
            <a:lvl7pPr marL="2743174" indent="0">
              <a:buNone/>
              <a:defRPr sz="1400">
                <a:solidFill>
                  <a:schemeClr val="tx1">
                    <a:tint val="75000"/>
                  </a:schemeClr>
                </a:solidFill>
              </a:defRPr>
            </a:lvl7pPr>
            <a:lvl8pPr marL="3200370" indent="0">
              <a:buNone/>
              <a:defRPr sz="1400">
                <a:solidFill>
                  <a:schemeClr val="tx1">
                    <a:tint val="75000"/>
                  </a:schemeClr>
                </a:solidFill>
              </a:defRPr>
            </a:lvl8pPr>
            <a:lvl9pPr marL="365756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67CEA-7EE2-40EA-818E-A4A0ADB4BFD9}" type="datetime1">
              <a:rPr lang="en-US" smtClean="0"/>
              <a:pPr/>
              <a:t>02/25/16</a:t>
            </a:fld>
            <a:endParaRPr lang="en-US" dirty="0"/>
          </a:p>
        </p:txBody>
      </p:sp>
      <p:sp>
        <p:nvSpPr>
          <p:cNvPr id="5" name="Footer Placeholder 4"/>
          <p:cNvSpPr>
            <a:spLocks noGrp="1"/>
          </p:cNvSpPr>
          <p:nvPr>
            <p:ph type="ftr" sz="quarter" idx="11"/>
          </p:nvPr>
        </p:nvSpPr>
        <p:spPr/>
        <p:txBody>
          <a:bodyPr/>
          <a:lstStyle/>
          <a:p>
            <a:r>
              <a:rPr lang="en-US" dirty="0"/>
              <a:t>GSC-QF0B-13-0059</a:t>
            </a:r>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778639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39307D-CADE-4A71-BF03-E9968CFCBC1B}" type="datetime1">
              <a:rPr lang="en-US" smtClean="0"/>
              <a:pPr/>
              <a:t>02/25/16</a:t>
            </a:fld>
            <a:endParaRPr lang="en-US" dirty="0"/>
          </a:p>
        </p:txBody>
      </p:sp>
      <p:sp>
        <p:nvSpPr>
          <p:cNvPr id="6" name="Footer Placeholder 5"/>
          <p:cNvSpPr>
            <a:spLocks noGrp="1"/>
          </p:cNvSpPr>
          <p:nvPr>
            <p:ph type="ftr" sz="quarter" idx="11"/>
          </p:nvPr>
        </p:nvSpPr>
        <p:spPr/>
        <p:txBody>
          <a:bodyPr/>
          <a:lstStyle/>
          <a:p>
            <a:r>
              <a:rPr lang="en-US" dirty="0"/>
              <a:t>GSC-QF0B-13-0059</a:t>
            </a:r>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950604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DE5817-F26A-4556-ABEA-6B41774FEE4C}" type="datetime1">
              <a:rPr lang="en-US" smtClean="0"/>
              <a:pPr/>
              <a:t>02/25/16</a:t>
            </a:fld>
            <a:endParaRPr lang="en-US" dirty="0"/>
          </a:p>
        </p:txBody>
      </p:sp>
      <p:sp>
        <p:nvSpPr>
          <p:cNvPr id="8" name="Footer Placeholder 7"/>
          <p:cNvSpPr>
            <a:spLocks noGrp="1"/>
          </p:cNvSpPr>
          <p:nvPr>
            <p:ph type="ftr" sz="quarter" idx="11"/>
          </p:nvPr>
        </p:nvSpPr>
        <p:spPr/>
        <p:txBody>
          <a:bodyPr/>
          <a:lstStyle/>
          <a:p>
            <a:r>
              <a:rPr lang="en-US" dirty="0"/>
              <a:t>GSC-QF0B-13-0059</a:t>
            </a:r>
          </a:p>
        </p:txBody>
      </p:sp>
      <p:sp>
        <p:nvSpPr>
          <p:cNvPr id="9" name="Slide Number Placeholder 8"/>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2467544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5ED773-806F-46B1-8B64-73C9774FD7C9}" type="datetime1">
              <a:rPr lang="en-US" smtClean="0"/>
              <a:pPr/>
              <a:t>02/25/16</a:t>
            </a:fld>
            <a:endParaRPr lang="en-US" dirty="0"/>
          </a:p>
        </p:txBody>
      </p:sp>
      <p:sp>
        <p:nvSpPr>
          <p:cNvPr id="4" name="Footer Placeholder 3"/>
          <p:cNvSpPr>
            <a:spLocks noGrp="1"/>
          </p:cNvSpPr>
          <p:nvPr>
            <p:ph type="ftr" sz="quarter" idx="11"/>
          </p:nvPr>
        </p:nvSpPr>
        <p:spPr/>
        <p:txBody>
          <a:bodyPr/>
          <a:lstStyle/>
          <a:p>
            <a:r>
              <a:rPr lang="en-US" dirty="0"/>
              <a:t>GSC-QF0B-13-0059</a:t>
            </a:r>
          </a:p>
        </p:txBody>
      </p:sp>
      <p:sp>
        <p:nvSpPr>
          <p:cNvPr id="5" name="Slide Number Placeholder 4"/>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912182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6F418-6D30-40B6-8769-5B278A8F4D97}" type="datetime1">
              <a:rPr lang="en-US" smtClean="0"/>
              <a:pPr/>
              <a:t>02/25/16</a:t>
            </a:fld>
            <a:endParaRPr lang="en-US" dirty="0"/>
          </a:p>
        </p:txBody>
      </p:sp>
      <p:sp>
        <p:nvSpPr>
          <p:cNvPr id="3" name="Footer Placeholder 2"/>
          <p:cNvSpPr>
            <a:spLocks noGrp="1"/>
          </p:cNvSpPr>
          <p:nvPr>
            <p:ph type="ftr" sz="quarter" idx="11"/>
          </p:nvPr>
        </p:nvSpPr>
        <p:spPr/>
        <p:txBody>
          <a:bodyPr/>
          <a:lstStyle/>
          <a:p>
            <a:r>
              <a:rPr lang="en-US" dirty="0"/>
              <a:t>GSC-QF0B-13-0059</a:t>
            </a:r>
          </a:p>
        </p:txBody>
      </p:sp>
      <p:sp>
        <p:nvSpPr>
          <p:cNvPr id="4" name="Slide Number Placeholder 3"/>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3178801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3" indent="0">
              <a:buNone/>
              <a:defRPr sz="900"/>
            </a:lvl5pPr>
            <a:lvl6pPr marL="2285978" indent="0">
              <a:buNone/>
              <a:defRPr sz="900"/>
            </a:lvl6pPr>
            <a:lvl7pPr marL="2743174" indent="0">
              <a:buNone/>
              <a:defRPr sz="900"/>
            </a:lvl7pPr>
            <a:lvl8pPr marL="3200370" indent="0">
              <a:buNone/>
              <a:defRPr sz="900"/>
            </a:lvl8pPr>
            <a:lvl9pPr marL="365756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6D3CE-457F-40E2-BC29-9E3C766EC953}" type="datetime1">
              <a:rPr lang="en-US" smtClean="0"/>
              <a:pPr/>
              <a:t>02/25/16</a:t>
            </a:fld>
            <a:endParaRPr lang="en-US" dirty="0"/>
          </a:p>
        </p:txBody>
      </p:sp>
      <p:sp>
        <p:nvSpPr>
          <p:cNvPr id="6" name="Footer Placeholder 5"/>
          <p:cNvSpPr>
            <a:spLocks noGrp="1"/>
          </p:cNvSpPr>
          <p:nvPr>
            <p:ph type="ftr" sz="quarter" idx="11"/>
          </p:nvPr>
        </p:nvSpPr>
        <p:spPr/>
        <p:txBody>
          <a:bodyPr/>
          <a:lstStyle/>
          <a:p>
            <a:r>
              <a:rPr lang="en-US" dirty="0"/>
              <a:t>GSC-QF0B-13-0059</a:t>
            </a:r>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219987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114300">
              <a:prstClr val="black"/>
            </a:innerShdw>
          </a:effectLst>
        </p:spPr>
        <p:txBody>
          <a:bodyPr>
            <a:normAutofit/>
          </a:bodyPr>
          <a:lstStyle>
            <a:lvl1pPr>
              <a:defRPr sz="3200" normalizeH="0" baseline="0">
                <a:ln>
                  <a:solidFill>
                    <a:schemeClr val="tx1">
                      <a:alpha val="65000"/>
                    </a:schemeClr>
                  </a:solidFill>
                </a:ln>
                <a:solidFill>
                  <a:schemeClr val="tx1"/>
                </a:solidFill>
                <a:latin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a:t>02/25/16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
        <p:nvSpPr>
          <p:cNvPr id="8" name="Rectangle 7"/>
          <p:cNvSpPr/>
          <p:nvPr userDrawn="1"/>
        </p:nvSpPr>
        <p:spPr>
          <a:xfrm>
            <a:off x="0" y="0"/>
            <a:ext cx="9144000" cy="1447800"/>
          </a:xfrm>
          <a:prstGeom prst="rect">
            <a:avLst/>
          </a:prstGeom>
          <a:gradFill flip="none" rotWithShape="1">
            <a:gsLst>
              <a:gs pos="0">
                <a:schemeClr val="bg1">
                  <a:lumMod val="65000"/>
                </a:schemeClr>
              </a:gs>
              <a:gs pos="84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7" dirty="0"/>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13427" y="152401"/>
            <a:ext cx="1975146" cy="5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893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3" indent="0">
              <a:buNone/>
              <a:defRPr sz="900"/>
            </a:lvl5pPr>
            <a:lvl6pPr marL="2285978" indent="0">
              <a:buNone/>
              <a:defRPr sz="900"/>
            </a:lvl6pPr>
            <a:lvl7pPr marL="2743174" indent="0">
              <a:buNone/>
              <a:defRPr sz="900"/>
            </a:lvl7pPr>
            <a:lvl8pPr marL="3200370" indent="0">
              <a:buNone/>
              <a:defRPr sz="900"/>
            </a:lvl8pPr>
            <a:lvl9pPr marL="365756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3C9C89-42BC-4F43-9C04-78DB2A6B2390}" type="datetime1">
              <a:rPr lang="en-US" smtClean="0"/>
              <a:pPr/>
              <a:t>02/25/16</a:t>
            </a:fld>
            <a:endParaRPr lang="en-US" dirty="0"/>
          </a:p>
        </p:txBody>
      </p:sp>
      <p:sp>
        <p:nvSpPr>
          <p:cNvPr id="6" name="Footer Placeholder 5"/>
          <p:cNvSpPr>
            <a:spLocks noGrp="1"/>
          </p:cNvSpPr>
          <p:nvPr>
            <p:ph type="ftr" sz="quarter" idx="11"/>
          </p:nvPr>
        </p:nvSpPr>
        <p:spPr/>
        <p:txBody>
          <a:bodyPr/>
          <a:lstStyle/>
          <a:p>
            <a:r>
              <a:rPr lang="en-US" dirty="0"/>
              <a:t>GSC-QF0B-13-0059</a:t>
            </a:r>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415553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B7D24-38C5-4384-8BA5-0D557E922A4F}" type="datetime1">
              <a:rPr lang="en-US" smtClean="0"/>
              <a:pPr/>
              <a:t>02/25/16</a:t>
            </a:fld>
            <a:endParaRPr lang="en-US" dirty="0"/>
          </a:p>
        </p:txBody>
      </p:sp>
      <p:sp>
        <p:nvSpPr>
          <p:cNvPr id="5" name="Footer Placeholder 4"/>
          <p:cNvSpPr>
            <a:spLocks noGrp="1"/>
          </p:cNvSpPr>
          <p:nvPr>
            <p:ph type="ftr" sz="quarter" idx="11"/>
          </p:nvPr>
        </p:nvSpPr>
        <p:spPr/>
        <p:txBody>
          <a:bodyPr/>
          <a:lstStyle/>
          <a:p>
            <a:r>
              <a:rPr lang="en-US" dirty="0"/>
              <a:t>GSC-QF0B-13-0059</a:t>
            </a:r>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786756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EB7F20-2A50-41C6-9A6F-A366AC1A394A}" type="datetime1">
              <a:rPr lang="en-US" smtClean="0"/>
              <a:pPr/>
              <a:t>02/25/16</a:t>
            </a:fld>
            <a:endParaRPr lang="en-US" dirty="0"/>
          </a:p>
        </p:txBody>
      </p:sp>
      <p:sp>
        <p:nvSpPr>
          <p:cNvPr id="5" name="Footer Placeholder 4"/>
          <p:cNvSpPr>
            <a:spLocks noGrp="1"/>
          </p:cNvSpPr>
          <p:nvPr>
            <p:ph type="ftr" sz="quarter" idx="11"/>
          </p:nvPr>
        </p:nvSpPr>
        <p:spPr/>
        <p:txBody>
          <a:bodyPr/>
          <a:lstStyle/>
          <a:p>
            <a:r>
              <a:rPr lang="en-US" dirty="0"/>
              <a:t>GSC-QF0B-13-0059</a:t>
            </a:r>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392108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3" indent="0">
              <a:buNone/>
              <a:defRPr sz="1400">
                <a:solidFill>
                  <a:schemeClr val="tx1">
                    <a:tint val="75000"/>
                  </a:schemeClr>
                </a:solidFill>
              </a:defRPr>
            </a:lvl5pPr>
            <a:lvl6pPr marL="2285978" indent="0">
              <a:buNone/>
              <a:defRPr sz="1400">
                <a:solidFill>
                  <a:schemeClr val="tx1">
                    <a:tint val="75000"/>
                  </a:schemeClr>
                </a:solidFill>
              </a:defRPr>
            </a:lvl6pPr>
            <a:lvl7pPr marL="2743174" indent="0">
              <a:buNone/>
              <a:defRPr sz="1400">
                <a:solidFill>
                  <a:schemeClr val="tx1">
                    <a:tint val="75000"/>
                  </a:schemeClr>
                </a:solidFill>
              </a:defRPr>
            </a:lvl7pPr>
            <a:lvl8pPr marL="3200370" indent="0">
              <a:buNone/>
              <a:defRPr sz="1400">
                <a:solidFill>
                  <a:schemeClr val="tx1">
                    <a:tint val="75000"/>
                  </a:schemeClr>
                </a:solidFill>
              </a:defRPr>
            </a:lvl8pPr>
            <a:lvl9pPr marL="365756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02/25/15</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44803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a:t>02/25/16</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77438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DE5817-F26A-4556-ABEA-6B41774FEE4C}" type="datetime1">
              <a:rPr lang="en-US" smtClean="0"/>
              <a:pPr/>
              <a:t>02/25/16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416682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dirty="0"/>
              <a:t>02/25/16</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74810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02/25/16</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73229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3" indent="0">
              <a:buNone/>
              <a:defRPr sz="900"/>
            </a:lvl5pPr>
            <a:lvl6pPr marL="2285978" indent="0">
              <a:buNone/>
              <a:defRPr sz="900"/>
            </a:lvl6pPr>
            <a:lvl7pPr marL="2743174" indent="0">
              <a:buNone/>
              <a:defRPr sz="900"/>
            </a:lvl7pPr>
            <a:lvl8pPr marL="3200370" indent="0">
              <a:buNone/>
              <a:defRPr sz="900"/>
            </a:lvl8pPr>
            <a:lvl9pPr marL="365756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02/25/16</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35146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3" indent="0">
              <a:buNone/>
              <a:defRPr sz="900"/>
            </a:lvl5pPr>
            <a:lvl6pPr marL="2285978" indent="0">
              <a:buNone/>
              <a:defRPr sz="900"/>
            </a:lvl6pPr>
            <a:lvl7pPr marL="2743174" indent="0">
              <a:buNone/>
              <a:defRPr sz="900"/>
            </a:lvl7pPr>
            <a:lvl8pPr marL="3200370" indent="0">
              <a:buNone/>
              <a:defRPr sz="900"/>
            </a:lvl8pPr>
            <a:lvl9pPr marL="365756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02/25/16</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65005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1"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C1429-0017-424B-8D9F-F4C3814154C0}" type="datetime1">
              <a:rPr lang="en-US" smtClean="0"/>
              <a:pPr/>
              <a:t>02/25/16</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GSC-QF0B-13-0059</a:t>
            </a:r>
          </a:p>
        </p:txBody>
      </p:sp>
      <p:sp>
        <p:nvSpPr>
          <p:cNvPr id="6" name="Slide Number Placeholder 5"/>
          <p:cNvSpPr>
            <a:spLocks noGrp="1"/>
          </p:cNvSpPr>
          <p:nvPr>
            <p:ph type="sldNum" sz="quarter" idx="4"/>
          </p:nvPr>
        </p:nvSpPr>
        <p:spPr>
          <a:xfrm>
            <a:off x="7010400" y="64875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301926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391" rtl="0" eaLnBrk="1" latinLnBrk="0" hangingPunct="1">
        <a:spcBef>
          <a:spcPct val="0"/>
        </a:spcBef>
        <a:buNone/>
        <a:defRPr sz="4400" kern="1200">
          <a:solidFill>
            <a:schemeClr val="tx1"/>
          </a:solidFill>
          <a:latin typeface="+mj-lt"/>
          <a:ea typeface="+mj-ea"/>
          <a:cs typeface="+mj-cs"/>
        </a:defRPr>
      </a:lvl1pPr>
    </p:titleStyle>
    <p:bodyStyle>
      <a:lvl1pPr marL="342897" indent="-342897" algn="l" defTabSz="9143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3" indent="-285747" algn="l" defTabSz="9143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89" indent="-228598" algn="l" defTabSz="9143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5"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0"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76"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2"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67"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63"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1"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C1429-0017-424B-8D9F-F4C3814154C0}" type="datetime1">
              <a:rPr lang="en-US" smtClean="0"/>
              <a:pPr/>
              <a:t>02/25/16</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GSC-QF0B-13-0059</a:t>
            </a:r>
          </a:p>
        </p:txBody>
      </p:sp>
      <p:sp>
        <p:nvSpPr>
          <p:cNvPr id="6" name="Slide Number Placeholder 5"/>
          <p:cNvSpPr>
            <a:spLocks noGrp="1"/>
          </p:cNvSpPr>
          <p:nvPr>
            <p:ph type="sldNum" sz="quarter" idx="4"/>
          </p:nvPr>
        </p:nvSpPr>
        <p:spPr>
          <a:xfrm>
            <a:off x="7010400" y="64875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384096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391" rtl="0" eaLnBrk="1" latinLnBrk="0" hangingPunct="1">
        <a:spcBef>
          <a:spcPct val="0"/>
        </a:spcBef>
        <a:buNone/>
        <a:defRPr sz="4400" kern="1200">
          <a:solidFill>
            <a:schemeClr val="tx1"/>
          </a:solidFill>
          <a:latin typeface="+mj-lt"/>
          <a:ea typeface="+mj-ea"/>
          <a:cs typeface="+mj-cs"/>
        </a:defRPr>
      </a:lvl1pPr>
    </p:titleStyle>
    <p:bodyStyle>
      <a:lvl1pPr marL="342897" indent="-342897" algn="l" defTabSz="9143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3" indent="-285747" algn="l" defTabSz="9143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89" indent="-228598" algn="l" defTabSz="9143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5"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0"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76"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2"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67"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63"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1</a:t>
            </a:fld>
            <a:endParaRPr lang="en-US" dirty="0">
              <a:solidFill>
                <a:prstClr val="black">
                  <a:tint val="75000"/>
                </a:prstClr>
              </a:solidFill>
            </a:endParaRPr>
          </a:p>
        </p:txBody>
      </p:sp>
      <p:sp>
        <p:nvSpPr>
          <p:cNvPr id="17" name="Content Placeholder 2"/>
          <p:cNvSpPr>
            <a:spLocks noGrp="1"/>
          </p:cNvSpPr>
          <p:nvPr>
            <p:ph idx="1"/>
          </p:nvPr>
        </p:nvSpPr>
        <p:spPr>
          <a:xfrm>
            <a:off x="152400" y="1656080"/>
            <a:ext cx="8686800" cy="4744720"/>
          </a:xfrm>
        </p:spPr>
        <p:txBody>
          <a:bodyPr vert="horz" lIns="91440" tIns="45720" rIns="91440" bIns="45720" rtlCol="0">
            <a:noAutofit/>
          </a:bodyPr>
          <a:lstStyle/>
          <a:p>
            <a:pPr marL="0" indent="0" algn="r">
              <a:buClr>
                <a:srgbClr val="154F82"/>
              </a:buClr>
              <a:buNone/>
            </a:pPr>
            <a:endParaRPr lang="en-US" sz="3600" b="1" dirty="0">
              <a:ln w="12700">
                <a:noFill/>
              </a:ln>
              <a:latin typeface="Arial"/>
              <a:cs typeface="Arial"/>
            </a:endParaRPr>
          </a:p>
          <a:p>
            <a:pPr marL="0" indent="0" algn="ctr">
              <a:buClr>
                <a:srgbClr val="154F82"/>
              </a:buClr>
              <a:buNone/>
            </a:pPr>
            <a:r>
              <a:rPr lang="en-US" dirty="0">
                <a:ln w="12700">
                  <a:noFill/>
                </a:ln>
                <a:latin typeface="Lucida Bright" panose="02040602050505020304" pitchFamily="18" charset="0"/>
                <a:cs typeface="Times New Roman" panose="02020603050405020304" pitchFamily="18" charset="0"/>
              </a:rPr>
              <a:t>Benefits Claims Decision Support System (BCDSS)</a:t>
            </a:r>
          </a:p>
          <a:p>
            <a:pPr marL="0" indent="0" algn="ctr">
              <a:buClr>
                <a:srgbClr val="154F82"/>
              </a:buClr>
              <a:buNone/>
            </a:pPr>
            <a:endParaRPr lang="en-US" sz="2000" dirty="0">
              <a:latin typeface="Lucida Bright" panose="02040602050505020304" pitchFamily="18" charset="0"/>
              <a:cs typeface="Times New Roman" panose="02020603050405020304" pitchFamily="18" charset="0"/>
            </a:endParaRPr>
          </a:p>
          <a:p>
            <a:pPr marL="0" indent="0" algn="ctr">
              <a:buClr>
                <a:srgbClr val="154F82"/>
              </a:buClr>
              <a:buNone/>
            </a:pPr>
            <a:r>
              <a:rPr lang="en-US" dirty="0">
                <a:latin typeface="Lucida Bright" panose="02040602050505020304" pitchFamily="18" charset="0"/>
                <a:cs typeface="Times New Roman" panose="02020603050405020304" pitchFamily="18" charset="0"/>
              </a:rPr>
              <a:t>Models and Platform Design</a:t>
            </a:r>
          </a:p>
          <a:p>
            <a:pPr marL="0" indent="0" algn="ctr">
              <a:buClr>
                <a:srgbClr val="154F82"/>
              </a:buClr>
              <a:buNone/>
            </a:pPr>
            <a:endParaRPr lang="en-US" sz="2000" dirty="0">
              <a:latin typeface="Lucida Bright" panose="02040602050505020304" pitchFamily="18" charset="0"/>
              <a:cs typeface="Times New Roman" panose="02020603050405020304" pitchFamily="18" charset="0"/>
            </a:endParaRPr>
          </a:p>
          <a:p>
            <a:pPr marL="0" indent="0" algn="ctr">
              <a:buClr>
                <a:srgbClr val="154F82"/>
              </a:buClr>
              <a:buNone/>
            </a:pPr>
            <a:r>
              <a:rPr lang="en-US" dirty="0">
                <a:latin typeface="Lucida Bright" panose="02040602050505020304" pitchFamily="18" charset="0"/>
                <a:cs typeface="Times New Roman" panose="02020603050405020304" pitchFamily="18" charset="0"/>
              </a:rPr>
              <a:t>Status, Assumptions &amp; Key Questions</a:t>
            </a:r>
          </a:p>
        </p:txBody>
      </p:sp>
    </p:spTree>
    <p:extLst>
      <p:ext uri="{BB962C8B-B14F-4D97-AF65-F5344CB8AC3E}">
        <p14:creationId xmlns:p14="http://schemas.microsoft.com/office/powerpoint/2010/main" val="3376960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10</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Status of the Knee Model</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7" name="Rounded Rectangle 6"/>
          <p:cNvSpPr/>
          <p:nvPr/>
        </p:nvSpPr>
        <p:spPr>
          <a:xfrm>
            <a:off x="43180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 Synthesis</a:t>
            </a:r>
          </a:p>
        </p:txBody>
      </p:sp>
      <p:sp>
        <p:nvSpPr>
          <p:cNvPr id="8" name="Rounded Rectangle 7"/>
          <p:cNvSpPr/>
          <p:nvPr/>
        </p:nvSpPr>
        <p:spPr>
          <a:xfrm>
            <a:off x="2580640" y="1711216"/>
            <a:ext cx="1828800" cy="609600"/>
          </a:xfrm>
          <a:prstGeom prst="round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Pattern  Development &amp; Analysis</a:t>
            </a:r>
          </a:p>
        </p:txBody>
      </p:sp>
      <p:sp>
        <p:nvSpPr>
          <p:cNvPr id="9" name="Rounded Rectangle 8"/>
          <p:cNvSpPr/>
          <p:nvPr/>
        </p:nvSpPr>
        <p:spPr>
          <a:xfrm>
            <a:off x="4749800" y="1711216"/>
            <a:ext cx="1828800" cy="609600"/>
          </a:xfrm>
          <a:prstGeom prst="round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Pattern  Synthesis</a:t>
            </a:r>
          </a:p>
        </p:txBody>
      </p:sp>
      <p:sp>
        <p:nvSpPr>
          <p:cNvPr id="10" name="Rounded Rectangle 9"/>
          <p:cNvSpPr/>
          <p:nvPr/>
        </p:nvSpPr>
        <p:spPr>
          <a:xfrm>
            <a:off x="6934200" y="1711216"/>
            <a:ext cx="1828800" cy="609600"/>
          </a:xfrm>
          <a:prstGeom prst="round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Model Verification &amp; Testing</a:t>
            </a:r>
          </a:p>
        </p:txBody>
      </p:sp>
      <p:cxnSp>
        <p:nvCxnSpPr>
          <p:cNvPr id="11" name="Elbow Connector 10"/>
          <p:cNvCxnSpPr>
            <a:stCxn id="7" idx="3"/>
            <a:endCxn id="8" idx="1"/>
          </p:cNvCxnSpPr>
          <p:nvPr/>
        </p:nvCxnSpPr>
        <p:spPr>
          <a:xfrm>
            <a:off x="2260600" y="2016016"/>
            <a:ext cx="32004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3"/>
            <a:endCxn id="9" idx="1"/>
          </p:cNvCxnSpPr>
          <p:nvPr/>
        </p:nvCxnSpPr>
        <p:spPr>
          <a:xfrm>
            <a:off x="4409440" y="2016016"/>
            <a:ext cx="34036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9" idx="3"/>
            <a:endCxn id="10" idx="1"/>
          </p:cNvCxnSpPr>
          <p:nvPr/>
        </p:nvCxnSpPr>
        <p:spPr>
          <a:xfrm>
            <a:off x="6578600" y="2016016"/>
            <a:ext cx="3556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04800" y="156307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15" name="Oval 14"/>
          <p:cNvSpPr/>
          <p:nvPr/>
        </p:nvSpPr>
        <p:spPr>
          <a:xfrm>
            <a:off x="2486660" y="1573233"/>
            <a:ext cx="304800" cy="3048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16" name="Oval 15"/>
          <p:cNvSpPr/>
          <p:nvPr/>
        </p:nvSpPr>
        <p:spPr>
          <a:xfrm>
            <a:off x="4654550" y="1593553"/>
            <a:ext cx="304800" cy="3048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
        <p:nvSpPr>
          <p:cNvPr id="18" name="Oval 17"/>
          <p:cNvSpPr/>
          <p:nvPr/>
        </p:nvSpPr>
        <p:spPr>
          <a:xfrm>
            <a:off x="6822440" y="1596093"/>
            <a:ext cx="304800" cy="3048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sp>
        <p:nvSpPr>
          <p:cNvPr id="19" name="TextBox 18"/>
          <p:cNvSpPr txBox="1"/>
          <p:nvPr/>
        </p:nvSpPr>
        <p:spPr>
          <a:xfrm>
            <a:off x="375920" y="2659148"/>
            <a:ext cx="8376920" cy="286104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Bright" panose="02040602050505020304" pitchFamily="18" charset="0"/>
                <a:cs typeface="Times New Roman" panose="02020603050405020304" pitchFamily="18" charset="0"/>
              </a:rPr>
              <a:t>The Current working Knee Model is being developed using a similar feature set as for the Ear, focusing primarily on: </a:t>
            </a:r>
          </a:p>
          <a:p>
            <a:pPr marL="285750" indent="-285750">
              <a:buFont typeface="Arial" panose="020B0604020202020204" pitchFamily="34" charset="0"/>
              <a:buChar char="•"/>
            </a:pPr>
            <a:endParaRPr lang="en-US" dirty="0">
              <a:latin typeface="Lucida Bright" panose="02040602050505020304" pitchFamily="18" charset="0"/>
              <a:cs typeface="Times New Roman" panose="02020603050405020304" pitchFamily="18" charset="0"/>
            </a:endParaRPr>
          </a:p>
          <a:p>
            <a:pPr marL="800035" lvl="1" indent="-342900">
              <a:buFont typeface="+mj-lt"/>
              <a:buAutoNum type="arabicPeriod"/>
            </a:pPr>
            <a:r>
              <a:rPr lang="en-US" dirty="0">
                <a:latin typeface="Lucida Bright" panose="02040602050505020304" pitchFamily="18" charset="0"/>
                <a:cs typeface="Times New Roman" panose="02020603050405020304" pitchFamily="18" charset="0"/>
              </a:rPr>
              <a:t>Applicable diagnostic and contention codes;</a:t>
            </a:r>
          </a:p>
          <a:p>
            <a:pPr marL="800035" lvl="1" indent="-342900">
              <a:buFont typeface="+mj-lt"/>
              <a:buAutoNum type="arabicPeriod"/>
            </a:pPr>
            <a:r>
              <a:rPr lang="en-US" dirty="0">
                <a:latin typeface="Lucida Bright" panose="02040602050505020304" pitchFamily="18" charset="0"/>
                <a:cs typeface="Times New Roman" panose="02020603050405020304" pitchFamily="18" charset="0"/>
              </a:rPr>
              <a:t>A similar suite of text strings in both diagnostic and contention text fields; and</a:t>
            </a:r>
          </a:p>
          <a:p>
            <a:pPr marL="800035" lvl="1" indent="-342900">
              <a:buFont typeface="+mj-lt"/>
              <a:buAutoNum type="arabicPeriod"/>
            </a:pPr>
            <a:r>
              <a:rPr lang="en-US" dirty="0">
                <a:latin typeface="Lucida Bright" panose="02040602050505020304" pitchFamily="18" charset="0"/>
                <a:cs typeface="Times New Roman" panose="02020603050405020304" pitchFamily="18" charset="0"/>
              </a:rPr>
              <a:t>Similar time period and “age” features</a:t>
            </a:r>
          </a:p>
          <a:p>
            <a:pPr marL="342900" indent="-342900">
              <a:buFont typeface="Arial" panose="020B0604020202020204" pitchFamily="34" charset="0"/>
              <a:buChar char="•"/>
            </a:pPr>
            <a:endParaRPr lang="en-US" dirty="0">
              <a:latin typeface="Lucida Bright" panose="020406020505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Lucida Bright" panose="02040602050505020304" pitchFamily="18" charset="0"/>
                <a:cs typeface="Times New Roman" panose="02020603050405020304" pitchFamily="18" charset="0"/>
              </a:rPr>
              <a:t>Pattern development and analysis will begin the week of Feb. 22 with a target date for completion in early March</a:t>
            </a:r>
          </a:p>
        </p:txBody>
      </p:sp>
    </p:spTree>
    <p:extLst>
      <p:ext uri="{BB962C8B-B14F-4D97-AF65-F5344CB8AC3E}">
        <p14:creationId xmlns:p14="http://schemas.microsoft.com/office/powerpoint/2010/main" val="383847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11</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BCDSS - Status of the Knee Model</a:t>
            </a: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2" name="Rectangle 1"/>
          <p:cNvSpPr/>
          <p:nvPr/>
        </p:nvSpPr>
        <p:spPr>
          <a:xfrm>
            <a:off x="2733939" y="2514600"/>
            <a:ext cx="3523722" cy="1569660"/>
          </a:xfrm>
          <a:prstGeom prst="rect">
            <a:avLst/>
          </a:prstGeom>
        </p:spPr>
        <p:txBody>
          <a:bodyPr wrap="none">
            <a:spAutoFit/>
          </a:bodyPr>
          <a:lstStyle/>
          <a:p>
            <a:pPr algn="ctr">
              <a:buClr>
                <a:srgbClr val="154F82"/>
              </a:buClr>
            </a:pPr>
            <a:r>
              <a:rPr lang="en-US" sz="3200" dirty="0">
                <a:ln w="12700">
                  <a:noFill/>
                </a:ln>
                <a:latin typeface="Lucida Bright" panose="02040602050505020304" pitchFamily="18" charset="0"/>
                <a:cs typeface="Times New Roman" panose="02020603050405020304" pitchFamily="18" charset="0"/>
              </a:rPr>
              <a:t>Section 2:</a:t>
            </a:r>
          </a:p>
          <a:p>
            <a:pPr algn="ctr">
              <a:buClr>
                <a:srgbClr val="154F82"/>
              </a:buClr>
            </a:pPr>
            <a:endParaRPr lang="en-US" sz="3200" dirty="0">
              <a:ln w="12700">
                <a:noFill/>
              </a:ln>
              <a:latin typeface="Lucida Bright" panose="02040602050505020304" pitchFamily="18" charset="0"/>
              <a:cs typeface="Times New Roman" panose="02020603050405020304" pitchFamily="18" charset="0"/>
            </a:endParaRPr>
          </a:p>
          <a:p>
            <a:pPr algn="ctr">
              <a:buClr>
                <a:srgbClr val="154F82"/>
              </a:buClr>
            </a:pPr>
            <a:r>
              <a:rPr lang="en-US" sz="3200" dirty="0">
                <a:ln w="12700">
                  <a:noFill/>
                </a:ln>
                <a:latin typeface="Lucida Bright" panose="02040602050505020304" pitchFamily="18" charset="0"/>
                <a:cs typeface="Times New Roman" panose="02020603050405020304" pitchFamily="18" charset="0"/>
              </a:rPr>
              <a:t> Platform Design</a:t>
            </a:r>
            <a:endParaRPr lang="en-US" sz="3200" i="1" dirty="0">
              <a:latin typeface="Lucida Bright" panose="02040602050505020304" pitchFamily="18" charset="0"/>
              <a:cs typeface="Times New Roman" panose="02020603050405020304" pitchFamily="18" charset="0"/>
            </a:endParaRPr>
          </a:p>
        </p:txBody>
      </p:sp>
    </p:spTree>
    <p:extLst>
      <p:ext uri="{BB962C8B-B14F-4D97-AF65-F5344CB8AC3E}">
        <p14:creationId xmlns:p14="http://schemas.microsoft.com/office/powerpoint/2010/main" val="17459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613300" y="2276805"/>
            <a:ext cx="1692500" cy="2819400"/>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762397" y="2286000"/>
            <a:ext cx="1692500" cy="2819400"/>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895600" y="2286000"/>
            <a:ext cx="3516395" cy="1983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4490ED0A-763F-49D7-BCAE-078792C08BFC}" type="slidenum">
              <a:rPr lang="en-US" smtClean="0"/>
              <a:pPr/>
              <a:t>12</a:t>
            </a:fld>
            <a:endParaRPr lang="en-US" dirty="0"/>
          </a:p>
        </p:txBody>
      </p:sp>
      <p:sp>
        <p:nvSpPr>
          <p:cNvPr id="7" name="Folded Corner 6"/>
          <p:cNvSpPr/>
          <p:nvPr/>
        </p:nvSpPr>
        <p:spPr>
          <a:xfrm>
            <a:off x="990600" y="2743200"/>
            <a:ext cx="1219200" cy="571168"/>
          </a:xfrm>
          <a:prstGeom prst="foldedCorner">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75000"/>
                  </a:schemeClr>
                </a:solidFill>
              </a:rPr>
              <a:t>Target Claim</a:t>
            </a:r>
          </a:p>
        </p:txBody>
      </p:sp>
      <p:sp>
        <p:nvSpPr>
          <p:cNvPr id="12" name="Flowchart: Magnetic Disk 11"/>
          <p:cNvSpPr/>
          <p:nvPr/>
        </p:nvSpPr>
        <p:spPr>
          <a:xfrm>
            <a:off x="990600" y="3615574"/>
            <a:ext cx="1219200" cy="533400"/>
          </a:xfrm>
          <a:prstGeom prst="flowChartMagneticDisk">
            <a:avLst/>
          </a:prstGeom>
          <a:solidFill>
            <a:schemeClr val="bg1">
              <a:lumMod val="95000"/>
            </a:schemeClr>
          </a:solidFill>
          <a:ln w="9525">
            <a:solidFill>
              <a:srgbClr val="154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2">
                    <a:lumMod val="75000"/>
                  </a:schemeClr>
                </a:solidFill>
              </a:rPr>
              <a:t>Claimant Data</a:t>
            </a:r>
          </a:p>
        </p:txBody>
      </p:sp>
      <p:grpSp>
        <p:nvGrpSpPr>
          <p:cNvPr id="15" name="Group 14"/>
          <p:cNvGrpSpPr/>
          <p:nvPr/>
        </p:nvGrpSpPr>
        <p:grpSpPr>
          <a:xfrm>
            <a:off x="3124200" y="3244001"/>
            <a:ext cx="842128" cy="762000"/>
            <a:chOff x="2967872" y="2890494"/>
            <a:chExt cx="842128" cy="762000"/>
          </a:xfrm>
        </p:grpSpPr>
        <p:sp>
          <p:nvSpPr>
            <p:cNvPr id="13" name="Flowchart: Sequential Access Storage 12"/>
            <p:cNvSpPr/>
            <p:nvPr/>
          </p:nvSpPr>
          <p:spPr>
            <a:xfrm>
              <a:off x="2967872" y="2890494"/>
              <a:ext cx="838200" cy="762000"/>
            </a:xfrm>
            <a:prstGeom prst="flowChartMagneticTap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Sequential Access Storage 13"/>
            <p:cNvSpPr/>
            <p:nvPr/>
          </p:nvSpPr>
          <p:spPr>
            <a:xfrm flipH="1">
              <a:off x="2971800" y="2890494"/>
              <a:ext cx="838200" cy="762000"/>
            </a:xfrm>
            <a:prstGeom prst="flowChartMagneticTap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4210638" y="3244001"/>
            <a:ext cx="842128" cy="762000"/>
            <a:chOff x="2967872" y="2890494"/>
            <a:chExt cx="842128" cy="762000"/>
          </a:xfrm>
        </p:grpSpPr>
        <p:sp>
          <p:nvSpPr>
            <p:cNvPr id="17" name="Flowchart: Sequential Access Storage 16"/>
            <p:cNvSpPr/>
            <p:nvPr/>
          </p:nvSpPr>
          <p:spPr>
            <a:xfrm>
              <a:off x="2967872" y="2890494"/>
              <a:ext cx="838200" cy="762000"/>
            </a:xfrm>
            <a:prstGeom prst="flowChartMagneticTap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Sequential Access Storage 17"/>
            <p:cNvSpPr/>
            <p:nvPr/>
          </p:nvSpPr>
          <p:spPr>
            <a:xfrm flipH="1">
              <a:off x="2971800" y="2890494"/>
              <a:ext cx="838200" cy="762000"/>
            </a:xfrm>
            <a:prstGeom prst="flowChartMagneticTap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5293148" y="3244001"/>
            <a:ext cx="842128" cy="762000"/>
            <a:chOff x="2967872" y="2890494"/>
            <a:chExt cx="842128" cy="762000"/>
          </a:xfrm>
        </p:grpSpPr>
        <p:sp>
          <p:nvSpPr>
            <p:cNvPr id="20" name="Flowchart: Sequential Access Storage 19"/>
            <p:cNvSpPr/>
            <p:nvPr/>
          </p:nvSpPr>
          <p:spPr>
            <a:xfrm>
              <a:off x="2967872" y="2890494"/>
              <a:ext cx="838200" cy="762000"/>
            </a:xfrm>
            <a:prstGeom prst="flowChartMagneticTap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Sequential Access Storage 20"/>
            <p:cNvSpPr/>
            <p:nvPr/>
          </p:nvSpPr>
          <p:spPr>
            <a:xfrm flipH="1">
              <a:off x="2971800" y="2890494"/>
              <a:ext cx="838200" cy="762000"/>
            </a:xfrm>
            <a:prstGeom prst="flowChartMagneticTap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lowchart: Magnetic Disk 21"/>
          <p:cNvSpPr/>
          <p:nvPr/>
        </p:nvSpPr>
        <p:spPr>
          <a:xfrm>
            <a:off x="3676454" y="4724399"/>
            <a:ext cx="1926208" cy="893387"/>
          </a:xfrm>
          <a:prstGeom prst="flowChartMagneticDisk">
            <a:avLst/>
          </a:prstGeom>
          <a:solidFill>
            <a:schemeClr val="tx2">
              <a:lumMod val="60000"/>
              <a:lumOff val="40000"/>
            </a:schemeClr>
          </a:solidFill>
          <a:ln w="9525">
            <a:solidFill>
              <a:srgbClr val="154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BCDSS Model Repository</a:t>
            </a:r>
          </a:p>
        </p:txBody>
      </p:sp>
      <p:cxnSp>
        <p:nvCxnSpPr>
          <p:cNvPr id="26" name="Elbow Connector 25"/>
          <p:cNvCxnSpPr>
            <a:stCxn id="7" idx="3"/>
            <a:endCxn id="13" idx="1"/>
          </p:cNvCxnSpPr>
          <p:nvPr/>
        </p:nvCxnSpPr>
        <p:spPr>
          <a:xfrm>
            <a:off x="2209800" y="3028784"/>
            <a:ext cx="914400" cy="5962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2" idx="4"/>
            <a:endCxn id="13" idx="1"/>
          </p:cNvCxnSpPr>
          <p:nvPr/>
        </p:nvCxnSpPr>
        <p:spPr>
          <a:xfrm flipV="1">
            <a:off x="2209800" y="3625001"/>
            <a:ext cx="914400" cy="25727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4" idx="1"/>
            <a:endCxn id="17" idx="1"/>
          </p:cNvCxnSpPr>
          <p:nvPr/>
        </p:nvCxnSpPr>
        <p:spPr>
          <a:xfrm>
            <a:off x="3966328" y="3625001"/>
            <a:ext cx="244310"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8" idx="1"/>
            <a:endCxn id="21" idx="3"/>
          </p:cNvCxnSpPr>
          <p:nvPr/>
        </p:nvCxnSpPr>
        <p:spPr>
          <a:xfrm>
            <a:off x="5052766" y="3625001"/>
            <a:ext cx="244310"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90654" y="2923401"/>
            <a:ext cx="1073254" cy="276999"/>
          </a:xfrm>
          <a:prstGeom prst="rect">
            <a:avLst/>
          </a:prstGeom>
          <a:noFill/>
        </p:spPr>
        <p:txBody>
          <a:bodyPr wrap="square" rtlCol="0">
            <a:spAutoFit/>
          </a:bodyPr>
          <a:lstStyle/>
          <a:p>
            <a:pPr algn="ctr"/>
            <a:r>
              <a:rPr lang="en-US" sz="1200" b="1" i="1" dirty="0"/>
              <a:t>Ingest Engine</a:t>
            </a:r>
          </a:p>
        </p:txBody>
      </p:sp>
      <p:sp>
        <p:nvSpPr>
          <p:cNvPr id="37" name="TextBox 36"/>
          <p:cNvSpPr txBox="1"/>
          <p:nvPr/>
        </p:nvSpPr>
        <p:spPr>
          <a:xfrm>
            <a:off x="4243958" y="2810677"/>
            <a:ext cx="802980" cy="461665"/>
          </a:xfrm>
          <a:prstGeom prst="rect">
            <a:avLst/>
          </a:prstGeom>
          <a:noFill/>
        </p:spPr>
        <p:txBody>
          <a:bodyPr wrap="square" rtlCol="0">
            <a:spAutoFit/>
          </a:bodyPr>
          <a:lstStyle/>
          <a:p>
            <a:pPr algn="ctr"/>
            <a:r>
              <a:rPr lang="en-US" sz="1200" b="1" i="1" dirty="0"/>
              <a:t>Modeling Engine</a:t>
            </a:r>
          </a:p>
        </p:txBody>
      </p:sp>
      <p:sp>
        <p:nvSpPr>
          <p:cNvPr id="38" name="TextBox 37"/>
          <p:cNvSpPr txBox="1"/>
          <p:nvPr/>
        </p:nvSpPr>
        <p:spPr>
          <a:xfrm>
            <a:off x="5181600" y="2950897"/>
            <a:ext cx="1107226" cy="276999"/>
          </a:xfrm>
          <a:prstGeom prst="rect">
            <a:avLst/>
          </a:prstGeom>
          <a:noFill/>
        </p:spPr>
        <p:txBody>
          <a:bodyPr wrap="none" rtlCol="0">
            <a:spAutoFit/>
          </a:bodyPr>
          <a:lstStyle/>
          <a:p>
            <a:r>
              <a:rPr lang="en-US" sz="1200" b="1" i="1" dirty="0"/>
              <a:t>Output Engine</a:t>
            </a:r>
          </a:p>
        </p:txBody>
      </p:sp>
      <p:sp>
        <p:nvSpPr>
          <p:cNvPr id="40" name="Folded Corner 39"/>
          <p:cNvSpPr/>
          <p:nvPr/>
        </p:nvSpPr>
        <p:spPr>
          <a:xfrm>
            <a:off x="6858000" y="4269951"/>
            <a:ext cx="1219200" cy="685800"/>
          </a:xfrm>
          <a:prstGeom prst="foldedCorner">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Evaluation Reports</a:t>
            </a:r>
          </a:p>
        </p:txBody>
      </p:sp>
      <p:cxnSp>
        <p:nvCxnSpPr>
          <p:cNvPr id="42" name="Elbow Connector 41"/>
          <p:cNvCxnSpPr>
            <a:stCxn id="20" idx="3"/>
            <a:endCxn id="40" idx="0"/>
          </p:cNvCxnSpPr>
          <p:nvPr/>
        </p:nvCxnSpPr>
        <p:spPr>
          <a:xfrm>
            <a:off x="6131348" y="3625001"/>
            <a:ext cx="1336252" cy="6449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Left Bracket 49"/>
          <p:cNvSpPr/>
          <p:nvPr/>
        </p:nvSpPr>
        <p:spPr>
          <a:xfrm rot="5400000" flipV="1">
            <a:off x="4456259" y="1321587"/>
            <a:ext cx="196130" cy="29309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ounded Rectangle 48"/>
          <p:cNvSpPr/>
          <p:nvPr/>
        </p:nvSpPr>
        <p:spPr>
          <a:xfrm>
            <a:off x="3276600" y="2514600"/>
            <a:ext cx="2590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t>User Interface &amp; Controls</a:t>
            </a:r>
          </a:p>
        </p:txBody>
      </p:sp>
      <p:sp>
        <p:nvSpPr>
          <p:cNvPr id="51" name="TextBox 50"/>
          <p:cNvSpPr txBox="1"/>
          <p:nvPr/>
        </p:nvSpPr>
        <p:spPr>
          <a:xfrm>
            <a:off x="3890669" y="1926083"/>
            <a:ext cx="1649234" cy="369204"/>
          </a:xfrm>
          <a:prstGeom prst="rect">
            <a:avLst/>
          </a:prstGeom>
          <a:noFill/>
        </p:spPr>
        <p:txBody>
          <a:bodyPr wrap="none" rtlCol="0">
            <a:spAutoFit/>
          </a:bodyPr>
          <a:lstStyle/>
          <a:p>
            <a:r>
              <a:rPr lang="en-US" dirty="0"/>
              <a:t>BCDSS Platform</a:t>
            </a:r>
          </a:p>
        </p:txBody>
      </p:sp>
      <p:sp>
        <p:nvSpPr>
          <p:cNvPr id="53" name="Folded Corner 52"/>
          <p:cNvSpPr/>
          <p:nvPr/>
        </p:nvSpPr>
        <p:spPr>
          <a:xfrm>
            <a:off x="1028700" y="4343400"/>
            <a:ext cx="1219200" cy="541913"/>
          </a:xfrm>
          <a:prstGeom prst="foldedCorner">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75000"/>
                  </a:schemeClr>
                </a:solidFill>
              </a:rPr>
              <a:t>New Models</a:t>
            </a:r>
          </a:p>
        </p:txBody>
      </p:sp>
      <p:cxnSp>
        <p:nvCxnSpPr>
          <p:cNvPr id="6" name="Elbow Connector 5"/>
          <p:cNvCxnSpPr>
            <a:stCxn id="53" idx="3"/>
            <a:endCxn id="13" idx="1"/>
          </p:cNvCxnSpPr>
          <p:nvPr/>
        </p:nvCxnSpPr>
        <p:spPr>
          <a:xfrm flipV="1">
            <a:off x="2247900" y="3625001"/>
            <a:ext cx="876300" cy="989356"/>
          </a:xfrm>
          <a:prstGeom prst="bentConnector3">
            <a:avLst>
              <a:gd name="adj1" fmla="val 50000"/>
            </a:avLst>
          </a:prstGeom>
          <a:ln w="95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4" idx="2"/>
            <a:endCxn id="22" idx="2"/>
          </p:cNvCxnSpPr>
          <p:nvPr/>
        </p:nvCxnSpPr>
        <p:spPr>
          <a:xfrm rot="16200000" flipH="1">
            <a:off x="3029295" y="4523934"/>
            <a:ext cx="1165092" cy="129226"/>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itle 1"/>
          <p:cNvSpPr>
            <a:spLocks noGrp="1"/>
          </p:cNvSpPr>
          <p:nvPr>
            <p:ph type="title"/>
          </p:nvPr>
        </p:nvSpPr>
        <p:spPr>
          <a:xfrm>
            <a:off x="152400" y="389514"/>
            <a:ext cx="8686800" cy="1143000"/>
          </a:xfrm>
        </p:spPr>
        <p:txBody>
          <a:bodyPr>
            <a:no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Platform Conceptual Design: detailed design builds on previously vetted conceptual design</a:t>
            </a:r>
            <a:endParaRPr lang="en-US" sz="2000" b="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58" name="TextBox 57"/>
          <p:cNvSpPr txBox="1"/>
          <p:nvPr/>
        </p:nvSpPr>
        <p:spPr>
          <a:xfrm>
            <a:off x="1826654" y="1923320"/>
            <a:ext cx="684803" cy="369204"/>
          </a:xfrm>
          <a:prstGeom prst="rect">
            <a:avLst/>
          </a:prstGeom>
          <a:noFill/>
        </p:spPr>
        <p:txBody>
          <a:bodyPr wrap="none" rtlCol="0">
            <a:spAutoFit/>
          </a:bodyPr>
          <a:lstStyle/>
          <a:p>
            <a:r>
              <a:rPr lang="en-US" dirty="0"/>
              <a:t>Input</a:t>
            </a:r>
          </a:p>
        </p:txBody>
      </p:sp>
      <p:sp>
        <p:nvSpPr>
          <p:cNvPr id="60" name="TextBox 59"/>
          <p:cNvSpPr txBox="1"/>
          <p:nvPr/>
        </p:nvSpPr>
        <p:spPr>
          <a:xfrm>
            <a:off x="6515598" y="1907601"/>
            <a:ext cx="856325" cy="369204"/>
          </a:xfrm>
          <a:prstGeom prst="rect">
            <a:avLst/>
          </a:prstGeom>
          <a:noFill/>
        </p:spPr>
        <p:txBody>
          <a:bodyPr wrap="none" rtlCol="0">
            <a:spAutoFit/>
          </a:bodyPr>
          <a:lstStyle/>
          <a:p>
            <a:r>
              <a:rPr lang="en-US" dirty="0"/>
              <a:t>Output</a:t>
            </a:r>
          </a:p>
        </p:txBody>
      </p:sp>
      <p:cxnSp>
        <p:nvCxnSpPr>
          <p:cNvPr id="67" name="Elbow Connector 66"/>
          <p:cNvCxnSpPr>
            <a:stCxn id="22" idx="1"/>
            <a:endCxn id="18" idx="2"/>
          </p:cNvCxnSpPr>
          <p:nvPr/>
        </p:nvCxnSpPr>
        <p:spPr>
          <a:xfrm rot="16200000" flipV="1">
            <a:off x="4277413" y="4362254"/>
            <a:ext cx="718398" cy="58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32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System workflow design: translates user tasks and workflow into solution executable capabilities</a:t>
            </a:r>
            <a:endParaRPr lang="en-US" sz="2000" b="1" dirty="0">
              <a:latin typeface="Lucida Bright" panose="020406020505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13</a:t>
            </a:fld>
            <a:endParaRPr lang="en-US" dirty="0"/>
          </a:p>
        </p:txBody>
      </p:sp>
      <p:sp>
        <p:nvSpPr>
          <p:cNvPr id="6" name="Rectangle 5"/>
          <p:cNvSpPr/>
          <p:nvPr/>
        </p:nvSpPr>
        <p:spPr>
          <a:xfrm>
            <a:off x="447368" y="18288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7" name="Rectangle 6"/>
          <p:cNvSpPr/>
          <p:nvPr/>
        </p:nvSpPr>
        <p:spPr>
          <a:xfrm>
            <a:off x="1143000" y="3330575"/>
            <a:ext cx="16383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Target claims</a:t>
            </a:r>
          </a:p>
        </p:txBody>
      </p:sp>
      <p:sp>
        <p:nvSpPr>
          <p:cNvPr id="8" name="Rectangle 7"/>
          <p:cNvSpPr/>
          <p:nvPr/>
        </p:nvSpPr>
        <p:spPr>
          <a:xfrm>
            <a:off x="3495368" y="3330575"/>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&amp; Apply Models</a:t>
            </a:r>
          </a:p>
        </p:txBody>
      </p:sp>
      <p:sp>
        <p:nvSpPr>
          <p:cNvPr id="9" name="Rectangle 8"/>
          <p:cNvSpPr/>
          <p:nvPr/>
        </p:nvSpPr>
        <p:spPr>
          <a:xfrm>
            <a:off x="5981700" y="3330575"/>
            <a:ext cx="1790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Results Format &amp; Destination</a:t>
            </a:r>
          </a:p>
        </p:txBody>
      </p:sp>
      <p:sp>
        <p:nvSpPr>
          <p:cNvPr id="10" name="Diamond 9"/>
          <p:cNvSpPr/>
          <p:nvPr/>
        </p:nvSpPr>
        <p:spPr>
          <a:xfrm>
            <a:off x="3451123" y="2286000"/>
            <a:ext cx="1806677" cy="7239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t>User Choice</a:t>
            </a:r>
          </a:p>
        </p:txBody>
      </p:sp>
      <p:cxnSp>
        <p:nvCxnSpPr>
          <p:cNvPr id="12" name="Elbow Connector 11"/>
          <p:cNvCxnSpPr>
            <a:stCxn id="6" idx="3"/>
            <a:endCxn id="10" idx="0"/>
          </p:cNvCxnSpPr>
          <p:nvPr/>
        </p:nvCxnSpPr>
        <p:spPr>
          <a:xfrm>
            <a:off x="1895168" y="2133600"/>
            <a:ext cx="2459294" cy="152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1"/>
            <a:endCxn id="7" idx="0"/>
          </p:cNvCxnSpPr>
          <p:nvPr/>
        </p:nvCxnSpPr>
        <p:spPr>
          <a:xfrm rot="10800000" flipV="1">
            <a:off x="1962151" y="2647949"/>
            <a:ext cx="1488973" cy="6826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2"/>
            <a:endCxn id="8" idx="0"/>
          </p:cNvCxnSpPr>
          <p:nvPr/>
        </p:nvCxnSpPr>
        <p:spPr>
          <a:xfrm rot="16200000" flipH="1">
            <a:off x="4202728" y="3161634"/>
            <a:ext cx="320675" cy="172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0" idx="3"/>
            <a:endCxn id="9" idx="0"/>
          </p:cNvCxnSpPr>
          <p:nvPr/>
        </p:nvCxnSpPr>
        <p:spPr>
          <a:xfrm>
            <a:off x="5257800" y="2647950"/>
            <a:ext cx="1619250" cy="6826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505146" y="5194262"/>
            <a:ext cx="842128" cy="762000"/>
            <a:chOff x="2967872" y="2890494"/>
            <a:chExt cx="842128" cy="762000"/>
          </a:xfrm>
          <a:solidFill>
            <a:schemeClr val="accent1">
              <a:lumMod val="20000"/>
              <a:lumOff val="80000"/>
            </a:schemeClr>
          </a:solidFill>
        </p:grpSpPr>
        <p:sp>
          <p:nvSpPr>
            <p:cNvPr id="22" name="Flowchart: Sequential Access Storage 21"/>
            <p:cNvSpPr/>
            <p:nvPr/>
          </p:nvSpPr>
          <p:spPr>
            <a:xfrm>
              <a:off x="2967872" y="2890494"/>
              <a:ext cx="838200" cy="762000"/>
            </a:xfrm>
            <a:prstGeom prst="flowChartMagneticTape">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Sequential Access Storage 22"/>
            <p:cNvSpPr/>
            <p:nvPr/>
          </p:nvSpPr>
          <p:spPr>
            <a:xfrm flipH="1">
              <a:off x="2971800" y="2890494"/>
              <a:ext cx="838200" cy="762000"/>
            </a:xfrm>
            <a:prstGeom prst="flowChartMagneticTape">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1425523" y="4876800"/>
            <a:ext cx="1073254" cy="276999"/>
          </a:xfrm>
          <a:prstGeom prst="rect">
            <a:avLst/>
          </a:prstGeom>
          <a:noFill/>
        </p:spPr>
        <p:txBody>
          <a:bodyPr wrap="square" rtlCol="0">
            <a:spAutoFit/>
          </a:bodyPr>
          <a:lstStyle/>
          <a:p>
            <a:pPr algn="ctr"/>
            <a:r>
              <a:rPr lang="en-US" sz="1200" b="1" i="1" dirty="0"/>
              <a:t>Ingest Engine</a:t>
            </a:r>
          </a:p>
        </p:txBody>
      </p:sp>
      <p:sp>
        <p:nvSpPr>
          <p:cNvPr id="25" name="TextBox 24"/>
          <p:cNvSpPr txBox="1"/>
          <p:nvPr/>
        </p:nvSpPr>
        <p:spPr>
          <a:xfrm>
            <a:off x="1465315" y="5943600"/>
            <a:ext cx="979539" cy="415498"/>
          </a:xfrm>
          <a:prstGeom prst="rect">
            <a:avLst/>
          </a:prstGeom>
          <a:noFill/>
        </p:spPr>
        <p:txBody>
          <a:bodyPr wrap="square" rtlCol="0">
            <a:spAutoFit/>
          </a:bodyPr>
          <a:lstStyle/>
          <a:p>
            <a:r>
              <a:rPr lang="en-US" sz="1050" dirty="0"/>
              <a:t>Process to Derive Pattern</a:t>
            </a:r>
          </a:p>
        </p:txBody>
      </p:sp>
      <p:grpSp>
        <p:nvGrpSpPr>
          <p:cNvPr id="31" name="Group 30"/>
          <p:cNvGrpSpPr/>
          <p:nvPr/>
        </p:nvGrpSpPr>
        <p:grpSpPr>
          <a:xfrm>
            <a:off x="3995309" y="5194262"/>
            <a:ext cx="842128" cy="762000"/>
            <a:chOff x="2967872" y="2890494"/>
            <a:chExt cx="842128" cy="762000"/>
          </a:xfrm>
          <a:solidFill>
            <a:schemeClr val="accent1">
              <a:lumMod val="20000"/>
              <a:lumOff val="80000"/>
            </a:schemeClr>
          </a:solidFill>
        </p:grpSpPr>
        <p:sp>
          <p:nvSpPr>
            <p:cNvPr id="32" name="Flowchart: Sequential Access Storage 31"/>
            <p:cNvSpPr/>
            <p:nvPr/>
          </p:nvSpPr>
          <p:spPr>
            <a:xfrm>
              <a:off x="2967872" y="2890494"/>
              <a:ext cx="838200" cy="762000"/>
            </a:xfrm>
            <a:prstGeom prst="flowChartMagneticTape">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Sequential Access Storage 32"/>
            <p:cNvSpPr/>
            <p:nvPr/>
          </p:nvSpPr>
          <p:spPr>
            <a:xfrm flipH="1">
              <a:off x="2971800" y="2890494"/>
              <a:ext cx="838200" cy="762000"/>
            </a:xfrm>
            <a:prstGeom prst="flowChartMagneticTape">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p:cNvSpPr txBox="1"/>
          <p:nvPr/>
        </p:nvSpPr>
        <p:spPr>
          <a:xfrm>
            <a:off x="3720741" y="4876800"/>
            <a:ext cx="1301854" cy="276999"/>
          </a:xfrm>
          <a:prstGeom prst="rect">
            <a:avLst/>
          </a:prstGeom>
          <a:noFill/>
        </p:spPr>
        <p:txBody>
          <a:bodyPr wrap="square" rtlCol="0">
            <a:spAutoFit/>
          </a:bodyPr>
          <a:lstStyle/>
          <a:p>
            <a:pPr algn="ctr"/>
            <a:r>
              <a:rPr lang="en-US" sz="1200" b="1" i="1" dirty="0"/>
              <a:t>Modeling Engine</a:t>
            </a:r>
          </a:p>
        </p:txBody>
      </p:sp>
      <p:sp>
        <p:nvSpPr>
          <p:cNvPr id="35" name="TextBox 34"/>
          <p:cNvSpPr txBox="1"/>
          <p:nvPr/>
        </p:nvSpPr>
        <p:spPr>
          <a:xfrm>
            <a:off x="3955478" y="5964740"/>
            <a:ext cx="1226122" cy="415498"/>
          </a:xfrm>
          <a:prstGeom prst="rect">
            <a:avLst/>
          </a:prstGeom>
          <a:noFill/>
        </p:spPr>
        <p:txBody>
          <a:bodyPr wrap="square" rtlCol="0">
            <a:spAutoFit/>
          </a:bodyPr>
          <a:lstStyle/>
          <a:p>
            <a:r>
              <a:rPr lang="en-US" sz="1050" dirty="0"/>
              <a:t>Pattern Match &amp; Assign Rating</a:t>
            </a:r>
          </a:p>
        </p:txBody>
      </p:sp>
      <p:grpSp>
        <p:nvGrpSpPr>
          <p:cNvPr id="36" name="Group 35"/>
          <p:cNvGrpSpPr/>
          <p:nvPr/>
        </p:nvGrpSpPr>
        <p:grpSpPr>
          <a:xfrm>
            <a:off x="6440163" y="5194262"/>
            <a:ext cx="842128" cy="762000"/>
            <a:chOff x="2967872" y="2890494"/>
            <a:chExt cx="842128" cy="762000"/>
          </a:xfrm>
          <a:solidFill>
            <a:schemeClr val="accent1">
              <a:lumMod val="20000"/>
              <a:lumOff val="80000"/>
            </a:schemeClr>
          </a:solidFill>
        </p:grpSpPr>
        <p:sp>
          <p:nvSpPr>
            <p:cNvPr id="37" name="Flowchart: Sequential Access Storage 36"/>
            <p:cNvSpPr/>
            <p:nvPr/>
          </p:nvSpPr>
          <p:spPr>
            <a:xfrm>
              <a:off x="2967872" y="2890494"/>
              <a:ext cx="838200" cy="762000"/>
            </a:xfrm>
            <a:prstGeom prst="flowChartMagneticTape">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Sequential Access Storage 37"/>
            <p:cNvSpPr/>
            <p:nvPr/>
          </p:nvSpPr>
          <p:spPr>
            <a:xfrm flipH="1">
              <a:off x="2971800" y="2890494"/>
              <a:ext cx="838200" cy="762000"/>
            </a:xfrm>
            <a:prstGeom prst="flowChartMagneticTape">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p:cNvSpPr txBox="1"/>
          <p:nvPr/>
        </p:nvSpPr>
        <p:spPr>
          <a:xfrm>
            <a:off x="6324600" y="4876800"/>
            <a:ext cx="1143000" cy="276999"/>
          </a:xfrm>
          <a:prstGeom prst="rect">
            <a:avLst/>
          </a:prstGeom>
          <a:noFill/>
        </p:spPr>
        <p:txBody>
          <a:bodyPr wrap="square" rtlCol="0">
            <a:spAutoFit/>
          </a:bodyPr>
          <a:lstStyle/>
          <a:p>
            <a:pPr algn="ctr"/>
            <a:r>
              <a:rPr lang="en-US" sz="1200" b="1" i="1" dirty="0"/>
              <a:t>Output Engine</a:t>
            </a:r>
          </a:p>
        </p:txBody>
      </p:sp>
      <p:sp>
        <p:nvSpPr>
          <p:cNvPr id="40" name="TextBox 39"/>
          <p:cNvSpPr txBox="1"/>
          <p:nvPr/>
        </p:nvSpPr>
        <p:spPr>
          <a:xfrm>
            <a:off x="6172200" y="5964740"/>
            <a:ext cx="1372068" cy="415498"/>
          </a:xfrm>
          <a:prstGeom prst="rect">
            <a:avLst/>
          </a:prstGeom>
          <a:noFill/>
        </p:spPr>
        <p:txBody>
          <a:bodyPr wrap="square" rtlCol="0">
            <a:spAutoFit/>
          </a:bodyPr>
          <a:lstStyle/>
          <a:p>
            <a:pPr algn="ctr"/>
            <a:r>
              <a:rPr lang="en-US" sz="1050" dirty="0"/>
              <a:t>Format Result &amp; Output to Destination</a:t>
            </a:r>
          </a:p>
        </p:txBody>
      </p:sp>
      <p:cxnSp>
        <p:nvCxnSpPr>
          <p:cNvPr id="44" name="Elbow Connector 43"/>
          <p:cNvCxnSpPr>
            <a:stCxn id="23" idx="1"/>
            <a:endCxn id="32" idx="1"/>
          </p:cNvCxnSpPr>
          <p:nvPr/>
        </p:nvCxnSpPr>
        <p:spPr>
          <a:xfrm>
            <a:off x="2347274" y="5575262"/>
            <a:ext cx="164803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3" idx="1"/>
            <a:endCxn id="38" idx="3"/>
          </p:cNvCxnSpPr>
          <p:nvPr/>
        </p:nvCxnSpPr>
        <p:spPr>
          <a:xfrm>
            <a:off x="4837437" y="5575262"/>
            <a:ext cx="160665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7" idx="2"/>
            <a:endCxn id="24" idx="0"/>
          </p:cNvCxnSpPr>
          <p:nvPr/>
        </p:nvCxnSpPr>
        <p:spPr>
          <a:xfrm rot="5400000">
            <a:off x="1493838" y="4408487"/>
            <a:ext cx="936625" cy="12700"/>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8" idx="2"/>
            <a:endCxn id="34" idx="0"/>
          </p:cNvCxnSpPr>
          <p:nvPr/>
        </p:nvCxnSpPr>
        <p:spPr>
          <a:xfrm rot="5400000">
            <a:off x="3903356" y="4408487"/>
            <a:ext cx="936625" cy="12700"/>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9" idx="2"/>
            <a:endCxn id="39" idx="0"/>
          </p:cNvCxnSpPr>
          <p:nvPr/>
        </p:nvCxnSpPr>
        <p:spPr>
          <a:xfrm rot="16200000" flipH="1">
            <a:off x="6418263" y="4398962"/>
            <a:ext cx="936625" cy="19050"/>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04800" y="4572000"/>
            <a:ext cx="8305800" cy="1808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04801" y="4540075"/>
            <a:ext cx="1590368" cy="646074"/>
          </a:xfrm>
          <a:prstGeom prst="rect">
            <a:avLst/>
          </a:prstGeom>
          <a:noFill/>
        </p:spPr>
        <p:txBody>
          <a:bodyPr wrap="square" rtlCol="0">
            <a:spAutoFit/>
          </a:bodyPr>
          <a:lstStyle/>
          <a:p>
            <a:r>
              <a:rPr lang="en-US" dirty="0"/>
              <a:t>Platform Functions</a:t>
            </a:r>
          </a:p>
        </p:txBody>
      </p:sp>
      <p:sp>
        <p:nvSpPr>
          <p:cNvPr id="55" name="Oval 54"/>
          <p:cNvSpPr/>
          <p:nvPr/>
        </p:nvSpPr>
        <p:spPr>
          <a:xfrm>
            <a:off x="975705" y="31622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Oval 55"/>
          <p:cNvSpPr/>
          <p:nvPr/>
        </p:nvSpPr>
        <p:spPr>
          <a:xfrm>
            <a:off x="3362632" y="320359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7" name="Oval 56"/>
          <p:cNvSpPr/>
          <p:nvPr/>
        </p:nvSpPr>
        <p:spPr>
          <a:xfrm>
            <a:off x="5838985" y="318747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8" name="Oval 57"/>
          <p:cNvSpPr/>
          <p:nvPr/>
        </p:nvSpPr>
        <p:spPr>
          <a:xfrm>
            <a:off x="304800" y="1721502"/>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9" name="TextBox 58"/>
          <p:cNvSpPr txBox="1"/>
          <p:nvPr/>
        </p:nvSpPr>
        <p:spPr>
          <a:xfrm>
            <a:off x="2895600" y="1573260"/>
            <a:ext cx="3020635" cy="369204"/>
          </a:xfrm>
          <a:prstGeom prst="rect">
            <a:avLst/>
          </a:prstGeom>
          <a:noFill/>
        </p:spPr>
        <p:txBody>
          <a:bodyPr wrap="none" rtlCol="0">
            <a:spAutoFit/>
          </a:bodyPr>
          <a:lstStyle/>
          <a:p>
            <a:r>
              <a:rPr lang="en-US" b="1" dirty="0"/>
              <a:t>Core BCDSS System Workflow</a:t>
            </a:r>
          </a:p>
        </p:txBody>
      </p:sp>
    </p:spTree>
    <p:extLst>
      <p:ext uri="{BB962C8B-B14F-4D97-AF65-F5344CB8AC3E}">
        <p14:creationId xmlns:p14="http://schemas.microsoft.com/office/powerpoint/2010/main" val="342300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User roles have specific sub-tasks and related user-specific workflow the system must accommodate</a:t>
            </a:r>
            <a:endParaRPr lang="en-US" sz="1800" dirty="0">
              <a:latin typeface="Lucida Bright" panose="020406020505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14</a:t>
            </a:fld>
            <a:endParaRPr lang="en-US" dirty="0"/>
          </a:p>
        </p:txBody>
      </p:sp>
      <p:graphicFrame>
        <p:nvGraphicFramePr>
          <p:cNvPr id="41" name="Table 40"/>
          <p:cNvGraphicFramePr>
            <a:graphicFrameLocks noGrp="1"/>
          </p:cNvGraphicFramePr>
          <p:nvPr>
            <p:extLst>
              <p:ext uri="{D42A27DB-BD31-4B8C-83A1-F6EECF244321}">
                <p14:modId xmlns:p14="http://schemas.microsoft.com/office/powerpoint/2010/main" val="394231096"/>
              </p:ext>
            </p:extLst>
          </p:nvPr>
        </p:nvGraphicFramePr>
        <p:xfrm>
          <a:off x="685800" y="2227476"/>
          <a:ext cx="7620000" cy="3959964"/>
        </p:xfrm>
        <a:graphic>
          <a:graphicData uri="http://schemas.openxmlformats.org/drawingml/2006/table">
            <a:tbl>
              <a:tblPr firstRow="1" bandRow="1">
                <a:tableStyleId>{5C22544A-7EE6-4342-B048-85BDC9FD1C3A}</a:tableStyleId>
              </a:tblPr>
              <a:tblGrid>
                <a:gridCol w="2180084">
                  <a:extLst>
                    <a:ext uri="{9D8B030D-6E8A-4147-A177-3AD203B41FA5}">
                      <a16:colId xmlns:a16="http://schemas.microsoft.com/office/drawing/2014/main" val="20002"/>
                    </a:ext>
                  </a:extLst>
                </a:gridCol>
                <a:gridCol w="1172716">
                  <a:extLst>
                    <a:ext uri="{9D8B030D-6E8A-4147-A177-3AD203B41FA5}">
                      <a16:colId xmlns:a16="http://schemas.microsoft.com/office/drawing/2014/main" val="20001"/>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576684">
                <a:tc>
                  <a:txBody>
                    <a:bodyPr/>
                    <a:lstStyle/>
                    <a:p>
                      <a:pPr algn="ctr"/>
                      <a:r>
                        <a:rPr lang="en-US" sz="1200" dirty="0"/>
                        <a:t>Summary User Role</a:t>
                      </a:r>
                    </a:p>
                  </a:txBody>
                  <a:tcPr>
                    <a:solidFill>
                      <a:schemeClr val="tx2">
                        <a:lumMod val="75000"/>
                      </a:schemeClr>
                    </a:solidFill>
                  </a:tcPr>
                </a:tc>
                <a:tc>
                  <a:txBody>
                    <a:bodyPr/>
                    <a:lstStyle/>
                    <a:p>
                      <a:pPr algn="ctr"/>
                      <a:r>
                        <a:rPr lang="en-US" sz="1200" dirty="0"/>
                        <a:t>Log-in</a:t>
                      </a:r>
                    </a:p>
                  </a:txBody>
                  <a:tcPr>
                    <a:solidFill>
                      <a:schemeClr val="tx2">
                        <a:lumMod val="75000"/>
                      </a:schemeClr>
                    </a:solidFill>
                  </a:tcPr>
                </a:tc>
                <a:tc>
                  <a:txBody>
                    <a:bodyPr/>
                    <a:lstStyle/>
                    <a:p>
                      <a:pPr algn="ctr"/>
                      <a:r>
                        <a:rPr lang="en-US" sz="1200" dirty="0"/>
                        <a:t>Select Target Claims</a:t>
                      </a:r>
                    </a:p>
                  </a:txBody>
                  <a:tcPr>
                    <a:solidFill>
                      <a:schemeClr val="tx2">
                        <a:lumMod val="75000"/>
                      </a:schemeClr>
                    </a:solidFill>
                  </a:tcPr>
                </a:tc>
                <a:tc>
                  <a:txBody>
                    <a:bodyPr/>
                    <a:lstStyle/>
                    <a:p>
                      <a:pPr algn="ctr"/>
                      <a:r>
                        <a:rPr lang="en-US" sz="1200" dirty="0"/>
                        <a:t>Select &amp; Apply Models</a:t>
                      </a:r>
                    </a:p>
                  </a:txBody>
                  <a:tcPr>
                    <a:solidFill>
                      <a:schemeClr val="tx2">
                        <a:lumMod val="75000"/>
                      </a:schemeClr>
                    </a:solidFill>
                  </a:tcPr>
                </a:tc>
                <a:tc>
                  <a:txBody>
                    <a:bodyPr/>
                    <a:lstStyle/>
                    <a:p>
                      <a:pPr algn="ctr"/>
                      <a:r>
                        <a:rPr lang="en-US" sz="1200" dirty="0"/>
                        <a:t>Select</a:t>
                      </a:r>
                      <a:r>
                        <a:rPr lang="en-US" sz="1200" baseline="0" dirty="0"/>
                        <a:t> Output &amp; Destination</a:t>
                      </a:r>
                      <a:endParaRPr lang="en-US" sz="1200" dirty="0"/>
                    </a:p>
                  </a:txBody>
                  <a:tcPr>
                    <a:solidFill>
                      <a:schemeClr val="tx2">
                        <a:lumMod val="75000"/>
                      </a:schemeClr>
                    </a:solidFill>
                  </a:tcPr>
                </a:tc>
                <a:extLst>
                  <a:ext uri="{0D108BD9-81ED-4DB2-BD59-A6C34878D82A}">
                    <a16:rowId xmlns:a16="http://schemas.microsoft.com/office/drawing/2014/main" val="10000"/>
                  </a:ext>
                </a:extLst>
              </a:tr>
              <a:tr h="947316">
                <a:tc>
                  <a:txBody>
                    <a:bodyPr/>
                    <a:lstStyle/>
                    <a:p>
                      <a:r>
                        <a:rPr lang="en-US" sz="1200" b="1" dirty="0"/>
                        <a:t>Model</a:t>
                      </a:r>
                      <a:r>
                        <a:rPr lang="en-US" sz="1200" b="1" baseline="0" dirty="0"/>
                        <a:t> </a:t>
                      </a:r>
                      <a:r>
                        <a:rPr lang="en-US" sz="1200" b="1" dirty="0"/>
                        <a:t>Agent:</a:t>
                      </a:r>
                      <a:r>
                        <a:rPr lang="en-US" sz="1200" b="1" baseline="0" dirty="0"/>
                        <a:t> </a:t>
                      </a:r>
                      <a:r>
                        <a:rPr lang="en-US" sz="1200" dirty="0"/>
                        <a:t>Model Developer</a:t>
                      </a:r>
                      <a:r>
                        <a:rPr lang="en-US" sz="1200" baseline="0" dirty="0"/>
                        <a:t> and Editor, and user who determines the accuracy, coverage, and usefulness of the models</a:t>
                      </a:r>
                      <a:endParaRPr lang="en-US" sz="1200" dirty="0"/>
                    </a:p>
                  </a:txBody>
                  <a:tcPr/>
                </a:tc>
                <a:tc>
                  <a:txBody>
                    <a:bodyPr/>
                    <a:lstStyle/>
                    <a:p>
                      <a:pPr marL="0" marR="0" indent="0" algn="l" defTabSz="914391" rtl="0" eaLnBrk="1" fontAlgn="auto" latinLnBrk="0" hangingPunct="1">
                        <a:lnSpc>
                          <a:spcPct val="100000"/>
                        </a:lnSpc>
                        <a:spcBef>
                          <a:spcPts val="0"/>
                        </a:spcBef>
                        <a:spcAft>
                          <a:spcPts val="0"/>
                        </a:spcAft>
                        <a:buClrTx/>
                        <a:buSzTx/>
                        <a:buFontTx/>
                        <a:buNone/>
                        <a:tabLst/>
                        <a:defRPr/>
                      </a:pPr>
                      <a:r>
                        <a:rPr lang="en-US" sz="1200" dirty="0"/>
                        <a:t>Logs-in</a:t>
                      </a:r>
                      <a:r>
                        <a:rPr lang="en-US" sz="1200" baseline="0" dirty="0"/>
                        <a:t> (administers credentials)</a:t>
                      </a:r>
                      <a:endParaRPr lang="en-US" sz="1200" dirty="0"/>
                    </a:p>
                  </a:txBody>
                  <a:tcPr/>
                </a:tc>
                <a:tc>
                  <a:txBody>
                    <a:bodyPr/>
                    <a:lstStyle/>
                    <a:p>
                      <a:r>
                        <a:rPr lang="en-US" sz="1200" dirty="0"/>
                        <a:t>Provides Test Data</a:t>
                      </a:r>
                    </a:p>
                    <a:p>
                      <a:r>
                        <a:rPr lang="en-US" sz="1200" dirty="0"/>
                        <a:t>Selects Target Claim</a:t>
                      </a:r>
                      <a:r>
                        <a:rPr lang="en-US" sz="1200" baseline="0" dirty="0"/>
                        <a:t>s</a:t>
                      </a:r>
                      <a:endParaRPr lang="en-US" sz="1200" dirty="0"/>
                    </a:p>
                  </a:txBody>
                  <a:tcPr/>
                </a:tc>
                <a:tc>
                  <a:txBody>
                    <a:bodyPr/>
                    <a:lstStyle/>
                    <a:p>
                      <a:r>
                        <a:rPr lang="en-US" sz="1200" dirty="0"/>
                        <a:t>Provides</a:t>
                      </a:r>
                      <a:r>
                        <a:rPr lang="en-US" sz="1200" baseline="0" dirty="0"/>
                        <a:t> New Models</a:t>
                      </a:r>
                    </a:p>
                    <a:p>
                      <a:r>
                        <a:rPr lang="en-US" sz="1200" baseline="0" dirty="0"/>
                        <a:t>Authorizes &amp; </a:t>
                      </a:r>
                    </a:p>
                    <a:p>
                      <a:r>
                        <a:rPr lang="en-US" sz="1200" baseline="0" dirty="0"/>
                        <a:t>De-authorizes Models for use</a:t>
                      </a:r>
                    </a:p>
                    <a:p>
                      <a:r>
                        <a:rPr lang="en-US" sz="1200" baseline="0" dirty="0"/>
                        <a:t>Evaluates Performance</a:t>
                      </a:r>
                      <a:endParaRPr lang="en-US" sz="1200" dirty="0"/>
                    </a:p>
                  </a:txBody>
                  <a:tcPr/>
                </a:tc>
                <a:tc>
                  <a:txBody>
                    <a:bodyPr/>
                    <a:lstStyle/>
                    <a:p>
                      <a:r>
                        <a:rPr lang="en-US" sz="1200" dirty="0"/>
                        <a:t>Select format</a:t>
                      </a:r>
                      <a:r>
                        <a:rPr lang="en-US" sz="1200" baseline="0" dirty="0"/>
                        <a:t> and destination for Output Report</a:t>
                      </a:r>
                    </a:p>
                    <a:p>
                      <a:r>
                        <a:rPr lang="en-US" sz="1200" baseline="0" dirty="0"/>
                        <a:t>Select Model Evaluation format &amp; destination for Output</a:t>
                      </a:r>
                      <a:endParaRPr lang="en-US" sz="1200" dirty="0"/>
                    </a:p>
                  </a:txBody>
                  <a:tcPr/>
                </a:tc>
                <a:extLst>
                  <a:ext uri="{0D108BD9-81ED-4DB2-BD59-A6C34878D82A}">
                    <a16:rowId xmlns:a16="http://schemas.microsoft.com/office/drawing/2014/main" val="10001"/>
                  </a:ext>
                </a:extLst>
              </a:tr>
              <a:tr h="495547">
                <a:tc>
                  <a:txBody>
                    <a:bodyPr/>
                    <a:lstStyle/>
                    <a:p>
                      <a:r>
                        <a:rPr lang="en-US" sz="1200" b="1" dirty="0"/>
                        <a:t>Modeler</a:t>
                      </a:r>
                      <a:r>
                        <a:rPr lang="en-US" sz="1200" b="1" baseline="0" dirty="0"/>
                        <a:t>: </a:t>
                      </a:r>
                      <a:r>
                        <a:rPr lang="en-US" sz="1200" baseline="0" dirty="0"/>
                        <a:t>operator or implementer</a:t>
                      </a:r>
                      <a:endParaRPr lang="en-US" sz="1200" dirty="0"/>
                    </a:p>
                  </a:txBody>
                  <a:tcPr/>
                </a:tc>
                <a:tc>
                  <a:txBody>
                    <a:bodyPr/>
                    <a:lstStyle/>
                    <a:p>
                      <a:r>
                        <a:rPr lang="en-US" sz="1200" dirty="0"/>
                        <a:t>Logs-in</a:t>
                      </a:r>
                      <a:r>
                        <a:rPr lang="en-US" sz="1200" baseline="0" dirty="0"/>
                        <a:t> (administers credentials)</a:t>
                      </a:r>
                      <a:endParaRPr lang="en-US" sz="1200" dirty="0"/>
                    </a:p>
                  </a:txBody>
                  <a:tcPr/>
                </a:tc>
                <a:tc>
                  <a:txBody>
                    <a:bodyPr/>
                    <a:lstStyle/>
                    <a:p>
                      <a:r>
                        <a:rPr lang="en-US" sz="1200" dirty="0"/>
                        <a:t>Selects Target claims</a:t>
                      </a:r>
                    </a:p>
                  </a:txBody>
                  <a:tcPr/>
                </a:tc>
                <a:tc>
                  <a:txBody>
                    <a:bodyPr/>
                    <a:lstStyle/>
                    <a:p>
                      <a:r>
                        <a:rPr lang="en-US" sz="1200" dirty="0"/>
                        <a:t>Selects Models to Apply</a:t>
                      </a:r>
                    </a:p>
                  </a:txBody>
                  <a:tcPr/>
                </a:tc>
                <a:tc>
                  <a:txBody>
                    <a:bodyPr/>
                    <a:lstStyle/>
                    <a:p>
                      <a:r>
                        <a:rPr lang="en-US" sz="1200" dirty="0"/>
                        <a:t>Selects format and destination for output</a:t>
                      </a:r>
                      <a:r>
                        <a:rPr lang="en-US" sz="1200" baseline="0" dirty="0"/>
                        <a:t> report</a:t>
                      </a:r>
                      <a:endParaRPr lang="en-US" sz="1200" dirty="0"/>
                    </a:p>
                  </a:txBody>
                  <a:tcPr/>
                </a:tc>
                <a:extLst>
                  <a:ext uri="{0D108BD9-81ED-4DB2-BD59-A6C34878D82A}">
                    <a16:rowId xmlns:a16="http://schemas.microsoft.com/office/drawing/2014/main" val="10002"/>
                  </a:ext>
                </a:extLst>
              </a:tr>
              <a:tr h="685800">
                <a:tc>
                  <a:txBody>
                    <a:bodyPr/>
                    <a:lstStyle/>
                    <a:p>
                      <a:r>
                        <a:rPr lang="en-US" sz="1200" b="1" dirty="0"/>
                        <a:t>Administrator</a:t>
                      </a:r>
                      <a:r>
                        <a:rPr lang="en-US" sz="1200" b="0" dirty="0"/>
                        <a:t>:</a:t>
                      </a:r>
                      <a:r>
                        <a:rPr lang="en-US" sz="1200" b="0" baseline="0" dirty="0"/>
                        <a:t> </a:t>
                      </a:r>
                      <a:r>
                        <a:rPr lang="en-US" sz="1200" dirty="0"/>
                        <a:t>controls</a:t>
                      </a:r>
                      <a:r>
                        <a:rPr lang="en-US" sz="1200" baseline="0" dirty="0"/>
                        <a:t> user access, options, and Input/output destinations</a:t>
                      </a:r>
                      <a:endParaRPr lang="en-US" sz="1200" dirty="0"/>
                    </a:p>
                  </a:txBody>
                  <a:tcPr/>
                </a:tc>
                <a:tc>
                  <a:txBody>
                    <a:bodyPr/>
                    <a:lstStyle/>
                    <a:p>
                      <a:r>
                        <a:rPr lang="en-US" sz="1200" dirty="0"/>
                        <a:t>Administers</a:t>
                      </a:r>
                      <a:r>
                        <a:rPr lang="en-US" sz="1200" baseline="0" dirty="0"/>
                        <a:t> System Users, and related Roles</a:t>
                      </a:r>
                      <a:endParaRPr lang="en-US" sz="1200" dirty="0"/>
                    </a:p>
                  </a:txBody>
                  <a:tcPr/>
                </a:tc>
                <a:tc>
                  <a:txBody>
                    <a:bodyPr/>
                    <a:lstStyle/>
                    <a:p>
                      <a:r>
                        <a:rPr lang="en-US" sz="1200" dirty="0"/>
                        <a:t>Claim</a:t>
                      </a:r>
                      <a:r>
                        <a:rPr lang="en-US" sz="1200" baseline="0" dirty="0"/>
                        <a:t> ingest assumed to be batch (monthly) </a:t>
                      </a:r>
                    </a:p>
                    <a:p>
                      <a:r>
                        <a:rPr lang="en-US" sz="1200" dirty="0"/>
                        <a:t>Administers target</a:t>
                      </a:r>
                      <a:r>
                        <a:rPr lang="en-US" sz="1200" baseline="0" dirty="0"/>
                        <a:t> claim and claimant data that are available</a:t>
                      </a:r>
                      <a:endParaRPr lang="en-US" sz="1200" dirty="0"/>
                    </a:p>
                  </a:txBody>
                  <a:tcPr/>
                </a:tc>
                <a:tc>
                  <a:txBody>
                    <a:bodyPr/>
                    <a:lstStyle/>
                    <a:p>
                      <a:r>
                        <a:rPr lang="en-US" sz="1200" dirty="0"/>
                        <a:t>Administers Models that are available</a:t>
                      </a:r>
                    </a:p>
                  </a:txBody>
                  <a:tcPr/>
                </a:tc>
                <a:tc>
                  <a:txBody>
                    <a:bodyPr/>
                    <a:lstStyle/>
                    <a:p>
                      <a:r>
                        <a:rPr lang="en-US" sz="1200" dirty="0"/>
                        <a:t>Administers Reports formats</a:t>
                      </a:r>
                      <a:r>
                        <a:rPr lang="en-US" sz="1200" baseline="0" dirty="0"/>
                        <a:t> and templates that are available</a:t>
                      </a:r>
                      <a:endParaRPr lang="en-US" sz="1200" dirty="0"/>
                    </a:p>
                  </a:txBody>
                  <a:tcPr/>
                </a:tc>
                <a:extLst>
                  <a:ext uri="{0D108BD9-81ED-4DB2-BD59-A6C34878D82A}">
                    <a16:rowId xmlns:a16="http://schemas.microsoft.com/office/drawing/2014/main" val="10003"/>
                  </a:ext>
                </a:extLst>
              </a:tr>
            </a:tbl>
          </a:graphicData>
        </a:graphic>
      </p:graphicFrame>
      <p:sp>
        <p:nvSpPr>
          <p:cNvPr id="8" name="Oval 7"/>
          <p:cNvSpPr/>
          <p:nvPr/>
        </p:nvSpPr>
        <p:spPr>
          <a:xfrm flipH="1">
            <a:off x="2743200" y="207507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10" name="Oval 9"/>
          <p:cNvSpPr/>
          <p:nvPr/>
        </p:nvSpPr>
        <p:spPr>
          <a:xfrm flipH="1">
            <a:off x="3962400" y="207507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1" name="Oval 10"/>
          <p:cNvSpPr/>
          <p:nvPr/>
        </p:nvSpPr>
        <p:spPr>
          <a:xfrm flipH="1">
            <a:off x="5334000" y="207507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12" name="Oval 11"/>
          <p:cNvSpPr/>
          <p:nvPr/>
        </p:nvSpPr>
        <p:spPr>
          <a:xfrm flipH="1">
            <a:off x="6705600" y="207507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3" name="TextBox 2"/>
          <p:cNvSpPr txBox="1"/>
          <p:nvPr/>
        </p:nvSpPr>
        <p:spPr>
          <a:xfrm>
            <a:off x="539043" y="1684914"/>
            <a:ext cx="7913513" cy="369204"/>
          </a:xfrm>
          <a:prstGeom prst="rect">
            <a:avLst/>
          </a:prstGeom>
          <a:noFill/>
        </p:spPr>
        <p:txBody>
          <a:bodyPr wrap="none" rtlCol="0">
            <a:spAutoFit/>
          </a:bodyPr>
          <a:lstStyle/>
          <a:p>
            <a:r>
              <a:rPr lang="en-US" dirty="0"/>
              <a:t>User Sub-tasks &amp; Associated Capabilities (Detailed Workflow Attached in Appendix)</a:t>
            </a:r>
          </a:p>
        </p:txBody>
      </p:sp>
    </p:spTree>
    <p:extLst>
      <p:ext uri="{BB962C8B-B14F-4D97-AF65-F5344CB8AC3E}">
        <p14:creationId xmlns:p14="http://schemas.microsoft.com/office/powerpoint/2010/main" val="102680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15</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2" name="Rectangle 1"/>
          <p:cNvSpPr/>
          <p:nvPr/>
        </p:nvSpPr>
        <p:spPr>
          <a:xfrm>
            <a:off x="969835" y="2514600"/>
            <a:ext cx="7051930" cy="1569660"/>
          </a:xfrm>
          <a:prstGeom prst="rect">
            <a:avLst/>
          </a:prstGeom>
        </p:spPr>
        <p:txBody>
          <a:bodyPr wrap="none">
            <a:spAutoFit/>
          </a:bodyPr>
          <a:lstStyle/>
          <a:p>
            <a:pPr algn="ctr">
              <a:buClr>
                <a:srgbClr val="154F82"/>
              </a:buClr>
            </a:pPr>
            <a:r>
              <a:rPr lang="en-US" sz="3200" dirty="0">
                <a:ln w="12700">
                  <a:noFill/>
                </a:ln>
                <a:latin typeface="Lucida Bright" panose="02040602050505020304" pitchFamily="18" charset="0"/>
                <a:cs typeface="Times New Roman" panose="02020603050405020304" pitchFamily="18" charset="0"/>
              </a:rPr>
              <a:t>Section 3:</a:t>
            </a:r>
          </a:p>
          <a:p>
            <a:pPr algn="ctr">
              <a:buClr>
                <a:srgbClr val="154F82"/>
              </a:buClr>
            </a:pPr>
            <a:endParaRPr lang="en-US" sz="3200" dirty="0">
              <a:ln w="12700">
                <a:noFill/>
              </a:ln>
              <a:latin typeface="Lucida Bright" panose="02040602050505020304" pitchFamily="18" charset="0"/>
              <a:cs typeface="Times New Roman" panose="02020603050405020304" pitchFamily="18" charset="0"/>
            </a:endParaRPr>
          </a:p>
          <a:p>
            <a:pPr algn="ctr">
              <a:buClr>
                <a:srgbClr val="154F82"/>
              </a:buClr>
            </a:pPr>
            <a:r>
              <a:rPr lang="en-US" sz="3200" dirty="0">
                <a:ln w="12700">
                  <a:noFill/>
                </a:ln>
                <a:latin typeface="Lucida Bright" panose="02040602050505020304" pitchFamily="18" charset="0"/>
                <a:cs typeface="Times New Roman" panose="02020603050405020304" pitchFamily="18" charset="0"/>
              </a:rPr>
              <a:t>Design Assumptions by User Role </a:t>
            </a:r>
          </a:p>
        </p:txBody>
      </p:sp>
    </p:spTree>
    <p:extLst>
      <p:ext uri="{BB962C8B-B14F-4D97-AF65-F5344CB8AC3E}">
        <p14:creationId xmlns:p14="http://schemas.microsoft.com/office/powerpoint/2010/main" val="87812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9514"/>
            <a:ext cx="8686800" cy="1143000"/>
          </a:xfrm>
        </p:spPr>
        <p:txBody>
          <a:bodyPr>
            <a:no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Key Design Questions: System design activities also resulted in key questions that need to be resolved prior to development</a:t>
            </a:r>
            <a:endParaRPr lang="en-US" sz="2000" b="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16</a:t>
            </a:fld>
            <a:endParaRPr lang="en-US" dirty="0"/>
          </a:p>
        </p:txBody>
      </p:sp>
      <p:graphicFrame>
        <p:nvGraphicFramePr>
          <p:cNvPr id="7" name="Table 6"/>
          <p:cNvGraphicFramePr>
            <a:graphicFrameLocks noGrp="1"/>
          </p:cNvGraphicFramePr>
          <p:nvPr>
            <p:extLst/>
          </p:nvPr>
        </p:nvGraphicFramePr>
        <p:xfrm>
          <a:off x="381000" y="1759224"/>
          <a:ext cx="8382000" cy="4661004"/>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576684">
                <a:tc>
                  <a:txBody>
                    <a:bodyPr/>
                    <a:lstStyle/>
                    <a:p>
                      <a:pPr algn="ctr"/>
                      <a:r>
                        <a:rPr lang="en-US" sz="1200" dirty="0"/>
                        <a:t>Summary User Role</a:t>
                      </a:r>
                    </a:p>
                  </a:txBody>
                  <a:tcPr>
                    <a:solidFill>
                      <a:schemeClr val="tx2">
                        <a:lumMod val="75000"/>
                      </a:schemeClr>
                    </a:solidFill>
                  </a:tcPr>
                </a:tc>
                <a:tc>
                  <a:txBody>
                    <a:bodyPr/>
                    <a:lstStyle/>
                    <a:p>
                      <a:pPr algn="ctr"/>
                      <a:r>
                        <a:rPr lang="en-US" sz="1200" dirty="0"/>
                        <a:t>Log-in</a:t>
                      </a:r>
                    </a:p>
                  </a:txBody>
                  <a:tcPr>
                    <a:solidFill>
                      <a:schemeClr val="tx2">
                        <a:lumMod val="75000"/>
                      </a:schemeClr>
                    </a:solidFill>
                  </a:tcPr>
                </a:tc>
                <a:tc>
                  <a:txBody>
                    <a:bodyPr/>
                    <a:lstStyle/>
                    <a:p>
                      <a:pPr algn="ctr"/>
                      <a:r>
                        <a:rPr lang="en-US" sz="1200" dirty="0"/>
                        <a:t>Select Target Claims</a:t>
                      </a:r>
                    </a:p>
                  </a:txBody>
                  <a:tcPr>
                    <a:solidFill>
                      <a:schemeClr val="tx2">
                        <a:lumMod val="75000"/>
                      </a:schemeClr>
                    </a:solidFill>
                  </a:tcPr>
                </a:tc>
                <a:tc>
                  <a:txBody>
                    <a:bodyPr/>
                    <a:lstStyle/>
                    <a:p>
                      <a:pPr algn="ctr"/>
                      <a:r>
                        <a:rPr lang="en-US" sz="1200" dirty="0"/>
                        <a:t>Select &amp; Apply Models</a:t>
                      </a:r>
                    </a:p>
                  </a:txBody>
                  <a:tcPr>
                    <a:solidFill>
                      <a:schemeClr val="tx2">
                        <a:lumMod val="75000"/>
                      </a:schemeClr>
                    </a:solidFill>
                  </a:tcPr>
                </a:tc>
                <a:tc>
                  <a:txBody>
                    <a:bodyPr/>
                    <a:lstStyle/>
                    <a:p>
                      <a:pPr algn="ctr"/>
                      <a:r>
                        <a:rPr lang="en-US" sz="1200" dirty="0"/>
                        <a:t>Select</a:t>
                      </a:r>
                      <a:r>
                        <a:rPr lang="en-US" sz="1200" baseline="0" dirty="0"/>
                        <a:t> Output &amp; Destination</a:t>
                      </a:r>
                      <a:endParaRPr lang="en-US" sz="1200" dirty="0"/>
                    </a:p>
                  </a:txBody>
                  <a:tcPr>
                    <a:solidFill>
                      <a:schemeClr val="tx2">
                        <a:lumMod val="75000"/>
                      </a:schemeClr>
                    </a:solidFill>
                  </a:tcPr>
                </a:tc>
                <a:extLst>
                  <a:ext uri="{0D108BD9-81ED-4DB2-BD59-A6C34878D82A}">
                    <a16:rowId xmlns:a16="http://schemas.microsoft.com/office/drawing/2014/main" val="10000"/>
                  </a:ext>
                </a:extLst>
              </a:tr>
              <a:tr h="947316">
                <a:tc>
                  <a:txBody>
                    <a:bodyPr/>
                    <a:lstStyle/>
                    <a:p>
                      <a:r>
                        <a:rPr lang="en-US" sz="1100" b="1" dirty="0"/>
                        <a:t>Model</a:t>
                      </a:r>
                      <a:r>
                        <a:rPr lang="en-US" sz="1100" b="1" baseline="0" dirty="0"/>
                        <a:t> </a:t>
                      </a:r>
                      <a:r>
                        <a:rPr lang="en-US" sz="1100" b="1" dirty="0"/>
                        <a:t>Agent:</a:t>
                      </a:r>
                      <a:endParaRPr lang="en-US" sz="1100" dirty="0"/>
                    </a:p>
                  </a:txBody>
                  <a:tcPr/>
                </a:tc>
                <a:tc>
                  <a:txBody>
                    <a:bodyPr/>
                    <a:lstStyle/>
                    <a:p>
                      <a:pPr marL="117475" marR="0" indent="-117475" algn="l" defTabSz="9143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Should</a:t>
                      </a:r>
                      <a:r>
                        <a:rPr lang="en-US" sz="1100" baseline="0" dirty="0"/>
                        <a:t> authorization / De-authorization be a separate role?</a:t>
                      </a:r>
                    </a:p>
                    <a:p>
                      <a:pPr marL="117475" marR="0" indent="-117475" algn="l" defTabSz="914391"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txBody>
                  <a:tcPr/>
                </a:tc>
                <a:tc>
                  <a:txBody>
                    <a:bodyPr/>
                    <a:lstStyle/>
                    <a:p>
                      <a:pPr marL="171450" indent="-171450">
                        <a:buFont typeface="Arial" panose="020B0604020202020204" pitchFamily="34" charset="0"/>
                        <a:buChar char="•"/>
                      </a:pPr>
                      <a:r>
                        <a:rPr lang="en-US" sz="1100" dirty="0"/>
                        <a:t>How do we manage</a:t>
                      </a:r>
                      <a:r>
                        <a:rPr lang="en-US" sz="1100" baseline="0" dirty="0"/>
                        <a:t> or administer test data</a:t>
                      </a:r>
                      <a:endParaRPr lang="en-US" sz="1100" dirty="0"/>
                    </a:p>
                  </a:txBody>
                  <a:tcPr/>
                </a:tc>
                <a:tc>
                  <a:txBody>
                    <a:bodyPr/>
                    <a:lstStyle/>
                    <a:p>
                      <a:pPr marL="117475" indent="-117475">
                        <a:buFont typeface="Arial" panose="020B0604020202020204" pitchFamily="34" charset="0"/>
                        <a:buChar char="•"/>
                      </a:pPr>
                      <a:r>
                        <a:rPr lang="en-US" sz="1100" dirty="0"/>
                        <a:t>Viable</a:t>
                      </a:r>
                      <a:r>
                        <a:rPr lang="en-US" sz="1100" baseline="0" dirty="0"/>
                        <a:t> concepts for in-solution addition of select models exist – how high a priority is it?</a:t>
                      </a:r>
                      <a:endParaRPr lang="en-US" sz="1100" dirty="0"/>
                    </a:p>
                  </a:txBody>
                  <a:tcPr/>
                </a:tc>
                <a:tc>
                  <a:txBody>
                    <a:bodyPr/>
                    <a:lstStyle/>
                    <a:p>
                      <a:pPr marL="117475" indent="-117475">
                        <a:buFont typeface="Arial" panose="020B0604020202020204" pitchFamily="34" charset="0"/>
                        <a:buChar char="•"/>
                      </a:pPr>
                      <a:endParaRPr lang="en-US" sz="1100" dirty="0"/>
                    </a:p>
                  </a:txBody>
                  <a:tcPr/>
                </a:tc>
                <a:extLst>
                  <a:ext uri="{0D108BD9-81ED-4DB2-BD59-A6C34878D82A}">
                    <a16:rowId xmlns:a16="http://schemas.microsoft.com/office/drawing/2014/main" val="10001"/>
                  </a:ext>
                </a:extLst>
              </a:tr>
              <a:tr h="495547">
                <a:tc>
                  <a:txBody>
                    <a:bodyPr/>
                    <a:lstStyle/>
                    <a:p>
                      <a:r>
                        <a:rPr lang="en-US" sz="1100" b="1" dirty="0"/>
                        <a:t>Modeler</a:t>
                      </a:r>
                      <a:r>
                        <a:rPr lang="en-US" sz="1100" b="1" baseline="0" dirty="0"/>
                        <a:t>:</a:t>
                      </a:r>
                      <a:endParaRPr lang="en-US" sz="1100" dirty="0"/>
                    </a:p>
                  </a:txBody>
                  <a:tcPr/>
                </a:tc>
                <a:tc>
                  <a:txBody>
                    <a:bodyPr/>
                    <a:lstStyle/>
                    <a:p>
                      <a:endParaRPr lang="en-US" sz="1100" dirty="0"/>
                    </a:p>
                  </a:txBody>
                  <a:tcPr/>
                </a:tc>
                <a:tc>
                  <a:txBody>
                    <a:bodyPr/>
                    <a:lstStyle/>
                    <a:p>
                      <a:pPr marL="171450" indent="-171450">
                        <a:buFont typeface="Arial" panose="020B0604020202020204" pitchFamily="34" charset="0"/>
                        <a:buChar char="•"/>
                      </a:pPr>
                      <a:r>
                        <a:rPr lang="en-US" sz="1200" dirty="0"/>
                        <a:t>What level of detail is available in viewing dataset?</a:t>
                      </a:r>
                    </a:p>
                    <a:p>
                      <a:pPr marL="171450" indent="-171450">
                        <a:buFont typeface="Arial" panose="020B0604020202020204" pitchFamily="34" charset="0"/>
                        <a:buChar char="•"/>
                      </a:pPr>
                      <a:r>
                        <a:rPr lang="en-US" sz="1200" dirty="0"/>
                        <a:t>How</a:t>
                      </a:r>
                      <a:r>
                        <a:rPr lang="en-US" sz="1200" baseline="0" dirty="0"/>
                        <a:t> long should datasets be retained?</a:t>
                      </a:r>
                    </a:p>
                    <a:p>
                      <a:pPr marL="171450" indent="-171450">
                        <a:buFont typeface="Arial" panose="020B0604020202020204" pitchFamily="34" charset="0"/>
                        <a:buChar char="•"/>
                      </a:pPr>
                      <a:r>
                        <a:rPr lang="en-US" sz="1200" baseline="0" dirty="0"/>
                        <a:t>What filters may be applied?</a:t>
                      </a:r>
                      <a:endParaRPr lang="en-US" sz="1200" dirty="0"/>
                    </a:p>
                  </a:txBody>
                  <a:tcPr/>
                </a:tc>
                <a:tc>
                  <a:txBody>
                    <a:bodyPr/>
                    <a:lstStyle/>
                    <a:p>
                      <a:pPr marL="171450" indent="-171450">
                        <a:buFont typeface="Arial" panose="020B0604020202020204" pitchFamily="34" charset="0"/>
                        <a:buChar char="•"/>
                      </a:pPr>
                      <a:r>
                        <a:rPr lang="en-US" sz="1200" dirty="0"/>
                        <a:t>What kinds</a:t>
                      </a:r>
                      <a:r>
                        <a:rPr lang="en-US" sz="1200" baseline="0" dirty="0"/>
                        <a:t> of information about a model are important/viewed?</a:t>
                      </a:r>
                      <a:endParaRPr lang="en-US" sz="1200" dirty="0"/>
                    </a:p>
                    <a:p>
                      <a:pPr marL="171450" indent="-171450">
                        <a:buFont typeface="Arial" panose="020B0604020202020204" pitchFamily="34" charset="0"/>
                        <a:buChar char="•"/>
                      </a:pPr>
                      <a:r>
                        <a:rPr lang="en-US" sz="1200" dirty="0"/>
                        <a:t>Are</a:t>
                      </a:r>
                      <a:r>
                        <a:rPr lang="en-US" sz="1200" baseline="0" dirty="0"/>
                        <a:t> there any performance expectations?</a:t>
                      </a:r>
                    </a:p>
                    <a:p>
                      <a:pPr marL="171450" indent="-171450">
                        <a:buFont typeface="Arial" panose="020B0604020202020204" pitchFamily="34" charset="0"/>
                        <a:buChar char="•"/>
                      </a:pPr>
                      <a:r>
                        <a:rPr lang="en-US" sz="1200" baseline="0" dirty="0"/>
                        <a:t>Will validation against the RVSR rated claim be expected?</a:t>
                      </a:r>
                      <a:endParaRPr lang="en-US" sz="1200" dirty="0"/>
                    </a:p>
                  </a:txBody>
                  <a:tcPr/>
                </a:tc>
                <a:tc>
                  <a:txBody>
                    <a:bodyPr/>
                    <a:lstStyle/>
                    <a:p>
                      <a:pPr marL="171450" indent="-171450">
                        <a:buFont typeface="Arial" panose="020B0604020202020204" pitchFamily="34" charset="0"/>
                        <a:buChar char="•"/>
                      </a:pPr>
                      <a:endParaRPr lang="en-US" sz="1100" dirty="0"/>
                    </a:p>
                  </a:txBody>
                  <a:tcPr/>
                </a:tc>
                <a:extLst>
                  <a:ext uri="{0D108BD9-81ED-4DB2-BD59-A6C34878D82A}">
                    <a16:rowId xmlns:a16="http://schemas.microsoft.com/office/drawing/2014/main" val="10002"/>
                  </a:ext>
                </a:extLst>
              </a:tr>
              <a:tr h="685800">
                <a:tc>
                  <a:txBody>
                    <a:bodyPr/>
                    <a:lstStyle/>
                    <a:p>
                      <a:r>
                        <a:rPr lang="en-US" sz="1100" b="1" dirty="0"/>
                        <a:t>Administrator</a:t>
                      </a:r>
                      <a:r>
                        <a:rPr lang="en-US" sz="1100" b="0" dirty="0"/>
                        <a:t>:</a:t>
                      </a:r>
                      <a:endParaRPr lang="en-US" sz="1100" dirty="0"/>
                    </a:p>
                  </a:txBody>
                  <a:tcPr/>
                </a:tc>
                <a:tc>
                  <a:txBody>
                    <a:bodyPr/>
                    <a:lstStyle/>
                    <a:p>
                      <a:pPr marL="171450" indent="-171450">
                        <a:buFont typeface="Arial" panose="020B0604020202020204" pitchFamily="34" charset="0"/>
                        <a:buChar char="•"/>
                      </a:pPr>
                      <a:r>
                        <a:rPr lang="en-US" sz="1100" dirty="0"/>
                        <a:t>How large a user community is envisioned?</a:t>
                      </a:r>
                    </a:p>
                  </a:txBody>
                  <a:tcPr/>
                </a:tc>
                <a:tc>
                  <a:txBody>
                    <a:bodyPr/>
                    <a:lstStyle/>
                    <a:p>
                      <a:pPr marL="171450" indent="-171450">
                        <a:buFont typeface="Arial" panose="020B0604020202020204" pitchFamily="34" charset="0"/>
                        <a:buChar char="•"/>
                      </a:pPr>
                      <a:r>
                        <a:rPr lang="en-US" sz="1100" dirty="0"/>
                        <a:t>What should be assumed</a:t>
                      </a:r>
                      <a:r>
                        <a:rPr lang="en-US" sz="1100" baseline="0" dirty="0"/>
                        <a:t> for the long-term re; target claim data (e.g., still batch, adjudicated vs. in-process claims, etc.)</a:t>
                      </a:r>
                    </a:p>
                    <a:p>
                      <a:pPr marL="171450" indent="-171450">
                        <a:buFont typeface="Arial" panose="020B0604020202020204" pitchFamily="34" charset="0"/>
                        <a:buChar char="•"/>
                      </a:pPr>
                      <a:r>
                        <a:rPr lang="en-US" sz="1100" dirty="0"/>
                        <a:t>Will data be provided sequentially</a:t>
                      </a:r>
                      <a:r>
                        <a:rPr lang="en-US" sz="1100" baseline="0" dirty="0"/>
                        <a:t> such that a running archive can be established?  What is the long-term plan?</a:t>
                      </a:r>
                      <a:endParaRPr lang="en-US" sz="1100" dirty="0"/>
                    </a:p>
                  </a:txBody>
                  <a:tcPr/>
                </a:tc>
                <a:tc>
                  <a:txBody>
                    <a:bodyPr/>
                    <a:lstStyle/>
                    <a:p>
                      <a:pPr marL="171450" indent="-171450">
                        <a:buFont typeface="Arial" panose="020B0604020202020204" pitchFamily="34" charset="0"/>
                        <a:buChar char="•"/>
                      </a:pPr>
                      <a:r>
                        <a:rPr lang="en-US" sz="1100" dirty="0"/>
                        <a:t>How long should</a:t>
                      </a:r>
                      <a:r>
                        <a:rPr lang="en-US" sz="1100" baseline="0" dirty="0"/>
                        <a:t> models be retained within the application (what is the archiving strategy)</a:t>
                      </a:r>
                    </a:p>
                  </a:txBody>
                  <a:tcPr/>
                </a:tc>
                <a:tc>
                  <a:txBody>
                    <a:bodyPr/>
                    <a:lstStyle/>
                    <a:p>
                      <a:pPr marL="171450" indent="-171450">
                        <a:buFont typeface="Arial" panose="020B0604020202020204" pitchFamily="34" charset="0"/>
                        <a:buChar char="•"/>
                      </a:pPr>
                      <a:r>
                        <a:rPr lang="en-US" sz="1100" dirty="0"/>
                        <a:t>How long should output results be retained (and who makes this</a:t>
                      </a:r>
                      <a:r>
                        <a:rPr lang="en-US" sz="1100" baseline="0" dirty="0"/>
                        <a:t> decision)?</a:t>
                      </a:r>
                      <a:endParaRPr lang="en-US" sz="11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685800" y="1447800"/>
            <a:ext cx="7620000" cy="369204"/>
          </a:xfrm>
          <a:prstGeom prst="rect">
            <a:avLst/>
          </a:prstGeom>
          <a:noFill/>
        </p:spPr>
        <p:txBody>
          <a:bodyPr wrap="square" rtlCol="0">
            <a:spAutoFit/>
          </a:bodyPr>
          <a:lstStyle/>
          <a:p>
            <a:pPr algn="ctr"/>
            <a:r>
              <a:rPr lang="en-US" dirty="0"/>
              <a:t>User Role specific Questions</a:t>
            </a:r>
          </a:p>
        </p:txBody>
      </p:sp>
    </p:spTree>
    <p:extLst>
      <p:ext uri="{BB962C8B-B14F-4D97-AF65-F5344CB8AC3E}">
        <p14:creationId xmlns:p14="http://schemas.microsoft.com/office/powerpoint/2010/main" val="133129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Key Design Assumptions: These system capabilities are based on related assumptions that require VA/SME verification </a:t>
            </a:r>
            <a:endParaRPr lang="en-US" sz="2000" b="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1250748"/>
              </p:ext>
            </p:extLst>
          </p:nvPr>
        </p:nvGraphicFramePr>
        <p:xfrm>
          <a:off x="381000" y="1785516"/>
          <a:ext cx="8382000" cy="4843884"/>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576684">
                <a:tc>
                  <a:txBody>
                    <a:bodyPr/>
                    <a:lstStyle/>
                    <a:p>
                      <a:pPr algn="ctr"/>
                      <a:r>
                        <a:rPr lang="en-US" sz="1200" dirty="0"/>
                        <a:t>Summary User Role</a:t>
                      </a:r>
                    </a:p>
                  </a:txBody>
                  <a:tcPr>
                    <a:solidFill>
                      <a:schemeClr val="tx2">
                        <a:lumMod val="75000"/>
                      </a:schemeClr>
                    </a:solidFill>
                  </a:tcPr>
                </a:tc>
                <a:tc>
                  <a:txBody>
                    <a:bodyPr/>
                    <a:lstStyle/>
                    <a:p>
                      <a:pPr algn="ctr"/>
                      <a:r>
                        <a:rPr lang="en-US" sz="1200" dirty="0"/>
                        <a:t>Log-in</a:t>
                      </a:r>
                    </a:p>
                  </a:txBody>
                  <a:tcPr>
                    <a:solidFill>
                      <a:schemeClr val="tx2">
                        <a:lumMod val="75000"/>
                      </a:schemeClr>
                    </a:solidFill>
                  </a:tcPr>
                </a:tc>
                <a:tc>
                  <a:txBody>
                    <a:bodyPr/>
                    <a:lstStyle/>
                    <a:p>
                      <a:pPr algn="ctr"/>
                      <a:r>
                        <a:rPr lang="en-US" sz="1200" dirty="0"/>
                        <a:t>Select Target Claims</a:t>
                      </a:r>
                    </a:p>
                  </a:txBody>
                  <a:tcPr>
                    <a:solidFill>
                      <a:schemeClr val="tx2">
                        <a:lumMod val="75000"/>
                      </a:schemeClr>
                    </a:solidFill>
                  </a:tcPr>
                </a:tc>
                <a:tc>
                  <a:txBody>
                    <a:bodyPr/>
                    <a:lstStyle/>
                    <a:p>
                      <a:pPr algn="ctr"/>
                      <a:r>
                        <a:rPr lang="en-US" sz="1200" dirty="0"/>
                        <a:t>Select &amp; Apply Models</a:t>
                      </a:r>
                    </a:p>
                  </a:txBody>
                  <a:tcPr>
                    <a:solidFill>
                      <a:schemeClr val="tx2">
                        <a:lumMod val="75000"/>
                      </a:schemeClr>
                    </a:solidFill>
                  </a:tcPr>
                </a:tc>
                <a:tc>
                  <a:txBody>
                    <a:bodyPr/>
                    <a:lstStyle/>
                    <a:p>
                      <a:pPr algn="ctr"/>
                      <a:r>
                        <a:rPr lang="en-US" sz="1200" dirty="0"/>
                        <a:t>Select</a:t>
                      </a:r>
                      <a:r>
                        <a:rPr lang="en-US" sz="1200" baseline="0" dirty="0"/>
                        <a:t> Output &amp; Destination</a:t>
                      </a:r>
                      <a:endParaRPr lang="en-US" sz="1200" dirty="0"/>
                    </a:p>
                  </a:txBody>
                  <a:tcPr>
                    <a:solidFill>
                      <a:schemeClr val="tx2">
                        <a:lumMod val="75000"/>
                      </a:schemeClr>
                    </a:solidFill>
                  </a:tcPr>
                </a:tc>
                <a:extLst>
                  <a:ext uri="{0D108BD9-81ED-4DB2-BD59-A6C34878D82A}">
                    <a16:rowId xmlns:a16="http://schemas.microsoft.com/office/drawing/2014/main" val="10000"/>
                  </a:ext>
                </a:extLst>
              </a:tr>
              <a:tr h="947316">
                <a:tc>
                  <a:txBody>
                    <a:bodyPr/>
                    <a:lstStyle/>
                    <a:p>
                      <a:r>
                        <a:rPr lang="en-US" sz="1100" b="1" dirty="0"/>
                        <a:t>Model</a:t>
                      </a:r>
                      <a:r>
                        <a:rPr lang="en-US" sz="1100" b="1" baseline="0" dirty="0"/>
                        <a:t> </a:t>
                      </a:r>
                      <a:r>
                        <a:rPr lang="en-US" sz="1100" b="1" dirty="0"/>
                        <a:t>Agent:</a:t>
                      </a:r>
                      <a:endParaRPr lang="en-US" sz="1100" dirty="0"/>
                    </a:p>
                  </a:txBody>
                  <a:tcPr/>
                </a:tc>
                <a:tc>
                  <a:txBody>
                    <a:bodyPr/>
                    <a:lstStyle/>
                    <a:p>
                      <a:pPr marL="117475" marR="0" indent="-117475" algn="l" defTabSz="9143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Administrator</a:t>
                      </a:r>
                      <a:r>
                        <a:rPr lang="en-US" sz="1100" baseline="0" dirty="0"/>
                        <a:t> assigns a “domain” for which the agent is responsible</a:t>
                      </a:r>
                    </a:p>
                    <a:p>
                      <a:pPr marL="117475" marR="0" indent="-117475" algn="l" defTabSz="9143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The agent is empowered to authorize/de-authorize a model for general system use</a:t>
                      </a:r>
                      <a:endParaRPr lang="en-US" sz="1100" dirty="0"/>
                    </a:p>
                  </a:txBody>
                  <a:tcPr/>
                </a:tc>
                <a:tc>
                  <a:txBody>
                    <a:bodyPr/>
                    <a:lstStyle/>
                    <a:p>
                      <a:pPr marL="171450" indent="-171450">
                        <a:buFont typeface="Arial" panose="020B0604020202020204" pitchFamily="34" charset="0"/>
                        <a:buChar char="•"/>
                      </a:pPr>
                      <a:r>
                        <a:rPr lang="en-US" sz="1100" dirty="0"/>
                        <a:t>Is responsible for submitting test data for verifyin</a:t>
                      </a:r>
                      <a:r>
                        <a:rPr lang="en-US" sz="1100" baseline="0" dirty="0"/>
                        <a:t>g new  &amp; modified models</a:t>
                      </a:r>
                      <a:endParaRPr lang="en-US" sz="1100" dirty="0"/>
                    </a:p>
                  </a:txBody>
                  <a:tcPr/>
                </a:tc>
                <a:tc>
                  <a:txBody>
                    <a:bodyPr/>
                    <a:lstStyle/>
                    <a:p>
                      <a:pPr marL="117475" indent="-117475">
                        <a:buFont typeface="Arial" panose="020B0604020202020204" pitchFamily="34" charset="0"/>
                        <a:buChar char="•"/>
                      </a:pPr>
                      <a:r>
                        <a:rPr lang="en-US" sz="1100" dirty="0"/>
                        <a:t>While multiple</a:t>
                      </a:r>
                      <a:r>
                        <a:rPr lang="en-US" sz="1100" baseline="0" dirty="0"/>
                        <a:t> models may be available at one time, only 1 model is available for general use in the system </a:t>
                      </a:r>
                    </a:p>
                    <a:p>
                      <a:pPr marL="117475" indent="-117475">
                        <a:buFont typeface="Arial" panose="020B0604020202020204" pitchFamily="34" charset="0"/>
                        <a:buChar char="•"/>
                      </a:pPr>
                      <a:r>
                        <a:rPr lang="en-US" sz="1100" dirty="0"/>
                        <a:t>Model specifications &amp; DMM are provided to Administrator</a:t>
                      </a:r>
                      <a:r>
                        <a:rPr lang="en-US" sz="1100" baseline="0" dirty="0"/>
                        <a:t> to upload</a:t>
                      </a:r>
                    </a:p>
                    <a:p>
                      <a:pPr marL="117475" indent="-117475">
                        <a:buFont typeface="Arial" panose="020B0604020202020204" pitchFamily="34" charset="0"/>
                        <a:buChar char="•"/>
                      </a:pPr>
                      <a:r>
                        <a:rPr lang="en-US" sz="1100" baseline="0" dirty="0"/>
                        <a:t>Any model change is treated as a new model and executed extern to the system</a:t>
                      </a:r>
                      <a:endParaRPr lang="en-US" sz="1100" dirty="0"/>
                    </a:p>
                  </a:txBody>
                  <a:tcPr/>
                </a:tc>
                <a:tc>
                  <a:txBody>
                    <a:bodyPr/>
                    <a:lstStyle/>
                    <a:p>
                      <a:pPr marL="117475" indent="-117475">
                        <a:buFont typeface="Arial" panose="020B0604020202020204" pitchFamily="34" charset="0"/>
                        <a:buChar char="•"/>
                      </a:pPr>
                      <a:r>
                        <a:rPr lang="en-US" sz="1100" dirty="0"/>
                        <a:t>The modeling agent will be provided capabilities to authorize or de-authorize a models use within the system for his domain</a:t>
                      </a:r>
                    </a:p>
                    <a:p>
                      <a:pPr marL="117475" indent="-117475">
                        <a:buFont typeface="Arial" panose="020B0604020202020204" pitchFamily="34" charset="0"/>
                        <a:buChar char="•"/>
                      </a:pPr>
                      <a:r>
                        <a:rPr lang="en-US" sz="1100" dirty="0"/>
                        <a:t>The</a:t>
                      </a:r>
                      <a:r>
                        <a:rPr lang="en-US" sz="1100" baseline="0" dirty="0"/>
                        <a:t> change will not impact “in-flight” operations</a:t>
                      </a:r>
                      <a:endParaRPr lang="en-US" sz="1100" dirty="0"/>
                    </a:p>
                  </a:txBody>
                  <a:tcPr/>
                </a:tc>
                <a:extLst>
                  <a:ext uri="{0D108BD9-81ED-4DB2-BD59-A6C34878D82A}">
                    <a16:rowId xmlns:a16="http://schemas.microsoft.com/office/drawing/2014/main" val="10001"/>
                  </a:ext>
                </a:extLst>
              </a:tr>
              <a:tr h="495547">
                <a:tc>
                  <a:txBody>
                    <a:bodyPr/>
                    <a:lstStyle/>
                    <a:p>
                      <a:r>
                        <a:rPr lang="en-US" sz="1100" b="1" dirty="0"/>
                        <a:t>Modeler</a:t>
                      </a:r>
                      <a:r>
                        <a:rPr lang="en-US" sz="1100" b="1" baseline="0" dirty="0"/>
                        <a:t>:</a:t>
                      </a:r>
                      <a:endParaRPr lang="en-US" sz="1100" dirty="0"/>
                    </a:p>
                  </a:txBody>
                  <a:tcPr/>
                </a:tc>
                <a:tc>
                  <a:txBody>
                    <a:bodyPr/>
                    <a:lstStyle/>
                    <a:p>
                      <a:endParaRPr lang="en-US" sz="1100" dirty="0"/>
                    </a:p>
                  </a:txBody>
                  <a:tcPr/>
                </a:tc>
                <a:tc>
                  <a:txBody>
                    <a:bodyPr/>
                    <a:lstStyle/>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dirty="0"/>
                        <a:t>Multiple modeling domains can be applied.</a:t>
                      </a:r>
                    </a:p>
                    <a:p>
                      <a:pPr marL="171450" indent="-171450">
                        <a:buFont typeface="Arial" panose="020B0604020202020204" pitchFamily="34" charset="0"/>
                        <a:buChar char="•"/>
                      </a:pPr>
                      <a:r>
                        <a:rPr lang="en-US" sz="1200" dirty="0"/>
                        <a:t>Only a single</a:t>
                      </a:r>
                      <a:r>
                        <a:rPr lang="en-US" sz="1200" baseline="0" dirty="0"/>
                        <a:t> authorized version exists</a:t>
                      </a:r>
                      <a:endParaRPr lang="en-US" sz="1200" dirty="0"/>
                    </a:p>
                  </a:txBody>
                  <a:tcPr/>
                </a:tc>
                <a:tc>
                  <a:txBody>
                    <a:bodyPr/>
                    <a:lstStyle/>
                    <a:p>
                      <a:pPr marL="171450" indent="-171450">
                        <a:buFont typeface="Arial" panose="020B0604020202020204" pitchFamily="34" charset="0"/>
                        <a:buChar char="•"/>
                      </a:pPr>
                      <a:r>
                        <a:rPr lang="en-US" sz="1200" dirty="0"/>
                        <a:t>Reports are applied to output.</a:t>
                      </a:r>
                      <a:endParaRPr lang="en-US" sz="1200" baseline="0" dirty="0"/>
                    </a:p>
                    <a:p>
                      <a:pPr marL="171450" indent="-171450">
                        <a:buFont typeface="Arial" panose="020B0604020202020204" pitchFamily="34" charset="0"/>
                        <a:buChar char="•"/>
                      </a:pPr>
                      <a:r>
                        <a:rPr lang="en-US" sz="1200" baseline="0" dirty="0"/>
                        <a:t>Rendered reports are capable of being exported.</a:t>
                      </a:r>
                    </a:p>
                    <a:p>
                      <a:pPr marL="171450" indent="-171450">
                        <a:buFont typeface="Arial" panose="020B0604020202020204" pitchFamily="34" charset="0"/>
                        <a:buChar char="•"/>
                      </a:pPr>
                      <a:r>
                        <a:rPr lang="en-US" sz="1200" baseline="0" dirty="0"/>
                        <a:t>Storage and delivery of exported reports will be the responsibility of the user.</a:t>
                      </a:r>
                      <a:endParaRPr lang="en-US" sz="1200" dirty="0"/>
                    </a:p>
                  </a:txBody>
                  <a:tcPr/>
                </a:tc>
                <a:extLst>
                  <a:ext uri="{0D108BD9-81ED-4DB2-BD59-A6C34878D82A}">
                    <a16:rowId xmlns:a16="http://schemas.microsoft.com/office/drawing/2014/main" val="10002"/>
                  </a:ext>
                </a:extLst>
              </a:tr>
              <a:tr h="685800">
                <a:tc>
                  <a:txBody>
                    <a:bodyPr/>
                    <a:lstStyle/>
                    <a:p>
                      <a:r>
                        <a:rPr lang="en-US" sz="1100" b="1" dirty="0"/>
                        <a:t>Administrator</a:t>
                      </a:r>
                      <a:r>
                        <a:rPr lang="en-US" sz="1100" b="0" dirty="0"/>
                        <a:t>:</a:t>
                      </a:r>
                      <a:endParaRPr lang="en-US" sz="1100" dirty="0"/>
                    </a:p>
                  </a:txBody>
                  <a:tcPr/>
                </a:tc>
                <a:tc>
                  <a:txBody>
                    <a:bodyPr/>
                    <a:lstStyle/>
                    <a:p>
                      <a:r>
                        <a:rPr lang="en-US" sz="1100" dirty="0"/>
                        <a:t>Administers</a:t>
                      </a:r>
                      <a:r>
                        <a:rPr lang="en-US" sz="1100" baseline="0" dirty="0"/>
                        <a:t> both users, and domain assignment for modeling agents</a:t>
                      </a:r>
                      <a:endParaRPr lang="en-US" sz="1100" dirty="0"/>
                    </a:p>
                  </a:txBody>
                  <a:tcPr/>
                </a:tc>
                <a:tc>
                  <a:txBody>
                    <a:bodyPr/>
                    <a:lstStyle/>
                    <a:p>
                      <a:r>
                        <a:rPr lang="en-US" sz="1100" dirty="0"/>
                        <a:t>Administers target data (test, operational, obsolete)</a:t>
                      </a:r>
                    </a:p>
                  </a:txBody>
                  <a:tcPr/>
                </a:tc>
                <a:tc>
                  <a:txBody>
                    <a:bodyPr/>
                    <a:lstStyle/>
                    <a:p>
                      <a:r>
                        <a:rPr lang="en-US" sz="1100" dirty="0"/>
                        <a:t>Verifies</a:t>
                      </a:r>
                      <a:r>
                        <a:rPr lang="en-US" sz="1100" baseline="0" dirty="0"/>
                        <a:t> model conformance and codes feature set specifications</a:t>
                      </a:r>
                    </a:p>
                    <a:p>
                      <a:r>
                        <a:rPr lang="en-US" sz="1100" baseline="0" dirty="0"/>
                        <a:t>Administers model availability (including Obsolete)</a:t>
                      </a:r>
                      <a:endParaRPr lang="en-US" sz="1100" dirty="0"/>
                    </a:p>
                  </a:txBody>
                  <a:tcPr/>
                </a:tc>
                <a:tc>
                  <a:txBody>
                    <a:bodyPr/>
                    <a:lstStyle/>
                    <a:p>
                      <a:r>
                        <a:rPr lang="en-US" sz="1100" dirty="0"/>
                        <a:t>Administers report templates and formats</a:t>
                      </a:r>
                    </a:p>
                    <a:p>
                      <a:r>
                        <a:rPr lang="en-US" sz="1100" dirty="0"/>
                        <a:t>Administers output destination storage</a:t>
                      </a:r>
                      <a:r>
                        <a:rPr lang="en-US" sz="1100" baseline="0" dirty="0"/>
                        <a:t> (operational and obsolete)</a:t>
                      </a:r>
                      <a:endParaRPr lang="en-US" sz="11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685800" y="1480716"/>
            <a:ext cx="7620000" cy="369204"/>
          </a:xfrm>
          <a:prstGeom prst="rect">
            <a:avLst/>
          </a:prstGeom>
          <a:noFill/>
        </p:spPr>
        <p:txBody>
          <a:bodyPr wrap="square" rtlCol="0">
            <a:spAutoFit/>
          </a:bodyPr>
          <a:lstStyle/>
          <a:p>
            <a:pPr algn="ctr"/>
            <a:r>
              <a:rPr lang="en-US" dirty="0"/>
              <a:t>Key Design Assumptions</a:t>
            </a:r>
          </a:p>
        </p:txBody>
      </p:sp>
    </p:spTree>
    <p:extLst>
      <p:ext uri="{BB962C8B-B14F-4D97-AF65-F5344CB8AC3E}">
        <p14:creationId xmlns:p14="http://schemas.microsoft.com/office/powerpoint/2010/main" val="345433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18</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Assumptions around auditing authorized model</a:t>
            </a:r>
            <a:br>
              <a:rPr lang="en-US" sz="2000" b="1" dirty="0">
                <a:ln w="12700">
                  <a:noFill/>
                </a:ln>
                <a:latin typeface="Lucida Bright" panose="02040602050505020304" pitchFamily="18" charset="0"/>
                <a:cs typeface="Times New Roman" panose="02020603050405020304" pitchFamily="18" charset="0"/>
              </a:rPr>
            </a:b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marL="1030288" indent="-341313">
              <a:buClr>
                <a:srgbClr val="154F82"/>
              </a:buClr>
              <a:buFont typeface="Wingdings" panose="05000000000000000000" pitchFamily="2" charset="2"/>
              <a:buChar char="q"/>
            </a:pPr>
            <a:endParaRPr lang="en-US" sz="1600" b="1" dirty="0">
              <a:ln w="12700">
                <a:noFill/>
              </a:ln>
              <a:cs typeface="Times New Roman" panose="02020603050405020304" pitchFamily="18" charset="0"/>
            </a:endParaRPr>
          </a:p>
          <a:p>
            <a:pPr marL="0" indent="0" algn="ctr">
              <a:buNone/>
            </a:pPr>
            <a:r>
              <a:rPr lang="en-US" sz="2000" dirty="0">
                <a:latin typeface="Lucida Bright" panose="02040602050505020304" pitchFamily="18" charset="0"/>
              </a:rPr>
              <a:t>Summary View</a:t>
            </a:r>
          </a:p>
          <a:p>
            <a:pPr marL="0" indent="0">
              <a:buNone/>
            </a:pPr>
            <a:endParaRPr lang="en-US" sz="2000" dirty="0">
              <a:latin typeface="Lucida Bright" panose="02040602050505020304" pitchFamily="18" charset="0"/>
            </a:endParaRPr>
          </a:p>
          <a:p>
            <a:pPr marL="0" indent="0" algn="just">
              <a:buNone/>
            </a:pPr>
            <a:r>
              <a:rPr lang="en-US" sz="2000" dirty="0">
                <a:latin typeface="Lucida Bright" panose="02040602050505020304" pitchFamily="18" charset="0"/>
              </a:rPr>
              <a:t>Using the approach of making a single version of a model the authority for rating means preserving the relationship to this model for a given outcome addresses a basic audit concern. Which model was used to produce 'this' rating.</a:t>
            </a:r>
          </a:p>
          <a:p>
            <a:pPr marL="0" indent="0" algn="just">
              <a:buNone/>
            </a:pPr>
            <a:r>
              <a:rPr lang="en-US" sz="2000" dirty="0">
                <a:latin typeface="Lucida Bright" panose="02040602050505020304" pitchFamily="18" charset="0"/>
              </a:rPr>
              <a:t> </a:t>
            </a:r>
          </a:p>
          <a:p>
            <a:pPr marL="0" indent="0" algn="just">
              <a:buNone/>
            </a:pPr>
            <a:r>
              <a:rPr lang="en-US" sz="2000" dirty="0">
                <a:latin typeface="Lucida Bright" panose="02040602050505020304" pitchFamily="18" charset="0"/>
              </a:rPr>
              <a:t>Currently, ratings uses time periods to determine what was effective but this requires an additional reference point to capture when it become available within the system. These data points make addressing the same basic audit concern much more complex.</a:t>
            </a:r>
          </a:p>
        </p:txBody>
      </p:sp>
    </p:spTree>
    <p:extLst>
      <p:ext uri="{BB962C8B-B14F-4D97-AF65-F5344CB8AC3E}">
        <p14:creationId xmlns:p14="http://schemas.microsoft.com/office/powerpoint/2010/main" val="202327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19</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Assumptions around auditing authorized model</a:t>
            </a:r>
            <a:br>
              <a:rPr lang="en-US" sz="2000" b="1" dirty="0">
                <a:ln w="12700">
                  <a:noFill/>
                </a:ln>
                <a:latin typeface="Lucida Bright" panose="02040602050505020304" pitchFamily="18" charset="0"/>
                <a:cs typeface="Times New Roman" panose="02020603050405020304" pitchFamily="18" charset="0"/>
              </a:rPr>
            </a:b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marL="0" indent="0" algn="ctr">
              <a:buNone/>
            </a:pPr>
            <a:r>
              <a:rPr lang="en-US" sz="2000" dirty="0">
                <a:latin typeface="Lucida Bright" panose="02040602050505020304" pitchFamily="18" charset="0"/>
              </a:rPr>
              <a:t>Detailed View</a:t>
            </a:r>
          </a:p>
          <a:p>
            <a:pPr marL="0" indent="0">
              <a:buNone/>
            </a:pPr>
            <a:r>
              <a:rPr lang="en-US" sz="1800" dirty="0">
                <a:latin typeface="Lucida Bright" panose="02040602050505020304" pitchFamily="18" charset="0"/>
              </a:rPr>
              <a:t>Currently, rating rules are governed by the Schedule of Rating Disabilities which has a definitive period of effectivity governed by law. In order to represent this within a system effectively requires capturing the date at which the representation of the rules were both authorized and the period of time in which they were effective. This makes auditing a very complex exercise, illustrated by the following example:</a:t>
            </a:r>
          </a:p>
          <a:p>
            <a:pPr marL="0" indent="0" algn="just">
              <a:buNone/>
            </a:pPr>
            <a:r>
              <a:rPr lang="en-US" sz="1800" dirty="0">
                <a:solidFill>
                  <a:srgbClr val="0070C0"/>
                </a:solidFill>
                <a:latin typeface="Lucida Bright" panose="02040602050505020304" pitchFamily="18" charset="0"/>
              </a:rPr>
              <a:t>If on 2/1/2015 I rate a claim but on 3/1/2015 I add a schedule with an effectivity period of 1/1/2015 to 6/1/2015 and perform an audit on 7/1/2015 I have several concerns to consider in answering a seemingly simple question. Which schedule did I use, if I look at only one dimension of time I would erroneously state the 1/1/2015 to 6/1/205 schedule but on 2/1/2015 when the actual rating was performed that schedule had not yet existed.</a:t>
            </a:r>
          </a:p>
          <a:p>
            <a:pPr marL="0" indent="0">
              <a:buNone/>
            </a:pPr>
            <a:r>
              <a:rPr lang="en-US" sz="2000" dirty="0">
                <a:latin typeface="Lucida Bright" panose="02040602050505020304" pitchFamily="18" charset="0"/>
              </a:rPr>
              <a:t> </a:t>
            </a:r>
          </a:p>
        </p:txBody>
      </p:sp>
    </p:spTree>
    <p:extLst>
      <p:ext uri="{BB962C8B-B14F-4D97-AF65-F5344CB8AC3E}">
        <p14:creationId xmlns:p14="http://schemas.microsoft.com/office/powerpoint/2010/main" val="302067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2</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AGENDA</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marL="1030288" indent="-341313">
              <a:buClr>
                <a:srgbClr val="154F82"/>
              </a:buClr>
              <a:buFont typeface="Wingdings" panose="05000000000000000000" pitchFamily="2" charset="2"/>
              <a:buChar char="q"/>
            </a:pPr>
            <a:endParaRPr lang="en-US" sz="1600" b="1" dirty="0">
              <a:ln w="12700">
                <a:noFill/>
              </a:ln>
              <a:cs typeface="Times New Roman" panose="02020603050405020304" pitchFamily="18" charset="0"/>
            </a:endParaRPr>
          </a:p>
          <a:p>
            <a:pPr marL="1030288" indent="-341313">
              <a:buClr>
                <a:srgbClr val="154F82"/>
              </a:buClr>
              <a:buFont typeface="Wingdings" panose="05000000000000000000" pitchFamily="2" charset="2"/>
              <a:buChar char="q"/>
            </a:pPr>
            <a:r>
              <a:rPr lang="en-US" sz="2400" dirty="0">
                <a:ln w="12700">
                  <a:noFill/>
                </a:ln>
                <a:latin typeface="Lucida Bright" panose="02040602050505020304" pitchFamily="18" charset="0"/>
                <a:cs typeface="Times New Roman" panose="02020603050405020304" pitchFamily="18" charset="0"/>
              </a:rPr>
              <a:t>BCDSS Ear and Knee Models – Status Update</a:t>
            </a:r>
          </a:p>
          <a:p>
            <a:pPr marL="1030288" indent="-341313">
              <a:buClr>
                <a:srgbClr val="154F82"/>
              </a:buClr>
              <a:buFont typeface="Wingdings" panose="05000000000000000000" pitchFamily="2" charset="2"/>
              <a:buChar char="q"/>
            </a:pPr>
            <a:endParaRPr lang="en-US" sz="2400" dirty="0">
              <a:ln w="12700">
                <a:noFill/>
              </a:ln>
              <a:latin typeface="Lucida Bright" panose="02040602050505020304" pitchFamily="18" charset="0"/>
              <a:cs typeface="Times New Roman" panose="02020603050405020304" pitchFamily="18" charset="0"/>
            </a:endParaRPr>
          </a:p>
          <a:p>
            <a:pPr marL="1030288" indent="-341313">
              <a:buClr>
                <a:srgbClr val="154F82"/>
              </a:buClr>
              <a:buFont typeface="Wingdings" panose="05000000000000000000" pitchFamily="2" charset="2"/>
              <a:buChar char="q"/>
            </a:pPr>
            <a:r>
              <a:rPr lang="en-US" sz="2400" dirty="0">
                <a:ln w="12700">
                  <a:noFill/>
                </a:ln>
                <a:latin typeface="Lucida Bright" panose="02040602050505020304" pitchFamily="18" charset="0"/>
                <a:cs typeface="Times New Roman" panose="02020603050405020304" pitchFamily="18" charset="0"/>
              </a:rPr>
              <a:t>BCDSS Design </a:t>
            </a:r>
          </a:p>
          <a:p>
            <a:pPr marL="1431921" lvl="1" indent="-342900">
              <a:buClr>
                <a:srgbClr val="154F82"/>
              </a:buClr>
              <a:buFont typeface="+mj-lt"/>
              <a:buAutoNum type="arabicPeriod"/>
            </a:pPr>
            <a:r>
              <a:rPr lang="en-US" sz="2400" dirty="0">
                <a:ln w="12700">
                  <a:noFill/>
                </a:ln>
                <a:latin typeface="Lucida Bright" panose="02040602050505020304" pitchFamily="18" charset="0"/>
                <a:cs typeface="Times New Roman" panose="02020603050405020304" pitchFamily="18" charset="0"/>
              </a:rPr>
              <a:t>Platform Conceptual Design</a:t>
            </a:r>
          </a:p>
          <a:p>
            <a:pPr marL="1431921" lvl="1" indent="-342900">
              <a:buClr>
                <a:srgbClr val="154F82"/>
              </a:buClr>
              <a:buFont typeface="+mj-lt"/>
              <a:buAutoNum type="arabicPeriod"/>
            </a:pPr>
            <a:r>
              <a:rPr lang="en-US" sz="2400" dirty="0">
                <a:ln w="12700">
                  <a:noFill/>
                </a:ln>
                <a:latin typeface="Lucida Bright" panose="02040602050505020304" pitchFamily="18" charset="0"/>
                <a:cs typeface="Times New Roman" panose="02020603050405020304" pitchFamily="18" charset="0"/>
              </a:rPr>
              <a:t>System Workflow</a:t>
            </a:r>
          </a:p>
          <a:p>
            <a:pPr marL="1431921" lvl="1" indent="-342900">
              <a:buClr>
                <a:srgbClr val="154F82"/>
              </a:buClr>
              <a:buFont typeface="+mj-lt"/>
              <a:buAutoNum type="arabicPeriod"/>
            </a:pPr>
            <a:r>
              <a:rPr lang="en-US" sz="2400" dirty="0">
                <a:ln w="12700">
                  <a:noFill/>
                </a:ln>
                <a:latin typeface="Lucida Bright" panose="02040602050505020304" pitchFamily="18" charset="0"/>
                <a:cs typeface="Times New Roman" panose="02020603050405020304" pitchFamily="18" charset="0"/>
              </a:rPr>
              <a:t>Design Assumptions by User Role</a:t>
            </a:r>
          </a:p>
          <a:p>
            <a:pPr marL="1431921" lvl="1" indent="-342900">
              <a:buClr>
                <a:srgbClr val="154F82"/>
              </a:buClr>
              <a:buFont typeface="+mj-lt"/>
              <a:buAutoNum type="arabicPeriod"/>
            </a:pPr>
            <a:r>
              <a:rPr lang="en-US" sz="2400" dirty="0">
                <a:ln w="12700">
                  <a:noFill/>
                </a:ln>
                <a:latin typeface="Lucida Bright" panose="02040602050505020304" pitchFamily="18" charset="0"/>
                <a:cs typeface="Times New Roman" panose="02020603050405020304" pitchFamily="18" charset="0"/>
              </a:rPr>
              <a:t>Design Questions by User Role</a:t>
            </a:r>
          </a:p>
          <a:p>
            <a:pPr marL="1431921" lvl="1" indent="-342900">
              <a:buClr>
                <a:srgbClr val="154F82"/>
              </a:buClr>
              <a:buFont typeface="+mj-lt"/>
              <a:buAutoNum type="arabicPeriod"/>
            </a:pPr>
            <a:endParaRPr lang="en-US" sz="2400" dirty="0">
              <a:ln w="12700">
                <a:noFill/>
              </a:ln>
              <a:latin typeface="Lucida Bright" panose="02040602050505020304" pitchFamily="18" charset="0"/>
              <a:cs typeface="Times New Roman" panose="02020603050405020304" pitchFamily="18" charset="0"/>
            </a:endParaRPr>
          </a:p>
          <a:p>
            <a:pPr marL="1031875" indent="-342900">
              <a:buClr>
                <a:srgbClr val="154F82"/>
              </a:buClr>
              <a:buFont typeface="Wingdings" panose="05000000000000000000" pitchFamily="2" charset="2"/>
              <a:buChar char="q"/>
            </a:pPr>
            <a:r>
              <a:rPr lang="en-US" sz="2400" dirty="0">
                <a:ln w="12700">
                  <a:noFill/>
                </a:ln>
                <a:latin typeface="Lucida Bright" panose="02040602050505020304" pitchFamily="18" charset="0"/>
                <a:cs typeface="Times New Roman" panose="02020603050405020304" pitchFamily="18" charset="0"/>
              </a:rPr>
              <a:t>Appendices: User-Specific Workflow</a:t>
            </a:r>
          </a:p>
        </p:txBody>
      </p:sp>
    </p:spTree>
    <p:extLst>
      <p:ext uri="{BB962C8B-B14F-4D97-AF65-F5344CB8AC3E}">
        <p14:creationId xmlns:p14="http://schemas.microsoft.com/office/powerpoint/2010/main" val="74457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20</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Assumptions around auditing authorized model</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marL="688975" indent="0" algn="ctr">
              <a:buClr>
                <a:srgbClr val="154F82"/>
              </a:buClr>
              <a:buNone/>
            </a:pPr>
            <a:r>
              <a:rPr lang="en-US" sz="2000" dirty="0">
                <a:latin typeface="Lucida Bright" panose="02040602050505020304" pitchFamily="18" charset="0"/>
              </a:rPr>
              <a:t>Detailed View (Continued)</a:t>
            </a:r>
          </a:p>
          <a:p>
            <a:pPr marL="688975" indent="0" algn="just">
              <a:buClr>
                <a:srgbClr val="154F82"/>
              </a:buClr>
              <a:buNone/>
            </a:pPr>
            <a:endParaRPr lang="en-US" sz="2000" dirty="0">
              <a:latin typeface="Lucida Bright" panose="02040602050505020304" pitchFamily="18" charset="0"/>
            </a:endParaRPr>
          </a:p>
          <a:p>
            <a:pPr marL="0" indent="0" algn="just">
              <a:spcBef>
                <a:spcPts val="0"/>
              </a:spcBef>
              <a:buClr>
                <a:srgbClr val="154F82"/>
              </a:buClr>
              <a:buNone/>
            </a:pPr>
            <a:r>
              <a:rPr lang="en-US" sz="1800" dirty="0">
                <a:latin typeface="Lucida Bright" panose="02040602050505020304" pitchFamily="18" charset="0"/>
              </a:rPr>
              <a:t>Within a predictive model their is no inherent effectivity period as the models will generally be modified to take advantage of increased accuracy and/or efficiency. In this regard we utilize a simple system of allowing only one model to be the authority for performing ratings. The effectivity period is defined by the timestamps of becoming authorized and unauthorized. In turn a relationship with the authorized model is made when the rating is produced, simplifying the audit trail and decisions.</a:t>
            </a:r>
          </a:p>
          <a:p>
            <a:pPr marL="1030288" indent="-341313">
              <a:buClr>
                <a:srgbClr val="154F82"/>
              </a:buClr>
              <a:buFont typeface="Wingdings" panose="05000000000000000000" pitchFamily="2" charset="2"/>
              <a:buChar char="q"/>
            </a:pPr>
            <a:endParaRPr lang="en-US" sz="2000" dirty="0">
              <a:ln w="12700">
                <a:noFill/>
              </a:ln>
              <a:latin typeface="Lucida Bright" panose="02040602050505020304" pitchFamily="18" charset="0"/>
              <a:cs typeface="Times New Roman" panose="02020603050405020304" pitchFamily="18" charset="0"/>
            </a:endParaRPr>
          </a:p>
        </p:txBody>
      </p:sp>
    </p:spTree>
    <p:extLst>
      <p:ext uri="{BB962C8B-B14F-4D97-AF65-F5344CB8AC3E}">
        <p14:creationId xmlns:p14="http://schemas.microsoft.com/office/powerpoint/2010/main" val="2039828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21</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2" name="Rectangle 1"/>
          <p:cNvSpPr/>
          <p:nvPr/>
        </p:nvSpPr>
        <p:spPr>
          <a:xfrm>
            <a:off x="1283221" y="2514600"/>
            <a:ext cx="6425157" cy="1569660"/>
          </a:xfrm>
          <a:prstGeom prst="rect">
            <a:avLst/>
          </a:prstGeom>
        </p:spPr>
        <p:txBody>
          <a:bodyPr wrap="none">
            <a:spAutoFit/>
          </a:bodyPr>
          <a:lstStyle/>
          <a:p>
            <a:pPr algn="ctr">
              <a:buClr>
                <a:srgbClr val="154F82"/>
              </a:buClr>
            </a:pPr>
            <a:r>
              <a:rPr lang="en-US" sz="3200" dirty="0">
                <a:ln w="12700">
                  <a:noFill/>
                </a:ln>
                <a:latin typeface="Lucida Bright" panose="02040602050505020304" pitchFamily="18" charset="0"/>
                <a:cs typeface="Times New Roman" panose="02020603050405020304" pitchFamily="18" charset="0"/>
              </a:rPr>
              <a:t>Section 4:</a:t>
            </a:r>
          </a:p>
          <a:p>
            <a:pPr algn="ctr">
              <a:buClr>
                <a:srgbClr val="154F82"/>
              </a:buClr>
            </a:pPr>
            <a:endParaRPr lang="en-US" sz="3200" dirty="0">
              <a:ln w="12700">
                <a:noFill/>
              </a:ln>
              <a:latin typeface="Lucida Bright" panose="02040602050505020304" pitchFamily="18" charset="0"/>
              <a:cs typeface="Times New Roman" panose="02020603050405020304" pitchFamily="18" charset="0"/>
            </a:endParaRPr>
          </a:p>
          <a:p>
            <a:pPr algn="ctr">
              <a:buClr>
                <a:srgbClr val="154F82"/>
              </a:buClr>
            </a:pPr>
            <a:r>
              <a:rPr lang="en-US" sz="3200" dirty="0">
                <a:ln w="12700">
                  <a:noFill/>
                </a:ln>
                <a:latin typeface="Lucida Bright" panose="02040602050505020304" pitchFamily="18" charset="0"/>
                <a:cs typeface="Times New Roman" panose="02020603050405020304" pitchFamily="18" charset="0"/>
              </a:rPr>
              <a:t>Design Questions by User Role </a:t>
            </a:r>
          </a:p>
        </p:txBody>
      </p:sp>
    </p:spTree>
    <p:extLst>
      <p:ext uri="{BB962C8B-B14F-4D97-AF65-F5344CB8AC3E}">
        <p14:creationId xmlns:p14="http://schemas.microsoft.com/office/powerpoint/2010/main" val="150737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9514"/>
            <a:ext cx="8686800" cy="1143000"/>
          </a:xfrm>
        </p:spPr>
        <p:txBody>
          <a:bodyPr>
            <a:no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Key Design Questions:  System design activities also resulted in key questions that need to be resolved prior to development</a:t>
            </a:r>
            <a:endParaRPr lang="en-US" sz="2000" b="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60796931"/>
              </p:ext>
            </p:extLst>
          </p:nvPr>
        </p:nvGraphicFramePr>
        <p:xfrm>
          <a:off x="381000" y="1759224"/>
          <a:ext cx="8382000" cy="4661004"/>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576684">
                <a:tc>
                  <a:txBody>
                    <a:bodyPr/>
                    <a:lstStyle/>
                    <a:p>
                      <a:pPr algn="ctr"/>
                      <a:r>
                        <a:rPr lang="en-US" sz="1200" dirty="0"/>
                        <a:t>Summary User Role</a:t>
                      </a:r>
                    </a:p>
                  </a:txBody>
                  <a:tcPr>
                    <a:solidFill>
                      <a:schemeClr val="tx2">
                        <a:lumMod val="75000"/>
                      </a:schemeClr>
                    </a:solidFill>
                  </a:tcPr>
                </a:tc>
                <a:tc>
                  <a:txBody>
                    <a:bodyPr/>
                    <a:lstStyle/>
                    <a:p>
                      <a:pPr algn="ctr"/>
                      <a:r>
                        <a:rPr lang="en-US" sz="1200" dirty="0"/>
                        <a:t>Log-in</a:t>
                      </a:r>
                    </a:p>
                  </a:txBody>
                  <a:tcPr>
                    <a:solidFill>
                      <a:schemeClr val="tx2">
                        <a:lumMod val="75000"/>
                      </a:schemeClr>
                    </a:solidFill>
                  </a:tcPr>
                </a:tc>
                <a:tc>
                  <a:txBody>
                    <a:bodyPr/>
                    <a:lstStyle/>
                    <a:p>
                      <a:pPr algn="ctr"/>
                      <a:r>
                        <a:rPr lang="en-US" sz="1200" dirty="0"/>
                        <a:t>Select Target Claims</a:t>
                      </a:r>
                    </a:p>
                  </a:txBody>
                  <a:tcPr>
                    <a:solidFill>
                      <a:schemeClr val="tx2">
                        <a:lumMod val="75000"/>
                      </a:schemeClr>
                    </a:solidFill>
                  </a:tcPr>
                </a:tc>
                <a:tc>
                  <a:txBody>
                    <a:bodyPr/>
                    <a:lstStyle/>
                    <a:p>
                      <a:pPr algn="ctr"/>
                      <a:r>
                        <a:rPr lang="en-US" sz="1200" dirty="0"/>
                        <a:t>Select &amp; Apply Models</a:t>
                      </a:r>
                    </a:p>
                  </a:txBody>
                  <a:tcPr>
                    <a:solidFill>
                      <a:schemeClr val="tx2">
                        <a:lumMod val="75000"/>
                      </a:schemeClr>
                    </a:solidFill>
                  </a:tcPr>
                </a:tc>
                <a:tc>
                  <a:txBody>
                    <a:bodyPr/>
                    <a:lstStyle/>
                    <a:p>
                      <a:pPr algn="ctr"/>
                      <a:r>
                        <a:rPr lang="en-US" sz="1200" dirty="0"/>
                        <a:t>Select</a:t>
                      </a:r>
                      <a:r>
                        <a:rPr lang="en-US" sz="1200" baseline="0" dirty="0"/>
                        <a:t> Output &amp; Destination</a:t>
                      </a:r>
                      <a:endParaRPr lang="en-US" sz="1200" dirty="0"/>
                    </a:p>
                  </a:txBody>
                  <a:tcPr>
                    <a:solidFill>
                      <a:schemeClr val="tx2">
                        <a:lumMod val="75000"/>
                      </a:schemeClr>
                    </a:solidFill>
                  </a:tcPr>
                </a:tc>
                <a:extLst>
                  <a:ext uri="{0D108BD9-81ED-4DB2-BD59-A6C34878D82A}">
                    <a16:rowId xmlns:a16="http://schemas.microsoft.com/office/drawing/2014/main" val="10000"/>
                  </a:ext>
                </a:extLst>
              </a:tr>
              <a:tr h="947316">
                <a:tc>
                  <a:txBody>
                    <a:bodyPr/>
                    <a:lstStyle/>
                    <a:p>
                      <a:r>
                        <a:rPr lang="en-US" sz="1100" b="1" dirty="0"/>
                        <a:t>Model</a:t>
                      </a:r>
                      <a:r>
                        <a:rPr lang="en-US" sz="1100" b="1" baseline="0" dirty="0"/>
                        <a:t> </a:t>
                      </a:r>
                      <a:r>
                        <a:rPr lang="en-US" sz="1100" b="1" dirty="0"/>
                        <a:t>Agent:</a:t>
                      </a:r>
                      <a:endParaRPr lang="en-US" sz="1100" dirty="0"/>
                    </a:p>
                  </a:txBody>
                  <a:tcPr/>
                </a:tc>
                <a:tc>
                  <a:txBody>
                    <a:bodyPr/>
                    <a:lstStyle/>
                    <a:p>
                      <a:pPr marL="117475" marR="0" indent="-117475" algn="l" defTabSz="91439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Should</a:t>
                      </a:r>
                      <a:r>
                        <a:rPr lang="en-US" sz="1100" baseline="0" dirty="0"/>
                        <a:t> authorization / De-authorization be a separate role?</a:t>
                      </a:r>
                    </a:p>
                    <a:p>
                      <a:pPr marL="117475" marR="0" indent="-117475" algn="l" defTabSz="914391"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txBody>
                  <a:tcPr/>
                </a:tc>
                <a:tc>
                  <a:txBody>
                    <a:bodyPr/>
                    <a:lstStyle/>
                    <a:p>
                      <a:pPr marL="171450" indent="-171450">
                        <a:buFont typeface="Arial" panose="020B0604020202020204" pitchFamily="34" charset="0"/>
                        <a:buChar char="•"/>
                      </a:pPr>
                      <a:r>
                        <a:rPr lang="en-US" sz="1100" dirty="0"/>
                        <a:t>How do we manage</a:t>
                      </a:r>
                      <a:r>
                        <a:rPr lang="en-US" sz="1100" baseline="0" dirty="0"/>
                        <a:t> or administer test data</a:t>
                      </a:r>
                      <a:endParaRPr lang="en-US" sz="1100" dirty="0"/>
                    </a:p>
                  </a:txBody>
                  <a:tcPr/>
                </a:tc>
                <a:tc>
                  <a:txBody>
                    <a:bodyPr/>
                    <a:lstStyle/>
                    <a:p>
                      <a:pPr marL="117475" indent="-117475">
                        <a:buFont typeface="Arial" panose="020B0604020202020204" pitchFamily="34" charset="0"/>
                        <a:buChar char="•"/>
                      </a:pPr>
                      <a:r>
                        <a:rPr lang="en-US" sz="1100" dirty="0"/>
                        <a:t>Viable</a:t>
                      </a:r>
                      <a:r>
                        <a:rPr lang="en-US" sz="1100" baseline="0" dirty="0"/>
                        <a:t> concepts for in-solution addition of select models exist – how high a priority is it?</a:t>
                      </a:r>
                      <a:endParaRPr lang="en-US" sz="1100" dirty="0"/>
                    </a:p>
                  </a:txBody>
                  <a:tcPr/>
                </a:tc>
                <a:tc>
                  <a:txBody>
                    <a:bodyPr/>
                    <a:lstStyle/>
                    <a:p>
                      <a:pPr marL="117475" indent="-117475">
                        <a:buFont typeface="Arial" panose="020B0604020202020204" pitchFamily="34" charset="0"/>
                        <a:buChar char="•"/>
                      </a:pPr>
                      <a:endParaRPr lang="en-US" sz="1100" dirty="0"/>
                    </a:p>
                  </a:txBody>
                  <a:tcPr/>
                </a:tc>
                <a:extLst>
                  <a:ext uri="{0D108BD9-81ED-4DB2-BD59-A6C34878D82A}">
                    <a16:rowId xmlns:a16="http://schemas.microsoft.com/office/drawing/2014/main" val="10001"/>
                  </a:ext>
                </a:extLst>
              </a:tr>
              <a:tr h="495547">
                <a:tc>
                  <a:txBody>
                    <a:bodyPr/>
                    <a:lstStyle/>
                    <a:p>
                      <a:r>
                        <a:rPr lang="en-US" sz="1100" b="1" dirty="0"/>
                        <a:t>Modeler</a:t>
                      </a:r>
                      <a:r>
                        <a:rPr lang="en-US" sz="1100" b="1" baseline="0" dirty="0"/>
                        <a:t>:</a:t>
                      </a:r>
                      <a:endParaRPr lang="en-US" sz="1100" dirty="0"/>
                    </a:p>
                  </a:txBody>
                  <a:tcPr/>
                </a:tc>
                <a:tc>
                  <a:txBody>
                    <a:bodyPr/>
                    <a:lstStyle/>
                    <a:p>
                      <a:endParaRPr lang="en-US" sz="1100" dirty="0"/>
                    </a:p>
                  </a:txBody>
                  <a:tcPr/>
                </a:tc>
                <a:tc>
                  <a:txBody>
                    <a:bodyPr/>
                    <a:lstStyle/>
                    <a:p>
                      <a:pPr marL="171450" indent="-171450">
                        <a:buFont typeface="Arial" panose="020B0604020202020204" pitchFamily="34" charset="0"/>
                        <a:buChar char="•"/>
                      </a:pPr>
                      <a:r>
                        <a:rPr lang="en-US" sz="1200" dirty="0"/>
                        <a:t>What level of detail is available in viewing dataset?</a:t>
                      </a:r>
                    </a:p>
                    <a:p>
                      <a:pPr marL="171450" indent="-171450">
                        <a:buFont typeface="Arial" panose="020B0604020202020204" pitchFamily="34" charset="0"/>
                        <a:buChar char="•"/>
                      </a:pPr>
                      <a:r>
                        <a:rPr lang="en-US" sz="1200" dirty="0"/>
                        <a:t>How</a:t>
                      </a:r>
                      <a:r>
                        <a:rPr lang="en-US" sz="1200" baseline="0" dirty="0"/>
                        <a:t> long should datasets be retained?</a:t>
                      </a:r>
                    </a:p>
                    <a:p>
                      <a:pPr marL="171450" indent="-171450">
                        <a:buFont typeface="Arial" panose="020B0604020202020204" pitchFamily="34" charset="0"/>
                        <a:buChar char="•"/>
                      </a:pPr>
                      <a:r>
                        <a:rPr lang="en-US" sz="1200" baseline="0" dirty="0"/>
                        <a:t>What filters may be applied?</a:t>
                      </a:r>
                      <a:endParaRPr lang="en-US" sz="1200" dirty="0"/>
                    </a:p>
                  </a:txBody>
                  <a:tcPr/>
                </a:tc>
                <a:tc>
                  <a:txBody>
                    <a:bodyPr/>
                    <a:lstStyle/>
                    <a:p>
                      <a:pPr marL="171450" indent="-171450">
                        <a:buFont typeface="Arial" panose="020B0604020202020204" pitchFamily="34" charset="0"/>
                        <a:buChar char="•"/>
                      </a:pPr>
                      <a:r>
                        <a:rPr lang="en-US" sz="1200" dirty="0"/>
                        <a:t>What kinds</a:t>
                      </a:r>
                      <a:r>
                        <a:rPr lang="en-US" sz="1200" baseline="0" dirty="0"/>
                        <a:t> of information about a model are important/viewed?</a:t>
                      </a:r>
                      <a:endParaRPr lang="en-US" sz="1200" dirty="0"/>
                    </a:p>
                    <a:p>
                      <a:pPr marL="171450" indent="-171450">
                        <a:buFont typeface="Arial" panose="020B0604020202020204" pitchFamily="34" charset="0"/>
                        <a:buChar char="•"/>
                      </a:pPr>
                      <a:r>
                        <a:rPr lang="en-US" sz="1200" dirty="0"/>
                        <a:t>Are</a:t>
                      </a:r>
                      <a:r>
                        <a:rPr lang="en-US" sz="1200" baseline="0" dirty="0"/>
                        <a:t> there any performance expectations?</a:t>
                      </a:r>
                    </a:p>
                    <a:p>
                      <a:pPr marL="171450" indent="-171450">
                        <a:buFont typeface="Arial" panose="020B0604020202020204" pitchFamily="34" charset="0"/>
                        <a:buChar char="•"/>
                      </a:pPr>
                      <a:r>
                        <a:rPr lang="en-US" sz="1200" baseline="0" dirty="0"/>
                        <a:t>Will validation against the RVSR rated claim be expected?</a:t>
                      </a:r>
                      <a:endParaRPr lang="en-US" sz="1200" dirty="0"/>
                    </a:p>
                  </a:txBody>
                  <a:tcPr/>
                </a:tc>
                <a:tc>
                  <a:txBody>
                    <a:bodyPr/>
                    <a:lstStyle/>
                    <a:p>
                      <a:pPr marL="171450" indent="-171450">
                        <a:buFont typeface="Arial" panose="020B0604020202020204" pitchFamily="34" charset="0"/>
                        <a:buChar char="•"/>
                      </a:pPr>
                      <a:endParaRPr lang="en-US" sz="1100" dirty="0"/>
                    </a:p>
                  </a:txBody>
                  <a:tcPr/>
                </a:tc>
                <a:extLst>
                  <a:ext uri="{0D108BD9-81ED-4DB2-BD59-A6C34878D82A}">
                    <a16:rowId xmlns:a16="http://schemas.microsoft.com/office/drawing/2014/main" val="10002"/>
                  </a:ext>
                </a:extLst>
              </a:tr>
              <a:tr h="685800">
                <a:tc>
                  <a:txBody>
                    <a:bodyPr/>
                    <a:lstStyle/>
                    <a:p>
                      <a:r>
                        <a:rPr lang="en-US" sz="1100" b="1" dirty="0"/>
                        <a:t>Administrator</a:t>
                      </a:r>
                      <a:r>
                        <a:rPr lang="en-US" sz="1100" b="0" dirty="0"/>
                        <a:t>:</a:t>
                      </a:r>
                      <a:endParaRPr lang="en-US" sz="1100" dirty="0"/>
                    </a:p>
                  </a:txBody>
                  <a:tcPr/>
                </a:tc>
                <a:tc>
                  <a:txBody>
                    <a:bodyPr/>
                    <a:lstStyle/>
                    <a:p>
                      <a:pPr marL="171450" indent="-171450">
                        <a:buFont typeface="Arial" panose="020B0604020202020204" pitchFamily="34" charset="0"/>
                        <a:buChar char="•"/>
                      </a:pPr>
                      <a:r>
                        <a:rPr lang="en-US" sz="1100" dirty="0"/>
                        <a:t>How large a user community is envisioned?</a:t>
                      </a:r>
                    </a:p>
                  </a:txBody>
                  <a:tcPr/>
                </a:tc>
                <a:tc>
                  <a:txBody>
                    <a:bodyPr/>
                    <a:lstStyle/>
                    <a:p>
                      <a:pPr marL="171450" indent="-171450">
                        <a:buFont typeface="Arial" panose="020B0604020202020204" pitchFamily="34" charset="0"/>
                        <a:buChar char="•"/>
                      </a:pPr>
                      <a:r>
                        <a:rPr lang="en-US" sz="1100" dirty="0"/>
                        <a:t>What should be assumed</a:t>
                      </a:r>
                      <a:r>
                        <a:rPr lang="en-US" sz="1100" baseline="0" dirty="0"/>
                        <a:t> for the long-term re; target claim data (e.g., still batch, adjudicated vs. in-process claims, etc.)</a:t>
                      </a:r>
                    </a:p>
                    <a:p>
                      <a:pPr marL="171450" indent="-171450">
                        <a:buFont typeface="Arial" panose="020B0604020202020204" pitchFamily="34" charset="0"/>
                        <a:buChar char="•"/>
                      </a:pPr>
                      <a:r>
                        <a:rPr lang="en-US" sz="1100" dirty="0"/>
                        <a:t>Will data be provided sequentially</a:t>
                      </a:r>
                      <a:r>
                        <a:rPr lang="en-US" sz="1100" baseline="0" dirty="0"/>
                        <a:t> such that a running archive can be established?  What is the long-term plan?</a:t>
                      </a:r>
                      <a:endParaRPr lang="en-US" sz="1100" dirty="0"/>
                    </a:p>
                  </a:txBody>
                  <a:tcPr/>
                </a:tc>
                <a:tc>
                  <a:txBody>
                    <a:bodyPr/>
                    <a:lstStyle/>
                    <a:p>
                      <a:pPr marL="171450" indent="-171450">
                        <a:buFont typeface="Arial" panose="020B0604020202020204" pitchFamily="34" charset="0"/>
                        <a:buChar char="•"/>
                      </a:pPr>
                      <a:r>
                        <a:rPr lang="en-US" sz="1100" dirty="0"/>
                        <a:t>How long should</a:t>
                      </a:r>
                      <a:r>
                        <a:rPr lang="en-US" sz="1100" baseline="0" dirty="0"/>
                        <a:t> models be retained within the application (what is the archiving strategy)</a:t>
                      </a:r>
                    </a:p>
                  </a:txBody>
                  <a:tcPr/>
                </a:tc>
                <a:tc>
                  <a:txBody>
                    <a:bodyPr/>
                    <a:lstStyle/>
                    <a:p>
                      <a:pPr marL="171450" indent="-171450">
                        <a:buFont typeface="Arial" panose="020B0604020202020204" pitchFamily="34" charset="0"/>
                        <a:buChar char="•"/>
                      </a:pPr>
                      <a:r>
                        <a:rPr lang="en-US" sz="1100" dirty="0"/>
                        <a:t>How long should output results be retained (and who makes this</a:t>
                      </a:r>
                      <a:r>
                        <a:rPr lang="en-US" sz="1100" baseline="0" dirty="0"/>
                        <a:t> decision)?</a:t>
                      </a:r>
                      <a:endParaRPr lang="en-US" sz="11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685800" y="1447800"/>
            <a:ext cx="7620000" cy="369204"/>
          </a:xfrm>
          <a:prstGeom prst="rect">
            <a:avLst/>
          </a:prstGeom>
          <a:noFill/>
        </p:spPr>
        <p:txBody>
          <a:bodyPr wrap="square" rtlCol="0">
            <a:spAutoFit/>
          </a:bodyPr>
          <a:lstStyle/>
          <a:p>
            <a:pPr algn="ctr"/>
            <a:r>
              <a:rPr lang="en-US" dirty="0"/>
              <a:t>User Role specific Questions</a:t>
            </a:r>
          </a:p>
        </p:txBody>
      </p:sp>
    </p:spTree>
    <p:extLst>
      <p:ext uri="{BB962C8B-B14F-4D97-AF65-F5344CB8AC3E}">
        <p14:creationId xmlns:p14="http://schemas.microsoft.com/office/powerpoint/2010/main" val="246218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sz="2200" b="1" dirty="0">
                <a:ln w="12700">
                  <a:noFill/>
                </a:ln>
                <a:latin typeface="Lucida Bright" panose="02040602050505020304" pitchFamily="18" charset="0"/>
                <a:cs typeface="Times New Roman" panose="02020603050405020304" pitchFamily="18" charset="0"/>
              </a:rPr>
              <a:t>Benefits Claims Decision Support System (BCDSS)</a:t>
            </a:r>
            <a:br>
              <a:rPr lang="en-US" sz="2200" b="1" dirty="0">
                <a:ln w="12700">
                  <a:noFill/>
                </a:ln>
                <a:latin typeface="Lucida Bright" panose="02040602050505020304" pitchFamily="18" charset="0"/>
                <a:cs typeface="Times New Roman" panose="02020603050405020304" pitchFamily="18" charset="0"/>
              </a:rPr>
            </a:br>
            <a:r>
              <a:rPr lang="en-US" sz="2200" b="1" dirty="0">
                <a:ln w="12700">
                  <a:noFill/>
                </a:ln>
                <a:latin typeface="Lucida Bright" panose="02040602050505020304" pitchFamily="18" charset="0"/>
                <a:cs typeface="Times New Roman" panose="02020603050405020304" pitchFamily="18" charset="0"/>
              </a:rPr>
              <a:t>System Architecture – High Level</a:t>
            </a:r>
            <a:r>
              <a:rPr lang="en-US" dirty="0"/>
              <a:t> </a:t>
            </a:r>
          </a:p>
        </p:txBody>
      </p:sp>
      <p:pic>
        <p:nvPicPr>
          <p:cNvPr id="8" name="Picture 7"/>
          <p:cNvPicPr>
            <a:picLocks noChangeAspect="1"/>
          </p:cNvPicPr>
          <p:nvPr/>
        </p:nvPicPr>
        <p:blipFill>
          <a:blip r:embed="rId2"/>
          <a:stretch>
            <a:fillRect/>
          </a:stretch>
        </p:blipFill>
        <p:spPr>
          <a:xfrm>
            <a:off x="76200" y="1493838"/>
            <a:ext cx="9067800" cy="5135562"/>
          </a:xfrm>
          <a:prstGeom prst="rect">
            <a:avLst/>
          </a:prstGeom>
        </p:spPr>
      </p:pic>
    </p:spTree>
    <p:extLst>
      <p:ext uri="{BB962C8B-B14F-4D97-AF65-F5344CB8AC3E}">
        <p14:creationId xmlns:p14="http://schemas.microsoft.com/office/powerpoint/2010/main" val="721210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884238"/>
          </a:xfrm>
        </p:spPr>
        <p:txBody>
          <a:bodyPr>
            <a:normAutofit fontScale="90000"/>
          </a:bodyPr>
          <a:lstStyle/>
          <a:p>
            <a:r>
              <a:rPr lang="en-US" sz="2200" b="1" dirty="0">
                <a:ln w="12700">
                  <a:noFill/>
                </a:ln>
                <a:latin typeface="Lucida Bright" panose="02040602050505020304" pitchFamily="18" charset="0"/>
                <a:cs typeface="Times New Roman" panose="02020603050405020304" pitchFamily="18" charset="0"/>
              </a:rPr>
              <a:t>Benefits Claims Decision Support System (BCDSS)</a:t>
            </a:r>
            <a:br>
              <a:rPr lang="en-US" sz="2200" b="1" dirty="0">
                <a:ln w="12700">
                  <a:noFill/>
                </a:ln>
                <a:latin typeface="Lucida Bright" panose="02040602050505020304" pitchFamily="18" charset="0"/>
                <a:cs typeface="Times New Roman" panose="02020603050405020304" pitchFamily="18" charset="0"/>
              </a:rPr>
            </a:br>
            <a:r>
              <a:rPr lang="en-US" sz="2200" b="1" dirty="0">
                <a:ln w="12700">
                  <a:noFill/>
                </a:ln>
                <a:latin typeface="Lucida Bright" panose="02040602050505020304" pitchFamily="18" charset="0"/>
                <a:cs typeface="Times New Roman" panose="02020603050405020304" pitchFamily="18" charset="0"/>
              </a:rPr>
              <a:t>Application Architecture – High Level</a:t>
            </a:r>
            <a:r>
              <a:rPr lang="en-US" dirty="0"/>
              <a:t> </a:t>
            </a:r>
          </a:p>
        </p:txBody>
      </p:sp>
      <p:pic>
        <p:nvPicPr>
          <p:cNvPr id="7" name="Picture 6"/>
          <p:cNvPicPr>
            <a:picLocks noChangeAspect="1"/>
          </p:cNvPicPr>
          <p:nvPr/>
        </p:nvPicPr>
        <p:blipFill>
          <a:blip r:embed="rId3"/>
          <a:stretch>
            <a:fillRect/>
          </a:stretch>
        </p:blipFill>
        <p:spPr>
          <a:xfrm>
            <a:off x="252979" y="1646238"/>
            <a:ext cx="8662421" cy="4830762"/>
          </a:xfrm>
          <a:prstGeom prst="rect">
            <a:avLst/>
          </a:prstGeom>
        </p:spPr>
      </p:pic>
    </p:spTree>
    <p:extLst>
      <p:ext uri="{BB962C8B-B14F-4D97-AF65-F5344CB8AC3E}">
        <p14:creationId xmlns:p14="http://schemas.microsoft.com/office/powerpoint/2010/main" val="232787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400" dirty="0"/>
            </a:br>
            <a:r>
              <a:rPr lang="en-US" sz="2200" b="1" dirty="0">
                <a:ln w="12700">
                  <a:noFill/>
                </a:ln>
                <a:latin typeface="Lucida Bright" panose="02040602050505020304" pitchFamily="18" charset="0"/>
                <a:cs typeface="Times New Roman" panose="02020603050405020304" pitchFamily="18" charset="0"/>
              </a:rPr>
              <a:t>Benefits Claims Decision Support System (BCDSS)</a:t>
            </a:r>
            <a:br>
              <a:rPr lang="en-US" sz="2200" b="1" dirty="0">
                <a:ln w="12700">
                  <a:noFill/>
                </a:ln>
                <a:latin typeface="Lucida Bright" panose="02040602050505020304" pitchFamily="18" charset="0"/>
                <a:cs typeface="Times New Roman" panose="02020603050405020304" pitchFamily="18" charset="0"/>
              </a:rPr>
            </a:br>
            <a:endParaRPr lang="en-US" sz="2400" dirty="0"/>
          </a:p>
        </p:txBody>
      </p:sp>
      <p:sp>
        <p:nvSpPr>
          <p:cNvPr id="5" name="Slide Number Placeholder 4"/>
          <p:cNvSpPr>
            <a:spLocks noGrp="1"/>
          </p:cNvSpPr>
          <p:nvPr>
            <p:ph type="sldNum" sz="quarter" idx="12"/>
          </p:nvPr>
        </p:nvSpPr>
        <p:spPr/>
        <p:txBody>
          <a:bodyPr/>
          <a:lstStyle/>
          <a:p>
            <a:fld id="{4490ED0A-763F-49D7-BCAE-078792C08BFC}" type="slidenum">
              <a:rPr lang="en-US" smtClean="0"/>
              <a:pPr/>
              <a:t>25</a:t>
            </a:fld>
            <a:endParaRPr lang="en-US" dirty="0"/>
          </a:p>
        </p:txBody>
      </p:sp>
      <p:sp>
        <p:nvSpPr>
          <p:cNvPr id="4" name="Rectangle 3"/>
          <p:cNvSpPr/>
          <p:nvPr/>
        </p:nvSpPr>
        <p:spPr>
          <a:xfrm>
            <a:off x="1066800" y="2286000"/>
            <a:ext cx="6477000" cy="2062103"/>
          </a:xfrm>
          <a:prstGeom prst="rect">
            <a:avLst/>
          </a:prstGeom>
        </p:spPr>
        <p:txBody>
          <a:bodyPr wrap="square">
            <a:spAutoFit/>
          </a:bodyPr>
          <a:lstStyle/>
          <a:p>
            <a:pPr algn="ctr">
              <a:buClr>
                <a:srgbClr val="154F82"/>
              </a:buClr>
            </a:pPr>
            <a:r>
              <a:rPr lang="en-US" sz="3200" b="1" dirty="0">
                <a:ln w="12700">
                  <a:noFill/>
                </a:ln>
                <a:latin typeface="Lucida Bright" panose="02040602050505020304" pitchFamily="18" charset="0"/>
                <a:cs typeface="Times New Roman" panose="02020603050405020304" pitchFamily="18" charset="0"/>
              </a:rPr>
              <a:t>Appendix:</a:t>
            </a:r>
          </a:p>
          <a:p>
            <a:pPr algn="ctr">
              <a:buClr>
                <a:srgbClr val="154F82"/>
              </a:buClr>
            </a:pPr>
            <a:r>
              <a:rPr lang="en-US" sz="3200" b="1" dirty="0">
                <a:ln w="12700">
                  <a:noFill/>
                </a:ln>
                <a:latin typeface="Lucida Bright" panose="02040602050505020304" pitchFamily="18" charset="0"/>
                <a:cs typeface="Times New Roman" panose="02020603050405020304" pitchFamily="18" charset="0"/>
              </a:rPr>
              <a:t> </a:t>
            </a:r>
          </a:p>
          <a:p>
            <a:pPr algn="ctr">
              <a:buClr>
                <a:srgbClr val="154F82"/>
              </a:buClr>
            </a:pPr>
            <a:r>
              <a:rPr lang="en-US" sz="3200" b="1" dirty="0">
                <a:ln w="12700">
                  <a:noFill/>
                </a:ln>
                <a:latin typeface="Lucida Bright" panose="02040602050505020304" pitchFamily="18" charset="0"/>
                <a:cs typeface="Times New Roman" panose="02020603050405020304" pitchFamily="18" charset="0"/>
              </a:rPr>
              <a:t>Detailed User role-specific System Workflow</a:t>
            </a:r>
            <a:endParaRPr lang="en-US" sz="3200" b="1" i="1" dirty="0">
              <a:latin typeface="Lucida Bright" panose="02040602050505020304" pitchFamily="18" charset="0"/>
              <a:cs typeface="Times New Roman" panose="02020603050405020304" pitchFamily="18" charset="0"/>
            </a:endParaRPr>
          </a:p>
        </p:txBody>
      </p:sp>
    </p:spTree>
    <p:extLst>
      <p:ext uri="{BB962C8B-B14F-4D97-AF65-F5344CB8AC3E}">
        <p14:creationId xmlns:p14="http://schemas.microsoft.com/office/powerpoint/2010/main" val="79073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Batch Process</a:t>
            </a:r>
            <a:endParaRPr lang="en-US" sz="2800" dirty="0"/>
          </a:p>
        </p:txBody>
      </p:sp>
      <p:pic>
        <p:nvPicPr>
          <p:cNvPr id="9" name="Picture 8"/>
          <p:cNvPicPr>
            <a:picLocks noChangeAspect="1"/>
          </p:cNvPicPr>
          <p:nvPr/>
        </p:nvPicPr>
        <p:blipFill>
          <a:blip r:embed="rId2"/>
          <a:stretch>
            <a:fillRect/>
          </a:stretch>
        </p:blipFill>
        <p:spPr>
          <a:xfrm>
            <a:off x="152400" y="1524000"/>
            <a:ext cx="8839199" cy="5105400"/>
          </a:xfrm>
          <a:prstGeom prst="rect">
            <a:avLst/>
          </a:prstGeom>
        </p:spPr>
      </p:pic>
    </p:spTree>
    <p:extLst>
      <p:ext uri="{BB962C8B-B14F-4D97-AF65-F5344CB8AC3E}">
        <p14:creationId xmlns:p14="http://schemas.microsoft.com/office/powerpoint/2010/main" val="138889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User workflow</a:t>
            </a:r>
            <a:endParaRPr lang="en-US" sz="2800" dirty="0"/>
          </a:p>
        </p:txBody>
      </p:sp>
      <p:pic>
        <p:nvPicPr>
          <p:cNvPr id="9" name="Picture 8"/>
          <p:cNvPicPr>
            <a:picLocks noChangeAspect="1"/>
          </p:cNvPicPr>
          <p:nvPr/>
        </p:nvPicPr>
        <p:blipFill>
          <a:blip r:embed="rId2"/>
          <a:stretch>
            <a:fillRect/>
          </a:stretch>
        </p:blipFill>
        <p:spPr>
          <a:xfrm>
            <a:off x="0" y="1524000"/>
            <a:ext cx="9144000" cy="5105400"/>
          </a:xfrm>
          <a:prstGeom prst="rect">
            <a:avLst/>
          </a:prstGeom>
        </p:spPr>
      </p:pic>
    </p:spTree>
    <p:extLst>
      <p:ext uri="{BB962C8B-B14F-4D97-AF65-F5344CB8AC3E}">
        <p14:creationId xmlns:p14="http://schemas.microsoft.com/office/powerpoint/2010/main" val="127109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Modeler Workflow</a:t>
            </a:r>
            <a:endParaRPr lang="en-US" sz="2800" dirty="0"/>
          </a:p>
        </p:txBody>
      </p:sp>
      <p:pic>
        <p:nvPicPr>
          <p:cNvPr id="7" name="Picture 6"/>
          <p:cNvPicPr>
            <a:picLocks noChangeAspect="1"/>
          </p:cNvPicPr>
          <p:nvPr/>
        </p:nvPicPr>
        <p:blipFill>
          <a:blip r:embed="rId2"/>
          <a:stretch>
            <a:fillRect/>
          </a:stretch>
        </p:blipFill>
        <p:spPr>
          <a:xfrm>
            <a:off x="228600" y="1555687"/>
            <a:ext cx="8763000" cy="5073713"/>
          </a:xfrm>
          <a:prstGeom prst="rect">
            <a:avLst/>
          </a:prstGeom>
        </p:spPr>
      </p:pic>
    </p:spTree>
    <p:extLst>
      <p:ext uri="{BB962C8B-B14F-4D97-AF65-F5344CB8AC3E}">
        <p14:creationId xmlns:p14="http://schemas.microsoft.com/office/powerpoint/2010/main" val="3809880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Modeling Agent workflow</a:t>
            </a:r>
            <a:endParaRPr lang="en-US" sz="2800" dirty="0"/>
          </a:p>
        </p:txBody>
      </p:sp>
      <p:pic>
        <p:nvPicPr>
          <p:cNvPr id="7" name="Picture 6"/>
          <p:cNvPicPr>
            <a:picLocks noChangeAspect="1"/>
          </p:cNvPicPr>
          <p:nvPr/>
        </p:nvPicPr>
        <p:blipFill>
          <a:blip r:embed="rId2"/>
          <a:stretch>
            <a:fillRect/>
          </a:stretch>
        </p:blipFill>
        <p:spPr>
          <a:xfrm>
            <a:off x="-83333" y="1524000"/>
            <a:ext cx="9151133" cy="5156015"/>
          </a:xfrm>
          <a:prstGeom prst="rect">
            <a:avLst/>
          </a:prstGeom>
        </p:spPr>
      </p:pic>
    </p:spTree>
    <p:extLst>
      <p:ext uri="{BB962C8B-B14F-4D97-AF65-F5344CB8AC3E}">
        <p14:creationId xmlns:p14="http://schemas.microsoft.com/office/powerpoint/2010/main" val="266056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3</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marL="688975" indent="0" algn="ctr">
              <a:buClr>
                <a:srgbClr val="154F82"/>
              </a:buClr>
              <a:buNone/>
            </a:pPr>
            <a:endParaRPr lang="en-US" dirty="0">
              <a:ln w="12700">
                <a:noFill/>
              </a:ln>
              <a:latin typeface="Lucida Bright" panose="02040602050505020304" pitchFamily="18" charset="0"/>
              <a:cs typeface="Times New Roman" panose="02020603050405020304" pitchFamily="18" charset="0"/>
            </a:endParaRPr>
          </a:p>
          <a:p>
            <a:pPr marL="688975" indent="0" algn="ctr">
              <a:buClr>
                <a:srgbClr val="154F82"/>
              </a:buClr>
              <a:buNone/>
            </a:pPr>
            <a:r>
              <a:rPr lang="en-US" dirty="0">
                <a:ln w="12700">
                  <a:noFill/>
                </a:ln>
                <a:latin typeface="Lucida Bright" panose="02040602050505020304" pitchFamily="18" charset="0"/>
                <a:cs typeface="Times New Roman" panose="02020603050405020304" pitchFamily="18" charset="0"/>
              </a:rPr>
              <a:t>Section 1:</a:t>
            </a:r>
          </a:p>
          <a:p>
            <a:pPr marL="688975" indent="0" algn="ctr">
              <a:buClr>
                <a:srgbClr val="154F82"/>
              </a:buClr>
              <a:buNone/>
            </a:pPr>
            <a:endParaRPr lang="en-US" dirty="0">
              <a:ln w="12700">
                <a:noFill/>
              </a:ln>
              <a:latin typeface="Lucida Bright" panose="02040602050505020304" pitchFamily="18" charset="0"/>
              <a:cs typeface="Times New Roman" panose="02020603050405020304" pitchFamily="18" charset="0"/>
            </a:endParaRPr>
          </a:p>
          <a:p>
            <a:pPr marL="688975" indent="0" algn="ctr">
              <a:buClr>
                <a:srgbClr val="154F82"/>
              </a:buClr>
              <a:buNone/>
            </a:pPr>
            <a:r>
              <a:rPr lang="en-US" dirty="0">
                <a:ln w="12700">
                  <a:noFill/>
                </a:ln>
                <a:latin typeface="Lucida Bright" panose="02040602050505020304" pitchFamily="18" charset="0"/>
                <a:cs typeface="Times New Roman" panose="02020603050405020304" pitchFamily="18" charset="0"/>
              </a:rPr>
              <a:t>BCDSS Ear and Knee Models</a:t>
            </a:r>
          </a:p>
          <a:p>
            <a:pPr marL="688975" indent="0" algn="ctr">
              <a:buClr>
                <a:srgbClr val="154F82"/>
              </a:buClr>
              <a:buNone/>
            </a:pPr>
            <a:endParaRPr lang="en-US" dirty="0">
              <a:ln w="12700">
                <a:noFill/>
              </a:ln>
              <a:latin typeface="Lucida Bright" panose="02040602050505020304" pitchFamily="18" charset="0"/>
              <a:cs typeface="Times New Roman" panose="02020603050405020304" pitchFamily="18" charset="0"/>
            </a:endParaRPr>
          </a:p>
          <a:p>
            <a:pPr marL="688975" indent="0" algn="ctr">
              <a:buClr>
                <a:srgbClr val="154F82"/>
              </a:buClr>
              <a:buNone/>
            </a:pPr>
            <a:r>
              <a:rPr lang="en-US" dirty="0">
                <a:ln w="12700">
                  <a:noFill/>
                </a:ln>
                <a:latin typeface="Lucida Bright" panose="02040602050505020304" pitchFamily="18" charset="0"/>
                <a:cs typeface="Times New Roman" panose="02020603050405020304" pitchFamily="18" charset="0"/>
              </a:rPr>
              <a:t>Status Update</a:t>
            </a:r>
            <a:endParaRPr lang="en-US" i="1" dirty="0">
              <a:latin typeface="Lucida Bright" panose="02040602050505020304" pitchFamily="18" charset="0"/>
              <a:cs typeface="Times New Roman" panose="02020603050405020304" pitchFamily="18" charset="0"/>
            </a:endParaRPr>
          </a:p>
        </p:txBody>
      </p:sp>
    </p:spTree>
    <p:extLst>
      <p:ext uri="{BB962C8B-B14F-4D97-AF65-F5344CB8AC3E}">
        <p14:creationId xmlns:p14="http://schemas.microsoft.com/office/powerpoint/2010/main" val="3601458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Administrator Workflow</a:t>
            </a:r>
            <a:endParaRPr lang="en-US" sz="2800" dirty="0"/>
          </a:p>
        </p:txBody>
      </p:sp>
      <p:pic>
        <p:nvPicPr>
          <p:cNvPr id="6" name="Picture 5"/>
          <p:cNvPicPr>
            <a:picLocks noChangeAspect="1"/>
          </p:cNvPicPr>
          <p:nvPr/>
        </p:nvPicPr>
        <p:blipFill>
          <a:blip r:embed="rId2"/>
          <a:stretch>
            <a:fillRect/>
          </a:stretch>
        </p:blipFill>
        <p:spPr>
          <a:xfrm>
            <a:off x="348274" y="1600200"/>
            <a:ext cx="8338525" cy="3048000"/>
          </a:xfrm>
          <a:prstGeom prst="rect">
            <a:avLst/>
          </a:prstGeom>
        </p:spPr>
      </p:pic>
    </p:spTree>
    <p:extLst>
      <p:ext uri="{BB962C8B-B14F-4D97-AF65-F5344CB8AC3E}">
        <p14:creationId xmlns:p14="http://schemas.microsoft.com/office/powerpoint/2010/main" val="2603142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31</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2" name="Rectangle 1"/>
          <p:cNvSpPr/>
          <p:nvPr/>
        </p:nvSpPr>
        <p:spPr>
          <a:xfrm>
            <a:off x="1447800" y="2686585"/>
            <a:ext cx="6096000" cy="2015936"/>
          </a:xfrm>
          <a:prstGeom prst="rect">
            <a:avLst/>
          </a:prstGeom>
        </p:spPr>
        <p:txBody>
          <a:bodyPr wrap="square">
            <a:spAutoFit/>
          </a:bodyPr>
          <a:lstStyle/>
          <a:p>
            <a:pPr algn="ctr">
              <a:spcAft>
                <a:spcPts val="1800"/>
              </a:spcAft>
              <a:buClr>
                <a:srgbClr val="154F82"/>
              </a:buClr>
            </a:pPr>
            <a:r>
              <a:rPr lang="en-US" sz="2000" dirty="0">
                <a:latin typeface="Lucida Bright" panose="02040602050505020304" pitchFamily="18" charset="0"/>
                <a:cs typeface="Times New Roman" panose="02020603050405020304" pitchFamily="18" charset="0"/>
              </a:rPr>
              <a:t>SME Meetings</a:t>
            </a:r>
          </a:p>
          <a:p>
            <a:pPr algn="ctr">
              <a:spcAft>
                <a:spcPts val="1800"/>
              </a:spcAft>
              <a:buClr>
                <a:srgbClr val="154F82"/>
              </a:buClr>
            </a:pPr>
            <a:r>
              <a:rPr lang="en-US" sz="2000" dirty="0">
                <a:latin typeface="Lucida Bright" panose="02040602050505020304" pitchFamily="18" charset="0"/>
                <a:cs typeface="Times New Roman" panose="02020603050405020304" pitchFamily="18" charset="0"/>
              </a:rPr>
              <a:t>Develop BCDS Predictive Models</a:t>
            </a:r>
          </a:p>
          <a:p>
            <a:pPr algn="ctr">
              <a:spcAft>
                <a:spcPts val="1800"/>
              </a:spcAft>
              <a:buClr>
                <a:srgbClr val="154F82"/>
              </a:buClr>
            </a:pPr>
            <a:r>
              <a:rPr lang="en-US" sz="2000" dirty="0">
                <a:latin typeface="Lucida Bright" panose="02040602050505020304" pitchFamily="18" charset="0"/>
                <a:cs typeface="Times New Roman" panose="02020603050405020304" pitchFamily="18" charset="0"/>
              </a:rPr>
              <a:t>1</a:t>
            </a:r>
            <a:r>
              <a:rPr lang="en-US" sz="2000" baseline="30000" dirty="0">
                <a:latin typeface="Lucida Bright" panose="02040602050505020304" pitchFamily="18" charset="0"/>
                <a:cs typeface="Times New Roman" panose="02020603050405020304" pitchFamily="18" charset="0"/>
              </a:rPr>
              <a:t>st</a:t>
            </a:r>
            <a:r>
              <a:rPr lang="en-US" sz="2000" dirty="0">
                <a:latin typeface="Lucida Bright" panose="02040602050505020304" pitchFamily="18" charset="0"/>
                <a:cs typeface="Times New Roman" panose="02020603050405020304" pitchFamily="18" charset="0"/>
              </a:rPr>
              <a:t> SME Meeting 2/25</a:t>
            </a:r>
          </a:p>
          <a:p>
            <a:pPr algn="ctr">
              <a:spcAft>
                <a:spcPts val="1800"/>
              </a:spcAft>
              <a:buClr>
                <a:srgbClr val="154F82"/>
              </a:buClr>
            </a:pPr>
            <a:r>
              <a:rPr lang="en-US" sz="2000" dirty="0">
                <a:latin typeface="Lucida Bright" panose="02040602050505020304" pitchFamily="18" charset="0"/>
                <a:cs typeface="Times New Roman" panose="02020603050405020304" pitchFamily="18" charset="0"/>
              </a:rPr>
              <a:t>Reoccurring thereafter each Thursday</a:t>
            </a:r>
          </a:p>
        </p:txBody>
      </p:sp>
    </p:spTree>
    <p:extLst>
      <p:ext uri="{BB962C8B-B14F-4D97-AF65-F5344CB8AC3E}">
        <p14:creationId xmlns:p14="http://schemas.microsoft.com/office/powerpoint/2010/main" val="2234238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32</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2" name="Rectangle 1"/>
          <p:cNvSpPr/>
          <p:nvPr/>
        </p:nvSpPr>
        <p:spPr>
          <a:xfrm>
            <a:off x="2805695" y="3132862"/>
            <a:ext cx="3380209" cy="584775"/>
          </a:xfrm>
          <a:prstGeom prst="rect">
            <a:avLst/>
          </a:prstGeom>
        </p:spPr>
        <p:txBody>
          <a:bodyPr wrap="square">
            <a:spAutoFit/>
          </a:bodyPr>
          <a:lstStyle/>
          <a:p>
            <a:pPr algn="ctr">
              <a:buClr>
                <a:srgbClr val="154F82"/>
              </a:buClr>
            </a:pPr>
            <a:r>
              <a:rPr lang="en-US" sz="3200" dirty="0">
                <a:ln w="12700">
                  <a:noFill/>
                </a:ln>
                <a:latin typeface="Lucida Bright" panose="02040602050505020304" pitchFamily="18" charset="0"/>
                <a:cs typeface="Times New Roman" panose="02020603050405020304" pitchFamily="18" charset="0"/>
              </a:rPr>
              <a:t>Questions ?</a:t>
            </a:r>
          </a:p>
        </p:txBody>
      </p:sp>
    </p:spTree>
    <p:extLst>
      <p:ext uri="{BB962C8B-B14F-4D97-AF65-F5344CB8AC3E}">
        <p14:creationId xmlns:p14="http://schemas.microsoft.com/office/powerpoint/2010/main" val="3719345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33</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2" name="Rectangle 1"/>
          <p:cNvSpPr/>
          <p:nvPr/>
        </p:nvSpPr>
        <p:spPr>
          <a:xfrm>
            <a:off x="1905000" y="2743200"/>
            <a:ext cx="5181600" cy="1569660"/>
          </a:xfrm>
          <a:prstGeom prst="rect">
            <a:avLst/>
          </a:prstGeom>
        </p:spPr>
        <p:txBody>
          <a:bodyPr wrap="square">
            <a:spAutoFit/>
          </a:bodyPr>
          <a:lstStyle/>
          <a:p>
            <a:pPr algn="ctr">
              <a:buClr>
                <a:srgbClr val="154F82"/>
              </a:buClr>
            </a:pPr>
            <a:r>
              <a:rPr lang="en-US" sz="3200" dirty="0">
                <a:ln w="12700">
                  <a:noFill/>
                </a:ln>
                <a:latin typeface="Lucida Bright" panose="02040602050505020304" pitchFamily="18" charset="0"/>
                <a:cs typeface="Times New Roman" panose="02020603050405020304" pitchFamily="18" charset="0"/>
              </a:rPr>
              <a:t>Thank you</a:t>
            </a:r>
          </a:p>
          <a:p>
            <a:pPr algn="ctr">
              <a:buClr>
                <a:srgbClr val="154F82"/>
              </a:buClr>
            </a:pPr>
            <a:endParaRPr lang="en-US" sz="3200" dirty="0">
              <a:ln w="12700">
                <a:noFill/>
              </a:ln>
              <a:latin typeface="Lucida Bright" panose="02040602050505020304" pitchFamily="18" charset="0"/>
              <a:cs typeface="Times New Roman" panose="02020603050405020304" pitchFamily="18" charset="0"/>
            </a:endParaRPr>
          </a:p>
          <a:p>
            <a:pPr algn="ctr">
              <a:buClr>
                <a:srgbClr val="154F82"/>
              </a:buClr>
            </a:pPr>
            <a:r>
              <a:rPr lang="en-US" sz="3200" dirty="0">
                <a:ln w="12700">
                  <a:noFill/>
                </a:ln>
                <a:latin typeface="Lucida Bright" panose="02040602050505020304" pitchFamily="18" charset="0"/>
                <a:cs typeface="Times New Roman" panose="02020603050405020304" pitchFamily="18" charset="0"/>
              </a:rPr>
              <a:t>For your time today</a:t>
            </a:r>
          </a:p>
        </p:txBody>
      </p:sp>
    </p:spTree>
    <p:extLst>
      <p:ext uri="{BB962C8B-B14F-4D97-AF65-F5344CB8AC3E}">
        <p14:creationId xmlns:p14="http://schemas.microsoft.com/office/powerpoint/2010/main" val="328022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9514"/>
            <a:ext cx="84582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A 4 step approach is used to develop each model</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4</a:t>
            </a:fld>
            <a:endParaRPr lang="en-US" dirty="0"/>
          </a:p>
        </p:txBody>
      </p:sp>
      <p:sp>
        <p:nvSpPr>
          <p:cNvPr id="6" name="Rounded Rectangle 5"/>
          <p:cNvSpPr/>
          <p:nvPr/>
        </p:nvSpPr>
        <p:spPr>
          <a:xfrm>
            <a:off x="43180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 Synthesis</a:t>
            </a:r>
          </a:p>
        </p:txBody>
      </p:sp>
      <p:sp>
        <p:nvSpPr>
          <p:cNvPr id="7" name="Rounded Rectangle 6"/>
          <p:cNvSpPr/>
          <p:nvPr/>
        </p:nvSpPr>
        <p:spPr>
          <a:xfrm>
            <a:off x="258064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Pattern Development &amp; Analysis</a:t>
            </a:r>
          </a:p>
        </p:txBody>
      </p:sp>
      <p:sp>
        <p:nvSpPr>
          <p:cNvPr id="8" name="Rounded Rectangle 7"/>
          <p:cNvSpPr/>
          <p:nvPr/>
        </p:nvSpPr>
        <p:spPr>
          <a:xfrm>
            <a:off x="474980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Pattern  Synthesis</a:t>
            </a:r>
          </a:p>
        </p:txBody>
      </p:sp>
      <p:sp>
        <p:nvSpPr>
          <p:cNvPr id="9" name="Rounded Rectangle 8"/>
          <p:cNvSpPr/>
          <p:nvPr/>
        </p:nvSpPr>
        <p:spPr>
          <a:xfrm>
            <a:off x="693420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Model Verification &amp; Testing</a:t>
            </a:r>
          </a:p>
        </p:txBody>
      </p:sp>
      <p:cxnSp>
        <p:nvCxnSpPr>
          <p:cNvPr id="11" name="Elbow Connector 10"/>
          <p:cNvCxnSpPr>
            <a:stCxn id="6" idx="3"/>
            <a:endCxn id="7" idx="1"/>
          </p:cNvCxnSpPr>
          <p:nvPr/>
        </p:nvCxnSpPr>
        <p:spPr>
          <a:xfrm>
            <a:off x="2260600" y="2016016"/>
            <a:ext cx="32004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a:endCxn id="8" idx="1"/>
          </p:cNvCxnSpPr>
          <p:nvPr/>
        </p:nvCxnSpPr>
        <p:spPr>
          <a:xfrm>
            <a:off x="4409440" y="2016016"/>
            <a:ext cx="34036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3"/>
            <a:endCxn id="9" idx="1"/>
          </p:cNvCxnSpPr>
          <p:nvPr/>
        </p:nvCxnSpPr>
        <p:spPr>
          <a:xfrm>
            <a:off x="6578600" y="2016016"/>
            <a:ext cx="3556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04800" y="156307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17" name="Oval 16"/>
          <p:cNvSpPr/>
          <p:nvPr/>
        </p:nvSpPr>
        <p:spPr>
          <a:xfrm>
            <a:off x="2486660" y="157323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18" name="Oval 17"/>
          <p:cNvSpPr/>
          <p:nvPr/>
        </p:nvSpPr>
        <p:spPr>
          <a:xfrm>
            <a:off x="4654550" y="159355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
        <p:nvSpPr>
          <p:cNvPr id="19" name="Oval 18"/>
          <p:cNvSpPr/>
          <p:nvPr/>
        </p:nvSpPr>
        <p:spPr>
          <a:xfrm>
            <a:off x="6822440" y="159609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sp>
        <p:nvSpPr>
          <p:cNvPr id="20" name="TextBox 19"/>
          <p:cNvSpPr txBox="1"/>
          <p:nvPr/>
        </p:nvSpPr>
        <p:spPr>
          <a:xfrm>
            <a:off x="228600" y="2468959"/>
            <a:ext cx="2108200" cy="2123658"/>
          </a:xfrm>
          <a:prstGeom prst="rect">
            <a:avLst/>
          </a:prstGeom>
          <a:noFill/>
        </p:spPr>
        <p:txBody>
          <a:bodyPr wrap="square" rtlCol="0">
            <a:spAutoFit/>
          </a:bodyPr>
          <a:lstStyle/>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A selection claims are selected and segmented to support model development.</a:t>
            </a:r>
          </a:p>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Claim and Claimant data is synthesized to match feature specifications identified in engineering notes.</a:t>
            </a:r>
          </a:p>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A “Feature Vector Table” is constructed to support initial development.</a:t>
            </a:r>
          </a:p>
        </p:txBody>
      </p:sp>
      <p:sp>
        <p:nvSpPr>
          <p:cNvPr id="21" name="TextBox 20"/>
          <p:cNvSpPr txBox="1"/>
          <p:nvPr/>
        </p:nvSpPr>
        <p:spPr>
          <a:xfrm>
            <a:off x="2486660" y="2459261"/>
            <a:ext cx="1991360" cy="2970044"/>
          </a:xfrm>
          <a:prstGeom prst="rect">
            <a:avLst/>
          </a:prstGeom>
          <a:noFill/>
        </p:spPr>
        <p:txBody>
          <a:bodyPr wrap="square" rtlCol="0">
            <a:spAutoFit/>
          </a:bodyPr>
          <a:lstStyle/>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Features are aggregated to identify each unique combination of features and the resulting CDD for the issue.</a:t>
            </a:r>
          </a:p>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A second set of data is synthesized for the selected features and segmented to support future testing.</a:t>
            </a:r>
          </a:p>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The initial portfolio of feature patterns are next again aggregated and analyzed to identify and eliminate non-germane patterns.</a:t>
            </a:r>
          </a:p>
        </p:txBody>
      </p:sp>
      <p:sp>
        <p:nvSpPr>
          <p:cNvPr id="22" name="TextBox 21"/>
          <p:cNvSpPr txBox="1"/>
          <p:nvPr/>
        </p:nvSpPr>
        <p:spPr>
          <a:xfrm>
            <a:off x="4749800" y="2499439"/>
            <a:ext cx="1991360" cy="2462213"/>
          </a:xfrm>
          <a:prstGeom prst="rect">
            <a:avLst/>
          </a:prstGeom>
          <a:noFill/>
        </p:spPr>
        <p:txBody>
          <a:bodyPr wrap="square" rtlCol="0">
            <a:spAutoFit/>
          </a:bodyPr>
          <a:lstStyle/>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Sensitivity analysis is then conducted on each feature to  characterize predictive value relative to the test data.</a:t>
            </a:r>
          </a:p>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Features are then further synthesized to, and the number of patterns are reduced, to arrive at the minimal number of patterns needed to achieve through-put and accuracy requirements.</a:t>
            </a:r>
          </a:p>
        </p:txBody>
      </p:sp>
      <p:sp>
        <p:nvSpPr>
          <p:cNvPr id="23" name="TextBox 22"/>
          <p:cNvSpPr txBox="1"/>
          <p:nvPr/>
        </p:nvSpPr>
        <p:spPr>
          <a:xfrm>
            <a:off x="6852920" y="2479119"/>
            <a:ext cx="1991360" cy="2800767"/>
          </a:xfrm>
          <a:prstGeom prst="rect">
            <a:avLst/>
          </a:prstGeom>
          <a:noFill/>
        </p:spPr>
        <p:txBody>
          <a:bodyPr wrap="square" rtlCol="0">
            <a:spAutoFit/>
          </a:bodyPr>
          <a:lstStyle/>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Finally, the model is testing against an as yet unevaluated set of claims to determine whether model performance is within specified thresholds.</a:t>
            </a:r>
          </a:p>
          <a:p>
            <a:pPr marL="173038" indent="-173038">
              <a:buFont typeface="Arial" panose="020B0604020202020204" pitchFamily="34" charset="0"/>
              <a:buChar char="•"/>
            </a:pPr>
            <a:r>
              <a:rPr lang="en-US" sz="1100" dirty="0">
                <a:latin typeface="Lucida Bright" panose="02040602050505020304" pitchFamily="18" charset="0"/>
                <a:cs typeface="Times New Roman" panose="02020603050405020304" pitchFamily="18" charset="0"/>
              </a:rPr>
              <a:t>Further analysis is performed to characterize those claims that could not be assigned ratings, and where the modeled results differed from the ratings assigned by VA staff (RVSRs).</a:t>
            </a:r>
          </a:p>
        </p:txBody>
      </p:sp>
      <p:sp>
        <p:nvSpPr>
          <p:cNvPr id="26" name="TextBox 25"/>
          <p:cNvSpPr txBox="1"/>
          <p:nvPr/>
        </p:nvSpPr>
        <p:spPr>
          <a:xfrm>
            <a:off x="654050" y="5607178"/>
            <a:ext cx="8001000" cy="646331"/>
          </a:xfrm>
          <a:prstGeom prst="rect">
            <a:avLst/>
          </a:prstGeom>
          <a:noFill/>
        </p:spPr>
        <p:txBody>
          <a:bodyPr wrap="square" rtlCol="0">
            <a:spAutoFit/>
          </a:bodyPr>
          <a:lstStyle/>
          <a:p>
            <a:r>
              <a:rPr lang="en-US" sz="1200" b="1" dirty="0">
                <a:latin typeface="Lucida Bright" panose="02040602050505020304" pitchFamily="18" charset="0"/>
                <a:cs typeface="Times New Roman" panose="02020603050405020304" pitchFamily="18" charset="0"/>
              </a:rPr>
              <a:t>NOTE:  </a:t>
            </a:r>
            <a:r>
              <a:rPr lang="en-US" sz="1200" dirty="0">
                <a:latin typeface="Lucida Bright" panose="02040602050505020304" pitchFamily="18" charset="0"/>
                <a:cs typeface="Times New Roman" panose="02020603050405020304" pitchFamily="18" charset="0"/>
              </a:rPr>
              <a:t>The feature Set for the Ear Model was developed by MITRE Corp. on behalf of VBA’s Office of Compliance Service (documented in “MP140464 Statistical Adjudication Engineering Notebook 3 Preliminary Data Exploration and Prediction of Disabilities of the Ear”)</a:t>
            </a:r>
          </a:p>
        </p:txBody>
      </p:sp>
    </p:spTree>
    <p:extLst>
      <p:ext uri="{BB962C8B-B14F-4D97-AF65-F5344CB8AC3E}">
        <p14:creationId xmlns:p14="http://schemas.microsoft.com/office/powerpoint/2010/main" val="391061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580"/>
            <a:ext cx="8229600" cy="1143000"/>
          </a:xfrm>
        </p:spPr>
        <p:txBody>
          <a:bodyPr>
            <a:normAutofit fontScale="90000"/>
          </a:bodyPr>
          <a:lstStyle/>
          <a:p>
            <a:br>
              <a:rPr lang="en-US" sz="2000" b="1" dirty="0">
                <a:ln w="12700">
                  <a:noFill/>
                </a:ln>
                <a:latin typeface="Lucida Bright" panose="02040602050505020304" pitchFamily="18" charset="0"/>
                <a:cs typeface="Times New Roman" panose="02020603050405020304" pitchFamily="18" charset="0"/>
              </a:rPr>
            </a:br>
            <a:r>
              <a:rPr lang="en-US" sz="2200" b="1" dirty="0">
                <a:ln w="12700">
                  <a:noFill/>
                </a:ln>
                <a:latin typeface="Lucida Bright" panose="02040602050505020304" pitchFamily="18" charset="0"/>
                <a:cs typeface="Times New Roman" panose="02020603050405020304" pitchFamily="18" charset="0"/>
              </a:rPr>
              <a:t>Benefits Claims Decision Support System (BCDSS)</a:t>
            </a:r>
            <a:br>
              <a:rPr lang="en-US" sz="2200" b="1" dirty="0">
                <a:ln w="12700">
                  <a:noFill/>
                </a:ln>
                <a:latin typeface="Lucida Bright" panose="02040602050505020304" pitchFamily="18" charset="0"/>
                <a:cs typeface="Times New Roman" panose="02020603050405020304" pitchFamily="18" charset="0"/>
              </a:rPr>
            </a:br>
            <a:r>
              <a:rPr lang="en-US" sz="2200" dirty="0">
                <a:latin typeface="Lucida Bright" panose="02040602050505020304" pitchFamily="18" charset="0"/>
              </a:rPr>
              <a:t>MODELS</a:t>
            </a:r>
            <a:br>
              <a:rPr lang="en-US" sz="1800" dirty="0">
                <a:latin typeface="Lucida Bright" panose="02040602050505020304" pitchFamily="18" charset="0"/>
              </a:rPr>
            </a:br>
            <a:r>
              <a:rPr lang="en-US" sz="1800" dirty="0">
                <a:latin typeface="Lucida Bright" panose="02040602050505020304" pitchFamily="18" charset="0"/>
              </a:rPr>
              <a:t>Composed of specific elements - Each follows a similar logical relationship</a:t>
            </a:r>
            <a:endParaRPr lang="en-US" sz="2000" dirty="0">
              <a:latin typeface="Lucida Bright" panose="02040602050505020304" pitchFamily="18" charset="0"/>
            </a:endParaRPr>
          </a:p>
        </p:txBody>
      </p:sp>
      <p:sp>
        <p:nvSpPr>
          <p:cNvPr id="3" name="Content Placeholder 2"/>
          <p:cNvSpPr>
            <a:spLocks noGrp="1"/>
          </p:cNvSpPr>
          <p:nvPr>
            <p:ph idx="1"/>
          </p:nvPr>
        </p:nvSpPr>
        <p:spPr>
          <a:xfrm>
            <a:off x="457200" y="1569721"/>
            <a:ext cx="8229600" cy="4756150"/>
          </a:xfrm>
        </p:spPr>
        <p:txBody>
          <a:bodyPr>
            <a:normAutofit/>
          </a:bodyPr>
          <a:lstStyle/>
          <a:p>
            <a:pPr marL="0" indent="0" algn="ctr">
              <a:buNone/>
            </a:pPr>
            <a:r>
              <a:rPr lang="en-US" sz="1600" b="1" dirty="0">
                <a:latin typeface="Lucida Bright" panose="02040602050505020304" pitchFamily="18" charset="0"/>
              </a:rPr>
              <a:t>Glossary for Predictive Characteristics or “Features”:</a:t>
            </a:r>
          </a:p>
          <a:p>
            <a:pPr marL="0" indent="0" algn="ctr">
              <a:buNone/>
            </a:pPr>
            <a:r>
              <a:rPr lang="en-US" sz="1600" dirty="0">
                <a:latin typeface="Lucida Bright" panose="02040602050505020304" pitchFamily="18" charset="0"/>
              </a:rPr>
              <a:t>Specific fact patterns occur across supplemental claims that can used as the basis for predicting the </a:t>
            </a:r>
            <a:r>
              <a:rPr lang="en-US" sz="1600" b="1" dirty="0">
                <a:latin typeface="Lucida Bright" panose="02040602050505020304" pitchFamily="18" charset="0"/>
              </a:rPr>
              <a:t>Combined Disability Determination (CDD)</a:t>
            </a:r>
            <a:r>
              <a:rPr lang="en-US" sz="1600" dirty="0">
                <a:latin typeface="Lucida Bright" panose="02040602050505020304" pitchFamily="18" charset="0"/>
              </a:rPr>
              <a:t> for specific issues or body systems.</a:t>
            </a:r>
          </a:p>
          <a:p>
            <a:pPr marL="0" indent="0" algn="ctr">
              <a:buNone/>
            </a:pPr>
            <a:endParaRPr lang="en-US" sz="1600" dirty="0">
              <a:latin typeface="Lucida Bright" panose="02040602050505020304" pitchFamily="18" charset="0"/>
            </a:endParaRPr>
          </a:p>
          <a:p>
            <a:pPr algn="just"/>
            <a:r>
              <a:rPr lang="en-US" sz="1600" dirty="0">
                <a:latin typeface="Lucida Bright" panose="02040602050505020304" pitchFamily="18" charset="0"/>
              </a:rPr>
              <a:t>We refer to the individual predictive characteristics as </a:t>
            </a:r>
            <a:r>
              <a:rPr lang="en-US" sz="1600" b="1" dirty="0">
                <a:latin typeface="Lucida Bright" panose="02040602050505020304" pitchFamily="18" charset="0"/>
              </a:rPr>
              <a:t>“Features”</a:t>
            </a:r>
          </a:p>
          <a:p>
            <a:pPr algn="just"/>
            <a:r>
              <a:rPr lang="en-US" sz="1600" dirty="0">
                <a:latin typeface="Lucida Bright" panose="02040602050505020304" pitchFamily="18" charset="0"/>
              </a:rPr>
              <a:t>Those that are required to determine the CDD for a specific issue or body system are referred to collectively as a </a:t>
            </a:r>
            <a:r>
              <a:rPr lang="en-US" sz="1600" b="1" dirty="0">
                <a:latin typeface="Lucida Bright" panose="02040602050505020304" pitchFamily="18" charset="0"/>
              </a:rPr>
              <a:t>“Feature Set”</a:t>
            </a:r>
          </a:p>
          <a:p>
            <a:pPr algn="just"/>
            <a:r>
              <a:rPr lang="en-US" sz="1600" dirty="0">
                <a:latin typeface="Lucida Bright" panose="02040602050505020304" pitchFamily="18" charset="0"/>
              </a:rPr>
              <a:t>Some features relate specifically to the claim that will be modeled (the </a:t>
            </a:r>
            <a:r>
              <a:rPr lang="en-US" sz="1600" b="1" dirty="0">
                <a:latin typeface="Lucida Bright" panose="02040602050505020304" pitchFamily="18" charset="0"/>
              </a:rPr>
              <a:t>“Target Claim Features”</a:t>
            </a:r>
            <a:r>
              <a:rPr lang="en-US" sz="1600" dirty="0">
                <a:latin typeface="Lucida Bright" panose="02040602050505020304" pitchFamily="18" charset="0"/>
              </a:rPr>
              <a:t>) – these might include the number of relevant contentions, the age of the claimant at the time the claim was filed, or the time period that has elapsed since the claim was filed</a:t>
            </a:r>
          </a:p>
          <a:p>
            <a:pPr algn="just"/>
            <a:r>
              <a:rPr lang="en-US" sz="1600" dirty="0">
                <a:latin typeface="Lucida Bright" panose="02040602050505020304" pitchFamily="18" charset="0"/>
              </a:rPr>
              <a:t>Other features relate to claimant and prior claim activities </a:t>
            </a:r>
            <a:r>
              <a:rPr lang="en-US" sz="1600" b="1" dirty="0">
                <a:latin typeface="Lucida Bright" panose="02040602050505020304" pitchFamily="18" charset="0"/>
              </a:rPr>
              <a:t>(“Claimant Features”</a:t>
            </a:r>
            <a:r>
              <a:rPr lang="en-US" sz="1600" dirty="0">
                <a:latin typeface="Lucida Bright" panose="02040602050505020304" pitchFamily="18" charset="0"/>
              </a:rPr>
              <a:t>) – these might include the most recently assigned CDD for the issue or body system in question, the time period that has elapsed since that CDD became effective, or the diagnostic codes used by the RVSR at the time the claim was adjudicated</a:t>
            </a:r>
          </a:p>
          <a:p>
            <a:pPr marL="0" indent="0">
              <a:buNone/>
            </a:pPr>
            <a:endParaRPr lang="en-US" sz="1400" dirty="0"/>
          </a:p>
        </p:txBody>
      </p:sp>
      <p:sp>
        <p:nvSpPr>
          <p:cNvPr id="5" name="Slide Number Placeholder 4"/>
          <p:cNvSpPr>
            <a:spLocks noGrp="1"/>
          </p:cNvSpPr>
          <p:nvPr>
            <p:ph type="sldNum" sz="quarter" idx="12"/>
          </p:nvPr>
        </p:nvSpPr>
        <p:spPr/>
        <p:txBody>
          <a:bodyPr/>
          <a:lstStyle/>
          <a:p>
            <a:fld id="{4490ED0A-763F-49D7-BCAE-078792C08BFC}" type="slidenum">
              <a:rPr lang="en-US" smtClean="0"/>
              <a:pPr/>
              <a:t>5</a:t>
            </a:fld>
            <a:endParaRPr lang="en-US" dirty="0"/>
          </a:p>
        </p:txBody>
      </p:sp>
    </p:spTree>
    <p:extLst>
      <p:ext uri="{BB962C8B-B14F-4D97-AF65-F5344CB8AC3E}">
        <p14:creationId xmlns:p14="http://schemas.microsoft.com/office/powerpoint/2010/main" val="15948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580"/>
            <a:ext cx="8229600" cy="1143000"/>
          </a:xfrm>
        </p:spPr>
        <p:txBody>
          <a:bodyPr>
            <a:normAutofit fontScale="90000"/>
          </a:bodyPr>
          <a:lstStyle/>
          <a:p>
            <a:br>
              <a:rPr lang="en-US" sz="2000" b="1" dirty="0">
                <a:ln w="12700">
                  <a:noFill/>
                </a:ln>
                <a:latin typeface="Lucida Bright" panose="02040602050505020304" pitchFamily="18" charset="0"/>
                <a:cs typeface="Times New Roman" panose="02020603050405020304" pitchFamily="18" charset="0"/>
              </a:rPr>
            </a:br>
            <a:r>
              <a:rPr lang="en-US" sz="2200" b="1" dirty="0">
                <a:ln w="12700">
                  <a:noFill/>
                </a:ln>
                <a:latin typeface="Lucida Bright" panose="02040602050505020304" pitchFamily="18" charset="0"/>
                <a:cs typeface="Times New Roman" panose="02020603050405020304" pitchFamily="18" charset="0"/>
              </a:rPr>
              <a:t>Benefits Claims Decision Support System (BCDSS)</a:t>
            </a:r>
            <a:br>
              <a:rPr lang="en-US" sz="2200" b="1" dirty="0">
                <a:ln w="12700">
                  <a:noFill/>
                </a:ln>
                <a:latin typeface="Lucida Bright" panose="02040602050505020304" pitchFamily="18" charset="0"/>
                <a:cs typeface="Times New Roman" panose="02020603050405020304" pitchFamily="18" charset="0"/>
              </a:rPr>
            </a:br>
            <a:r>
              <a:rPr lang="en-US" sz="2200" dirty="0">
                <a:latin typeface="Lucida Bright" panose="02040602050505020304" pitchFamily="18" charset="0"/>
              </a:rPr>
              <a:t>MODELS</a:t>
            </a:r>
            <a:br>
              <a:rPr lang="en-US" sz="1800" dirty="0">
                <a:latin typeface="Lucida Bright" panose="02040602050505020304" pitchFamily="18" charset="0"/>
              </a:rPr>
            </a:br>
            <a:r>
              <a:rPr lang="en-US" sz="1800" dirty="0">
                <a:latin typeface="Lucida Bright" panose="02040602050505020304" pitchFamily="18" charset="0"/>
              </a:rPr>
              <a:t>Composed of specific elements - Each follows a similar logical relationship</a:t>
            </a:r>
            <a:endParaRPr lang="en-US" sz="2000" dirty="0">
              <a:latin typeface="Lucida Bright" panose="02040602050505020304" pitchFamily="18" charset="0"/>
            </a:endParaRPr>
          </a:p>
        </p:txBody>
      </p:sp>
      <p:sp>
        <p:nvSpPr>
          <p:cNvPr id="3" name="Content Placeholder 2"/>
          <p:cNvSpPr>
            <a:spLocks noGrp="1"/>
          </p:cNvSpPr>
          <p:nvPr>
            <p:ph idx="1"/>
          </p:nvPr>
        </p:nvSpPr>
        <p:spPr>
          <a:xfrm>
            <a:off x="457200" y="1569721"/>
            <a:ext cx="8229600" cy="4756150"/>
          </a:xfrm>
        </p:spPr>
        <p:txBody>
          <a:bodyPr>
            <a:normAutofit/>
          </a:bodyPr>
          <a:lstStyle/>
          <a:p>
            <a:pPr marL="0" indent="0" algn="ctr">
              <a:buNone/>
            </a:pPr>
            <a:r>
              <a:rPr lang="en-US" sz="1600" b="1" dirty="0">
                <a:latin typeface="Lucida Bright" panose="02040602050505020304" pitchFamily="18" charset="0"/>
              </a:rPr>
              <a:t>Modeling Logic:</a:t>
            </a:r>
          </a:p>
          <a:p>
            <a:pPr marL="0" indent="0" algn="ctr">
              <a:buNone/>
            </a:pPr>
            <a:r>
              <a:rPr lang="en-US" sz="1600" dirty="0">
                <a:latin typeface="Lucida Bright" panose="02040602050505020304" pitchFamily="18" charset="0"/>
              </a:rPr>
              <a:t>BCDSS uses the various unique combinations of these Feature Sets – along with the resulting CDD for the issue or body system – to predict the CDD for target claims.</a:t>
            </a:r>
          </a:p>
          <a:p>
            <a:pPr marL="0" indent="0" algn="ctr">
              <a:buNone/>
            </a:pPr>
            <a:endParaRPr lang="en-US" sz="1600" dirty="0">
              <a:latin typeface="Lucida Bright" panose="02040602050505020304" pitchFamily="18" charset="0"/>
            </a:endParaRPr>
          </a:p>
          <a:p>
            <a:pPr algn="just"/>
            <a:r>
              <a:rPr lang="en-US" sz="1600" dirty="0">
                <a:latin typeface="Lucida Bright" panose="02040602050505020304" pitchFamily="18" charset="0"/>
              </a:rPr>
              <a:t>The list of unique combinations of Feature Sets for a specific body system or issue is called the </a:t>
            </a:r>
            <a:r>
              <a:rPr lang="en-US" sz="1600" b="1" dirty="0">
                <a:latin typeface="Lucida Bright" panose="02040602050505020304" pitchFamily="18" charset="0"/>
              </a:rPr>
              <a:t>Decision Determination Matrix (or DDM)</a:t>
            </a:r>
          </a:p>
          <a:p>
            <a:pPr algn="just"/>
            <a:r>
              <a:rPr lang="en-US" sz="1600" dirty="0">
                <a:latin typeface="Lucida Bright" panose="02040602050505020304" pitchFamily="18" charset="0"/>
              </a:rPr>
              <a:t>The features of the target claim and related claimant data are synthesized, and then compared to the DMM to identify a matching pattern.  When a pattern match is found, the CDD for the subject body system or issue is assigned to the target claim</a:t>
            </a:r>
          </a:p>
        </p:txBody>
      </p:sp>
      <p:sp>
        <p:nvSpPr>
          <p:cNvPr id="5" name="Slide Number Placeholder 4"/>
          <p:cNvSpPr>
            <a:spLocks noGrp="1"/>
          </p:cNvSpPr>
          <p:nvPr>
            <p:ph type="sldNum" sz="quarter" idx="12"/>
          </p:nvPr>
        </p:nvSpPr>
        <p:spPr/>
        <p:txBody>
          <a:bodyPr/>
          <a:lstStyle/>
          <a:p>
            <a:fld id="{4490ED0A-763F-49D7-BCAE-078792C08BFC}" type="slidenum">
              <a:rPr lang="en-US" smtClean="0"/>
              <a:pPr/>
              <a:t>6</a:t>
            </a:fld>
            <a:endParaRPr lang="en-US" dirty="0"/>
          </a:p>
        </p:txBody>
      </p:sp>
    </p:spTree>
    <p:extLst>
      <p:ext uri="{BB962C8B-B14F-4D97-AF65-F5344CB8AC3E}">
        <p14:creationId xmlns:p14="http://schemas.microsoft.com/office/powerpoint/2010/main" val="196790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9514"/>
            <a:ext cx="84582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Each Model is composed of three major components</a:t>
            </a:r>
            <a:endParaRPr lang="en-US" sz="2000" b="1"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3" name="Content Placeholder 2"/>
          <p:cNvSpPr>
            <a:spLocks noGrp="1"/>
          </p:cNvSpPr>
          <p:nvPr>
            <p:ph idx="1"/>
          </p:nvPr>
        </p:nvSpPr>
        <p:spPr>
          <a:xfrm>
            <a:off x="533400" y="1707881"/>
            <a:ext cx="7924800" cy="1342939"/>
          </a:xfrm>
        </p:spPr>
        <p:txBody>
          <a:bodyPr vert="horz" lIns="91440" tIns="45720" rIns="91440" bIns="45720" rtlCol="0">
            <a:noAutofit/>
          </a:bodyPr>
          <a:lstStyle/>
          <a:p>
            <a:pPr algn="just">
              <a:buClr>
                <a:srgbClr val="154F82"/>
              </a:buClr>
              <a:buFont typeface="+mj-lt"/>
              <a:buAutoNum type="arabicPeriod"/>
            </a:pPr>
            <a:r>
              <a:rPr lang="en-US" sz="1600" dirty="0">
                <a:latin typeface="Lucida Bright" panose="02040602050505020304" pitchFamily="18" charset="0"/>
                <a:cs typeface="Times New Roman" panose="02020603050405020304" pitchFamily="18" charset="0"/>
              </a:rPr>
              <a:t>A Decision Determination Matrix (DDM) – The unique combinations of Feature Sets for the subject body system or issue, and the related CDD</a:t>
            </a:r>
          </a:p>
          <a:p>
            <a:pPr algn="just">
              <a:buClr>
                <a:srgbClr val="154F82"/>
              </a:buClr>
              <a:buFont typeface="+mj-lt"/>
              <a:buAutoNum type="arabicPeriod"/>
            </a:pPr>
            <a:r>
              <a:rPr lang="en-US" sz="1600" dirty="0">
                <a:latin typeface="Lucida Bright" panose="02040602050505020304" pitchFamily="18" charset="0"/>
                <a:cs typeface="Times New Roman" panose="02020603050405020304" pitchFamily="18" charset="0"/>
              </a:rPr>
              <a:t>The Computational </a:t>
            </a:r>
            <a:r>
              <a:rPr lang="en-US" sz="1800" dirty="0">
                <a:latin typeface="Lucida Bright" panose="02040602050505020304" pitchFamily="18" charset="0"/>
                <a:cs typeface="Times New Roman" panose="02020603050405020304" pitchFamily="18" charset="0"/>
              </a:rPr>
              <a:t>specifications</a:t>
            </a:r>
            <a:r>
              <a:rPr lang="en-US" sz="1600" dirty="0">
                <a:latin typeface="Lucida Bright" panose="02040602050505020304" pitchFamily="18" charset="0"/>
                <a:cs typeface="Times New Roman" panose="02020603050405020304" pitchFamily="18" charset="0"/>
              </a:rPr>
              <a:t> for Target claim Features </a:t>
            </a:r>
          </a:p>
          <a:p>
            <a:pPr algn="just">
              <a:buClr>
                <a:srgbClr val="154F82"/>
              </a:buClr>
              <a:buFont typeface="+mj-lt"/>
              <a:buAutoNum type="arabicPeriod"/>
            </a:pPr>
            <a:r>
              <a:rPr lang="en-US" sz="1600" dirty="0">
                <a:latin typeface="Lucida Bright" panose="02040602050505020304" pitchFamily="18" charset="0"/>
                <a:cs typeface="Times New Roman" panose="02020603050405020304" pitchFamily="18" charset="0"/>
              </a:rPr>
              <a:t>The Computational specifications for Claimant Features</a:t>
            </a:r>
            <a:endParaRPr lang="en-US" sz="1400" i="1" dirty="0">
              <a:latin typeface="Lucida Bright" panose="02040602050505020304" pitchFamily="18"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7</a:t>
            </a:fld>
            <a:endParaRPr lang="en-US" dirty="0"/>
          </a:p>
        </p:txBody>
      </p:sp>
      <p:sp>
        <p:nvSpPr>
          <p:cNvPr id="4" name="Rectangle 3"/>
          <p:cNvSpPr/>
          <p:nvPr/>
        </p:nvSpPr>
        <p:spPr>
          <a:xfrm>
            <a:off x="762000" y="4191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Data</a:t>
            </a:r>
          </a:p>
        </p:txBody>
      </p:sp>
      <p:sp>
        <p:nvSpPr>
          <p:cNvPr id="6" name="Rectangle 5"/>
          <p:cNvSpPr/>
          <p:nvPr/>
        </p:nvSpPr>
        <p:spPr>
          <a:xfrm>
            <a:off x="762000" y="54102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Related Claimant Data</a:t>
            </a:r>
          </a:p>
        </p:txBody>
      </p:sp>
      <p:sp>
        <p:nvSpPr>
          <p:cNvPr id="7" name="Rectangle 6"/>
          <p:cNvSpPr/>
          <p:nvPr/>
        </p:nvSpPr>
        <p:spPr>
          <a:xfrm>
            <a:off x="3954780" y="4191000"/>
            <a:ext cx="1066800" cy="2082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Composite Feature Set for Target Claim</a:t>
            </a:r>
          </a:p>
        </p:txBody>
      </p:sp>
      <p:sp>
        <p:nvSpPr>
          <p:cNvPr id="8" name="Right Arrow 7"/>
          <p:cNvSpPr/>
          <p:nvPr/>
        </p:nvSpPr>
        <p:spPr>
          <a:xfrm>
            <a:off x="2524760" y="4438308"/>
            <a:ext cx="1221412" cy="685800"/>
          </a:xfrm>
          <a:prstGeom prst="rightArrow">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dirty="0">
              <a:solidFill>
                <a:schemeClr val="tx1"/>
              </a:solidFill>
            </a:endParaRPr>
          </a:p>
        </p:txBody>
      </p:sp>
      <p:sp>
        <p:nvSpPr>
          <p:cNvPr id="9" name="TextBox 8"/>
          <p:cNvSpPr txBox="1"/>
          <p:nvPr/>
        </p:nvSpPr>
        <p:spPr>
          <a:xfrm>
            <a:off x="2473304" y="3997117"/>
            <a:ext cx="1298268" cy="577081"/>
          </a:xfrm>
          <a:prstGeom prst="rect">
            <a:avLst/>
          </a:prstGeom>
          <a:noFill/>
        </p:spPr>
        <p:txBody>
          <a:bodyPr wrap="square" rtlCol="0">
            <a:spAutoFit/>
          </a:bodyPr>
          <a:lstStyle/>
          <a:p>
            <a:r>
              <a:rPr lang="en-US" sz="1050" dirty="0"/>
              <a:t>Computational Specifications for Target claim</a:t>
            </a:r>
          </a:p>
        </p:txBody>
      </p:sp>
      <p:sp>
        <p:nvSpPr>
          <p:cNvPr id="10" name="Right Arrow 9"/>
          <p:cNvSpPr/>
          <p:nvPr/>
        </p:nvSpPr>
        <p:spPr>
          <a:xfrm>
            <a:off x="2514600" y="5715000"/>
            <a:ext cx="1231572" cy="685800"/>
          </a:xfrm>
          <a:prstGeom prst="rightArrow">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dirty="0">
              <a:solidFill>
                <a:schemeClr val="tx1"/>
              </a:solidFill>
            </a:endParaRPr>
          </a:p>
        </p:txBody>
      </p:sp>
      <p:sp>
        <p:nvSpPr>
          <p:cNvPr id="11" name="TextBox 10"/>
          <p:cNvSpPr txBox="1"/>
          <p:nvPr/>
        </p:nvSpPr>
        <p:spPr>
          <a:xfrm>
            <a:off x="2428241" y="5294056"/>
            <a:ext cx="1317931" cy="577081"/>
          </a:xfrm>
          <a:prstGeom prst="rect">
            <a:avLst/>
          </a:prstGeom>
          <a:noFill/>
        </p:spPr>
        <p:txBody>
          <a:bodyPr wrap="square" rtlCol="0">
            <a:spAutoFit/>
          </a:bodyPr>
          <a:lstStyle/>
          <a:p>
            <a:r>
              <a:rPr lang="en-US" sz="1050" dirty="0"/>
              <a:t>Computational Specifications for Claimant Data</a:t>
            </a:r>
          </a:p>
        </p:txBody>
      </p:sp>
      <p:sp>
        <p:nvSpPr>
          <p:cNvPr id="12" name="Rectangle 11"/>
          <p:cNvSpPr/>
          <p:nvPr/>
        </p:nvSpPr>
        <p:spPr>
          <a:xfrm>
            <a:off x="5791200" y="4191000"/>
            <a:ext cx="1828800" cy="20828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Decision Determination Matrix </a:t>
            </a:r>
          </a:p>
        </p:txBody>
      </p:sp>
      <p:sp>
        <p:nvSpPr>
          <p:cNvPr id="14" name="TextBox 13"/>
          <p:cNvSpPr txBox="1"/>
          <p:nvPr/>
        </p:nvSpPr>
        <p:spPr>
          <a:xfrm>
            <a:off x="929311" y="3736620"/>
            <a:ext cx="1341778" cy="369204"/>
          </a:xfrm>
          <a:prstGeom prst="rect">
            <a:avLst/>
          </a:prstGeom>
          <a:noFill/>
        </p:spPr>
        <p:txBody>
          <a:bodyPr wrap="none" rtlCol="0">
            <a:spAutoFit/>
          </a:bodyPr>
          <a:lstStyle/>
          <a:p>
            <a:r>
              <a:rPr lang="en-US" dirty="0"/>
              <a:t>Target Claim</a:t>
            </a:r>
          </a:p>
        </p:txBody>
      </p:sp>
      <p:sp>
        <p:nvSpPr>
          <p:cNvPr id="15" name="Left-Right Arrow 14"/>
          <p:cNvSpPr/>
          <p:nvPr/>
        </p:nvSpPr>
        <p:spPr>
          <a:xfrm>
            <a:off x="5067300" y="4314312"/>
            <a:ext cx="673100" cy="171792"/>
          </a:xfrm>
          <a:prstGeom prst="leftRightArrow">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Single Corner Rectangle 16"/>
          <p:cNvSpPr/>
          <p:nvPr/>
        </p:nvSpPr>
        <p:spPr>
          <a:xfrm>
            <a:off x="5867400" y="4314996"/>
            <a:ext cx="1676400" cy="123312"/>
          </a:xfrm>
          <a:prstGeom prst="round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Pattern Match</a:t>
            </a:r>
          </a:p>
        </p:txBody>
      </p:sp>
      <p:sp>
        <p:nvSpPr>
          <p:cNvPr id="18" name="Round Single Corner Rectangle 17"/>
          <p:cNvSpPr/>
          <p:nvPr/>
        </p:nvSpPr>
        <p:spPr>
          <a:xfrm>
            <a:off x="5867400" y="4524314"/>
            <a:ext cx="1676400" cy="123312"/>
          </a:xfrm>
          <a:prstGeom prst="round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 Single Corner Rectangle 18"/>
          <p:cNvSpPr/>
          <p:nvPr/>
        </p:nvSpPr>
        <p:spPr>
          <a:xfrm>
            <a:off x="5867400" y="4766707"/>
            <a:ext cx="1676400" cy="123312"/>
          </a:xfrm>
          <a:prstGeom prst="round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ingle Corner Rectangle 19"/>
          <p:cNvSpPr/>
          <p:nvPr/>
        </p:nvSpPr>
        <p:spPr>
          <a:xfrm>
            <a:off x="5867400" y="4994531"/>
            <a:ext cx="1676400" cy="123312"/>
          </a:xfrm>
          <a:prstGeom prst="round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 Single Corner Rectangle 20"/>
          <p:cNvSpPr/>
          <p:nvPr/>
        </p:nvSpPr>
        <p:spPr>
          <a:xfrm>
            <a:off x="5867400" y="5232400"/>
            <a:ext cx="1676400" cy="123312"/>
          </a:xfrm>
          <a:prstGeom prst="round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81000" y="3051828"/>
            <a:ext cx="2092960" cy="660827"/>
          </a:xfrm>
          <a:prstGeom prst="ellipse">
            <a:avLst/>
          </a:prstGeom>
          <a:solidFill>
            <a:srgbClr val="C00000"/>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Predictive Features are first calculated</a:t>
            </a:r>
          </a:p>
        </p:txBody>
      </p:sp>
      <p:sp>
        <p:nvSpPr>
          <p:cNvPr id="22" name="Oval 21"/>
          <p:cNvSpPr/>
          <p:nvPr/>
        </p:nvSpPr>
        <p:spPr>
          <a:xfrm>
            <a:off x="2900680" y="3051828"/>
            <a:ext cx="2667000" cy="660827"/>
          </a:xfrm>
          <a:prstGeom prst="ellipse">
            <a:avLst/>
          </a:prstGeom>
          <a:solidFill>
            <a:srgbClr val="C00000"/>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Then integrated to form a composite similar to the patterns stored in the DMM</a:t>
            </a:r>
          </a:p>
        </p:txBody>
      </p:sp>
      <p:sp>
        <p:nvSpPr>
          <p:cNvPr id="23" name="Oval 22"/>
          <p:cNvSpPr/>
          <p:nvPr/>
        </p:nvSpPr>
        <p:spPr>
          <a:xfrm>
            <a:off x="5984240" y="3051828"/>
            <a:ext cx="2473960" cy="660827"/>
          </a:xfrm>
          <a:prstGeom prst="ellipse">
            <a:avLst/>
          </a:prstGeom>
          <a:solidFill>
            <a:srgbClr val="C00000"/>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…and then compared to the patterns in the DMM to identify a pattern match</a:t>
            </a:r>
          </a:p>
        </p:txBody>
      </p:sp>
      <p:cxnSp>
        <p:nvCxnSpPr>
          <p:cNvPr id="24" name="Straight Arrow Connector 23"/>
          <p:cNvCxnSpPr>
            <a:stCxn id="13" idx="6"/>
            <a:endCxn id="22" idx="2"/>
          </p:cNvCxnSpPr>
          <p:nvPr/>
        </p:nvCxnSpPr>
        <p:spPr>
          <a:xfrm>
            <a:off x="2473960" y="3382242"/>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6"/>
            <a:endCxn id="23" idx="2"/>
          </p:cNvCxnSpPr>
          <p:nvPr/>
        </p:nvCxnSpPr>
        <p:spPr>
          <a:xfrm>
            <a:off x="5567680" y="3382242"/>
            <a:ext cx="41656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43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9514"/>
            <a:ext cx="8458200" cy="1143000"/>
          </a:xfrm>
        </p:spPr>
        <p:txBody>
          <a:bodyPr>
            <a:normAutofit/>
          </a:bodyPr>
          <a:lstStyle/>
          <a:p>
            <a:br>
              <a:rPr lang="en-US" sz="2000" b="1" dirty="0">
                <a:ln w="12700">
                  <a:noFill/>
                </a:ln>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Status of the Ear Model:  Nearing completion</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8</a:t>
            </a:fld>
            <a:endParaRPr lang="en-US" dirty="0"/>
          </a:p>
        </p:txBody>
      </p:sp>
      <p:sp>
        <p:nvSpPr>
          <p:cNvPr id="22" name="Rounded Rectangle 21"/>
          <p:cNvSpPr/>
          <p:nvPr/>
        </p:nvSpPr>
        <p:spPr>
          <a:xfrm>
            <a:off x="43180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 Synthesis</a:t>
            </a:r>
          </a:p>
        </p:txBody>
      </p:sp>
      <p:sp>
        <p:nvSpPr>
          <p:cNvPr id="23" name="Rounded Rectangle 22"/>
          <p:cNvSpPr/>
          <p:nvPr/>
        </p:nvSpPr>
        <p:spPr>
          <a:xfrm>
            <a:off x="258064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Pattern Development &amp; Analysis</a:t>
            </a:r>
          </a:p>
        </p:txBody>
      </p:sp>
      <p:sp>
        <p:nvSpPr>
          <p:cNvPr id="24" name="Rounded Rectangle 23"/>
          <p:cNvSpPr/>
          <p:nvPr/>
        </p:nvSpPr>
        <p:spPr>
          <a:xfrm>
            <a:off x="4749800" y="1711216"/>
            <a:ext cx="1828800" cy="609600"/>
          </a:xfrm>
          <a:prstGeom prst="roundRect">
            <a:avLst/>
          </a:prstGeom>
          <a:solidFill>
            <a:schemeClr val="accent1">
              <a:lumMod val="5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Pattern  Synthesis</a:t>
            </a:r>
          </a:p>
        </p:txBody>
      </p:sp>
      <p:sp>
        <p:nvSpPr>
          <p:cNvPr id="25" name="Rounded Rectangle 24"/>
          <p:cNvSpPr/>
          <p:nvPr/>
        </p:nvSpPr>
        <p:spPr>
          <a:xfrm>
            <a:off x="6934200" y="1711216"/>
            <a:ext cx="1828800" cy="609600"/>
          </a:xfrm>
          <a:prstGeom prst="round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Model Verification &amp; Testing</a:t>
            </a:r>
          </a:p>
        </p:txBody>
      </p:sp>
      <p:cxnSp>
        <p:nvCxnSpPr>
          <p:cNvPr id="26" name="Elbow Connector 25"/>
          <p:cNvCxnSpPr>
            <a:stCxn id="22" idx="3"/>
            <a:endCxn id="23" idx="1"/>
          </p:cNvCxnSpPr>
          <p:nvPr/>
        </p:nvCxnSpPr>
        <p:spPr>
          <a:xfrm>
            <a:off x="2260600" y="2016016"/>
            <a:ext cx="32004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3" idx="3"/>
            <a:endCxn id="24" idx="1"/>
          </p:cNvCxnSpPr>
          <p:nvPr/>
        </p:nvCxnSpPr>
        <p:spPr>
          <a:xfrm>
            <a:off x="4409440" y="2016016"/>
            <a:ext cx="34036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4" idx="3"/>
            <a:endCxn id="25" idx="1"/>
          </p:cNvCxnSpPr>
          <p:nvPr/>
        </p:nvCxnSpPr>
        <p:spPr>
          <a:xfrm>
            <a:off x="6578600" y="2016016"/>
            <a:ext cx="3556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4800" y="156307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30" name="Oval 29"/>
          <p:cNvSpPr/>
          <p:nvPr/>
        </p:nvSpPr>
        <p:spPr>
          <a:xfrm>
            <a:off x="2486660" y="157323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31" name="Oval 30"/>
          <p:cNvSpPr/>
          <p:nvPr/>
        </p:nvSpPr>
        <p:spPr>
          <a:xfrm>
            <a:off x="4654550" y="1593553"/>
            <a:ext cx="304800" cy="3048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
        <p:nvSpPr>
          <p:cNvPr id="32" name="Oval 31"/>
          <p:cNvSpPr/>
          <p:nvPr/>
        </p:nvSpPr>
        <p:spPr>
          <a:xfrm>
            <a:off x="6822440" y="1596093"/>
            <a:ext cx="304800" cy="3048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sp>
        <p:nvSpPr>
          <p:cNvPr id="16" name="TextBox 15"/>
          <p:cNvSpPr txBox="1"/>
          <p:nvPr/>
        </p:nvSpPr>
        <p:spPr>
          <a:xfrm>
            <a:off x="381000" y="2577930"/>
            <a:ext cx="837692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Lucida Bright" panose="02040602050505020304" pitchFamily="18" charset="0"/>
                <a:cs typeface="Times New Roman" panose="02020603050405020304" pitchFamily="18" charset="0"/>
              </a:rPr>
              <a:t>The Current working Ear Model (Still Be Optimized) is composed of  27 specific features, and ~110,000 unique predictive patterns.</a:t>
            </a:r>
          </a:p>
        </p:txBody>
      </p:sp>
      <p:graphicFrame>
        <p:nvGraphicFramePr>
          <p:cNvPr id="36" name="Chart 35"/>
          <p:cNvGraphicFramePr/>
          <p:nvPr>
            <p:extLst>
              <p:ext uri="{D42A27DB-BD31-4B8C-83A1-F6EECF244321}">
                <p14:modId xmlns:p14="http://schemas.microsoft.com/office/powerpoint/2010/main" val="3429011308"/>
              </p:ext>
            </p:extLst>
          </p:nvPr>
        </p:nvGraphicFramePr>
        <p:xfrm>
          <a:off x="561340" y="3697488"/>
          <a:ext cx="3276600" cy="2260976"/>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Box 36"/>
          <p:cNvSpPr txBox="1"/>
          <p:nvPr/>
        </p:nvSpPr>
        <p:spPr>
          <a:xfrm>
            <a:off x="685800" y="3153441"/>
            <a:ext cx="3469640" cy="461665"/>
          </a:xfrm>
          <a:prstGeom prst="rect">
            <a:avLst/>
          </a:prstGeom>
          <a:noFill/>
        </p:spPr>
        <p:txBody>
          <a:bodyPr wrap="square" rtlCol="0">
            <a:spAutoFit/>
          </a:bodyPr>
          <a:lstStyle/>
          <a:p>
            <a:pPr algn="ctr"/>
            <a:r>
              <a:rPr lang="en-US" sz="1400" b="1" dirty="0"/>
              <a:t>Composition of Development and Test data</a:t>
            </a:r>
          </a:p>
          <a:p>
            <a:pPr algn="ctr"/>
            <a:r>
              <a:rPr lang="en-US" sz="1000" b="1" i="1" dirty="0"/>
              <a:t>(Millions of Claims)</a:t>
            </a:r>
          </a:p>
        </p:txBody>
      </p:sp>
      <p:sp>
        <p:nvSpPr>
          <p:cNvPr id="38" name="TextBox 37"/>
          <p:cNvSpPr txBox="1"/>
          <p:nvPr/>
        </p:nvSpPr>
        <p:spPr>
          <a:xfrm>
            <a:off x="2948218" y="3807281"/>
            <a:ext cx="2414444" cy="415498"/>
          </a:xfrm>
          <a:prstGeom prst="rect">
            <a:avLst/>
          </a:prstGeom>
          <a:noFill/>
        </p:spPr>
        <p:txBody>
          <a:bodyPr wrap="none" rtlCol="0">
            <a:spAutoFit/>
          </a:bodyPr>
          <a:lstStyle/>
          <a:p>
            <a:r>
              <a:rPr lang="en-US" sz="1050" i="1" dirty="0"/>
              <a:t>Relevant Test Claims (600K)</a:t>
            </a:r>
          </a:p>
          <a:p>
            <a:r>
              <a:rPr lang="en-US" sz="1050" i="1" dirty="0"/>
              <a:t>(EP-020 with at least one Ear contention)</a:t>
            </a:r>
          </a:p>
        </p:txBody>
      </p:sp>
      <p:sp>
        <p:nvSpPr>
          <p:cNvPr id="39" name="TextBox 38"/>
          <p:cNvSpPr txBox="1"/>
          <p:nvPr/>
        </p:nvSpPr>
        <p:spPr>
          <a:xfrm>
            <a:off x="3021423" y="4556017"/>
            <a:ext cx="2036135" cy="253916"/>
          </a:xfrm>
          <a:prstGeom prst="rect">
            <a:avLst/>
          </a:prstGeom>
          <a:noFill/>
        </p:spPr>
        <p:txBody>
          <a:bodyPr wrap="none" rtlCol="0">
            <a:spAutoFit/>
          </a:bodyPr>
          <a:lstStyle/>
          <a:p>
            <a:r>
              <a:rPr lang="en-US" sz="1050" i="1" dirty="0"/>
              <a:t>Non-relevant Test Claims (1,300K)</a:t>
            </a:r>
          </a:p>
        </p:txBody>
      </p:sp>
      <p:sp>
        <p:nvSpPr>
          <p:cNvPr id="40" name="TextBox 39"/>
          <p:cNvSpPr txBox="1"/>
          <p:nvPr/>
        </p:nvSpPr>
        <p:spPr>
          <a:xfrm>
            <a:off x="3021423" y="5183361"/>
            <a:ext cx="2036135" cy="415498"/>
          </a:xfrm>
          <a:prstGeom prst="rect">
            <a:avLst/>
          </a:prstGeom>
          <a:noFill/>
        </p:spPr>
        <p:txBody>
          <a:bodyPr wrap="square" rtlCol="0">
            <a:spAutoFit/>
          </a:bodyPr>
          <a:lstStyle/>
          <a:p>
            <a:r>
              <a:rPr lang="en-US" sz="1050" i="1" dirty="0"/>
              <a:t>Development Claims (Both Relevant and Non-relevant claims)</a:t>
            </a:r>
          </a:p>
        </p:txBody>
      </p:sp>
      <p:graphicFrame>
        <p:nvGraphicFramePr>
          <p:cNvPr id="44" name="Chart 43"/>
          <p:cNvGraphicFramePr/>
          <p:nvPr>
            <p:extLst>
              <p:ext uri="{D42A27DB-BD31-4B8C-83A1-F6EECF244321}">
                <p14:modId xmlns:p14="http://schemas.microsoft.com/office/powerpoint/2010/main" val="433005289"/>
              </p:ext>
            </p:extLst>
          </p:nvPr>
        </p:nvGraphicFramePr>
        <p:xfrm>
          <a:off x="5309870" y="3911737"/>
          <a:ext cx="3401060" cy="2405348"/>
        </p:xfrm>
        <a:graphic>
          <a:graphicData uri="http://schemas.openxmlformats.org/drawingml/2006/chart">
            <c:chart xmlns:c="http://schemas.openxmlformats.org/drawingml/2006/chart" xmlns:r="http://schemas.openxmlformats.org/officeDocument/2006/relationships" r:id="rId4"/>
          </a:graphicData>
        </a:graphic>
      </p:graphicFrame>
      <p:cxnSp>
        <p:nvCxnSpPr>
          <p:cNvPr id="47" name="Straight Arrow Connector 46"/>
          <p:cNvCxnSpPr/>
          <p:nvPr/>
        </p:nvCxnSpPr>
        <p:spPr>
          <a:xfrm>
            <a:off x="4772408" y="4215573"/>
            <a:ext cx="1555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240020" y="3127494"/>
            <a:ext cx="3469640" cy="523220"/>
          </a:xfrm>
          <a:prstGeom prst="rect">
            <a:avLst/>
          </a:prstGeom>
          <a:noFill/>
        </p:spPr>
        <p:txBody>
          <a:bodyPr wrap="square" rtlCol="0">
            <a:spAutoFit/>
          </a:bodyPr>
          <a:lstStyle/>
          <a:p>
            <a:pPr algn="ctr"/>
            <a:r>
              <a:rPr lang="en-US" sz="1400" b="1" dirty="0"/>
              <a:t>The model addressed 54% of the relevant test claims at 85.2% accuracy</a:t>
            </a:r>
            <a:endParaRPr lang="en-US" sz="1000" b="1" i="1" dirty="0"/>
          </a:p>
        </p:txBody>
      </p:sp>
      <p:sp>
        <p:nvSpPr>
          <p:cNvPr id="49" name="TextBox 48"/>
          <p:cNvSpPr txBox="1"/>
          <p:nvPr/>
        </p:nvSpPr>
        <p:spPr>
          <a:xfrm>
            <a:off x="6020818" y="5018563"/>
            <a:ext cx="919480" cy="646331"/>
          </a:xfrm>
          <a:prstGeom prst="rect">
            <a:avLst/>
          </a:prstGeom>
          <a:noFill/>
        </p:spPr>
        <p:txBody>
          <a:bodyPr wrap="square" rtlCol="0">
            <a:spAutoFit/>
          </a:bodyPr>
          <a:lstStyle/>
          <a:p>
            <a:pPr algn="ctr"/>
            <a:r>
              <a:rPr lang="en-US" sz="1200" dirty="0"/>
              <a:t>Accurate Pattern Match</a:t>
            </a:r>
          </a:p>
        </p:txBody>
      </p:sp>
      <p:sp>
        <p:nvSpPr>
          <p:cNvPr id="50" name="TextBox 49"/>
          <p:cNvSpPr txBox="1"/>
          <p:nvPr/>
        </p:nvSpPr>
        <p:spPr>
          <a:xfrm>
            <a:off x="5991853" y="3617920"/>
            <a:ext cx="1752600" cy="276999"/>
          </a:xfrm>
          <a:prstGeom prst="rect">
            <a:avLst/>
          </a:prstGeom>
          <a:noFill/>
        </p:spPr>
        <p:txBody>
          <a:bodyPr wrap="square" rtlCol="0">
            <a:spAutoFit/>
          </a:bodyPr>
          <a:lstStyle/>
          <a:p>
            <a:pPr algn="ctr"/>
            <a:r>
              <a:rPr lang="en-US" sz="1200" dirty="0"/>
              <a:t>Inaccurate Pattern Match</a:t>
            </a:r>
          </a:p>
        </p:txBody>
      </p:sp>
      <p:sp>
        <p:nvSpPr>
          <p:cNvPr id="51" name="TextBox 50"/>
          <p:cNvSpPr txBox="1"/>
          <p:nvPr/>
        </p:nvSpPr>
        <p:spPr>
          <a:xfrm>
            <a:off x="7210390" y="4918533"/>
            <a:ext cx="1060868" cy="276999"/>
          </a:xfrm>
          <a:prstGeom prst="rect">
            <a:avLst/>
          </a:prstGeom>
          <a:noFill/>
        </p:spPr>
        <p:txBody>
          <a:bodyPr wrap="square" rtlCol="0">
            <a:spAutoFit/>
          </a:bodyPr>
          <a:lstStyle/>
          <a:p>
            <a:pPr algn="ctr"/>
            <a:r>
              <a:rPr lang="en-US" sz="1200" dirty="0"/>
              <a:t>Unmatched</a:t>
            </a:r>
          </a:p>
        </p:txBody>
      </p:sp>
      <p:sp>
        <p:nvSpPr>
          <p:cNvPr id="33" name="TextBox 32"/>
          <p:cNvSpPr txBox="1"/>
          <p:nvPr/>
        </p:nvSpPr>
        <p:spPr>
          <a:xfrm>
            <a:off x="561340" y="6105738"/>
            <a:ext cx="837692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Lucida Bright" panose="02040602050505020304" pitchFamily="18" charset="0"/>
                <a:cs typeface="Times New Roman" panose="02020603050405020304" pitchFamily="18" charset="0"/>
              </a:rPr>
              <a:t>We believe the final working Ear Model will contain slightly less than 90,000 patterns (once optimized for performance and accuracy</a:t>
            </a:r>
          </a:p>
        </p:txBody>
      </p:sp>
    </p:spTree>
    <p:extLst>
      <p:ext uri="{BB962C8B-B14F-4D97-AF65-F5344CB8AC3E}">
        <p14:creationId xmlns:p14="http://schemas.microsoft.com/office/powerpoint/2010/main" val="101169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9</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r>
              <a:rPr lang="en-US" sz="2000" b="1" dirty="0">
                <a:ln w="12700">
                  <a:noFill/>
                </a:ln>
                <a:latin typeface="Lucida Bright" panose="02040602050505020304" pitchFamily="18" charset="0"/>
                <a:cs typeface="Times New Roman" panose="02020603050405020304" pitchFamily="18" charset="0"/>
              </a:rPr>
              <a:t>Benefits Claims Decision Support System (BCDSS)</a:t>
            </a:r>
            <a:br>
              <a:rPr lang="en-US" sz="2000" b="1" dirty="0">
                <a:ln w="12700">
                  <a:noFill/>
                </a:ln>
                <a:latin typeface="Lucida Bright" panose="02040602050505020304" pitchFamily="18" charset="0"/>
                <a:cs typeface="Times New Roman" panose="02020603050405020304" pitchFamily="18" charset="0"/>
              </a:rPr>
            </a:br>
            <a:r>
              <a:rPr lang="en-US" sz="2000" b="1" dirty="0">
                <a:ln w="12700">
                  <a:noFill/>
                </a:ln>
                <a:latin typeface="Lucida Bright" panose="02040602050505020304" pitchFamily="18" charset="0"/>
                <a:cs typeface="Times New Roman" panose="02020603050405020304" pitchFamily="18" charset="0"/>
              </a:rPr>
              <a:t>Key Questions on the Ear Model</a:t>
            </a:r>
            <a:endParaRPr lang="en-US" sz="2000" i="1" dirty="0">
              <a:ln w="12700">
                <a:noFill/>
              </a:ln>
              <a:solidFill>
                <a:schemeClr val="tx2">
                  <a:lumMod val="75000"/>
                </a:schemeClr>
              </a:solidFill>
              <a:latin typeface="Lucida Bright" panose="02040602050505020304" pitchFamily="18" charset="0"/>
              <a:cs typeface="Times New Roman" panose="02020603050405020304" pitchFamily="18" charset="0"/>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algn="just">
              <a:buClr>
                <a:srgbClr val="154F82"/>
              </a:buClr>
              <a:buFont typeface="Wingdings" panose="05000000000000000000" pitchFamily="2" charset="2"/>
              <a:buChar char="q"/>
            </a:pPr>
            <a:r>
              <a:rPr lang="en-US" sz="1600" dirty="0">
                <a:latin typeface="Lucida Bright" panose="02040602050505020304" pitchFamily="18" charset="0"/>
                <a:cs typeface="Times New Roman" panose="02020603050405020304" pitchFamily="18" charset="0"/>
              </a:rPr>
              <a:t>Approximately 46% of target ear claims were not addressed by the model.  In just under half of these cases (22% of the total), the claims resulted in an increase in the Ear CDD – but did NOT use the identified Ear Diagnostic Codes.  </a:t>
            </a:r>
          </a:p>
          <a:p>
            <a:pPr lvl="1" algn="just">
              <a:buClr>
                <a:srgbClr val="154F82"/>
              </a:buClr>
              <a:buFont typeface="+mj-lt"/>
              <a:buAutoNum type="arabicPeriod"/>
            </a:pPr>
            <a:r>
              <a:rPr lang="en-US" sz="1600" b="1" dirty="0">
                <a:latin typeface="Lucida Bright" panose="02040602050505020304" pitchFamily="18" charset="0"/>
                <a:cs typeface="Times New Roman" panose="02020603050405020304" pitchFamily="18" charset="0"/>
              </a:rPr>
              <a:t>What policy/procedural drivers define these circumstances? </a:t>
            </a:r>
          </a:p>
          <a:p>
            <a:pPr lvl="1" algn="just">
              <a:buClr>
                <a:srgbClr val="154F82"/>
              </a:buClr>
              <a:buFont typeface="+mj-lt"/>
              <a:buAutoNum type="arabicPeriod"/>
            </a:pPr>
            <a:r>
              <a:rPr lang="en-US" sz="1600" b="1" dirty="0">
                <a:latin typeface="Lucida Bright" panose="02040602050505020304" pitchFamily="18" charset="0"/>
                <a:cs typeface="Times New Roman" panose="02020603050405020304" pitchFamily="18" charset="0"/>
              </a:rPr>
              <a:t>Should the diagnostic codes be expanded to include some/all of these circumstances?</a:t>
            </a:r>
          </a:p>
          <a:p>
            <a:pPr lvl="1" algn="just">
              <a:buClr>
                <a:srgbClr val="154F82"/>
              </a:buClr>
              <a:buFont typeface="+mj-lt"/>
              <a:buAutoNum type="arabicPeriod"/>
            </a:pPr>
            <a:endParaRPr lang="en-US" sz="1600" dirty="0">
              <a:latin typeface="Lucida Bright" panose="02040602050505020304" pitchFamily="18" charset="0"/>
              <a:cs typeface="Times New Roman" panose="02020603050405020304" pitchFamily="18" charset="0"/>
            </a:endParaRPr>
          </a:p>
          <a:p>
            <a:pPr algn="just">
              <a:buClr>
                <a:srgbClr val="154F82"/>
              </a:buClr>
              <a:buFont typeface="Wingdings" panose="05000000000000000000" pitchFamily="2" charset="2"/>
              <a:buChar char="q"/>
            </a:pPr>
            <a:r>
              <a:rPr lang="en-US" sz="1600" dirty="0">
                <a:latin typeface="Lucida Bright" panose="02040602050505020304" pitchFamily="18" charset="0"/>
                <a:cs typeface="Times New Roman" panose="02020603050405020304" pitchFamily="18" charset="0"/>
              </a:rPr>
              <a:t>Model optimization efforts suggest that efforts to improve accuracy beyond 85% require a substantial increase in feature patterns (in some cases, the inclusion of specific diagnostic text strings or periods/age features that fall considerably outside the norm).</a:t>
            </a:r>
          </a:p>
          <a:p>
            <a:pPr marL="800096" lvl="1" indent="-342900" algn="just">
              <a:buClr>
                <a:srgbClr val="154F82"/>
              </a:buClr>
              <a:buFont typeface="+mj-lt"/>
              <a:buAutoNum type="arabicPeriod"/>
            </a:pPr>
            <a:r>
              <a:rPr lang="en-US" sz="1600" b="1" dirty="0">
                <a:latin typeface="Lucida Bright" panose="02040602050505020304" pitchFamily="18" charset="0"/>
                <a:cs typeface="Times New Roman" panose="02020603050405020304" pitchFamily="18" charset="0"/>
              </a:rPr>
              <a:t>The preponderance of accurately assigned CDDs for the Ear (Over 60%) are for “no-increase” </a:t>
            </a:r>
          </a:p>
          <a:p>
            <a:pPr marL="800096" lvl="1" indent="-342900" algn="just">
              <a:buClr>
                <a:srgbClr val="154F82"/>
              </a:buClr>
              <a:buFont typeface="+mj-lt"/>
              <a:buAutoNum type="arabicPeriod"/>
            </a:pPr>
            <a:r>
              <a:rPr lang="en-US" sz="1600" b="1" dirty="0">
                <a:latin typeface="Lucida Bright" panose="02040602050505020304" pitchFamily="18" charset="0"/>
                <a:cs typeface="Times New Roman" panose="02020603050405020304" pitchFamily="18" charset="0"/>
              </a:rPr>
              <a:t>Is there an easy/preferred method to validate the accuracy of these outliers or should?</a:t>
            </a:r>
          </a:p>
        </p:txBody>
      </p:sp>
    </p:spTree>
    <p:extLst>
      <p:ext uri="{BB962C8B-B14F-4D97-AF65-F5344CB8AC3E}">
        <p14:creationId xmlns:p14="http://schemas.microsoft.com/office/powerpoint/2010/main" val="1584915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12079</TotalTime>
  <Words>2519</Words>
  <Application>Microsoft Office PowerPoint</Application>
  <PresentationFormat>On-screen Show (4:3)</PresentationFormat>
  <Paragraphs>362</Paragraphs>
  <Slides>33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Lucida Bright</vt:lpstr>
      <vt:lpstr>Times New Roman</vt:lpstr>
      <vt:lpstr>Wingdings</vt:lpstr>
      <vt:lpstr>Office Theme</vt:lpstr>
      <vt:lpstr>1_Office Theme</vt:lpstr>
      <vt:lpstr>PowerPoint Presentation</vt:lpstr>
      <vt:lpstr>Benefits Claims Decision Support System (BCDSS) AGENDA</vt:lpstr>
      <vt:lpstr>Benefits Claims Decision Support System (BCDSS)</vt:lpstr>
      <vt:lpstr>Benefits Claims Decision Support System (BCDSS) A 4 step approach is used to develop each model</vt:lpstr>
      <vt:lpstr> Benefits Claims Decision Support System (BCDSS) MODELS Composed of specific elements - Each follows a similar logical relationship</vt:lpstr>
      <vt:lpstr> Benefits Claims Decision Support System (BCDSS) MODELS Composed of specific elements - Each follows a similar logical relationship</vt:lpstr>
      <vt:lpstr>Benefits Claims Decision Support System (BCDSS) Each Model is composed of three major components</vt:lpstr>
      <vt:lpstr> Benefits Claims Decision Support System (BCDSS) Status of the Ear Model:  Nearing completion</vt:lpstr>
      <vt:lpstr>Benefits Claims Decision Support System (BCDSS) Key Questions on the Ear Model</vt:lpstr>
      <vt:lpstr>Benefits Claims Decision Support System (BCDSS) Status of the Knee Model</vt:lpstr>
      <vt:lpstr>Benefits Claims Decision Support System (BCDSS) BCDSS - Status of the Knee Model</vt:lpstr>
      <vt:lpstr>Benefits Claims Decision Support System (BCDSS) Platform Conceptual Design: detailed design builds on previously vetted conceptual design</vt:lpstr>
      <vt:lpstr>Benefits Claims Decision Support System (BCDSS) System workflow design: translates user tasks and workflow into solution executable capabilities</vt:lpstr>
      <vt:lpstr>Benefits Claims Decision Support System (BCDSS) User roles have specific sub-tasks and related user-specific workflow the system must accommodate</vt:lpstr>
      <vt:lpstr>Benefits Claims Decision Support System (BCDSS) </vt:lpstr>
      <vt:lpstr>Benefits Claims Decision Support System (BCDSS) Key Design Questions: System design activities also resulted in key questions that need to be resolved prior to development</vt:lpstr>
      <vt:lpstr>Benefits Claims Decision Support System (BCDSS) Key Design Assumptions: These system capabilities are based on related assumptions that require VA/SME verification </vt:lpstr>
      <vt:lpstr>Benefits Claims Decision Support System (BCDSS) Assumptions around auditing authorized model </vt:lpstr>
      <vt:lpstr>Benefits Claims Decision Support System (BCDSS) Assumptions around auditing authorized model </vt:lpstr>
      <vt:lpstr>Benefits Claims Decision Support System (BCDSS) Assumptions around auditing authorized model</vt:lpstr>
      <vt:lpstr>Benefits Claims Decision Support System (BCDSS) </vt:lpstr>
      <vt:lpstr>Benefits Claims Decision Support System (BCDSS) Key Design Questions:  System design activities also resulted in key questions that need to be resolved prior to development</vt:lpstr>
      <vt:lpstr>Benefits Claims Decision Support System (BCDSS) System Architecture – High Level </vt:lpstr>
      <vt:lpstr>Benefits Claims Decision Support System (BCDSS) Application Architecture – High Level </vt:lpstr>
      <vt:lpstr> Benefits Claims Decision Support System (BCDSS) </vt:lpstr>
      <vt:lpstr>Benefits Claims Decision Support System (BCDSS) Batch Process</vt:lpstr>
      <vt:lpstr>Benefits Claims Decision Support System (BCDSS) User workflow</vt:lpstr>
      <vt:lpstr>Benefits Claims Decision Support System (BCDSS) Modeler Workflow</vt:lpstr>
      <vt:lpstr>Benefits Claims Decision Support System (BCDSS) Modeling Agent workflow</vt:lpstr>
      <vt:lpstr>Benefits Claims Decision Support System (BCDSS) Administrator Workflow</vt:lpstr>
      <vt:lpstr>Benefits Claims Decision Support System (BCDSS)</vt:lpstr>
      <vt:lpstr>Benefits Claims Decision Support System (BCDSS)</vt:lpstr>
      <vt:lpstr>Benefits Claims Decision Support System (BCDSS)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 FF Oral Presentation</dc:title>
  <dc:creator>Team ProSphere</dc:creator>
  <cp:lastModifiedBy>Steven Starosto</cp:lastModifiedBy>
  <cp:revision>516</cp:revision>
  <cp:lastPrinted>2016-02-19T15:15:43Z</cp:lastPrinted>
  <dcterms:created xsi:type="dcterms:W3CDTF">2013-04-04T16:50:57Z</dcterms:created>
  <dcterms:modified xsi:type="dcterms:W3CDTF">2016-02-25T15:58:55Z</dcterms:modified>
</cp:coreProperties>
</file>