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5144"/>
  </p:normalViewPr>
  <p:slideViewPr>
    <p:cSldViewPr snapToGrid="0" snapToObjects="1">
      <p:cViewPr>
        <p:scale>
          <a:sx n="80" d="100"/>
          <a:sy n="80" d="100"/>
        </p:scale>
        <p:origin x="4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F89E-5F6E-C947-AA2F-79AEE5F8425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0F5D-A121-2244-B620-171549F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5225" y="716687"/>
            <a:ext cx="11747950" cy="2295959"/>
            <a:chOff x="235225" y="2272768"/>
            <a:chExt cx="11747950" cy="2295959"/>
          </a:xfrm>
        </p:grpSpPr>
        <p:sp>
          <p:nvSpPr>
            <p:cNvPr id="4" name="Magnetic Disk 3"/>
            <p:cNvSpPr/>
            <p:nvPr/>
          </p:nvSpPr>
          <p:spPr>
            <a:xfrm>
              <a:off x="235225" y="2772222"/>
              <a:ext cx="2864909" cy="1349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r>
                <a:rPr lang="en-US" dirty="0" smtClean="0"/>
                <a:t>Data Acquisition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Claims Data</a:t>
              </a:r>
              <a:endParaRPr lang="en-US" dirty="0"/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Ingested Models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Temporal Data</a:t>
              </a:r>
            </a:p>
            <a:p>
              <a:pPr marL="285750" indent="-285750" algn="ctr">
                <a:buFont typeface="Arial" charset="0"/>
                <a:buChar char="•"/>
              </a:pPr>
              <a:endParaRPr lang="en-US" dirty="0"/>
            </a:p>
          </p:txBody>
        </p:sp>
        <p:sp>
          <p:nvSpPr>
            <p:cNvPr id="5" name="Magnetic Disk 4"/>
            <p:cNvSpPr/>
            <p:nvPr/>
          </p:nvSpPr>
          <p:spPr>
            <a:xfrm>
              <a:off x="4677156" y="2770560"/>
              <a:ext cx="2864909" cy="1349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Processing &amp; </a:t>
              </a:r>
              <a:r>
                <a:rPr lang="en-US" dirty="0" err="1" smtClean="0"/>
                <a:t>Mgt</a:t>
              </a:r>
              <a:endParaRPr lang="en-US" dirty="0" smtClean="0"/>
            </a:p>
            <a:p>
              <a:pPr algn="ctr"/>
              <a:r>
                <a:rPr lang="en-US" dirty="0" smtClean="0"/>
                <a:t>(Model Repository)</a:t>
              </a:r>
              <a:endParaRPr lang="en-US" dirty="0"/>
            </a:p>
          </p:txBody>
        </p:sp>
        <p:sp>
          <p:nvSpPr>
            <p:cNvPr id="6" name="Magnetic Disk 5"/>
            <p:cNvSpPr/>
            <p:nvPr/>
          </p:nvSpPr>
          <p:spPr>
            <a:xfrm>
              <a:off x="9118266" y="2770560"/>
              <a:ext cx="2864909" cy="134911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Delivery</a:t>
              </a:r>
            </a:p>
            <a:p>
              <a:pPr algn="ctr"/>
              <a:r>
                <a:rPr lang="en-US" dirty="0" smtClean="0"/>
                <a:t>(Reporting)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48209" y="2272768"/>
              <a:ext cx="2287161" cy="2295959"/>
              <a:chOff x="3905092" y="-108253"/>
              <a:chExt cx="2287161" cy="2295959"/>
            </a:xfrm>
          </p:grpSpPr>
          <p:sp>
            <p:nvSpPr>
              <p:cNvPr id="21" name="Circular Arrow 20"/>
              <p:cNvSpPr/>
              <p:nvPr/>
            </p:nvSpPr>
            <p:spPr>
              <a:xfrm>
                <a:off x="3905092" y="-108253"/>
                <a:ext cx="2287161" cy="2161984"/>
              </a:xfrm>
              <a:prstGeom prst="circular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457838" y="553023"/>
                <a:ext cx="16490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Rating Determination Engine</a:t>
                </a:r>
              </a:p>
              <a:p>
                <a:endParaRPr lang="en-US" dirty="0"/>
              </a:p>
            </p:txBody>
          </p:sp>
          <p:sp>
            <p:nvSpPr>
              <p:cNvPr id="24" name="Circular Arrow 23"/>
              <p:cNvSpPr/>
              <p:nvPr/>
            </p:nvSpPr>
            <p:spPr>
              <a:xfrm rot="10800000">
                <a:off x="3905092" y="25722"/>
                <a:ext cx="2287161" cy="2161984"/>
              </a:xfrm>
              <a:prstGeom prst="circular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22925" y="2298972"/>
              <a:ext cx="2287161" cy="2161984"/>
              <a:chOff x="3905092" y="-108253"/>
              <a:chExt cx="2287161" cy="2161984"/>
            </a:xfrm>
          </p:grpSpPr>
          <p:sp>
            <p:nvSpPr>
              <p:cNvPr id="27" name="Circular Arrow 26"/>
              <p:cNvSpPr/>
              <p:nvPr/>
            </p:nvSpPr>
            <p:spPr>
              <a:xfrm>
                <a:off x="3905092" y="-108253"/>
                <a:ext cx="2287161" cy="2161984"/>
              </a:xfrm>
              <a:prstGeom prst="circular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93670" y="553023"/>
                <a:ext cx="16490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Model </a:t>
                </a:r>
              </a:p>
              <a:p>
                <a:r>
                  <a:rPr lang="en-US" dirty="0" err="1" smtClean="0"/>
                  <a:t>Mgt</a:t>
                </a:r>
                <a:r>
                  <a:rPr lang="en-US" dirty="0" smtClean="0"/>
                  <a:t> &amp; Data Integration</a:t>
                </a:r>
              </a:p>
              <a:p>
                <a:endParaRPr lang="en-US" dirty="0"/>
              </a:p>
            </p:txBody>
          </p:sp>
        </p:grp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3442"/>
              </p:ext>
            </p:extLst>
          </p:nvPr>
        </p:nvGraphicFramePr>
        <p:xfrm>
          <a:off x="235225" y="3042768"/>
          <a:ext cx="1174794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983"/>
                <a:gridCol w="3915983"/>
                <a:gridCol w="3915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Technology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Acquisition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logical</a:t>
                      </a:r>
                      <a:r>
                        <a:rPr lang="en-US" baseline="0" dirty="0" smtClean="0"/>
                        <a:t> data repository responsible to staging of data and preparation of data and predictive models before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</a:p>
                    <a:p>
                      <a:r>
                        <a:rPr lang="en-US" dirty="0" smtClean="0"/>
                        <a:t>Oracle</a:t>
                      </a:r>
                    </a:p>
                    <a:p>
                      <a:r>
                        <a:rPr lang="en-US" dirty="0" smtClean="0"/>
                        <a:t>XML</a:t>
                      </a:r>
                      <a:r>
                        <a:rPr lang="en-US" baseline="0" dirty="0" smtClean="0"/>
                        <a:t> Files</a:t>
                      </a:r>
                    </a:p>
                    <a:p>
                      <a:r>
                        <a:rPr lang="en-US" baseline="0" dirty="0" smtClean="0"/>
                        <a:t>Scripts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Processing &amp; </a:t>
                      </a:r>
                      <a:r>
                        <a:rPr lang="en-US" dirty="0" err="1" smtClean="0"/>
                        <a:t>Mgt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logical data repository responsible for persisting</a:t>
                      </a:r>
                      <a:r>
                        <a:rPr lang="en-US" baseline="0" dirty="0" smtClean="0"/>
                        <a:t> Ear &amp; Knee predictive models and the associated data for operation of BCDS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</a:p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logical data repository responsible for persisting</a:t>
                      </a:r>
                      <a:r>
                        <a:rPr lang="en-US" baseline="0" dirty="0" smtClean="0"/>
                        <a:t> the results of a ratings determination for reporting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97020" y="48322"/>
            <a:ext cx="782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</a:rPr>
              <a:t>BCDS Data Lifecycle</a:t>
            </a:r>
            <a:endParaRPr lang="en-US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3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3821" y="272716"/>
            <a:ext cx="782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</a:rPr>
              <a:t>BCDS Conceptual Data Model</a:t>
            </a:r>
            <a:endParaRPr lang="en-US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1117598"/>
            <a:ext cx="12066030" cy="56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66551"/>
              </p:ext>
            </p:extLst>
          </p:nvPr>
        </p:nvGraphicFramePr>
        <p:xfrm>
          <a:off x="336883" y="1042736"/>
          <a:ext cx="11518233" cy="5614734"/>
        </p:xfrm>
        <a:graphic>
          <a:graphicData uri="http://schemas.openxmlformats.org/drawingml/2006/table">
            <a:tbl>
              <a:tblPr/>
              <a:tblGrid>
                <a:gridCol w="1981632"/>
                <a:gridCol w="979557"/>
                <a:gridCol w="8557044"/>
              </a:tblGrid>
              <a:tr h="31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Object 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Definition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VA employee or contractor that has rights to access BCDS application for performing claims analysis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Rating Decision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historical or past adjudicated Claim Benefit for Knee and Ear claim benefit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predefined set of Ear Claim Benefit data rules, enumerations and statistical model that can be use to predict future VA potential claims for a Claimant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Keen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predefined set of Knee Claim Benefit data rules, enumerations and statistical model that can be use to predict future VA potential claims for a Claimant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Rating 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predefined set of data rules, enumerations and statistical model that can be use to predict future VA potential claims for a Claimant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Benefit Claim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submitted benefit request for benefit entitlement a Claimant has requested to be provided based on service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Claimant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veteran of the US Defense Department that have applied for benefits entitlement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Rating Decision Expection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Past or current exceptions of applying a predictive model to a benefit claim.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BCDS role assigned to a VA employee or contractor that is used to determine the person's privileges. List of BCDS roles: Rater, Model Agent, Administrator, Modeling Analyst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Rating Model Result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result of applying Ear or Knee predictive model to historical and current benefit claim to determine the future supplemental benefit claim that BCDS user need to be aware of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security rights that is used to determine what a role can perform within BCDS application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3821" y="272716"/>
            <a:ext cx="782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</a:rPr>
              <a:t>BCDS Conceptual Data Model</a:t>
            </a:r>
            <a:endParaRPr lang="en-US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16112</TotalTime>
  <Words>380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Bamba</dc:creator>
  <cp:lastModifiedBy>Jeff Bamba</cp:lastModifiedBy>
  <cp:revision>19</cp:revision>
  <dcterms:created xsi:type="dcterms:W3CDTF">2015-12-11T14:29:56Z</dcterms:created>
  <dcterms:modified xsi:type="dcterms:W3CDTF">2015-12-30T07:47:54Z</dcterms:modified>
</cp:coreProperties>
</file>