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6"/>
  </p:notesMasterIdLst>
  <p:handoutMasterIdLst>
    <p:handoutMasterId r:id="rId7"/>
  </p:handoutMasterIdLst>
  <p:sldIdLst>
    <p:sldId id="568" r:id="rId4"/>
    <p:sldId id="569" r:id="rId5"/>
  </p:sldIdLst>
  <p:sldSz cx="9693275" cy="7315200"/>
  <p:notesSz cx="7315200" cy="9601200"/>
  <p:defaultTextStyle>
    <a:defPPr>
      <a:defRPr lang="en-US"/>
    </a:defPPr>
    <a:lvl1pPr marL="0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5912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1824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7736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3649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29561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15473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01385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87297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hahacgrabek" initials="KG" lastIdx="1" clrIdx="0"/>
  <p:cmAuthor id="1" name="ingrid jonker" initials="ij" lastIdx="1" clrIdx="1"/>
  <p:cmAuthor id="2" name="Yacoub, Savana @ EngilityCorp" initials="YS@E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9" autoAdjust="0"/>
    <p:restoredTop sz="94556" autoAdjust="0"/>
  </p:normalViewPr>
  <p:slideViewPr>
    <p:cSldViewPr>
      <p:cViewPr varScale="1">
        <p:scale>
          <a:sx n="69" d="100"/>
          <a:sy n="69" d="100"/>
        </p:scale>
        <p:origin x="672" y="60"/>
      </p:cViewPr>
      <p:guideLst>
        <p:guide orient="horz" pos="2304"/>
        <p:guide pos="3053"/>
      </p:guideLst>
    </p:cSldViewPr>
  </p:slideViewPr>
  <p:outlineViewPr>
    <p:cViewPr>
      <p:scale>
        <a:sx n="33" d="100"/>
        <a:sy n="33" d="100"/>
      </p:scale>
      <p:origin x="0" y="33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95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DA8D2706-7102-48B2-A074-AEC9E790A4B2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3CFFB7E5-0C2F-456C-ACA0-51272D3F0D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3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9" y="10"/>
            <a:ext cx="3169920" cy="480060"/>
          </a:xfrm>
          <a:prstGeom prst="rect">
            <a:avLst/>
          </a:prstGeom>
        </p:spPr>
        <p:txBody>
          <a:bodyPr vert="horz" lIns="96531" tIns="48268" rIns="96531" bIns="482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0"/>
            <a:ext cx="3169920" cy="480060"/>
          </a:xfrm>
          <a:prstGeom prst="rect">
            <a:avLst/>
          </a:prstGeom>
        </p:spPr>
        <p:txBody>
          <a:bodyPr vert="horz" lIns="96531" tIns="48268" rIns="96531" bIns="48268" rtlCol="0"/>
          <a:lstStyle>
            <a:lvl1pPr algn="r">
              <a:defRPr sz="1200"/>
            </a:lvl1pPr>
          </a:lstStyle>
          <a:p>
            <a:fld id="{004CA912-FF17-4CD8-A285-D033E0ECC163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1588" y="720725"/>
            <a:ext cx="47720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31" tIns="48268" rIns="96531" bIns="482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531" tIns="48268" rIns="96531" bIns="482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9" y="9119474"/>
            <a:ext cx="3169920" cy="480060"/>
          </a:xfrm>
          <a:prstGeom prst="rect">
            <a:avLst/>
          </a:prstGeom>
        </p:spPr>
        <p:txBody>
          <a:bodyPr vert="horz" lIns="96531" tIns="48268" rIns="96531" bIns="482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531" tIns="48268" rIns="96531" bIns="48268" rtlCol="0" anchor="b"/>
          <a:lstStyle>
            <a:lvl1pPr algn="r">
              <a:defRPr sz="1200"/>
            </a:lvl1pPr>
          </a:lstStyle>
          <a:p>
            <a:fld id="{09552C19-9ED6-497F-B9A1-FB19B603BD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7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5912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1824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7736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43649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29561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15473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01385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87297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2C19-9ED6-497F-B9A1-FB19B603BDD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0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2C19-9ED6-497F-B9A1-FB19B603BDD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5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996" y="2272454"/>
            <a:ext cx="8239284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991" y="4145280"/>
            <a:ext cx="6785293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5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1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7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3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15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01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8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7624" y="292948"/>
            <a:ext cx="2180987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664" y="292948"/>
            <a:ext cx="6381406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702" y="4700694"/>
            <a:ext cx="8239284" cy="145288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702" y="3100495"/>
            <a:ext cx="8239284" cy="160019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591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18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577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436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295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154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013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872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664" y="1706880"/>
            <a:ext cx="4281196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7415" y="1706880"/>
            <a:ext cx="4281196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64" y="1637454"/>
            <a:ext cx="4282880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5912" indent="0">
              <a:buNone/>
              <a:defRPr sz="2100" b="1"/>
            </a:lvl2pPr>
            <a:lvl3pPr marL="971824" indent="0">
              <a:buNone/>
              <a:defRPr sz="1900" b="1"/>
            </a:lvl3pPr>
            <a:lvl4pPr marL="1457736" indent="0">
              <a:buNone/>
              <a:defRPr sz="1700" b="1"/>
            </a:lvl4pPr>
            <a:lvl5pPr marL="1943649" indent="0">
              <a:buNone/>
              <a:defRPr sz="1700" b="1"/>
            </a:lvl5pPr>
            <a:lvl6pPr marL="2429561" indent="0">
              <a:buNone/>
              <a:defRPr sz="1700" b="1"/>
            </a:lvl6pPr>
            <a:lvl7pPr marL="2915473" indent="0">
              <a:buNone/>
              <a:defRPr sz="1700" b="1"/>
            </a:lvl7pPr>
            <a:lvl8pPr marL="3401385" indent="0">
              <a:buNone/>
              <a:defRPr sz="1700" b="1"/>
            </a:lvl8pPr>
            <a:lvl9pPr marL="3887297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64" y="2319867"/>
            <a:ext cx="4282880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4050" y="1637454"/>
            <a:ext cx="4284562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5912" indent="0">
              <a:buNone/>
              <a:defRPr sz="2100" b="1"/>
            </a:lvl2pPr>
            <a:lvl3pPr marL="971824" indent="0">
              <a:buNone/>
              <a:defRPr sz="1900" b="1"/>
            </a:lvl3pPr>
            <a:lvl4pPr marL="1457736" indent="0">
              <a:buNone/>
              <a:defRPr sz="1700" b="1"/>
            </a:lvl4pPr>
            <a:lvl5pPr marL="1943649" indent="0">
              <a:buNone/>
              <a:defRPr sz="1700" b="1"/>
            </a:lvl5pPr>
            <a:lvl6pPr marL="2429561" indent="0">
              <a:buNone/>
              <a:defRPr sz="1700" b="1"/>
            </a:lvl6pPr>
            <a:lvl7pPr marL="2915473" indent="0">
              <a:buNone/>
              <a:defRPr sz="1700" b="1"/>
            </a:lvl7pPr>
            <a:lvl8pPr marL="3401385" indent="0">
              <a:buNone/>
              <a:defRPr sz="1700" b="1"/>
            </a:lvl8pPr>
            <a:lvl9pPr marL="3887297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4050" y="2319867"/>
            <a:ext cx="4284562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64" y="291253"/>
            <a:ext cx="3189021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801" y="291254"/>
            <a:ext cx="5418810" cy="6243321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664" y="1530774"/>
            <a:ext cx="3189021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85912" indent="0">
              <a:buNone/>
              <a:defRPr sz="1300"/>
            </a:lvl2pPr>
            <a:lvl3pPr marL="971824" indent="0">
              <a:buNone/>
              <a:defRPr sz="1100"/>
            </a:lvl3pPr>
            <a:lvl4pPr marL="1457736" indent="0">
              <a:buNone/>
              <a:defRPr sz="1000"/>
            </a:lvl4pPr>
            <a:lvl5pPr marL="1943649" indent="0">
              <a:buNone/>
              <a:defRPr sz="1000"/>
            </a:lvl5pPr>
            <a:lvl6pPr marL="2429561" indent="0">
              <a:buNone/>
              <a:defRPr sz="1000"/>
            </a:lvl6pPr>
            <a:lvl7pPr marL="2915473" indent="0">
              <a:buNone/>
              <a:defRPr sz="1000"/>
            </a:lvl7pPr>
            <a:lvl8pPr marL="3401385" indent="0">
              <a:buNone/>
              <a:defRPr sz="1000"/>
            </a:lvl8pPr>
            <a:lvl9pPr marL="388729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950" y="5120640"/>
            <a:ext cx="5815965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99950" y="653627"/>
            <a:ext cx="5815965" cy="4389120"/>
          </a:xfrm>
        </p:spPr>
        <p:txBody>
          <a:bodyPr/>
          <a:lstStyle>
            <a:lvl1pPr marL="0" indent="0">
              <a:buNone/>
              <a:defRPr sz="3400"/>
            </a:lvl1pPr>
            <a:lvl2pPr marL="485912" indent="0">
              <a:buNone/>
              <a:defRPr sz="3000"/>
            </a:lvl2pPr>
            <a:lvl3pPr marL="971824" indent="0">
              <a:buNone/>
              <a:defRPr sz="2600"/>
            </a:lvl3pPr>
            <a:lvl4pPr marL="1457736" indent="0">
              <a:buNone/>
              <a:defRPr sz="2100"/>
            </a:lvl4pPr>
            <a:lvl5pPr marL="1943649" indent="0">
              <a:buNone/>
              <a:defRPr sz="2100"/>
            </a:lvl5pPr>
            <a:lvl6pPr marL="2429561" indent="0">
              <a:buNone/>
              <a:defRPr sz="2100"/>
            </a:lvl6pPr>
            <a:lvl7pPr marL="2915473" indent="0">
              <a:buNone/>
              <a:defRPr sz="2100"/>
            </a:lvl7pPr>
            <a:lvl8pPr marL="3401385" indent="0">
              <a:buNone/>
              <a:defRPr sz="2100"/>
            </a:lvl8pPr>
            <a:lvl9pPr marL="3887297" indent="0">
              <a:buNone/>
              <a:defRPr sz="21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9950" y="5725161"/>
            <a:ext cx="5815965" cy="858519"/>
          </a:xfrm>
        </p:spPr>
        <p:txBody>
          <a:bodyPr/>
          <a:lstStyle>
            <a:lvl1pPr marL="0" indent="0">
              <a:buNone/>
              <a:defRPr sz="1500"/>
            </a:lvl1pPr>
            <a:lvl2pPr marL="485912" indent="0">
              <a:buNone/>
              <a:defRPr sz="1300"/>
            </a:lvl2pPr>
            <a:lvl3pPr marL="971824" indent="0">
              <a:buNone/>
              <a:defRPr sz="1100"/>
            </a:lvl3pPr>
            <a:lvl4pPr marL="1457736" indent="0">
              <a:buNone/>
              <a:defRPr sz="1000"/>
            </a:lvl4pPr>
            <a:lvl5pPr marL="1943649" indent="0">
              <a:buNone/>
              <a:defRPr sz="1000"/>
            </a:lvl5pPr>
            <a:lvl6pPr marL="2429561" indent="0">
              <a:buNone/>
              <a:defRPr sz="1000"/>
            </a:lvl6pPr>
            <a:lvl7pPr marL="2915473" indent="0">
              <a:buNone/>
              <a:defRPr sz="1000"/>
            </a:lvl7pPr>
            <a:lvl8pPr marL="3401385" indent="0">
              <a:buNone/>
              <a:defRPr sz="1000"/>
            </a:lvl8pPr>
            <a:lvl9pPr marL="388729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664" y="292947"/>
            <a:ext cx="8723948" cy="1219200"/>
          </a:xfrm>
          <a:prstGeom prst="rect">
            <a:avLst/>
          </a:prstGeom>
        </p:spPr>
        <p:txBody>
          <a:bodyPr vert="horz" lIns="97182" tIns="48591" rIns="97182" bIns="485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64" y="1706880"/>
            <a:ext cx="8723948" cy="4827694"/>
          </a:xfrm>
          <a:prstGeom prst="rect">
            <a:avLst/>
          </a:prstGeom>
        </p:spPr>
        <p:txBody>
          <a:bodyPr vert="horz" lIns="97182" tIns="48591" rIns="97182" bIns="485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4664" y="6780107"/>
            <a:ext cx="2261764" cy="389467"/>
          </a:xfrm>
          <a:prstGeom prst="rect">
            <a:avLst/>
          </a:prstGeom>
        </p:spPr>
        <p:txBody>
          <a:bodyPr vert="horz" lIns="97182" tIns="48591" rIns="97182" bIns="4859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1869" y="6780107"/>
            <a:ext cx="3069537" cy="389467"/>
          </a:xfrm>
          <a:prstGeom prst="rect">
            <a:avLst/>
          </a:prstGeom>
        </p:spPr>
        <p:txBody>
          <a:bodyPr vert="horz" lIns="97182" tIns="48591" rIns="97182" bIns="4859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47" y="6780107"/>
            <a:ext cx="2261764" cy="389467"/>
          </a:xfrm>
          <a:prstGeom prst="rect">
            <a:avLst/>
          </a:prstGeom>
        </p:spPr>
        <p:txBody>
          <a:bodyPr vert="horz" lIns="97182" tIns="48591" rIns="97182" bIns="4859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71824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434" indent="-364434" algn="l" defTabSz="97182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9607" indent="-303695" algn="l" defTabSz="97182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4780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00693" indent="-242956" algn="l" defTabSz="971824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6605" indent="-242956" algn="l" defTabSz="971824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517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8429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4341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0253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5912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1824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7736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649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29561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15473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01385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297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0" y="2547610"/>
            <a:ext cx="4846637" cy="3700790"/>
          </a:xfrm>
          <a:ln w="12700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cs typeface="Times New Roman" panose="02020603050405020304" pitchFamily="18" charset="0"/>
              </a:rPr>
              <a:t>Completed </a:t>
            </a:r>
            <a:r>
              <a:rPr lang="en-US" sz="1100" b="1" dirty="0">
                <a:cs typeface="Times New Roman" panose="02020603050405020304" pitchFamily="18" charset="0"/>
              </a:rPr>
              <a:t>this Week: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Meetings/working sessions re: methodology and calculations for compiling Ear Model Training 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Meetings/working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sessions re: schedule impacts (revised master schedule and craft memo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Briefing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w/Patrick Littlefield re: project status, modeling challenges, and proposed path forward for Ear model 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reconstruction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Meeting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w/Elizabeth on detailed model development methodology </a:t>
            </a:r>
            <a:r>
              <a:rPr lang="en-US" sz="1100" dirty="0" smtClean="0">
                <a:latin typeface="Calibri"/>
                <a:ea typeface="Calibri"/>
                <a:cs typeface="Times New Roman"/>
              </a:rPr>
              <a:t>Review </a:t>
            </a:r>
            <a:r>
              <a:rPr lang="en-US" sz="1100" dirty="0" smtClean="0">
                <a:latin typeface="Calibri"/>
                <a:ea typeface="Calibri"/>
                <a:cs typeface="Times New Roman"/>
              </a:rPr>
              <a:t>of Sandbox Data</a:t>
            </a:r>
          </a:p>
          <a:p>
            <a:pPr marL="95178" indent="-95178">
              <a:buNone/>
            </a:pPr>
            <a:r>
              <a:rPr lang="en-US" sz="1100" b="1" dirty="0" smtClean="0">
                <a:cs typeface="Times New Roman" panose="02020603050405020304" pitchFamily="18" charset="0"/>
              </a:rPr>
              <a:t>Overdue</a:t>
            </a:r>
            <a:r>
              <a:rPr lang="en-US" sz="1100" b="1" dirty="0">
                <a:cs typeface="Times New Roman" panose="02020603050405020304" pitchFamily="18" charset="0"/>
              </a:rPr>
              <a:t>:</a:t>
            </a:r>
          </a:p>
          <a:p>
            <a:pPr marL="114300" indent="-114300" fontAlgn="ctr"/>
            <a:r>
              <a:rPr lang="en-US" sz="1100" dirty="0" smtClean="0">
                <a:cs typeface="Times New Roman" pitchFamily="18" charset="0"/>
              </a:rPr>
              <a:t>None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46637" y="2547610"/>
            <a:ext cx="4846638" cy="3700790"/>
          </a:xfr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 marL="95178" indent="-95178">
              <a:buNone/>
            </a:pPr>
            <a:r>
              <a:rPr lang="en-US" sz="1100" b="1" dirty="0">
                <a:cs typeface="Times New Roman" panose="02020603050405020304" pitchFamily="18" charset="0"/>
              </a:rPr>
              <a:t>Due Next </a:t>
            </a:r>
            <a:r>
              <a:rPr lang="en-US" sz="1100" b="1" dirty="0" smtClean="0">
                <a:cs typeface="Times New Roman" panose="02020603050405020304" pitchFamily="18" charset="0"/>
              </a:rPr>
              <a:t>Week:</a:t>
            </a:r>
            <a:endParaRPr lang="en-US" sz="1100" b="1" dirty="0"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Further discussions and verification of Ear Model Training Data sample once 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compiled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Review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preliminary design diagrams in preparation for Team working sessions the week of 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1/26-28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Development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of working session agenda and logistics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Analyzing DB sandbox tables.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Comparison of data with notebook 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explanations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Analyzing DB sandbox tables.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Comparison of data with notebooks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 lvl="2" indent="0">
              <a:buNone/>
            </a:pPr>
            <a:endParaRPr lang="en-US" sz="1100" b="1" dirty="0">
              <a:cs typeface="Times New Roman" panose="02020603050405020304" pitchFamily="18" charset="0"/>
            </a:endParaRPr>
          </a:p>
          <a:p>
            <a:pPr marL="0" lvl="2" indent="0">
              <a:buNone/>
            </a:pPr>
            <a:r>
              <a:rPr lang="en-US" sz="1100" b="1" dirty="0">
                <a:cs typeface="Times New Roman" panose="02020603050405020304" pitchFamily="18" charset="0"/>
              </a:rPr>
              <a:t>Acquisition Package and CR Updates</a:t>
            </a:r>
            <a:r>
              <a:rPr lang="en-US" sz="1100" b="1" dirty="0"/>
              <a:t>:</a:t>
            </a:r>
            <a:r>
              <a:rPr lang="en-US" sz="1100" dirty="0"/>
              <a:t> </a:t>
            </a:r>
          </a:p>
          <a:p>
            <a:pPr marL="114300" lvl="2" indent="-114300" fontAlgn="ctr"/>
            <a:endParaRPr lang="en-US" sz="1100" dirty="0"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2286000"/>
            <a:ext cx="9693275" cy="26161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Cross Dependencies: </a:t>
            </a:r>
            <a:r>
              <a:rPr lang="en-US" sz="1100" dirty="0" smtClean="0"/>
              <a:t>N/A</a:t>
            </a:r>
            <a:endParaRPr lang="en-US" sz="11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77733"/>
              </p:ext>
            </p:extLst>
          </p:nvPr>
        </p:nvGraphicFramePr>
        <p:xfrm>
          <a:off x="579437" y="762000"/>
          <a:ext cx="8458198" cy="598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35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Schedule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Staffing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Funding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Integration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Stakeholder Comms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VBA Overall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OI&amp;T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Overall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endParaRPr lang="en-US" sz="1600" b="0" i="0" u="none" strike="noStrike" spc="-3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endParaRPr lang="en-US" sz="1600" b="0" i="0" u="none" strike="noStrike" spc="-3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endParaRPr lang="en-US" sz="1600" b="0" i="0" u="none" strike="noStrike" spc="-3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N/A</a:t>
                      </a:r>
                      <a:r>
                        <a:rPr lang="en-US" sz="1600" b="0" i="0" u="none" strike="noStrike" spc="-30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</a:t>
                      </a:r>
                      <a:r>
                        <a:rPr lang="en-US" sz="1600" b="0" i="0" u="none" strike="noStrike" spc="-30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7182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spc="-30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</a:t>
                      </a:r>
                      <a:r>
                        <a:rPr lang="en-US" sz="1600" b="0" i="0" u="none" strike="noStrike" spc="-300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r>
                        <a:rPr lang="en-US" sz="1600" b="0" i="0" u="none" strike="noStrike" spc="-300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7182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endParaRPr lang="en-US" sz="1600" b="0" i="0" u="none" strike="noStrike" spc="-30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693275" cy="762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Benefits Claims Decision Support System</a:t>
            </a:r>
            <a:br>
              <a:rPr lang="en-US" sz="2000" dirty="0" smtClean="0"/>
            </a:br>
            <a:r>
              <a:rPr lang="en-US" sz="1200" dirty="0" smtClean="0"/>
              <a:t>Date</a:t>
            </a:r>
            <a:r>
              <a:rPr lang="en-US" sz="1200" dirty="0"/>
              <a:t>: </a:t>
            </a:r>
            <a:r>
              <a:rPr lang="en-US" sz="1200" dirty="0" smtClean="0"/>
              <a:t>1/19/16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100" dirty="0" smtClean="0"/>
              <a:t>PM: Elizabeth Wollin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3962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/>
          <p:cNvSpPr txBox="1">
            <a:spLocks/>
          </p:cNvSpPr>
          <p:nvPr/>
        </p:nvSpPr>
        <p:spPr>
          <a:xfrm>
            <a:off x="4846638" y="914400"/>
            <a:ext cx="4846637" cy="64008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>
              <a:spcBef>
                <a:spcPct val="20000"/>
              </a:spcBef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1" name="Content Placeholder 11"/>
          <p:cNvSpPr txBox="1">
            <a:spLocks/>
          </p:cNvSpPr>
          <p:nvPr/>
        </p:nvSpPr>
        <p:spPr>
          <a:xfrm>
            <a:off x="4846637" y="914400"/>
            <a:ext cx="4846637" cy="64008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200" b="1" dirty="0" smtClean="0">
                <a:solidFill>
                  <a:prstClr val="black"/>
                </a:solidFill>
              </a:rPr>
              <a:t>Risk 2: 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200" b="1" u="sng" dirty="0">
              <a:solidFill>
                <a:prstClr val="black"/>
              </a:solidFill>
            </a:endParaRPr>
          </a:p>
          <a:p>
            <a:endParaRPr lang="en-US" sz="1200" b="1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Title</a:t>
            </a:r>
            <a:r>
              <a:rPr lang="en-US" sz="1200" b="1" dirty="0" smtClean="0">
                <a:solidFill>
                  <a:prstClr val="black"/>
                </a:solidFill>
              </a:rPr>
              <a:t>: Technical [12/11/15]</a:t>
            </a: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Risk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dirty="0" smtClean="0">
                <a:solidFill>
                  <a:prstClr val="black"/>
                </a:solidFill>
              </a:rPr>
              <a:t>  </a:t>
            </a:r>
            <a:r>
              <a:rPr lang="en-US" sz="1200" dirty="0">
                <a:solidFill>
                  <a:prstClr val="black"/>
                </a:solidFill>
              </a:rPr>
              <a:t>If </a:t>
            </a:r>
            <a:r>
              <a:rPr lang="en-US" sz="1200" dirty="0" smtClean="0">
                <a:solidFill>
                  <a:prstClr val="black"/>
                </a:solidFill>
              </a:rPr>
              <a:t>expectations </a:t>
            </a:r>
            <a:r>
              <a:rPr lang="en-US" sz="1200" dirty="0">
                <a:solidFill>
                  <a:prstClr val="black"/>
                </a:solidFill>
              </a:rPr>
              <a:t>re: </a:t>
            </a:r>
            <a:r>
              <a:rPr lang="en-US" sz="1200" dirty="0" err="1">
                <a:solidFill>
                  <a:prstClr val="black"/>
                </a:solidFill>
              </a:rPr>
              <a:t>Mitre</a:t>
            </a:r>
            <a:r>
              <a:rPr lang="en-US" sz="1200" dirty="0">
                <a:solidFill>
                  <a:prstClr val="black"/>
                </a:solidFill>
              </a:rPr>
              <a:t> Scripts and Analysis </a:t>
            </a:r>
            <a:r>
              <a:rPr lang="en-US" sz="1200" dirty="0" smtClean="0">
                <a:solidFill>
                  <a:prstClr val="black"/>
                </a:solidFill>
              </a:rPr>
              <a:t>duplication.</a:t>
            </a:r>
          </a:p>
          <a:p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Impact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r>
              <a:rPr lang="en-US" sz="1200" dirty="0" smtClean="0">
                <a:solidFill>
                  <a:prstClr val="black"/>
                </a:solidFill>
              </a:rPr>
              <a:t>VA Stakeholder buy-in may not be obtained.  </a:t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Mitigation Steps to Date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dirty="0" smtClean="0">
                <a:solidFill>
                  <a:prstClr val="black"/>
                </a:solidFill>
              </a:rPr>
              <a:t>Clearly Communication project approach and potential benefits with </a:t>
            </a:r>
            <a:r>
              <a:rPr lang="en-US" sz="1200" dirty="0">
                <a:solidFill>
                  <a:prstClr val="black"/>
                </a:solidFill>
              </a:rPr>
              <a:t>Business and Technical subject matter experts (</a:t>
            </a:r>
            <a:r>
              <a:rPr lang="en-US" sz="1200" dirty="0" smtClean="0">
                <a:solidFill>
                  <a:prstClr val="black"/>
                </a:solidFill>
              </a:rPr>
              <a:t>SMEs).</a:t>
            </a:r>
            <a:endParaRPr lang="en-US" sz="1200" dirty="0">
              <a:solidFill>
                <a:prstClr val="black"/>
              </a:solidFill>
            </a:endParaRPr>
          </a:p>
          <a:p>
            <a:endParaRPr lang="en-US" sz="1200" b="1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Action Items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r>
              <a:rPr lang="en-US" sz="1200" b="1" dirty="0">
                <a:solidFill>
                  <a:prstClr val="black"/>
                </a:solidFill>
              </a:rPr>
              <a:t>   </a:t>
            </a:r>
            <a:endParaRPr lang="en-US" sz="1200" b="1" dirty="0" smtClean="0">
              <a:solidFill>
                <a:prstClr val="black"/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C</a:t>
            </a:r>
            <a:r>
              <a:rPr lang="en-US" sz="1200" dirty="0" smtClean="0">
                <a:solidFill>
                  <a:prstClr val="black"/>
                </a:solidFill>
              </a:rPr>
              <a:t>oordinates project meetings with Business and Technical SMEs. </a:t>
            </a:r>
            <a:r>
              <a:rPr lang="en-US" sz="1200" dirty="0">
                <a:solidFill>
                  <a:prstClr val="black"/>
                </a:solidFill>
              </a:rPr>
              <a:t>                                                                    </a:t>
            </a:r>
            <a:endParaRPr lang="en-US" sz="1200" dirty="0" smtClean="0">
              <a:solidFill>
                <a:prstClr val="black"/>
              </a:solidFill>
            </a:endParaRPr>
          </a:p>
          <a:p>
            <a:endParaRPr lang="en-US" sz="1200" b="1" u="sng" dirty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Who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b="1" dirty="0">
                <a:solidFill>
                  <a:prstClr val="black"/>
                </a:solidFill>
              </a:rPr>
              <a:t> </a:t>
            </a:r>
            <a:r>
              <a:rPr lang="en-US" sz="1200" dirty="0" smtClean="0">
                <a:solidFill>
                  <a:prstClr val="black"/>
                </a:solidFill>
              </a:rPr>
              <a:t>VA PM and Project Team</a:t>
            </a:r>
            <a:r>
              <a:rPr lang="en-US" sz="1200" b="1" dirty="0" smtClean="0">
                <a:solidFill>
                  <a:prstClr val="black"/>
                </a:solidFill>
              </a:rPr>
              <a:t>	</a:t>
            </a:r>
            <a:r>
              <a:rPr lang="en-US" sz="1200" b="1" u="sng" dirty="0" smtClean="0">
                <a:solidFill>
                  <a:prstClr val="black"/>
                </a:solidFill>
              </a:rPr>
              <a:t>Due Date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smtClean="0">
                <a:solidFill>
                  <a:prstClr val="black"/>
                </a:solidFill>
              </a:rPr>
              <a:t> Ongoing</a:t>
            </a:r>
            <a:endParaRPr lang="en-US" sz="1200" b="1" dirty="0">
              <a:solidFill>
                <a:prstClr val="black"/>
              </a:solidFill>
            </a:endParaRPr>
          </a:p>
          <a:p>
            <a:endParaRPr lang="en-US" sz="1200" b="1" dirty="0">
              <a:solidFill>
                <a:prstClr val="black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0237" y="990600"/>
            <a:ext cx="2615879" cy="1828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Flowchart: Connector 14"/>
          <p:cNvSpPr/>
          <p:nvPr/>
        </p:nvSpPr>
        <p:spPr>
          <a:xfrm>
            <a:off x="8809037" y="1970762"/>
            <a:ext cx="159514" cy="192514"/>
          </a:xfrm>
          <a:prstGeom prst="flowChartConnecto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ontent Placeholder 11"/>
          <p:cNvSpPr txBox="1">
            <a:spLocks/>
          </p:cNvSpPr>
          <p:nvPr/>
        </p:nvSpPr>
        <p:spPr>
          <a:xfrm>
            <a:off x="0" y="914400"/>
            <a:ext cx="4846637" cy="64008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200" b="1" dirty="0" smtClean="0">
                <a:solidFill>
                  <a:prstClr val="black"/>
                </a:solidFill>
              </a:rPr>
              <a:t>Risk 1: 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200" b="1" u="sng" dirty="0">
              <a:solidFill>
                <a:prstClr val="black"/>
              </a:solidFill>
            </a:endParaRPr>
          </a:p>
          <a:p>
            <a:endParaRPr lang="en-US" sz="1200" b="1" u="sng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Title</a:t>
            </a:r>
            <a:r>
              <a:rPr lang="en-US" sz="1200" b="1" dirty="0" smtClean="0">
                <a:solidFill>
                  <a:prstClr val="black"/>
                </a:solidFill>
              </a:rPr>
              <a:t>:  	</a:t>
            </a: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Risk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dirty="0" smtClean="0">
                <a:solidFill>
                  <a:prstClr val="black"/>
                </a:solidFill>
              </a:rPr>
              <a:t>  If delays </a:t>
            </a:r>
            <a:r>
              <a:rPr lang="en-US" sz="1200" dirty="0">
                <a:solidFill>
                  <a:prstClr val="black"/>
                </a:solidFill>
              </a:rPr>
              <a:t>in obtaining </a:t>
            </a:r>
            <a:r>
              <a:rPr lang="en-US" sz="1200" dirty="0" smtClean="0">
                <a:solidFill>
                  <a:prstClr val="black"/>
                </a:solidFill>
              </a:rPr>
              <a:t>data.</a:t>
            </a:r>
          </a:p>
          <a:p>
            <a:endParaRPr lang="en-US" sz="1200" b="1" u="sng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Impact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r>
              <a:rPr lang="en-US" sz="1200" dirty="0" smtClean="0">
                <a:solidFill>
                  <a:prstClr val="black"/>
                </a:solidFill>
              </a:rPr>
              <a:t>The deliverables will be delayed.   </a:t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Mitigation Steps to Date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Regularly communicate timeline and </a:t>
            </a:r>
            <a:r>
              <a:rPr lang="en-US" sz="1200" dirty="0" smtClean="0">
                <a:solidFill>
                  <a:prstClr val="black"/>
                </a:solidFill>
              </a:rPr>
              <a:t>data </a:t>
            </a:r>
            <a:r>
              <a:rPr lang="en-US" sz="1200" dirty="0">
                <a:solidFill>
                  <a:prstClr val="black"/>
                </a:solidFill>
              </a:rPr>
              <a:t>needs with </a:t>
            </a:r>
            <a:r>
              <a:rPr lang="en-US" sz="1200" dirty="0" smtClean="0">
                <a:solidFill>
                  <a:prstClr val="black"/>
                </a:solidFill>
              </a:rPr>
              <a:t>VA PM.</a:t>
            </a:r>
          </a:p>
          <a:p>
            <a:endParaRPr lang="en-US" sz="1200" b="1" dirty="0">
              <a:solidFill>
                <a:prstClr val="black"/>
              </a:solidFill>
            </a:endParaRPr>
          </a:p>
          <a:p>
            <a:r>
              <a:rPr lang="en-US" sz="1200" b="1" u="sng" dirty="0">
                <a:solidFill>
                  <a:prstClr val="black"/>
                </a:solidFill>
              </a:rPr>
              <a:t>Action </a:t>
            </a:r>
            <a:r>
              <a:rPr lang="en-US" sz="1200" b="1" u="sng" dirty="0" smtClean="0">
                <a:solidFill>
                  <a:prstClr val="black"/>
                </a:solidFill>
              </a:rPr>
              <a:t>Items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b="1" dirty="0">
                <a:solidFill>
                  <a:prstClr val="black"/>
                </a:solidFill>
              </a:rPr>
              <a:t>   </a:t>
            </a:r>
            <a:r>
              <a:rPr lang="en-US" sz="1200" dirty="0">
                <a:solidFill>
                  <a:prstClr val="black"/>
                </a:solidFill>
              </a:rPr>
              <a:t>                                                                    </a:t>
            </a: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dirty="0" smtClean="0">
                <a:solidFill>
                  <a:prstClr val="black"/>
                </a:solidFill>
              </a:rPr>
              <a:t>VA PM working to obtain required agreements for data and data transfer.</a:t>
            </a:r>
          </a:p>
          <a:p>
            <a:endParaRPr lang="en-US" sz="1200" dirty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Who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b="1" dirty="0">
                <a:solidFill>
                  <a:prstClr val="black"/>
                </a:solidFill>
              </a:rPr>
              <a:t>   </a:t>
            </a:r>
            <a:r>
              <a:rPr lang="en-US" sz="1200" dirty="0" smtClean="0">
                <a:solidFill>
                  <a:prstClr val="black"/>
                </a:solidFill>
              </a:rPr>
              <a:t>VA PM	</a:t>
            </a:r>
            <a:r>
              <a:rPr lang="en-US" sz="1200" b="1" dirty="0" smtClean="0">
                <a:solidFill>
                  <a:prstClr val="black"/>
                </a:solidFill>
              </a:rPr>
              <a:t>		</a:t>
            </a:r>
            <a:r>
              <a:rPr lang="en-US" sz="1200" b="1" u="sng" dirty="0" smtClean="0">
                <a:solidFill>
                  <a:prstClr val="black"/>
                </a:solidFill>
              </a:rPr>
              <a:t>Due Date</a:t>
            </a:r>
            <a:r>
              <a:rPr lang="en-US" sz="1200" b="1" dirty="0" smtClean="0">
                <a:solidFill>
                  <a:prstClr val="black"/>
                </a:solidFill>
              </a:rPr>
              <a:t>:  </a:t>
            </a:r>
            <a:r>
              <a:rPr lang="en-US" sz="1200" dirty="0" smtClean="0">
                <a:solidFill>
                  <a:prstClr val="black"/>
                </a:solidFill>
              </a:rPr>
              <a:t>Ongoing</a:t>
            </a:r>
            <a:endParaRPr lang="en-US" sz="1200" b="1" dirty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4558" y="990600"/>
            <a:ext cx="2615879" cy="1828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lowchart: Connector 12"/>
          <p:cNvSpPr/>
          <p:nvPr/>
        </p:nvSpPr>
        <p:spPr>
          <a:xfrm>
            <a:off x="4008437" y="1371600"/>
            <a:ext cx="159514" cy="192514"/>
          </a:xfrm>
          <a:prstGeom prst="flowChartConnecto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6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693275" cy="762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Benefits Claims Decision Support System</a:t>
            </a:r>
            <a:br>
              <a:rPr lang="en-US" sz="2000" dirty="0" smtClean="0"/>
            </a:br>
            <a:r>
              <a:rPr lang="en-US" sz="1200" dirty="0" smtClean="0"/>
              <a:t>Date</a:t>
            </a:r>
            <a:r>
              <a:rPr lang="en-US" sz="1200" dirty="0"/>
              <a:t>: </a:t>
            </a:r>
            <a:r>
              <a:rPr lang="en-US" sz="1200" dirty="0" smtClean="0"/>
              <a:t>12/11/15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100" dirty="0" smtClean="0"/>
              <a:t>PM: Elizabeth </a:t>
            </a:r>
            <a:r>
              <a:rPr lang="en-US" sz="1100" dirty="0" err="1" smtClean="0"/>
              <a:t>Wollin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279782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>
  <documentManagement>
    <ActualCost xmlns="http://schemas.microsoft.com/sharepoint/v3/fields">0</ActualCost>
    <UniqueReference xmlns="http://schemas.microsoft.com/sharepoint/v3" xsi:nil="true"/>
    <Attendee xmlns="be7db3c9-4f25-44e0-b685-75790d6c6159">
      <UserInfo>
        <DisplayName>DRC\carrie mulford</DisplayName>
        <AccountId>140</AccountId>
        <AccountType/>
      </UserInfo>
    </Attendee>
    <FinishDatePlanned xmlns="http://schemas.microsoft.com/sharepoint/v3/fields" xsi:nil="true"/>
    <Owner xmlns="http://schemas.microsoft.com/sharepoint/v3">
      <UserInfo>
        <DisplayName>Mulford . Carrie</DisplayName>
        <AccountId>140</AccountId>
        <AccountType/>
      </UserInfo>
    </Owner>
    <PlannedEffort xmlns="http://schemas.microsoft.com/sharepoint/v3/fields">0</PlannedEffort>
    <StartDatePlanned xmlns="http://schemas.microsoft.com/sharepoint/v3/fields" xsi:nil="true"/>
    <OwnerRole xmlns="http://schemas.microsoft.com/sharepoint/v3" xsi:nil="true"/>
    <DueDate xmlns="http://schemas.microsoft.com/sharepoint/v3" xsi:nil="true"/>
    <ActualEffort xmlns="http://schemas.microsoft.com/sharepoint/v3/fields">0</ActualEffort>
    <PlannedCost xmlns="http://schemas.microsoft.com/sharepoint/v3/fields">0</PlannedCost>
    <Priority xmlns="http://schemas.microsoft.com/sharepoint/v3">(2) Normal</Priority>
    <Document_x0020_Title xmlns="be7db3c9-4f25-44e0-b685-75790d6c6159">CRM/UD/KM/HAC/FtP/FBSR Weekly Snapshot Slides</Document_x0020_Title>
    <IssueFlag xmlns="http://schemas.microsoft.com/sharepoint/v3">false</IssueFlag>
    <StatusCode xmlns="http://schemas.microsoft.com/sharepoint/v3">1</StatusCode>
    <PriorityCode xmlns="http://schemas.microsoft.com/sharepoint/v3">2</PriorityCode>
    <Meeting_x0020_Name xmlns="be7db3c9-4f25-44e0-b685-75790d6c6159">CRM/UD Coordination Call</Meeting_x0020_Name>
    <Ordinal xmlns="4366A990-CBA4-4B67-835E-073C4E16D855">0</Ordinal>
    <_CommentHistoryXml xmlns="4366A990-CBA4-4B67-835E-073C4E16D855" xsi:nil="true"/>
    <PercentComplete xmlns="http://schemas.microsoft.com/sharepoint/v3">0</PercentComplete>
    <StatusIndicatorCode xmlns="http://schemas.microsoft.com/sharepoint/v3">1</StatusIndicatorCode>
    <Date_x0020_of_x0020_Meeting xmlns="be7db3c9-4f25-44e0-b685-75790d6c6159" xsi:nil="true"/>
    <StatusIndicator xmlns="http://schemas.microsoft.com/sharepoint/v3">(1) On Schedule</StatusIndicator>
    <_ChangeHistoryXml xmlns="4366A990-CBA4-4B67-835E-073C4E16D855" xsi:nil="true"/>
    <AssignedToUser xmlns="http://schemas.microsoft.com/sharepoint/v3">
      <UserInfo>
        <DisplayName/>
        <AccountId xsi:nil="true"/>
        <AccountType/>
      </UserInfo>
    </AssignedToUser>
    <Status xmlns="http://schemas.microsoft.com/sharepoint/v3/fields">(1) Not Started</Status>
    <StartDateActual xmlns="http://schemas.microsoft.com/sharepoint/v3/fields" xsi:nil="true"/>
    <FinishDateActual xmlns="http://schemas.microsoft.com/sharepoint/v3/fields" xsi:nil="true"/>
    <IssueDescription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oject Deliverable" ma:contentTypeID="0x010100416BBE2572774D4CB1D663FC9E033F6E000A6F5F0CFC38174C93EFCA7421B3B0D4" ma:contentTypeVersion="5" ma:contentTypeDescription="Create a project document or deliverables library." ma:contentTypeScope="" ma:versionID="125b787e267122ff221d7392928b8d16">
  <xsd:schema xmlns:xsd="http://www.w3.org/2001/XMLSchema" xmlns:p="http://schemas.microsoft.com/office/2006/metadata/properties" xmlns:ns1="be7db3c9-4f25-44e0-b685-75790d6c6159" xmlns:ns2="http://schemas.microsoft.com/sharepoint/v3" xmlns:ns3="4366A990-CBA4-4B67-835E-073C4E16D855" xmlns:ns4="http://schemas.microsoft.com/sharepoint/v3/fields" targetNamespace="http://schemas.microsoft.com/office/2006/metadata/properties" ma:root="true" ma:fieldsID="b14a3b24c85c8df7124c164068108b29" ns1:_="" ns2:_="" ns3:_="" ns4:_="">
    <xsd:import namespace="be7db3c9-4f25-44e0-b685-75790d6c6159"/>
    <xsd:import namespace="http://schemas.microsoft.com/sharepoint/v3"/>
    <xsd:import namespace="4366A990-CBA4-4B67-835E-073C4E16D855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Date_x0020_of_x0020_Meeting" minOccurs="0"/>
                <xsd:element ref="ns1:Meeting_x0020_Name" minOccurs="0"/>
                <xsd:element ref="ns1:Attendee" minOccurs="0"/>
                <xsd:element ref="ns3:Ordinal" minOccurs="0"/>
                <xsd:element ref="ns2:OwnerRole" minOccurs="0"/>
                <xsd:element ref="ns2:Owner" minOccurs="0"/>
                <xsd:element ref="ns2:AssignedToUser" minOccurs="0"/>
                <xsd:element ref="ns2:Priority" minOccurs="0"/>
                <xsd:element ref="ns4:Status" minOccurs="0"/>
                <xsd:element ref="ns2:StatusIndicator" minOccurs="0"/>
                <xsd:element ref="ns4:StartDatePlanned" minOccurs="0"/>
                <xsd:element ref="ns4:FinishDatePlanned" minOccurs="0"/>
                <xsd:element ref="ns2:DueDate" minOccurs="0"/>
                <xsd:element ref="ns4:StartDateActual" minOccurs="0"/>
                <xsd:element ref="ns4:FinishDateActual" minOccurs="0"/>
                <xsd:element ref="ns4:PlannedEffort" minOccurs="0"/>
                <xsd:element ref="ns4:ActualEffort" minOccurs="0"/>
                <xsd:element ref="ns4:PlannedCost" minOccurs="0"/>
                <xsd:element ref="ns4:ActualCost" minOccurs="0"/>
                <xsd:element ref="ns2:PercentComplete" minOccurs="0"/>
                <xsd:element ref="ns2:IssueFlag" minOccurs="0"/>
                <xsd:element ref="ns2:IssueDescription" minOccurs="0"/>
                <xsd:element ref="ns2:StatusCode" minOccurs="0"/>
                <xsd:element ref="ns2:PriorityCode" minOccurs="0"/>
                <xsd:element ref="ns2:StatusIndicatorCode" minOccurs="0"/>
                <xsd:element ref="ns2:UniqueReference" minOccurs="0"/>
                <xsd:element ref="ns3:_ChangeHistoryXml" minOccurs="0"/>
                <xsd:element ref="ns3:_CommentHistoryXml" minOccurs="0"/>
                <xsd:element ref="ns1:Document_x0020_Titl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e7db3c9-4f25-44e0-b685-75790d6c6159" elementFormDefault="qualified">
    <xsd:import namespace="http://schemas.microsoft.com/office/2006/documentManagement/types"/>
    <xsd:element name="Date_x0020_of_x0020_Meeting" ma:index="0" nillable="true" ma:displayName="Date of Meeting" ma:format="DateOnly" ma:internalName="Date_x0020_of_x0020_Meeting">
      <xsd:simpleType>
        <xsd:restriction base="dms:DateTime"/>
      </xsd:simpleType>
    </xsd:element>
    <xsd:element name="Meeting_x0020_Name" ma:index="1" nillable="true" ma:displayName="Meeting Name" ma:internalName="Meeting_x0020_Name">
      <xsd:simpleType>
        <xsd:restriction base="dms:Text">
          <xsd:maxLength value="255"/>
        </xsd:restriction>
      </xsd:simpleType>
    </xsd:element>
    <xsd:element name="Attendee" ma:index="2" nillable="true" ma:displayName="Attendee" ma:list="UserInfo" ma:internalName="Attende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Title" ma:index="41" nillable="true" ma:displayName="Document Title" ma:description="Friendly name for the document or folder." ma:internalName="Document_x0020_Title">
      <xsd:simpleType>
        <xsd:restriction base="dms:Text">
          <xsd:maxLength value="255"/>
        </xsd:restriction>
      </xsd:simple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OwnerRole" ma:index="6" nillable="true" ma:displayName="Owner Role" ma:list="{58f98172-eba3-4aef-8538-758a527c77a0}" ma:internalName="OwnerRole" ma:showField="Title" ma:web="d6abe4f8-4298-41af-821b-4dd0fd9bcdbc">
      <xsd:simpleType>
        <xsd:restriction base="dms:Lookup"/>
      </xsd:simpleType>
    </xsd:element>
    <xsd:element name="Owner" ma:index="7" nillable="true" ma:displayName="Owner" ma:list="UserInfo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ssignedToUser" ma:index="8" nillable="true" ma:displayName="Assigned To" ma:list="UserInfo" ma:internalName="AssignedToUs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iority" ma:index="9" nillable="true" ma:displayName="Priority" ma:default="(2) Normal" ma:internalName="Priority">
      <xsd:simpleType>
        <xsd:restriction base="dms:Choice">
          <xsd:enumeration value="(1) High"/>
          <xsd:enumeration value="(2) Normal"/>
          <xsd:enumeration value="(3) Low"/>
        </xsd:restriction>
      </xsd:simpleType>
    </xsd:element>
    <xsd:element name="StatusIndicator" ma:index="11" nillable="true" ma:displayName="Status Indicator" ma:default="(1) On Schedule" ma:internalName="StatusIndicator">
      <xsd:simpleType>
        <xsd:restriction base="dms:Choice">
          <xsd:enumeration value="(1) On Schedule"/>
          <xsd:enumeration value="(2) In Danger"/>
          <xsd:enumeration value="(3) Late"/>
        </xsd:restriction>
      </xsd:simpleType>
    </xsd:element>
    <xsd:element name="DueDate" ma:index="14" nillable="true" ma:displayName="Date Due" ma:format="DateOnly" ma:internalName="DateDue">
      <xsd:simpleType>
        <xsd:restriction base="dms:DateTime"/>
      </xsd:simpleType>
    </xsd:element>
    <xsd:element name="PercentComplete" ma:index="21" nillable="true" ma:displayName="% Complete" ma:default=".00" ma:internalName="PercentComplete" ma:percentage="TRUE">
      <xsd:simpleType>
        <xsd:restriction base="dms:Number">
          <xsd:maxInclusive value="1"/>
          <xsd:minInclusive value="0"/>
        </xsd:restriction>
      </xsd:simpleType>
    </xsd:element>
    <xsd:element name="IssueFlag" ma:index="22" nillable="true" ma:displayName="Issue Indicator" ma:default="0" ma:internalName="bwIssueFlag">
      <xsd:simpleType>
        <xsd:restriction base="dms:Boolean"/>
      </xsd:simpleType>
    </xsd:element>
    <xsd:element name="IssueDescription" ma:index="23" nillable="true" ma:displayName="Issue Description" ma:internalName="bwIssueDescription">
      <xsd:simpleType>
        <xsd:restriction base="dms:Note"/>
      </xsd:simpleType>
    </xsd:element>
    <xsd:element name="StatusCode" ma:index="24" nillable="true" ma:displayName="Status Code" ma:description="" ma:hidden="true" ma:internalName="bwStatusCode">
      <xsd:simpleType>
        <xsd:restriction base="dms:Text"/>
      </xsd:simpleType>
    </xsd:element>
    <xsd:element name="PriorityCode" ma:index="25" nillable="true" ma:displayName="Priority Code" ma:description="" ma:hidden="true" ma:internalName="bwPriorityCode">
      <xsd:simpleType>
        <xsd:restriction base="dms:Text"/>
      </xsd:simpleType>
    </xsd:element>
    <xsd:element name="StatusIndicatorCode" ma:index="26" nillable="true" ma:displayName="Status Indicator Code" ma:description="" ma:hidden="true" ma:internalName="bwStatusIndicatorCode">
      <xsd:simpleType>
        <xsd:restriction base="dms:Text"/>
      </xsd:simpleType>
    </xsd:element>
    <xsd:element name="UniqueReference" ma:index="30" nillable="true" ma:displayName="Reference" ma:description="" ma:hidden="true" ma:internalName="UniqueReference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4366A990-CBA4-4B67-835E-073C4E16D855" elementFormDefault="qualified">
    <xsd:import namespace="http://schemas.microsoft.com/office/2006/documentManagement/types"/>
    <xsd:element name="Ordinal" ma:index="5" nillable="true" ma:displayName="Order" ma:decimals="0" ma:default="0" ma:description="Specify the Deliverable’s sequence in relation to the other Deliverables" ma:internalName="Ordinal" ma:percentage="FALSE">
      <xsd:simpleType>
        <xsd:restriction base="dms:Number">
          <xsd:minInclusive value="0"/>
        </xsd:restriction>
      </xsd:simpleType>
    </xsd:element>
    <xsd:element name="_ChangeHistoryXml" ma:index="31" nillable="true" ma:displayName="Change History Xml" ma:description="" ma:hidden="true" ma:internalName="_ChangeHistoryXml">
      <xsd:simpleType>
        <xsd:restriction base="dms:Note"/>
      </xsd:simpleType>
    </xsd:element>
    <xsd:element name="_CommentHistoryXml" ma:index="32" nillable="true" ma:displayName="Comment History Xml" ma:description="" ma:hidden="true" ma:internalName="_CommentHistoryXml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Status" ma:index="10" nillable="true" ma:displayName="Deliverable Status" ma:default="(1) Not Started" ma:internalName="Status">
      <xsd:simpleType>
        <xsd:restriction base="dms:Choice">
          <xsd:enumeration value="(1) Not Started"/>
          <xsd:enumeration value="(2) In Progress"/>
          <xsd:enumeration value="(3) Completed"/>
          <xsd:enumeration value="(4) Deferred"/>
          <xsd:enumeration value="(5) Waiting on intervention"/>
        </xsd:restriction>
      </xsd:simpleType>
    </xsd:element>
    <xsd:element name="StartDatePlanned" ma:index="12" nillable="true" ma:displayName="Planned Start Date" ma:format="DateOnly" ma:internalName="bwStartDatePlanned">
      <xsd:simpleType>
        <xsd:restriction base="dms:DateTime"/>
      </xsd:simpleType>
    </xsd:element>
    <xsd:element name="FinishDatePlanned" ma:index="13" nillable="true" ma:displayName="Planned Finish Date" ma:format="DateOnly" ma:internalName="bwFinishDatePlanned">
      <xsd:simpleType>
        <xsd:restriction base="dms:DateTime"/>
      </xsd:simpleType>
    </xsd:element>
    <xsd:element name="StartDateActual" ma:index="15" nillable="true" ma:displayName="Actual Start Date" ma:format="DateOnly" ma:internalName="StartDateActual">
      <xsd:simpleType>
        <xsd:restriction base="dms:DateTime"/>
      </xsd:simpleType>
    </xsd:element>
    <xsd:element name="FinishDateActual" ma:index="16" nillable="true" ma:displayName="Actual Finish Date" ma:format="DateOnly" ma:internalName="FinishDateActual">
      <xsd:simpleType>
        <xsd:restriction base="dms:DateTime"/>
      </xsd:simpleType>
    </xsd:element>
    <xsd:element name="PlannedEffort" ma:index="17" nillable="true" ma:displayName="Planned Effort" ma:decimals="0" ma:default="0" ma:hidden="true" ma:internalName="PlannedEffort" ma:percentage="FALSE">
      <xsd:simpleType>
        <xsd:restriction base="dms:Number">
          <xsd:minInclusive value="0"/>
        </xsd:restriction>
      </xsd:simpleType>
    </xsd:element>
    <xsd:element name="ActualEffort" ma:index="18" nillable="true" ma:displayName="Actual Effort" ma:decimals="0" ma:default="0" ma:hidden="true" ma:internalName="ActualEffort" ma:percentage="FALSE">
      <xsd:simpleType>
        <xsd:restriction base="dms:Number">
          <xsd:minInclusive value="0"/>
        </xsd:restriction>
      </xsd:simpleType>
    </xsd:element>
    <xsd:element name="PlannedCost" ma:index="19" nillable="true" ma:displayName="Planned Cost" ma:default="0" ma:LCID="1033" ma:internalName="PlannedCost">
      <xsd:simpleType>
        <xsd:restriction base="dms:Currency"/>
      </xsd:simpleType>
    </xsd:element>
    <xsd:element name="ActualCost" ma:index="20" nillable="true" ma:displayName="Actual Cost" ma:default="0" ma:LCID="1033" ma:internalName="ActualCost">
      <xsd:simpleType>
        <xsd:restriction base="dms:Currency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7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1F1235D-E3B7-4175-B046-35297CC71CF7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be7db3c9-4f25-44e0-b685-75790d6c6159"/>
    <ds:schemaRef ds:uri="http://purl.org/dc/terms/"/>
    <ds:schemaRef ds:uri="http://schemas.openxmlformats.org/package/2006/metadata/core-properties"/>
    <ds:schemaRef ds:uri="4366A990-CBA4-4B67-835E-073C4E16D855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4DBAEBC-324E-45A2-8992-7A668EF2E6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7db3c9-4f25-44e0-b685-75790d6c6159"/>
    <ds:schemaRef ds:uri="http://schemas.microsoft.com/sharepoint/v3"/>
    <ds:schemaRef ds:uri="4366A990-CBA4-4B67-835E-073C4E16D855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165233</TotalTime>
  <Words>180</Words>
  <Application>Microsoft Office PowerPoint</Application>
  <PresentationFormat>Custom</PresentationFormat>
  <Paragraphs>83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Symbol</vt:lpstr>
      <vt:lpstr>Times New Roman</vt:lpstr>
      <vt:lpstr>Wingdings</vt:lpstr>
      <vt:lpstr>Blank</vt:lpstr>
      <vt:lpstr>Benefits Claims Decision Support System Date: 1/19/16 PM: Elizabeth Wollin</vt:lpstr>
      <vt:lpstr>Benefits Claims Decision Support System Date: 12/11/15 PM: Elizabeth Wollin</vt:lpstr>
    </vt:vector>
  </TitlesOfParts>
  <Company>The MITRE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Weekly Snapshot Report</dc:title>
  <dc:subject>14394-02-CRM-PRJM-00080</dc:subject>
  <dc:creator>Albader . Yusef</dc:creator>
  <cp:keywords>14394-02-CRM-PRJM-00080</cp:keywords>
  <cp:lastModifiedBy>Steven Starosto</cp:lastModifiedBy>
  <cp:revision>6547</cp:revision>
  <cp:lastPrinted>2016-01-11T15:26:33Z</cp:lastPrinted>
  <dcterms:created xsi:type="dcterms:W3CDTF">2011-10-19T14:17:27Z</dcterms:created>
  <dcterms:modified xsi:type="dcterms:W3CDTF">2016-01-19T15:23:05Z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0x010100416BBE2572774D4CB1D663FC9E033F6E000A6F5F0CFC38174C93EFCA7421B3B0D4</vt:lpwstr>
  </property>
</Properties>
</file>