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4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Charts'!$B$14:$B$22</c:f>
              <c:numCache>
                <c:formatCode>General</c:formatCode>
                <c:ptCount val="9"/>
                <c:pt idx="0">
                  <c:v>8</c:v>
                </c:pt>
                <c:pt idx="1">
                  <c:v>22</c:v>
                </c:pt>
                <c:pt idx="2">
                  <c:v>25</c:v>
                </c:pt>
                <c:pt idx="3">
                  <c:v>21</c:v>
                </c:pt>
                <c:pt idx="4">
                  <c:v>16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Charts'!$C$14:$C$22</c:f>
              <c:numCache>
                <c:formatCode>General</c:formatCode>
                <c:ptCount val="9"/>
                <c:pt idx="0">
                  <c:v>23</c:v>
                </c:pt>
                <c:pt idx="1">
                  <c:v>19</c:v>
                </c:pt>
                <c:pt idx="2">
                  <c:v>17</c:v>
                </c:pt>
                <c:pt idx="3">
                  <c:v>20</c:v>
                </c:pt>
                <c:pt idx="4">
                  <c:v>16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4082640"/>
        <c:axId val="139265424"/>
        <c:axId val="0"/>
      </c:bar3DChart>
      <c:catAx>
        <c:axId val="1840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65424"/>
        <c:crosses val="autoZero"/>
        <c:auto val="1"/>
        <c:lblAlgn val="ctr"/>
        <c:lblOffset val="100"/>
        <c:noMultiLvlLbl val="0"/>
      </c:catAx>
      <c:valAx>
        <c:axId val="13926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82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34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[BCDSS Release v2.0 - User Stories (JIRA).csv]Sheet1!PivotTable3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Administrator Requirement</c:v>
                </c:pt>
                <c:pt idx="1">
                  <c:v>Alerts</c:v>
                </c:pt>
                <c:pt idx="2">
                  <c:v>BCDS System</c:v>
                </c:pt>
                <c:pt idx="3">
                  <c:v>Dashboard</c:v>
                </c:pt>
                <c:pt idx="4">
                  <c:v>Manage Model</c:v>
                </c:pt>
                <c:pt idx="5">
                  <c:v>Modeling Engine</c:v>
                </c:pt>
                <c:pt idx="6">
                  <c:v>Orchestrate Model</c:v>
                </c:pt>
                <c:pt idx="7">
                  <c:v>Platform Requirement</c:v>
                </c:pt>
                <c:pt idx="8">
                  <c:v>Predictive Model Result</c:v>
                </c:pt>
              </c:strCache>
            </c:strRef>
          </c:cat>
          <c:val>
            <c:numRef>
              <c:f>Sheet1!$B$5:$B$14</c:f>
              <c:numCache>
                <c:formatCode>General</c:formatCode>
                <c:ptCount val="9"/>
                <c:pt idx="0">
                  <c:v>6</c:v>
                </c:pt>
                <c:pt idx="3">
                  <c:v>3</c:v>
                </c:pt>
                <c:pt idx="4">
                  <c:v>1</c:v>
                </c:pt>
                <c:pt idx="5">
                  <c:v>11</c:v>
                </c:pt>
                <c:pt idx="7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Administrator Requirement</c:v>
                </c:pt>
                <c:pt idx="1">
                  <c:v>Alerts</c:v>
                </c:pt>
                <c:pt idx="2">
                  <c:v>BCDS System</c:v>
                </c:pt>
                <c:pt idx="3">
                  <c:v>Dashboard</c:v>
                </c:pt>
                <c:pt idx="4">
                  <c:v>Manage Model</c:v>
                </c:pt>
                <c:pt idx="5">
                  <c:v>Modeling Engine</c:v>
                </c:pt>
                <c:pt idx="6">
                  <c:v>Orchestrate Model</c:v>
                </c:pt>
                <c:pt idx="7">
                  <c:v>Platform Requirement</c:v>
                </c:pt>
                <c:pt idx="8">
                  <c:v>Predictive Model Result</c:v>
                </c:pt>
              </c:strCache>
            </c:strRef>
          </c:cat>
          <c:val>
            <c:numRef>
              <c:f>Sheet1!$C$5:$C$14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5">
                  <c:v>11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9"/>
                <c:pt idx="0">
                  <c:v>Administrator Requirement</c:v>
                </c:pt>
                <c:pt idx="1">
                  <c:v>Alerts</c:v>
                </c:pt>
                <c:pt idx="2">
                  <c:v>BCDS System</c:v>
                </c:pt>
                <c:pt idx="3">
                  <c:v>Dashboard</c:v>
                </c:pt>
                <c:pt idx="4">
                  <c:v>Manage Model</c:v>
                </c:pt>
                <c:pt idx="5">
                  <c:v>Modeling Engine</c:v>
                </c:pt>
                <c:pt idx="6">
                  <c:v>Orchestrate Model</c:v>
                </c:pt>
                <c:pt idx="7">
                  <c:v>Platform Requirement</c:v>
                </c:pt>
                <c:pt idx="8">
                  <c:v>Predictive Model Result</c:v>
                </c:pt>
              </c:strCache>
            </c:strRef>
          </c:cat>
          <c:val>
            <c:numRef>
              <c:f>Sheet1!$D$5:$D$14</c:f>
              <c:numCache>
                <c:formatCode>General</c:formatCode>
                <c:ptCount val="9"/>
                <c:pt idx="5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37741128"/>
        <c:axId val="237741520"/>
        <c:axId val="0"/>
      </c:bar3DChart>
      <c:catAx>
        <c:axId val="237741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741520"/>
        <c:crosses val="autoZero"/>
        <c:auto val="1"/>
        <c:lblAlgn val="ctr"/>
        <c:lblOffset val="100"/>
        <c:noMultiLvlLbl val="0"/>
      </c:catAx>
      <c:valAx>
        <c:axId val="23774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7411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906A0-3FB5-4590-82A3-D20D2F1656A3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49F60-33BD-4875-9BEE-88CA0CD39187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6320EF-A1B2-4399-B9CE-9F5B19BD79A8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FC0232C-9BCF-4D73-9C71-D03CF86596A9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75554E7-BA25-43EA-BBAA-C9658D124EDA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82CA-9927-4F30-854F-29EA35A7912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8AB5-1E76-4E7C-9AF1-8C5E0CBD2AC2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B03-1A1A-48A7-A256-F0ABC4E2A7D1}" type="datetime1">
              <a:rPr lang="en-US" smtClean="0"/>
              <a:t>10/31/2016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372E-F579-440C-8B55-84B3556D62AF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2303-CB28-485F-A66A-895809C365B5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6DBC-66F9-4B70-B15D-456BDC53E0B1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EA10-AE13-4CA8-BA48-EE7E9C0F07DD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569-3462-437E-8DF6-E2E9A08366B6}" type="datetime1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5066-B5FD-450A-8ABB-67FD179DF4B8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A66-C5B2-4E6B-981A-F87CB4526146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61E4-2BA5-414B-A594-6EC2F85BADC5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13 Review &amp; Sprint 14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October 31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2016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6E041D-6AC1-4B15-9136-642DBEA7D606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6221" y="3741695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13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10/17 - 10/28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2211989" y="381589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50624" y="33731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10/28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15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14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4624" y="480166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13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143839" y="364603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96136" y="331783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11</a:t>
            </a:r>
            <a:r>
              <a:rPr lang="en-US" sz="1400" b="1" dirty="0" smtClean="0">
                <a:latin typeface="+mn-lt"/>
                <a:cs typeface="Calibri" pitchFamily="34" charset="0"/>
              </a:rPr>
              <a:t>/11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8285" y="2755145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7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7426815" y="3112677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7357075" y="360097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490035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11</a:t>
            </a:r>
            <a:r>
              <a:rPr lang="en-US" sz="1400" b="1" dirty="0" smtClean="0">
                <a:latin typeface="+mn-lt"/>
                <a:cs typeface="Calibri" pitchFamily="34" charset="0"/>
              </a:rPr>
              <a:t>/25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175231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/02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16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8913" y="3665136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/16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17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1938" y="3817536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143637" y="2770636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6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881308" y="316595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821449" y="365232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14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(10/31 – 11/11)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15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(11/14 - 11/25)</a:t>
              </a: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16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(11/28 - 12/02)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36793" y="337872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cs typeface="Calibri" pitchFamily="34" charset="0"/>
              </a:rPr>
              <a:t>/21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17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(12/05 - 12/16)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Develop Modeling Engine components</a:t>
            </a:r>
          </a:p>
          <a:p>
            <a:pPr lvl="1"/>
            <a:r>
              <a:rPr lang="en-US" sz="1600" dirty="0" smtClean="0"/>
              <a:t>To Implement getCurrent Ratings operation</a:t>
            </a:r>
          </a:p>
          <a:p>
            <a:pPr lvl="1"/>
            <a:r>
              <a:rPr lang="en-US" sz="1600" dirty="0" smtClean="0"/>
              <a:t>To Implement getDDM Data operation</a:t>
            </a:r>
          </a:p>
          <a:p>
            <a:pPr lvl="1"/>
            <a:r>
              <a:rPr lang="en-US" sz="1600" dirty="0" smtClean="0"/>
              <a:t>To Implement Edit Model operation</a:t>
            </a:r>
          </a:p>
          <a:p>
            <a:pPr lvl="1"/>
            <a:r>
              <a:rPr lang="en-US" sz="1600" dirty="0"/>
              <a:t>To fix the Knee rating </a:t>
            </a:r>
            <a:r>
              <a:rPr lang="en-US" sz="1600" dirty="0" smtClean="0"/>
              <a:t>calculation issues </a:t>
            </a:r>
            <a:r>
              <a:rPr lang="en-US" sz="1600" dirty="0"/>
              <a:t>found during code review / testing</a:t>
            </a:r>
          </a:p>
          <a:p>
            <a:pPr marL="0" indent="0">
              <a:buNone/>
            </a:pPr>
            <a:r>
              <a:rPr lang="en-US" sz="2000" dirty="0" smtClean="0"/>
              <a:t>Dashboard Enhancements</a:t>
            </a:r>
          </a:p>
          <a:p>
            <a:pPr lvl="1"/>
            <a:r>
              <a:rPr lang="en-US" sz="1600" dirty="0" smtClean="0"/>
              <a:t>To Implement Advanced Search for claims</a:t>
            </a:r>
          </a:p>
          <a:p>
            <a:pPr marL="0" indent="0">
              <a:buNone/>
            </a:pPr>
            <a:r>
              <a:rPr lang="en-US" sz="2000" dirty="0" smtClean="0"/>
              <a:t>Application Enhancements</a:t>
            </a:r>
          </a:p>
          <a:p>
            <a:pPr lvl="1"/>
            <a:r>
              <a:rPr lang="en-US" sz="1600" dirty="0" smtClean="0"/>
              <a:t>Enhance navigation menus for the entire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41916DA-1EB1-4F9E-BEB1-D6B3D8D47B42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F6B636-652B-4544-9743-6B733C6AC04C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B527BD-49D1-4007-B119-BC5735B683B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BB49C6E-EE44-4758-AA9D-539793D09128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13 Review &amp; Sprint 14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03406"/>
              </p:ext>
            </p:extLst>
          </p:nvPr>
        </p:nvGraphicFramePr>
        <p:xfrm>
          <a:off x="1186004" y="1399143"/>
          <a:ext cx="10167796" cy="456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Samantha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Hamilton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Matthew Padula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PWS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Forward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00A37B4-6F0A-4D1F-86C4-1FEF8778D6B3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B0E-48CB-4A78-91A7-66767803951F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26670"/>
              </p:ext>
            </p:extLst>
          </p:nvPr>
        </p:nvGraphicFramePr>
        <p:xfrm>
          <a:off x="838200" y="1557866"/>
          <a:ext cx="10515600" cy="462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:a16="http://schemas.microsoft.com/office/drawing/2014/main" xmlns="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:a16="http://schemas.microsoft.com/office/drawing/2014/main" xmlns="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Regenerate Hibernate components for  the database updates – identified while data load.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Knee ratings calculation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to gather reporting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the regeneration of Hibernate components for the Modeling engine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DDM Data 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Knee aggregate contention and decision components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Completed Knee rating calculations and it’s matching components in Java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Found couple of issues in code review session – which will be addressed in Sprint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Gathering Reporting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Gathered information requested by SMEs as part of the action item from the BCDSS Analyst’s call.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Shared it with the business and SMEs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Working with Elizabeth on the gathered information in preparation for the deep dive sessions on Reports analysis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/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Sprint </a:t>
                      </a:r>
                      <a:r>
                        <a:rPr lang="en-US" sz="1400" baseline="0" dirty="0" smtClean="0"/>
                        <a:t>12 &amp; 13 </a:t>
                      </a:r>
                      <a:r>
                        <a:rPr lang="en-US" sz="1400" dirty="0" smtClean="0"/>
                        <a:t>code updates to Development and Test environments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Database connectivity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Resolution</a:t>
            </a:r>
          </a:p>
          <a:p>
            <a:pPr lvl="2"/>
            <a:r>
              <a:rPr lang="en-US" dirty="0" smtClean="0"/>
              <a:t>Restarted the Oracle – Service which fixed the connectivity issue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DC3FFC-21AE-449D-ADA1-87E6C3BF30B1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BF1293D-A926-4FA3-8A3F-3E6F2B483012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13 Review &amp; Sprint 14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700123"/>
              </p:ext>
            </p:extLst>
          </p:nvPr>
        </p:nvGraphicFramePr>
        <p:xfrm>
          <a:off x="838199" y="1471612"/>
          <a:ext cx="10620375" cy="488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35578CE-3AB6-4EA3-A54E-449D16AD1BD9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13 Review &amp; Sprint 14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126153"/>
              </p:ext>
            </p:extLst>
          </p:nvPr>
        </p:nvGraphicFramePr>
        <p:xfrm>
          <a:off x="638174" y="1628774"/>
          <a:ext cx="11134725" cy="455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Progress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B03-1A1A-48A7-A256-F0ABC4E2A7D1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817188"/>
              </p:ext>
            </p:extLst>
          </p:nvPr>
        </p:nvGraphicFramePr>
        <p:xfrm>
          <a:off x="838200" y="1530036"/>
          <a:ext cx="10515600" cy="482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3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13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69E2-F27C-4827-B64C-4CC71941EF7A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13 Review &amp; Sprint 14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Effective Time Utilization during the stand-up meetings was an improvement</a:t>
            </a:r>
          </a:p>
          <a:p>
            <a:r>
              <a:rPr lang="en-US" sz="2000" dirty="0" smtClean="0"/>
              <a:t>Streamlined the Internal Document Review process</a:t>
            </a:r>
          </a:p>
          <a:p>
            <a:r>
              <a:rPr lang="en-US" sz="2000" dirty="0" smtClean="0"/>
              <a:t>Reporting Meeting went well</a:t>
            </a:r>
          </a:p>
          <a:p>
            <a:endParaRPr lang="en-US" sz="2000" dirty="0" smtClean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Continue to Communicate better during the internal team meetings</a:t>
            </a:r>
          </a:p>
          <a:p>
            <a:r>
              <a:rPr lang="en-US" sz="2000" dirty="0" smtClean="0"/>
              <a:t>Realistic Effort estimation</a:t>
            </a:r>
            <a:endParaRPr lang="en-US" sz="2000" dirty="0"/>
          </a:p>
          <a:p>
            <a:r>
              <a:rPr lang="en-US" sz="2000" dirty="0" smtClean="0"/>
              <a:t>Instant document updates, rather doing all at once. (Example: RTM, Developer Guide &amp; SDD)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CC269"/>
    </a:accent1>
    <a:accent2>
      <a:srgbClr val="F6B687"/>
    </a:accent2>
    <a:accent3>
      <a:srgbClr val="FDC830"/>
    </a:accent3>
    <a:accent4>
      <a:srgbClr val="F2924B"/>
    </a:accent4>
    <a:accent5>
      <a:srgbClr val="FDDE82"/>
    </a:accent5>
    <a:accent6>
      <a:srgbClr val="BADAA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625</Words>
  <Application>Microsoft Office PowerPoint</Application>
  <PresentationFormat>Widescreen</PresentationFormat>
  <Paragraphs>178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13 Review &amp; Sprint 14 Planning</vt:lpstr>
      <vt:lpstr>Attendance</vt:lpstr>
      <vt:lpstr>Agenda</vt:lpstr>
      <vt:lpstr>Objectives  - Value Delivered (Sprint 13)</vt:lpstr>
      <vt:lpstr>Challenges</vt:lpstr>
      <vt:lpstr>Metrics – Velocity</vt:lpstr>
      <vt:lpstr>Metrics – Number of Tasks </vt:lpstr>
      <vt:lpstr>BCDSS – Progress Update</vt:lpstr>
      <vt:lpstr>Sprint 13 Retrospective</vt:lpstr>
      <vt:lpstr>Program Calendar</vt:lpstr>
      <vt:lpstr>Sprint Forward (Sprint 14)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225</cp:revision>
  <dcterms:created xsi:type="dcterms:W3CDTF">2016-08-15T18:33:13Z</dcterms:created>
  <dcterms:modified xsi:type="dcterms:W3CDTF">2016-10-31T19:37:20Z</dcterms:modified>
</cp:coreProperties>
</file>