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75" r:id="rId6"/>
    <p:sldId id="271" r:id="rId7"/>
    <p:sldId id="272" r:id="rId8"/>
    <p:sldId id="270" r:id="rId9"/>
    <p:sldId id="265" r:id="rId10"/>
    <p:sldId id="266" r:id="rId11"/>
    <p:sldId id="27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'BCDSS-Sprint Charts'!$B$23</c:f>
              <c:strCache>
                <c:ptCount val="1"/>
                <c:pt idx="0">
                  <c:v>Commited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Charts'!$A$24:$A$30</c:f>
              <c:strCache>
                <c:ptCount val="7"/>
                <c:pt idx="0">
                  <c:v>BCDSS Sprint 16</c:v>
                </c:pt>
                <c:pt idx="1">
                  <c:v>BCDSS Sprint 17</c:v>
                </c:pt>
                <c:pt idx="2">
                  <c:v>BCDSS Sprint 18</c:v>
                </c:pt>
                <c:pt idx="3">
                  <c:v>BCDSS Sprint 19</c:v>
                </c:pt>
                <c:pt idx="4">
                  <c:v>BCDSS Sprint 20</c:v>
                </c:pt>
                <c:pt idx="5">
                  <c:v>BCDSS Sprint 21</c:v>
                </c:pt>
                <c:pt idx="6">
                  <c:v>BCDSS Sprint 22</c:v>
                </c:pt>
              </c:strCache>
            </c:strRef>
          </c:cat>
          <c:val>
            <c:numRef>
              <c:f>'BCDSS-Sprint Charts'!$B$24:$B$30</c:f>
              <c:numCache>
                <c:formatCode>General</c:formatCode>
                <c:ptCount val="7"/>
                <c:pt idx="0">
                  <c:v>0</c:v>
                </c:pt>
                <c:pt idx="1">
                  <c:v>55</c:v>
                </c:pt>
                <c:pt idx="2">
                  <c:v>34</c:v>
                </c:pt>
                <c:pt idx="3">
                  <c:v>53</c:v>
                </c:pt>
                <c:pt idx="4">
                  <c:v>40</c:v>
                </c:pt>
              </c:numCache>
            </c:numRef>
          </c:val>
        </c:ser>
        <c:ser>
          <c:idx val="1"/>
          <c:order val="1"/>
          <c:tx>
            <c:strRef>
              <c:f>'BCDSS-Sprint Charts'!$C$23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Charts'!$A$24:$A$30</c:f>
              <c:strCache>
                <c:ptCount val="7"/>
                <c:pt idx="0">
                  <c:v>BCDSS Sprint 16</c:v>
                </c:pt>
                <c:pt idx="1">
                  <c:v>BCDSS Sprint 17</c:v>
                </c:pt>
                <c:pt idx="2">
                  <c:v>BCDSS Sprint 18</c:v>
                </c:pt>
                <c:pt idx="3">
                  <c:v>BCDSS Sprint 19</c:v>
                </c:pt>
                <c:pt idx="4">
                  <c:v>BCDSS Sprint 20</c:v>
                </c:pt>
                <c:pt idx="5">
                  <c:v>BCDSS Sprint 21</c:v>
                </c:pt>
                <c:pt idx="6">
                  <c:v>BCDSS Sprint 22</c:v>
                </c:pt>
              </c:strCache>
            </c:strRef>
          </c:cat>
          <c:val>
            <c:numRef>
              <c:f>'BCDSS-Sprint Charts'!$C$24:$C$30</c:f>
              <c:numCache>
                <c:formatCode>General</c:formatCode>
                <c:ptCount val="7"/>
                <c:pt idx="0">
                  <c:v>17</c:v>
                </c:pt>
                <c:pt idx="1">
                  <c:v>42</c:v>
                </c:pt>
                <c:pt idx="2">
                  <c:v>17</c:v>
                </c:pt>
                <c:pt idx="3">
                  <c:v>40</c:v>
                </c:pt>
                <c:pt idx="4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7514104"/>
        <c:axId val="167514496"/>
        <c:axId val="0"/>
      </c:bar3DChart>
      <c:catAx>
        <c:axId val="167514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14496"/>
        <c:crosses val="autoZero"/>
        <c:auto val="1"/>
        <c:lblAlgn val="ctr"/>
        <c:lblOffset val="100"/>
        <c:noMultiLvlLbl val="0"/>
      </c:catAx>
      <c:valAx>
        <c:axId val="16751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141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'BCDSS-Sprint Charts'!$N$1</c:f>
              <c:strCache>
                <c:ptCount val="1"/>
                <c:pt idx="0">
                  <c:v>Number of Issues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'BCDSS-Sprint Charts'!$M$2:$M$6</c:f>
              <c:strCache>
                <c:ptCount val="5"/>
                <c:pt idx="0">
                  <c:v>Open</c:v>
                </c:pt>
                <c:pt idx="1">
                  <c:v>Closed</c:v>
                </c:pt>
                <c:pt idx="2">
                  <c:v>Resolved</c:v>
                </c:pt>
                <c:pt idx="3">
                  <c:v>Modeling Engine</c:v>
                </c:pt>
                <c:pt idx="4">
                  <c:v>Reopened</c:v>
                </c:pt>
              </c:strCache>
            </c:strRef>
          </c:cat>
          <c:val>
            <c:numRef>
              <c:f>'BCDSS-Sprint Charts'!$N$2:$N$6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25</c:v>
                </c:pt>
                <c:pt idx="4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D8738-964F-429A-ABFC-677E540EDAF7}" type="datetime1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3F1B7-AB4F-4260-9CC0-8F8161F6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5313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C1A04-3F4B-47F8-925A-8BC68009F3B9}" type="datetime1">
              <a:rPr lang="en-US" smtClean="0"/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7BB59-9B82-4D35-8DF6-A0D34E38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14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4D89006-77DC-4160-A1D8-418B4710CC40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6D17497-DC44-444F-B16E-F37C67F7B192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451F6AF-B0A1-4F1E-A686-F50EAEFF5C75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23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A27E4E9-EB21-4D8A-812C-F6ADE4C5A7AE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63662"/>
            <a:ext cx="9144000" cy="1109663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110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75387"/>
            <a:ext cx="390525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6161469"/>
              </p:ext>
            </p:extLst>
          </p:nvPr>
        </p:nvGraphicFramePr>
        <p:xfrm>
          <a:off x="0" y="6029325"/>
          <a:ext cx="6337300" cy="800100"/>
        </p:xfrm>
        <a:graphic>
          <a:graphicData uri="http://schemas.openxmlformats.org/drawingml/2006/table">
            <a:tbl>
              <a:tblPr firstRow="1" firstCol="1" bandRow="1"/>
              <a:tblGrid>
                <a:gridCol w="1358900"/>
                <a:gridCol w="355600"/>
                <a:gridCol w="4622800"/>
              </a:tblGrid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BCDSS</a:t>
                      </a:r>
                      <a:r>
                        <a:rPr lang="en-US" sz="3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BENEFITS CLAIMS DECISION SUPPORT SYSTEM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3" name="Picture 12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867900" y="618807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244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313A-B029-4557-92B4-1617BF04026F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20 Review &amp; Sprint 21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51475-761E-4C78-B585-F2DB4AC8FCB9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20 Review &amp; Sprint 21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357"/>
            <a:ext cx="10515600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81F1-F154-4DAD-B779-07184DCC10BD}" type="datetime1">
              <a:rPr lang="en-US" smtClean="0"/>
              <a:t>2/24/2017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20 Review &amp; Sprint 21 Planning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9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BFF0-7AD2-46F6-A73B-A48CC3715F17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20 Review &amp; Sprint 21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3BC4-655C-449A-9877-DF6FFA00E595}" type="datetime1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20 Review &amp; Sprint 21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43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731B-D011-402A-8E4F-DB5C734D277E}" type="datetime1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20 Review &amp; Sprint 21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5ADF-8459-488A-8DE0-ECFE077F313A}" type="datetime1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20 Review &amp; Sprint 21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6CAE-DB37-4408-9095-FCE881745D0C}" type="datetime1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20 Review &amp; Sprint 21 Planning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2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CB02-A3D8-49F5-B0A8-1A327BB4A3BD}" type="datetime1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20 Review &amp; Sprint 21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2944-26BF-4E8D-96E8-7F9AF27E1AF8}" type="datetime1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20 Review &amp; Sprint 21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8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F166C-0FDF-40D4-93ED-F99B6C4AEF7C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Sprint 20 Review &amp; Sprint 21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Sprint 20 Review &amp; Sprint 21 Planning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EB1C8C9A-DACE-4CD1-A99B-5DE9FB1F7FD6}" type="datetime4">
              <a:rPr lang="en-US">
                <a:solidFill>
                  <a:schemeClr val="tx1"/>
                </a:solidFill>
              </a:rPr>
              <a:t>February 24, 2017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Forward (Sprint </a:t>
            </a:r>
            <a:r>
              <a:rPr lang="en-US" dirty="0" smtClean="0"/>
              <a:t>21)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 smtClean="0"/>
              <a:t>Develop Modeling Engine components</a:t>
            </a:r>
            <a:endParaRPr lang="en-US" sz="1600" dirty="0"/>
          </a:p>
          <a:p>
            <a:pPr lvl="1"/>
            <a:r>
              <a:rPr lang="en-US" sz="1600" dirty="0" smtClean="0"/>
              <a:t>Implementation </a:t>
            </a:r>
            <a:r>
              <a:rPr lang="en-US" sz="1600" dirty="0"/>
              <a:t>of Modeling </a:t>
            </a:r>
            <a:r>
              <a:rPr lang="en-US" sz="1600" dirty="0" smtClean="0"/>
              <a:t>Engine Operations</a:t>
            </a:r>
            <a:endParaRPr lang="en-US" sz="1600" dirty="0"/>
          </a:p>
          <a:p>
            <a:pPr lvl="2"/>
            <a:r>
              <a:rPr lang="en-US" sz="1200" dirty="0" err="1"/>
              <a:t>getDDM</a:t>
            </a:r>
            <a:r>
              <a:rPr lang="en-US" sz="1200" dirty="0"/>
              <a:t> Data Operation</a:t>
            </a:r>
          </a:p>
          <a:p>
            <a:pPr lvl="2"/>
            <a:r>
              <a:rPr lang="en-US" sz="1200" dirty="0" err="1"/>
              <a:t>getCurrent</a:t>
            </a:r>
            <a:r>
              <a:rPr lang="en-US" sz="1200" dirty="0"/>
              <a:t> Ratings </a:t>
            </a:r>
            <a:r>
              <a:rPr lang="en-US" sz="1200" dirty="0" smtClean="0"/>
              <a:t>Operation</a:t>
            </a:r>
            <a:endParaRPr lang="en-US" sz="1600" dirty="0" smtClean="0"/>
          </a:p>
          <a:p>
            <a:pPr lvl="1"/>
            <a:r>
              <a:rPr lang="en-US" sz="1600" dirty="0" smtClean="0"/>
              <a:t>To complete Ear data validations and calculations for all the scenarios </a:t>
            </a:r>
          </a:p>
          <a:p>
            <a:pPr lvl="1"/>
            <a:r>
              <a:rPr lang="en-US" sz="1600" dirty="0"/>
              <a:t>To enhance Knee calculations on the bilateral</a:t>
            </a:r>
          </a:p>
          <a:p>
            <a:pPr marL="0" indent="0">
              <a:buNone/>
            </a:pPr>
            <a:r>
              <a:rPr lang="en-US" sz="2000" dirty="0" smtClean="0"/>
              <a:t>Application </a:t>
            </a:r>
            <a:r>
              <a:rPr lang="en-US" sz="2000" dirty="0"/>
              <a:t>Enhancements</a:t>
            </a:r>
          </a:p>
          <a:p>
            <a:pPr lvl="1"/>
            <a:r>
              <a:rPr lang="en-US" sz="1600" dirty="0"/>
              <a:t>Continue to make progress for BCDSS v4.0</a:t>
            </a:r>
          </a:p>
          <a:p>
            <a:pPr lvl="1"/>
            <a:r>
              <a:rPr lang="en-US" sz="1600" dirty="0" smtClean="0"/>
              <a:t>Detailed and Aggregate </a:t>
            </a:r>
            <a:r>
              <a:rPr lang="en-US" sz="1600" dirty="0"/>
              <a:t>Reports</a:t>
            </a:r>
          </a:p>
          <a:p>
            <a:pPr lvl="1"/>
            <a:r>
              <a:rPr lang="en-US" sz="1600" dirty="0"/>
              <a:t>Bulk processing functionality</a:t>
            </a:r>
          </a:p>
          <a:p>
            <a:pPr lvl="1"/>
            <a:r>
              <a:rPr lang="en-US" sz="1600" dirty="0"/>
              <a:t>Exception Handling – for all the various negative scenarios</a:t>
            </a:r>
          </a:p>
          <a:p>
            <a:pPr lvl="1"/>
            <a:r>
              <a:rPr lang="en-US" sz="1600" dirty="0" smtClean="0"/>
              <a:t>Deployment </a:t>
            </a:r>
            <a:r>
              <a:rPr lang="en-US" sz="1600" dirty="0"/>
              <a:t>of Web application and web services – in </a:t>
            </a:r>
            <a:r>
              <a:rPr lang="en-US" sz="1600" dirty="0" smtClean="0"/>
              <a:t>FTL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3FCFB80-9D1E-403D-803D-F49978ABE66B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20 Review &amp; Sprint 21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Reports</a:t>
            </a:r>
          </a:p>
          <a:p>
            <a:r>
              <a:rPr lang="en-US" dirty="0" smtClean="0"/>
              <a:t>Bulk Processing – Claims (Just the UI)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5E9E-69D3-420F-ADED-BBD700E9D032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20 Review &amp; Sprint 21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9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27E0699-6550-41BF-B415-87F0B1B589A3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20 Review &amp; Sprint 21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50869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75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A8A4A22-2803-4F34-A6C1-DBEE8ABFE2B3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20 Review &amp; Sprint 21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9524" y="301729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98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1DF2AD7-FF63-40F9-B8C9-E489ACEEAD75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20 Review &amp; Sprint 21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849367"/>
              </p:ext>
            </p:extLst>
          </p:nvPr>
        </p:nvGraphicFramePr>
        <p:xfrm>
          <a:off x="1186004" y="1399143"/>
          <a:ext cx="10167796" cy="4813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8954"/>
                <a:gridCol w="2924366"/>
                <a:gridCol w="2414476"/>
              </a:tblGrid>
              <a:tr h="232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Office SME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Name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3204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Jason Prewitt</a:t>
                      </a:r>
                      <a:r>
                        <a:rPr lang="en-US" sz="16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Product Owner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Elizabeth Wollin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Innovation Coordinator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Heath A Forney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Kaitlin Conron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Comp Services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Matthew Padula </a:t>
                      </a:r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/Montrica Hoover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Comp Services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Paul J Shute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OBPI 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Representative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Sasha Gillian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VILAYPHONG SENTHEP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 of Strategic Planning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Sarah Wear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Ellen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Rosen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(Evoke)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 of Strategic Planning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Jessica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Eberhardt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 gridSpan="3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  <a:latin typeface="+mn-lt"/>
                        </a:rPr>
                        <a:t>Erik Rothwell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Vasudeva Rayapati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Chiranjeevi Puttaswamy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PWC 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(BCDSS)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David Teague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 Sphere (BCDSS)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Ganesh Panneer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1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/>
              <a:t>Objectives</a:t>
            </a:r>
          </a:p>
          <a:p>
            <a:r>
              <a:rPr lang="en-US" sz="2000" dirty="0"/>
              <a:t>Value Delivered</a:t>
            </a:r>
          </a:p>
          <a:p>
            <a:r>
              <a:rPr lang="en-US" sz="2000" dirty="0" smtClean="0"/>
              <a:t>Challenges</a:t>
            </a:r>
          </a:p>
          <a:p>
            <a:r>
              <a:rPr lang="en-US" sz="2000" dirty="0" smtClean="0"/>
              <a:t>Progress Update</a:t>
            </a:r>
          </a:p>
          <a:p>
            <a:r>
              <a:rPr lang="en-US" sz="2000" dirty="0" smtClean="0"/>
              <a:t>Retrospective</a:t>
            </a:r>
            <a:endParaRPr lang="en-US" sz="2000" dirty="0"/>
          </a:p>
          <a:p>
            <a:r>
              <a:rPr lang="en-US" sz="2000" dirty="0"/>
              <a:t>Program Calendar</a:t>
            </a:r>
          </a:p>
          <a:p>
            <a:r>
              <a:rPr lang="en-US" sz="2000" dirty="0"/>
              <a:t>Sprint </a:t>
            </a:r>
            <a:r>
              <a:rPr lang="en-US" sz="2000" dirty="0" smtClean="0"/>
              <a:t>Forward</a:t>
            </a:r>
          </a:p>
          <a:p>
            <a:r>
              <a:rPr lang="en-US" sz="2000" dirty="0" smtClean="0"/>
              <a:t>Demonstration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9DDAC90-4727-4F17-93FE-242AB0A1E895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20 Review &amp; Sprint 21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7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 - </a:t>
            </a:r>
            <a:r>
              <a:rPr lang="en-US" dirty="0"/>
              <a:t>Value Delivered (Sprint </a:t>
            </a:r>
            <a:r>
              <a:rPr lang="en-US" dirty="0" smtClean="0"/>
              <a:t>20)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81D3-22CC-4609-9B4F-14279EB4FA2C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20 Review &amp; Sprint 21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093284"/>
              </p:ext>
            </p:extLst>
          </p:nvPr>
        </p:nvGraphicFramePr>
        <p:xfrm>
          <a:off x="838200" y="1557866"/>
          <a:ext cx="10515600" cy="4612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668">
                  <a:extLst>
                    <a:ext uri="{9D8B030D-6E8A-4147-A177-3AD203B41FA5}">
                      <a16:colId xmlns:a16="http://schemas.microsoft.com/office/drawing/2014/main" xmlns="" val="4123269079"/>
                    </a:ext>
                  </a:extLst>
                </a:gridCol>
                <a:gridCol w="5262932">
                  <a:extLst>
                    <a:ext uri="{9D8B030D-6E8A-4147-A177-3AD203B41FA5}">
                      <a16:colId xmlns:a16="http://schemas.microsoft.com/office/drawing/2014/main" xmlns="" val="3574926468"/>
                    </a:ext>
                  </a:extLst>
                </a:gridCol>
              </a:tblGrid>
              <a:tr h="3155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Objectives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Value Delivered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0865463"/>
                  </a:ext>
                </a:extLst>
              </a:tr>
              <a:tr h="186156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get started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BCDSS v4.0 release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Detailed and Aggregate Reports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Bulk processing functionality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Modeling Engine Operations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complete Ear data validations and calculations for all the scenarios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enhance Knee calculations on the bilateral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Exception Handling – for all the various negative scenarios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Data load – and processing of new data refresh – in progress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Completed the Detailed Reports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Completed the UI/Business requirements on the Bulk processing webpage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Completed the Implementation of Modeling Engine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Edit Model Operation as a service.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Resolved 13 UI/UX defects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4439345"/>
                  </a:ext>
                </a:extLst>
              </a:tr>
              <a:tr h="1419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Requirements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No new requirements </a:t>
                      </a:r>
                    </a:p>
                  </a:txBody>
                  <a:tcPr/>
                </a:tc>
              </a:tr>
              <a:tr h="865007">
                <a:tc>
                  <a:txBody>
                    <a:bodyPr/>
                    <a:lstStyle/>
                    <a:p>
                      <a:r>
                        <a:rPr lang="en-US" sz="1400" b="1" dirty="0"/>
                        <a:t>FTL Deployment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Deployed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Sprint </a:t>
                      </a:r>
                      <a:r>
                        <a:rPr lang="en-US" sz="1400" baseline="0" dirty="0" smtClean="0"/>
                        <a:t>20 </a:t>
                      </a:r>
                      <a:r>
                        <a:rPr lang="en-US" sz="1400" dirty="0" smtClean="0"/>
                        <a:t>code updates to Development environment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365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8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 URL - </a:t>
            </a:r>
            <a:r>
              <a:rPr lang="en-US" dirty="0" smtClean="0"/>
              <a:t>facing </a:t>
            </a:r>
            <a:r>
              <a:rPr lang="en-US" dirty="0"/>
              <a:t>some challenges in having both Dev and Test URLs up and </a:t>
            </a:r>
            <a:r>
              <a:rPr lang="en-US" dirty="0" smtClean="0"/>
              <a:t>running simultaneously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BEB1366-AC17-4E56-9F49-EA17081C80FC}" type="datetime1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20 Review &amp; Sprint 21 Planning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Velocity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E6992C2-F003-4994-AD6A-D1C9AE2EB4E1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20 Review &amp; Sprint 21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635774"/>
              </p:ext>
            </p:extLst>
          </p:nvPr>
        </p:nvGraphicFramePr>
        <p:xfrm>
          <a:off x="328611" y="1514474"/>
          <a:ext cx="11530013" cy="484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04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Number of Tasks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E42C624-34B5-44B0-A893-622A84001A2E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20 Review &amp; Sprint 21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837310"/>
              </p:ext>
            </p:extLst>
          </p:nvPr>
        </p:nvGraphicFramePr>
        <p:xfrm>
          <a:off x="514350" y="1628775"/>
          <a:ext cx="11144250" cy="472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802231"/>
              </p:ext>
            </p:extLst>
          </p:nvPr>
        </p:nvGraphicFramePr>
        <p:xfrm>
          <a:off x="838200" y="1628775"/>
          <a:ext cx="10820400" cy="4529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91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</a:t>
            </a:r>
            <a:r>
              <a:rPr lang="en-US" dirty="0" smtClean="0"/>
              <a:t>20 Retrospective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2B31-9EF8-4C5E-B3F0-E6E6A2B069E5}" type="datetime1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20 Review &amp; Sprint 21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8</a:t>
            </a:fld>
            <a:endParaRPr lang="en-US"/>
          </a:p>
        </p:txBody>
      </p:sp>
      <p:sp>
        <p:nvSpPr>
          <p:cNvPr id="12" name="Text Placeholder 7"/>
          <p:cNvSpPr>
            <a:spLocks noGrp="1"/>
          </p:cNvSpPr>
          <p:nvPr>
            <p:ph type="body" idx="1"/>
          </p:nvPr>
        </p:nvSpPr>
        <p:spPr>
          <a:xfrm>
            <a:off x="838200" y="1560113"/>
            <a:ext cx="5157787" cy="390526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2700000" algn="tl" rotWithShape="0">
              <a:schemeClr val="accent3">
                <a:alpha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b="0" dirty="0"/>
              <a:t>What went well?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half" idx="2"/>
          </p:nvPr>
        </p:nvSpPr>
        <p:spPr>
          <a:xfrm>
            <a:off x="838200" y="1950639"/>
            <a:ext cx="5157787" cy="42048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Continuation of Effective distribution of work items throughout the sprint</a:t>
            </a:r>
          </a:p>
          <a:p>
            <a:endParaRPr lang="en-US" sz="2000" dirty="0" smtClean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1560114"/>
            <a:ext cx="5183188" cy="390525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5400000" algn="t" rotWithShape="0">
              <a:schemeClr val="tx2">
                <a:alpha val="40000"/>
              </a:scheme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What can Improve?</a:t>
            </a:r>
            <a:endParaRPr lang="en-US" b="0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4"/>
          </p:nvPr>
        </p:nvSpPr>
        <p:spPr>
          <a:xfrm>
            <a:off x="6172200" y="1950639"/>
            <a:ext cx="5183188" cy="42048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Exception Handling - both in the service and  BCDSS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7497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Calendar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56A23E9-9156-40F9-A338-1A6E96ACE7B6}" type="datetime1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20 Review &amp; Sprint 21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9</a:t>
            </a:fld>
            <a:endParaRPr lang="en-US"/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H="1" flipV="1">
            <a:off x="4764869" y="3771389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Straight Connector 46"/>
          <p:cNvCxnSpPr>
            <a:cxnSpLocks noChangeShapeType="1"/>
          </p:cNvCxnSpPr>
          <p:nvPr/>
        </p:nvCxnSpPr>
        <p:spPr bwMode="auto">
          <a:xfrm flipV="1">
            <a:off x="0" y="3741166"/>
            <a:ext cx="12192000" cy="739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4" name="Group 77"/>
          <p:cNvGrpSpPr/>
          <p:nvPr/>
        </p:nvGrpSpPr>
        <p:grpSpPr>
          <a:xfrm>
            <a:off x="143637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15" name="Rectangle 1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19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(01/09 - 01/20)</a:t>
              </a:r>
            </a:p>
          </p:txBody>
        </p:sp>
      </p:grp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H="1" flipV="1">
            <a:off x="1897158" y="380494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420870" y="330295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01/20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168621" y="3602984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15536" y="4743956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21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22" name="Straight Connector 21"/>
          <p:cNvCxnSpPr>
            <a:cxnSpLocks noChangeShapeType="1"/>
            <a:endCxn id="19" idx="4"/>
          </p:cNvCxnSpPr>
          <p:nvPr/>
        </p:nvCxnSpPr>
        <p:spPr bwMode="auto">
          <a:xfrm flipH="1" flipV="1">
            <a:off x="7241646" y="3755384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Box 22"/>
          <p:cNvSpPr txBox="1"/>
          <p:nvPr/>
        </p:nvSpPr>
        <p:spPr>
          <a:xfrm>
            <a:off x="4038289" y="4727462"/>
            <a:ext cx="13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20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9793" y="4790711"/>
            <a:ext cx="192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ヒラギノ角ゴ ProN W6"/>
                <a:cs typeface="Calibri" pitchFamily="34" charset="0"/>
              </a:rPr>
              <a:t>19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Completion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8352" y="5742970"/>
            <a:ext cx="83880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 smtClean="0"/>
              <a:t>Completed         Not Completed          Future               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 bwMode="auto">
          <a:xfrm>
            <a:off x="3238888" y="6081945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969469" y="6064960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829008" y="3635087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942944" y="6064960"/>
            <a:ext cx="14605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196974" y="3318875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02/03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1" name="AutoShape 2" descr="Image result for 2016 symbol pics"/>
          <p:cNvSpPr>
            <a:spLocks noChangeAspect="1" noChangeArrowheads="1"/>
          </p:cNvSpPr>
          <p:nvPr/>
        </p:nvSpPr>
        <p:spPr bwMode="auto">
          <a:xfrm>
            <a:off x="6646600" y="4385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Oval 31"/>
          <p:cNvSpPr/>
          <p:nvPr/>
        </p:nvSpPr>
        <p:spPr bwMode="auto">
          <a:xfrm>
            <a:off x="4698071" y="3631720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38976" y="2766157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</a:t>
            </a:r>
            <a:r>
              <a:rPr lang="en-US" sz="900" dirty="0" smtClean="0"/>
              <a:t>10</a:t>
            </a:r>
            <a:endParaRPr lang="en-US" sz="900" dirty="0"/>
          </a:p>
        </p:txBody>
      </p:sp>
      <p:cxnSp>
        <p:nvCxnSpPr>
          <p:cNvPr id="34" name="Straight Connector 33"/>
          <p:cNvCxnSpPr>
            <a:cxnSpLocks noChangeShapeType="1"/>
          </p:cNvCxnSpPr>
          <p:nvPr/>
        </p:nvCxnSpPr>
        <p:spPr bwMode="auto">
          <a:xfrm flipV="1">
            <a:off x="9125968" y="3127346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Oval 34"/>
          <p:cNvSpPr/>
          <p:nvPr/>
        </p:nvSpPr>
        <p:spPr bwMode="auto">
          <a:xfrm>
            <a:off x="9056228" y="361563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744969" y="33142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02</a:t>
            </a:r>
            <a:r>
              <a:rPr lang="en-US" sz="1400" b="1" dirty="0" smtClean="0">
                <a:latin typeface="+mn-lt"/>
                <a:cs typeface="Calibri" pitchFamily="34" charset="0"/>
              </a:rPr>
              <a:t>/17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9573483" y="361072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9082431" y="331460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03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/03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116441" y="4719514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22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0" name="Straight Connector 39"/>
          <p:cNvCxnSpPr>
            <a:cxnSpLocks noChangeShapeType="1"/>
            <a:endCxn id="37" idx="4"/>
          </p:cNvCxnSpPr>
          <p:nvPr/>
        </p:nvCxnSpPr>
        <p:spPr bwMode="auto">
          <a:xfrm flipH="1" flipV="1">
            <a:off x="9646508" y="3763129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40"/>
          <p:cNvSpPr/>
          <p:nvPr/>
        </p:nvSpPr>
        <p:spPr bwMode="auto">
          <a:xfrm>
            <a:off x="11819937" y="3581790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1419930" y="33139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03/17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077215" y="4738227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23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4" name="Straight Connector 43"/>
          <p:cNvCxnSpPr>
            <a:cxnSpLocks noChangeShapeType="1"/>
            <a:endCxn id="41" idx="4"/>
          </p:cNvCxnSpPr>
          <p:nvPr/>
        </p:nvCxnSpPr>
        <p:spPr bwMode="auto">
          <a:xfrm flipH="1" flipV="1">
            <a:off x="11892962" y="3734190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TextBox 44"/>
          <p:cNvSpPr txBox="1"/>
          <p:nvPr/>
        </p:nvSpPr>
        <p:spPr>
          <a:xfrm>
            <a:off x="1351323" y="2683969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</a:t>
            </a:r>
            <a:r>
              <a:rPr lang="en-US" sz="900" dirty="0" smtClean="0"/>
              <a:t>9</a:t>
            </a:r>
            <a:endParaRPr lang="en-US" sz="900" dirty="0"/>
          </a:p>
        </p:txBody>
      </p: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V="1">
            <a:off x="2454640" y="3135489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8" name="Group 77"/>
          <p:cNvGrpSpPr/>
          <p:nvPr/>
        </p:nvGrpSpPr>
        <p:grpSpPr>
          <a:xfrm>
            <a:off x="2614179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0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20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 (01/23 - 02/03)</a:t>
              </a:r>
            </a:p>
          </p:txBody>
        </p:sp>
      </p:grpSp>
      <p:grpSp>
        <p:nvGrpSpPr>
          <p:cNvPr id="51" name="Group 77"/>
          <p:cNvGrpSpPr/>
          <p:nvPr/>
        </p:nvGrpSpPr>
        <p:grpSpPr>
          <a:xfrm>
            <a:off x="5112036" y="1578839"/>
            <a:ext cx="2104264" cy="603504"/>
            <a:chOff x="200929" y="947005"/>
            <a:chExt cx="2743200" cy="606723"/>
          </a:xfrm>
          <a:solidFill>
            <a:srgbClr val="002060"/>
          </a:solidFill>
        </p:grpSpPr>
        <p:sp>
          <p:nvSpPr>
            <p:cNvPr id="52" name="Rectangle 51"/>
            <p:cNvSpPr/>
            <p:nvPr/>
          </p:nvSpPr>
          <p:spPr bwMode="auto">
            <a:xfrm>
              <a:off x="200929" y="94700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3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21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(02/06 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-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02/17)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</p:grpSp>
      <p:grpSp>
        <p:nvGrpSpPr>
          <p:cNvPr id="54" name="Group 77"/>
          <p:cNvGrpSpPr/>
          <p:nvPr/>
        </p:nvGrpSpPr>
        <p:grpSpPr>
          <a:xfrm>
            <a:off x="7512715" y="1588627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6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22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(02/20 - 03/03)</a:t>
              </a:r>
            </a:p>
          </p:txBody>
        </p:sp>
      </p:grpSp>
      <p:grpSp>
        <p:nvGrpSpPr>
          <p:cNvPr id="62" name="Group 77"/>
          <p:cNvGrpSpPr/>
          <p:nvPr/>
        </p:nvGrpSpPr>
        <p:grpSpPr>
          <a:xfrm>
            <a:off x="9982201" y="1578839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63" name="Rectangle 62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64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23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(03/06 - 03/17)</a:t>
              </a:r>
            </a:p>
          </p:txBody>
        </p:sp>
      </p:grpSp>
      <p:sp>
        <p:nvSpPr>
          <p:cNvPr id="58" name="Oval 57"/>
          <p:cNvSpPr/>
          <p:nvPr/>
        </p:nvSpPr>
        <p:spPr bwMode="auto">
          <a:xfrm>
            <a:off x="2390961" y="3627766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270027" y="3313123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01/27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8418866" y="332099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02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/24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4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5215</TotalTime>
  <Words>615</Words>
  <Application>Microsoft Office PowerPoint</Application>
  <PresentationFormat>Widescreen</PresentationFormat>
  <Paragraphs>185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ヒラギノ角ゴ ProN W6</vt:lpstr>
      <vt:lpstr>Office Theme</vt:lpstr>
      <vt:lpstr>Sprint 20 Review &amp; Sprint 21 Planning</vt:lpstr>
      <vt:lpstr>Attendance</vt:lpstr>
      <vt:lpstr>Agenda</vt:lpstr>
      <vt:lpstr>Objectives  - Value Delivered (Sprint 20)</vt:lpstr>
      <vt:lpstr>Challenges</vt:lpstr>
      <vt:lpstr>Metrics – Velocity</vt:lpstr>
      <vt:lpstr>Metrics – Number of Tasks </vt:lpstr>
      <vt:lpstr>Sprint 20 Retrospective</vt:lpstr>
      <vt:lpstr>Program Calendar</vt:lpstr>
      <vt:lpstr>Sprint Forward (Sprint 21)</vt:lpstr>
      <vt:lpstr>Demonstration</vt:lpstr>
      <vt:lpstr>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BCDSS</dc:title>
  <dc:creator>Ganesh Panneer</dc:creator>
  <cp:lastModifiedBy>Darrell Dorman</cp:lastModifiedBy>
  <cp:revision>400</cp:revision>
  <dcterms:created xsi:type="dcterms:W3CDTF">2016-08-15T18:33:13Z</dcterms:created>
  <dcterms:modified xsi:type="dcterms:W3CDTF">2017-02-24T19:59:46Z</dcterms:modified>
</cp:coreProperties>
</file>