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75" r:id="rId6"/>
    <p:sldId id="271" r:id="rId7"/>
    <p:sldId id="272" r:id="rId8"/>
    <p:sldId id="270" r:id="rId9"/>
    <p:sldId id="265" r:id="rId10"/>
    <p:sldId id="266" r:id="rId11"/>
    <p:sldId id="27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434" autoAdjust="0"/>
  </p:normalViewPr>
  <p:slideViewPr>
    <p:cSldViewPr snapToGrid="0">
      <p:cViewPr varScale="1">
        <p:scale>
          <a:sx n="105" d="100"/>
          <a:sy n="105" d="100"/>
        </p:scale>
        <p:origin x="12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anesh%20Panneer\Project%20Documents\BCDSS\Documents\Sprint_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anesh%20Panneer\Project%20Documents\BCDSS\Documents\Sprint_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anesh%20Panneer\Project%20Documents\BCDSS\Documents\Sprint_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'BCDSS-Sprint Charts'!$B$23</c:f>
              <c:strCache>
                <c:ptCount val="1"/>
                <c:pt idx="0">
                  <c:v>Commited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'BCDSS-Sprint Charts'!$A$24:$A$30</c:f>
              <c:strCache>
                <c:ptCount val="7"/>
                <c:pt idx="0">
                  <c:v>BCDSS Sprint 16</c:v>
                </c:pt>
                <c:pt idx="1">
                  <c:v>BCDSS Sprint 17</c:v>
                </c:pt>
                <c:pt idx="2">
                  <c:v>BCDSS Sprint 18</c:v>
                </c:pt>
                <c:pt idx="3">
                  <c:v>BCDSS Sprint 19</c:v>
                </c:pt>
                <c:pt idx="4">
                  <c:v>BCDSS Sprint 20</c:v>
                </c:pt>
                <c:pt idx="5">
                  <c:v>BCDSS Sprint 21</c:v>
                </c:pt>
                <c:pt idx="6">
                  <c:v>BCDSS Sprint 22</c:v>
                </c:pt>
              </c:strCache>
            </c:strRef>
          </c:cat>
          <c:val>
            <c:numRef>
              <c:f>'BCDSS-Sprint Charts'!$B$24:$B$30</c:f>
              <c:numCache>
                <c:formatCode>General</c:formatCode>
                <c:ptCount val="7"/>
                <c:pt idx="0">
                  <c:v>0</c:v>
                </c:pt>
                <c:pt idx="1">
                  <c:v>55</c:v>
                </c:pt>
                <c:pt idx="2">
                  <c:v>34</c:v>
                </c:pt>
                <c:pt idx="3">
                  <c:v>53</c:v>
                </c:pt>
              </c:numCache>
            </c:numRef>
          </c:val>
        </c:ser>
        <c:ser>
          <c:idx val="1"/>
          <c:order val="1"/>
          <c:tx>
            <c:strRef>
              <c:f>'BCDSS-Sprint Charts'!$C$23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'BCDSS-Sprint Charts'!$A$24:$A$30</c:f>
              <c:strCache>
                <c:ptCount val="7"/>
                <c:pt idx="0">
                  <c:v>BCDSS Sprint 16</c:v>
                </c:pt>
                <c:pt idx="1">
                  <c:v>BCDSS Sprint 17</c:v>
                </c:pt>
                <c:pt idx="2">
                  <c:v>BCDSS Sprint 18</c:v>
                </c:pt>
                <c:pt idx="3">
                  <c:v>BCDSS Sprint 19</c:v>
                </c:pt>
                <c:pt idx="4">
                  <c:v>BCDSS Sprint 20</c:v>
                </c:pt>
                <c:pt idx="5">
                  <c:v>BCDSS Sprint 21</c:v>
                </c:pt>
                <c:pt idx="6">
                  <c:v>BCDSS Sprint 22</c:v>
                </c:pt>
              </c:strCache>
            </c:strRef>
          </c:cat>
          <c:val>
            <c:numRef>
              <c:f>'BCDSS-Sprint Charts'!$C$24:$C$30</c:f>
              <c:numCache>
                <c:formatCode>General</c:formatCode>
                <c:ptCount val="7"/>
                <c:pt idx="0">
                  <c:v>17</c:v>
                </c:pt>
                <c:pt idx="1">
                  <c:v>42</c:v>
                </c:pt>
                <c:pt idx="2">
                  <c:v>17</c:v>
                </c:pt>
                <c:pt idx="3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20036800"/>
        <c:axId val="320045376"/>
        <c:axId val="0"/>
      </c:bar3DChart>
      <c:catAx>
        <c:axId val="320036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045376"/>
        <c:crosses val="autoZero"/>
        <c:auto val="1"/>
        <c:lblAlgn val="ctr"/>
        <c:lblOffset val="100"/>
        <c:noMultiLvlLbl val="0"/>
      </c:catAx>
      <c:valAx>
        <c:axId val="320045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03680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'BCDSS-Sprint Charts'!$N$1</c:f>
              <c:strCache>
                <c:ptCount val="1"/>
                <c:pt idx="0">
                  <c:v>Number of Issues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'BCDSS-Sprint Charts'!$M$2:$M$6</c:f>
              <c:strCache>
                <c:ptCount val="5"/>
                <c:pt idx="0">
                  <c:v>Open</c:v>
                </c:pt>
                <c:pt idx="1">
                  <c:v>Closed</c:v>
                </c:pt>
                <c:pt idx="2">
                  <c:v>Resolved</c:v>
                </c:pt>
                <c:pt idx="3">
                  <c:v>In Progress</c:v>
                </c:pt>
                <c:pt idx="4">
                  <c:v>Reopened</c:v>
                </c:pt>
              </c:strCache>
            </c:strRef>
          </c:cat>
          <c:val>
            <c:numRef>
              <c:f>'BCDSS-Sprint Charts'!$N$2:$N$6</c:f>
              <c:numCache>
                <c:formatCode>General</c:formatCode>
                <c:ptCount val="5"/>
                <c:pt idx="0">
                  <c:v>0</c:v>
                </c:pt>
                <c:pt idx="1">
                  <c:v>5</c:v>
                </c:pt>
                <c:pt idx="2">
                  <c:v>27</c:v>
                </c:pt>
                <c:pt idx="4">
                  <c:v>0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86FA9-6828-4876-B068-A832D4086C14}" type="datetime1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Sprint 11 Review &amp; Sprint 12 Planning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3F1B7-AB4F-4260-9CC0-8F8161F6E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5313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C2BC8-3324-4618-8D33-3B274ED60F17}" type="datetime1">
              <a:rPr lang="en-US" smtClean="0"/>
              <a:t>1/23/2017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Sprint 11 Review &amp; Sprint 12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7BB59-9B82-4D35-8DF6-A0D34E389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8142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AC25B29-B9C4-48C2-9FF2-A9B2B8C6F3C6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37BB59-9B82-4D35-8DF6-A0D34E3894D5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Sprint 11 Review &amp; Sprint 12 Planning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6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2C98254-50EB-41F9-9334-33BA575E0538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37BB59-9B82-4D35-8DF6-A0D34E3894D5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Sprint 11 Review &amp; Sprint 12 Planning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95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F6F5BAD-2956-47F9-A30C-B426702F9972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11 Review &amp; Sprint 12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BB59-9B82-4D35-8DF6-A0D34E3894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23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80C2BC8-3324-4618-8D33-3B274ED60F17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11 Review &amp; Sprint 12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BB59-9B82-4D35-8DF6-A0D34E3894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93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78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63662"/>
            <a:ext cx="9144000" cy="1109663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01107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275387"/>
            <a:ext cx="390525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76161469"/>
              </p:ext>
            </p:extLst>
          </p:nvPr>
        </p:nvGraphicFramePr>
        <p:xfrm>
          <a:off x="0" y="6029325"/>
          <a:ext cx="6337300" cy="800100"/>
        </p:xfrm>
        <a:graphic>
          <a:graphicData uri="http://schemas.openxmlformats.org/drawingml/2006/table">
            <a:tbl>
              <a:tblPr firstRow="1" firstCol="1" bandRow="1"/>
              <a:tblGrid>
                <a:gridCol w="1358900"/>
                <a:gridCol w="355600"/>
                <a:gridCol w="4622800"/>
              </a:tblGrid>
              <a:tr h="8001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BCDSS</a:t>
                      </a:r>
                      <a:r>
                        <a:rPr lang="en-US" sz="3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BENEFITS CLAIMS DECISION SUPPORT SYSTEM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3" name="Picture 12" descr="U.S. Department of Veterans Affairs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867900" y="6188075"/>
            <a:ext cx="2143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244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1FA7A-C318-464E-8261-C9EA2FB6E570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19 Review &amp; Sprint 20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3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4389C-992F-4EC4-A8DA-8F6B0588D4C2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19 Review &amp; Sprint 20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5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Thin_headerBar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3357"/>
            <a:ext cx="10515600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9D83-29CA-4CE6-8F45-29C343410E72}" type="datetime1">
              <a:rPr lang="en-US" smtClean="0"/>
              <a:t>1/23/2017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19 Review &amp; Sprint 20 Planning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09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1BED-009F-4775-B0AB-180E93079A47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19 Review &amp; Sprint 20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1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Thin_headerBar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AE779-6076-4432-9AA1-CB23DB2DC758}" type="datetime1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19 Review &amp; Sprint 20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06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hin_headerBar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543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4F50-265F-43A7-A07D-DBB706136D76}" type="datetime1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19 Review &amp; Sprint 20 Planning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F54FA-50EA-466F-B58E-2A8660F202E4}" type="datetime1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19 Review &amp; Sprint 20 Planning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5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AD74-9B76-4543-BCA3-86A374CEAFBF}" type="datetime1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19 Review &amp; Sprint 20 Planning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2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0D51-14EE-4F10-A25F-CE09BED106D1}" type="datetime1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19 Review &amp; Sprint 20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0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1640-7237-482A-A632-205F9154D5BA}" type="datetime1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19 Review &amp; Sprint 20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8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35663-A5FC-4B82-826B-AE346AA4FA33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Sprint 19 Review &amp; Sprint 20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2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Sprint 19 Review &amp; Sprint 20 Planning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EB1C8C9A-DACE-4CD1-A99B-5DE9FB1F7FD6}" type="datetime4">
              <a:rPr lang="en-US">
                <a:solidFill>
                  <a:schemeClr val="tx1"/>
                </a:solidFill>
              </a:rPr>
              <a:t>January 23, 2017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3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Forward (Sprint </a:t>
            </a:r>
            <a:r>
              <a:rPr lang="en-US" dirty="0" smtClean="0"/>
              <a:t>20)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000" dirty="0" smtClean="0"/>
              <a:t>Develop Modeling Engine components</a:t>
            </a:r>
            <a:endParaRPr lang="en-US" sz="1600" dirty="0"/>
          </a:p>
          <a:p>
            <a:pPr lvl="1"/>
            <a:r>
              <a:rPr lang="en-US" sz="1600" dirty="0" smtClean="0"/>
              <a:t>Operations for Edit model</a:t>
            </a:r>
          </a:p>
          <a:p>
            <a:pPr lvl="1"/>
            <a:r>
              <a:rPr lang="en-US" sz="1600" dirty="0" smtClean="0"/>
              <a:t>To complete Ear data validations and calculations for all the scenarios </a:t>
            </a:r>
          </a:p>
          <a:p>
            <a:pPr lvl="1"/>
            <a:r>
              <a:rPr lang="en-US" sz="1600" dirty="0"/>
              <a:t>To enhance Knee calculations on the bilateral</a:t>
            </a:r>
          </a:p>
          <a:p>
            <a:pPr marL="0" indent="0">
              <a:buNone/>
            </a:pPr>
            <a:r>
              <a:rPr lang="en-US" sz="2000" dirty="0" smtClean="0"/>
              <a:t>Application </a:t>
            </a:r>
            <a:r>
              <a:rPr lang="en-US" sz="2000" dirty="0"/>
              <a:t>Enhancements</a:t>
            </a:r>
          </a:p>
          <a:p>
            <a:pPr lvl="1"/>
            <a:r>
              <a:rPr lang="en-US" sz="1600" dirty="0" smtClean="0"/>
              <a:t>To get started on the Reports</a:t>
            </a:r>
          </a:p>
          <a:p>
            <a:pPr lvl="1"/>
            <a:r>
              <a:rPr lang="en-US" sz="1600" dirty="0" smtClean="0"/>
              <a:t>Bulk Processing functionality</a:t>
            </a:r>
          </a:p>
          <a:p>
            <a:pPr lvl="1"/>
            <a:r>
              <a:rPr lang="en-US" sz="1600" dirty="0" smtClean="0"/>
              <a:t>Deployment </a:t>
            </a:r>
            <a:r>
              <a:rPr lang="en-US" sz="1600" dirty="0"/>
              <a:t>of Web application and web services – in </a:t>
            </a:r>
            <a:r>
              <a:rPr lang="en-US" sz="1600" dirty="0" smtClean="0"/>
              <a:t>FTL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141516-971C-406C-9387-308BB2ACB40B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19 Review &amp; Sprint 20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Claim processing</a:t>
            </a:r>
          </a:p>
          <a:p>
            <a:pPr lvl="1"/>
            <a:r>
              <a:rPr lang="en-US" dirty="0" smtClean="0"/>
              <a:t>Able to process Ear claims and review the results</a:t>
            </a:r>
          </a:p>
          <a:p>
            <a:r>
              <a:rPr lang="en-US" dirty="0" smtClean="0"/>
              <a:t>UI / UX Updates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D3BC6-3521-45D3-A6F3-91F16A09EFAF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19 Review &amp; Sprint 20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9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76A4A2B-515D-4B05-9FA9-F7431C391F2F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19 Review &amp; Sprint 20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12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50869" y="1405955"/>
            <a:ext cx="1890261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?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757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EFE34A9-42D1-456D-9395-F1F469CA5D66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19 Review &amp; Sprint 20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29524" y="3017297"/>
            <a:ext cx="493295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Thank you!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985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Attendance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3ABEEED-84D3-4F67-8FFB-3F8008578C51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19 Review &amp; Sprint 20 Planning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634079"/>
              </p:ext>
            </p:extLst>
          </p:nvPr>
        </p:nvGraphicFramePr>
        <p:xfrm>
          <a:off x="1186004" y="1399143"/>
          <a:ext cx="10167796" cy="48139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8954"/>
                <a:gridCol w="2924366"/>
                <a:gridCol w="2414476"/>
              </a:tblGrid>
              <a:tr h="232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Office SME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Name 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Attendance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3204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Veteran Health Administration Innovations Program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OBPI Representative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+mn-lt"/>
                        </a:rPr>
                        <a:t>Jason Prewitt</a:t>
                      </a:r>
                      <a:r>
                        <a:rPr lang="en-US" sz="1600" u="none" strike="noStrike" baseline="0" dirty="0" smtClean="0">
                          <a:effectLst/>
                          <a:latin typeface="+mn-lt"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Product Owner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Elizabeth Wollin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Innovation Coordinator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Heath A Forney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OBPI Representative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Kaitlin Conron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Comp Services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Matthew Padula </a:t>
                      </a:r>
                      <a:r>
                        <a:rPr lang="en-US" sz="1600" u="none" strike="noStrike" dirty="0" smtClean="0">
                          <a:effectLst/>
                          <a:latin typeface="+mn-lt"/>
                        </a:rPr>
                        <a:t>/Montrica Hoover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Comp Services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Paul J Shute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  <a:latin typeface="+mn-lt"/>
                        </a:rPr>
                        <a:t>OBPI </a:t>
                      </a:r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Representative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Sasha Gillian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SME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VILAYPHONG SENTHEP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Office of Strategic Planning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Sarah Wear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OBPI Representative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Ellen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Rosen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(Evoke)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Office of Strategic Planning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Jessica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Eberhardt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 gridSpan="3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Pro Sphere (BCDSS)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  <a:latin typeface="+mn-lt"/>
                        </a:rPr>
                        <a:t>Erik Rothwell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Pro Sphere (BCDSS)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Vasudeva Rayapati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Pro Sphere (BCDSS)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Chiranjeevi Puttaswamy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PWS (BCDSS)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+mn-lt"/>
                        </a:rPr>
                        <a:t>David Teague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 Sphere (BCDSS)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Ganesh Panneer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18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000" dirty="0"/>
              <a:t>Objectives</a:t>
            </a:r>
          </a:p>
          <a:p>
            <a:r>
              <a:rPr lang="en-US" sz="2000" dirty="0"/>
              <a:t>Value Delivered</a:t>
            </a:r>
          </a:p>
          <a:p>
            <a:r>
              <a:rPr lang="en-US" sz="2000" dirty="0" smtClean="0"/>
              <a:t>Challenges</a:t>
            </a:r>
          </a:p>
          <a:p>
            <a:r>
              <a:rPr lang="en-US" sz="2000" dirty="0" smtClean="0"/>
              <a:t>Progress Update</a:t>
            </a:r>
          </a:p>
          <a:p>
            <a:r>
              <a:rPr lang="en-US" sz="2000" dirty="0" smtClean="0"/>
              <a:t>Retrospective</a:t>
            </a:r>
            <a:endParaRPr lang="en-US" sz="2000" dirty="0"/>
          </a:p>
          <a:p>
            <a:r>
              <a:rPr lang="en-US" sz="2000" dirty="0"/>
              <a:t>Program Calendar</a:t>
            </a:r>
          </a:p>
          <a:p>
            <a:r>
              <a:rPr lang="en-US" sz="2000" dirty="0"/>
              <a:t>Sprint </a:t>
            </a:r>
            <a:r>
              <a:rPr lang="en-US" sz="2000" dirty="0" smtClean="0"/>
              <a:t>Forward</a:t>
            </a:r>
          </a:p>
          <a:p>
            <a:r>
              <a:rPr lang="en-US" sz="2000" dirty="0" smtClean="0"/>
              <a:t>Demonstration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6AFC968-F38E-4AA1-A4B5-79A74DDF7027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19 Review &amp; Sprint 20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7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 - </a:t>
            </a:r>
            <a:r>
              <a:rPr lang="en-US" dirty="0"/>
              <a:t>Value Delivered (Sprint </a:t>
            </a:r>
            <a:r>
              <a:rPr lang="en-US" dirty="0" smtClean="0"/>
              <a:t>19)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6734-2F70-4123-83C1-EDED260ECD52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19 Review &amp; Sprint 20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255115"/>
              </p:ext>
            </p:extLst>
          </p:nvPr>
        </p:nvGraphicFramePr>
        <p:xfrm>
          <a:off x="838200" y="1557866"/>
          <a:ext cx="10515600" cy="4461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2668">
                  <a:extLst>
                    <a:ext uri="{9D8B030D-6E8A-4147-A177-3AD203B41FA5}">
                      <a16:colId xmlns:a16="http://schemas.microsoft.com/office/drawing/2014/main" xmlns="" val="4123269079"/>
                    </a:ext>
                  </a:extLst>
                </a:gridCol>
                <a:gridCol w="5262932">
                  <a:extLst>
                    <a:ext uri="{9D8B030D-6E8A-4147-A177-3AD203B41FA5}">
                      <a16:colId xmlns:a16="http://schemas.microsoft.com/office/drawing/2014/main" xmlns="" val="3574926468"/>
                    </a:ext>
                  </a:extLst>
                </a:gridCol>
              </a:tblGrid>
              <a:tr h="3155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Objectives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Value Delivered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0865463"/>
                  </a:ext>
                </a:extLst>
              </a:tr>
              <a:tr h="186156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complete Modeling engine services for Ear contentions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complete Ear rating calculations and its components in Java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complete the Data Validation and Calculation of Ear processing claims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complete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UI/UX related defects identified for BCDSS v3.0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process and analyze the updated data refresh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promote the final BCDSS v3.0 code into Dev/Test environments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Data load – and processing of new data refresh – in progress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Completed Modeling engine services for Ear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Completed Ear rating calculations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Enhanced the system to process both Ear &amp; Knee claims simultaneously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Ear data validations and calculations – in progress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Fixed UI/UX related defects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54439345"/>
                  </a:ext>
                </a:extLst>
              </a:tr>
              <a:tr h="1419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Requirements Updates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 smtClean="0"/>
                        <a:t>No new requirements </a:t>
                      </a:r>
                    </a:p>
                  </a:txBody>
                  <a:tcPr/>
                </a:tc>
              </a:tr>
              <a:tr h="865007">
                <a:tc>
                  <a:txBody>
                    <a:bodyPr/>
                    <a:lstStyle/>
                    <a:p>
                      <a:r>
                        <a:rPr lang="en-US" sz="1400" b="1" dirty="0"/>
                        <a:t>FTL Deployment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Deployed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Sprint </a:t>
                      </a:r>
                      <a:r>
                        <a:rPr lang="en-US" sz="1400" baseline="0" dirty="0" smtClean="0"/>
                        <a:t>19 </a:t>
                      </a:r>
                      <a:r>
                        <a:rPr lang="en-US" sz="1400" dirty="0" smtClean="0"/>
                        <a:t>code updates to Development environment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3365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82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Data refresh</a:t>
            </a:r>
          </a:p>
          <a:p>
            <a:pPr lvl="1"/>
            <a:r>
              <a:rPr lang="en-US" dirty="0"/>
              <a:t>New data load (approximately 100gb) – FTL space / duplicate data caused some delay in loading the new data into BCDSS database schema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CE201D1-E8AE-4D43-BF0E-CA2BB61E6B9B}" type="datetime1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Sprint 19 Review &amp; Sprint 20 Planning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2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– Velocity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0B346C7-0B00-4AC2-BBFF-E6CB54B51EDF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19 Review &amp; Sprint 20 Planning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8635065"/>
              </p:ext>
            </p:extLst>
          </p:nvPr>
        </p:nvGraphicFramePr>
        <p:xfrm>
          <a:off x="328611" y="1514474"/>
          <a:ext cx="11530013" cy="4841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042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– Number of Tasks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2AB6A1D-2B8E-46BD-B730-F8B9C9D6EFE3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19 Review &amp; Sprint 20 Planning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2837310"/>
              </p:ext>
            </p:extLst>
          </p:nvPr>
        </p:nvGraphicFramePr>
        <p:xfrm>
          <a:off x="514350" y="1628775"/>
          <a:ext cx="11144250" cy="4727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6638335"/>
              </p:ext>
            </p:extLst>
          </p:nvPr>
        </p:nvGraphicFramePr>
        <p:xfrm>
          <a:off x="838200" y="1628775"/>
          <a:ext cx="10820400" cy="4529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6912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</a:t>
            </a:r>
            <a:r>
              <a:rPr lang="en-US" dirty="0" smtClean="0"/>
              <a:t>16 </a:t>
            </a:r>
            <a:r>
              <a:rPr lang="en-US" dirty="0"/>
              <a:t>Retrospective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B5CE-863A-46BA-9FF3-9EBC01119162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19 Review &amp; Sprint 20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8</a:t>
            </a:fld>
            <a:endParaRPr lang="en-US"/>
          </a:p>
        </p:txBody>
      </p:sp>
      <p:sp>
        <p:nvSpPr>
          <p:cNvPr id="12" name="Text Placeholder 7"/>
          <p:cNvSpPr>
            <a:spLocks noGrp="1"/>
          </p:cNvSpPr>
          <p:nvPr>
            <p:ph type="body" idx="1"/>
          </p:nvPr>
        </p:nvSpPr>
        <p:spPr>
          <a:xfrm>
            <a:off x="838200" y="1560113"/>
            <a:ext cx="5157787" cy="390526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</a:gradFill>
          <a:effectLst>
            <a:outerShdw blurRad="50800" dist="38100" dir="2700000" algn="tl" rotWithShape="0">
              <a:schemeClr val="accent3">
                <a:alpha val="40000"/>
              </a:schemeClr>
            </a:outerShdw>
          </a:effectLst>
        </p:spPr>
        <p:txBody>
          <a:bodyPr>
            <a:noAutofit/>
          </a:bodyPr>
          <a:lstStyle/>
          <a:p>
            <a:r>
              <a:rPr lang="en-US" b="0" dirty="0"/>
              <a:t>What went well?</a:t>
            </a:r>
          </a:p>
        </p:txBody>
      </p:sp>
      <p:sp>
        <p:nvSpPr>
          <p:cNvPr id="13" name="Content Placeholder 8"/>
          <p:cNvSpPr>
            <a:spLocks noGrp="1"/>
          </p:cNvSpPr>
          <p:nvPr>
            <p:ph sz="half" idx="2"/>
          </p:nvPr>
        </p:nvSpPr>
        <p:spPr>
          <a:xfrm>
            <a:off x="838200" y="1950639"/>
            <a:ext cx="5157787" cy="420489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 smtClean="0"/>
              <a:t>Effective distribution of work items throughout the sprint</a:t>
            </a:r>
          </a:p>
          <a:p>
            <a:r>
              <a:rPr lang="en-US" sz="2000" dirty="0" smtClean="0"/>
              <a:t>On time BCDSS v3.0 release</a:t>
            </a:r>
          </a:p>
          <a:p>
            <a:endParaRPr lang="en-US" sz="2000" dirty="0" smtClean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172200" y="1560114"/>
            <a:ext cx="5183188" cy="390525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</a:gradFill>
          <a:effectLst>
            <a:outerShdw blurRad="50800" dist="38100" dir="5400000" algn="t" rotWithShape="0">
              <a:schemeClr val="tx2">
                <a:alpha val="40000"/>
              </a:schemeClr>
            </a:outerShdw>
          </a:effectLst>
        </p:spPr>
        <p:txBody>
          <a:bodyPr>
            <a:normAutofit fontScale="92500" lnSpcReduction="10000"/>
          </a:bodyPr>
          <a:lstStyle/>
          <a:p>
            <a:r>
              <a:rPr lang="en-US" b="0" dirty="0" smtClean="0"/>
              <a:t>What can Improve?</a:t>
            </a:r>
            <a:endParaRPr lang="en-US" b="0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4"/>
          </p:nvPr>
        </p:nvSpPr>
        <p:spPr>
          <a:xfrm>
            <a:off x="6172200" y="1950639"/>
            <a:ext cx="5183188" cy="420489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 smtClean="0"/>
              <a:t>Development team to follow the agreed upon team norms &amp; processes</a:t>
            </a:r>
          </a:p>
          <a:p>
            <a:r>
              <a:rPr lang="en-US" sz="2000" dirty="0" smtClean="0"/>
              <a:t>Exception Handling - both in the service and  BCDSS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74976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Calendar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48BE196-8AE5-4537-B966-935CBBA97899}" type="datetime1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19 Review &amp; Sprint 20 Planning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9</a:t>
            </a:fld>
            <a:endParaRPr lang="en-US"/>
          </a:p>
        </p:txBody>
      </p: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flipH="1" flipV="1">
            <a:off x="4764869" y="3771389"/>
            <a:ext cx="4875" cy="9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Straight Connector 46"/>
          <p:cNvCxnSpPr>
            <a:cxnSpLocks noChangeShapeType="1"/>
          </p:cNvCxnSpPr>
          <p:nvPr/>
        </p:nvCxnSpPr>
        <p:spPr bwMode="auto">
          <a:xfrm flipV="1">
            <a:off x="0" y="3741166"/>
            <a:ext cx="12192000" cy="739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4" name="Group 77"/>
          <p:cNvGrpSpPr/>
          <p:nvPr/>
        </p:nvGrpSpPr>
        <p:grpSpPr>
          <a:xfrm>
            <a:off x="143637" y="1598634"/>
            <a:ext cx="2104264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15" name="Rectangle 14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16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19</a:t>
              </a: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</a:t>
              </a:r>
              <a:r>
                <a:rPr lang="en-US" sz="1500" dirty="0">
                  <a:solidFill>
                    <a:schemeClr val="bg1"/>
                  </a:solidFill>
                  <a:cs typeface="Arial" pitchFamily="34" charset="0"/>
                </a:rPr>
                <a:t>(01/09 - 01/20)</a:t>
              </a:r>
            </a:p>
          </p:txBody>
        </p:sp>
      </p:grp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 flipH="1" flipV="1">
            <a:off x="1897158" y="3804944"/>
            <a:ext cx="4875" cy="9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420870" y="3302952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cs typeface="Calibri" pitchFamily="34" charset="0"/>
              </a:rPr>
              <a:t>01/20</a:t>
            </a:r>
            <a:r>
              <a:rPr lang="en-US" sz="1400" b="1" dirty="0" smtClean="0">
                <a:solidFill>
                  <a:srgbClr val="FF0000"/>
                </a:solidFill>
                <a:latin typeface="+mn-lt"/>
                <a:cs typeface="Calibri" pitchFamily="34" charset="0"/>
              </a:rPr>
              <a:t> </a:t>
            </a:r>
            <a:endParaRPr lang="en-US" sz="1400" b="1" dirty="0">
              <a:solidFill>
                <a:srgbClr val="FF0000"/>
              </a:solidFill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7168621" y="3602984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15536" y="4743956"/>
            <a:ext cx="120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" pitchFamily="34" charset="0"/>
              </a:rPr>
              <a:t>21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cxnSp>
        <p:nvCxnSpPr>
          <p:cNvPr id="22" name="Straight Connector 21"/>
          <p:cNvCxnSpPr>
            <a:cxnSpLocks noChangeShapeType="1"/>
            <a:endCxn id="19" idx="4"/>
          </p:cNvCxnSpPr>
          <p:nvPr/>
        </p:nvCxnSpPr>
        <p:spPr bwMode="auto">
          <a:xfrm flipH="1" flipV="1">
            <a:off x="7241646" y="3755384"/>
            <a:ext cx="3773" cy="863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TextBox 22"/>
          <p:cNvSpPr txBox="1"/>
          <p:nvPr/>
        </p:nvSpPr>
        <p:spPr>
          <a:xfrm>
            <a:off x="4038289" y="4727462"/>
            <a:ext cx="131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" pitchFamily="34" charset="0"/>
              </a:rPr>
              <a:t>20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39793" y="4790711"/>
            <a:ext cx="1924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ヒラギノ角ゴ ProN W6"/>
                <a:cs typeface="Calibri" pitchFamily="34" charset="0"/>
              </a:rPr>
              <a:t>19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ヒラギノ角ゴ ProN W6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Completion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38352" y="5742970"/>
            <a:ext cx="83880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Legend</a:t>
            </a: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endParaRPr lang="en-US" sz="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en-US" sz="1200" dirty="0" smtClean="0"/>
              <a:t>Completed         Not Completed          Future               </a:t>
            </a:r>
            <a:endParaRPr lang="en-US" sz="1200" dirty="0"/>
          </a:p>
        </p:txBody>
      </p:sp>
      <p:sp>
        <p:nvSpPr>
          <p:cNvPr id="26" name="Oval 25"/>
          <p:cNvSpPr/>
          <p:nvPr/>
        </p:nvSpPr>
        <p:spPr bwMode="auto">
          <a:xfrm>
            <a:off x="3238888" y="6081945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969469" y="6064960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1829008" y="3635087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1942944" y="6064960"/>
            <a:ext cx="146050" cy="1524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196974" y="3318875"/>
            <a:ext cx="10429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cs typeface="Calibri" pitchFamily="34" charset="0"/>
              </a:rPr>
              <a:t>02/03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1" name="AutoShape 2" descr="Image result for 2016 symbol pics"/>
          <p:cNvSpPr>
            <a:spLocks noChangeAspect="1" noChangeArrowheads="1"/>
          </p:cNvSpPr>
          <p:nvPr/>
        </p:nvSpPr>
        <p:spPr bwMode="auto">
          <a:xfrm>
            <a:off x="6646600" y="438507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" name="Oval 31"/>
          <p:cNvSpPr/>
          <p:nvPr/>
        </p:nvSpPr>
        <p:spPr bwMode="auto">
          <a:xfrm>
            <a:off x="4698071" y="3631720"/>
            <a:ext cx="146050" cy="152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38976" y="2766157"/>
            <a:ext cx="1475342" cy="3693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119063" indent="-119063"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pPr algn="ctr"/>
            <a:r>
              <a:rPr lang="en-US" sz="900" dirty="0"/>
              <a:t>Collaborative Deliverable </a:t>
            </a:r>
            <a:endParaRPr lang="en-US" sz="900" dirty="0" smtClean="0"/>
          </a:p>
          <a:p>
            <a:pPr algn="ctr"/>
            <a:r>
              <a:rPr lang="en-US" sz="900" dirty="0" smtClean="0"/>
              <a:t>Package </a:t>
            </a:r>
            <a:r>
              <a:rPr lang="en-US" sz="900" dirty="0"/>
              <a:t>and VASIC </a:t>
            </a:r>
            <a:r>
              <a:rPr lang="en-US" sz="900" dirty="0" smtClean="0"/>
              <a:t>10</a:t>
            </a:r>
            <a:endParaRPr lang="en-US" sz="900" dirty="0"/>
          </a:p>
        </p:txBody>
      </p:sp>
      <p:cxnSp>
        <p:nvCxnSpPr>
          <p:cNvPr id="34" name="Straight Connector 33"/>
          <p:cNvCxnSpPr>
            <a:cxnSpLocks noChangeShapeType="1"/>
          </p:cNvCxnSpPr>
          <p:nvPr/>
        </p:nvCxnSpPr>
        <p:spPr bwMode="auto">
          <a:xfrm flipV="1">
            <a:off x="9125968" y="3127346"/>
            <a:ext cx="3285" cy="51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5" name="Oval 34"/>
          <p:cNvSpPr/>
          <p:nvPr/>
        </p:nvSpPr>
        <p:spPr bwMode="auto">
          <a:xfrm>
            <a:off x="9056228" y="3615639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744969" y="3314202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cs typeface="Calibri" pitchFamily="34" charset="0"/>
              </a:rPr>
              <a:t>02</a:t>
            </a:r>
            <a:r>
              <a:rPr lang="en-US" sz="1400" b="1" dirty="0" smtClean="0">
                <a:latin typeface="+mn-lt"/>
                <a:cs typeface="Calibri" pitchFamily="34" charset="0"/>
              </a:rPr>
              <a:t>/17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9573483" y="3610729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9082431" y="3314603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ea typeface="ヒラギノ角ゴ ProN W6"/>
                <a:cs typeface="Calibri" pitchFamily="34" charset="0"/>
              </a:rPr>
              <a:t>03</a:t>
            </a:r>
            <a:r>
              <a:rPr lang="en-US" sz="1400" b="1" dirty="0" smtClean="0">
                <a:latin typeface="+mn-lt"/>
                <a:ea typeface="ヒラギノ角ゴ ProN W6"/>
                <a:cs typeface="Calibri" pitchFamily="34" charset="0"/>
              </a:rPr>
              <a:t>/03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116441" y="4719514"/>
            <a:ext cx="120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" pitchFamily="34" charset="0"/>
              </a:rPr>
              <a:t>22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cxnSp>
        <p:nvCxnSpPr>
          <p:cNvPr id="40" name="Straight Connector 39"/>
          <p:cNvCxnSpPr>
            <a:cxnSpLocks noChangeShapeType="1"/>
            <a:endCxn id="37" idx="4"/>
          </p:cNvCxnSpPr>
          <p:nvPr/>
        </p:nvCxnSpPr>
        <p:spPr bwMode="auto">
          <a:xfrm flipH="1" flipV="1">
            <a:off x="9646508" y="3763129"/>
            <a:ext cx="3773" cy="863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Oval 40"/>
          <p:cNvSpPr/>
          <p:nvPr/>
        </p:nvSpPr>
        <p:spPr bwMode="auto">
          <a:xfrm>
            <a:off x="11819937" y="3581790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1419930" y="3313902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ea typeface="ヒラギノ角ゴ ProN W6"/>
                <a:cs typeface="Calibri" pitchFamily="34" charset="0"/>
              </a:rPr>
              <a:t>03/17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077215" y="4738227"/>
            <a:ext cx="120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" pitchFamily="34" charset="0"/>
              </a:rPr>
              <a:t>23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cxnSp>
        <p:nvCxnSpPr>
          <p:cNvPr id="44" name="Straight Connector 43"/>
          <p:cNvCxnSpPr>
            <a:cxnSpLocks noChangeShapeType="1"/>
            <a:endCxn id="41" idx="4"/>
          </p:cNvCxnSpPr>
          <p:nvPr/>
        </p:nvCxnSpPr>
        <p:spPr bwMode="auto">
          <a:xfrm flipH="1" flipV="1">
            <a:off x="11892962" y="3734190"/>
            <a:ext cx="3773" cy="863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TextBox 44"/>
          <p:cNvSpPr txBox="1"/>
          <p:nvPr/>
        </p:nvSpPr>
        <p:spPr>
          <a:xfrm>
            <a:off x="1351323" y="2683969"/>
            <a:ext cx="1475342" cy="3693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119063" indent="-119063"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pPr algn="ctr"/>
            <a:r>
              <a:rPr lang="en-US" sz="900" dirty="0"/>
              <a:t>Collaborative Deliverable </a:t>
            </a:r>
            <a:endParaRPr lang="en-US" sz="900" dirty="0" smtClean="0"/>
          </a:p>
          <a:p>
            <a:pPr algn="ctr"/>
            <a:r>
              <a:rPr lang="en-US" sz="900" dirty="0" smtClean="0"/>
              <a:t>Package </a:t>
            </a:r>
            <a:r>
              <a:rPr lang="en-US" sz="900" dirty="0"/>
              <a:t>and VASIC </a:t>
            </a:r>
            <a:r>
              <a:rPr lang="en-US" sz="900" dirty="0" smtClean="0"/>
              <a:t>9</a:t>
            </a:r>
            <a:endParaRPr lang="en-US" sz="900" dirty="0"/>
          </a:p>
        </p:txBody>
      </p: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 flipV="1">
            <a:off x="2454640" y="3135489"/>
            <a:ext cx="3285" cy="51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48" name="Group 77"/>
          <p:cNvGrpSpPr/>
          <p:nvPr/>
        </p:nvGrpSpPr>
        <p:grpSpPr>
          <a:xfrm>
            <a:off x="2614179" y="1598634"/>
            <a:ext cx="2104264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49" name="Rectangle 48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50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20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</a:t>
              </a:r>
              <a:r>
                <a:rPr lang="en-US" sz="1500" dirty="0">
                  <a:solidFill>
                    <a:schemeClr val="bg1"/>
                  </a:solidFill>
                  <a:cs typeface="Arial" pitchFamily="34" charset="0"/>
                </a:rPr>
                <a:t> (01/23 - 02/03)</a:t>
              </a:r>
            </a:p>
          </p:txBody>
        </p:sp>
      </p:grpSp>
      <p:grpSp>
        <p:nvGrpSpPr>
          <p:cNvPr id="51" name="Group 77"/>
          <p:cNvGrpSpPr/>
          <p:nvPr/>
        </p:nvGrpSpPr>
        <p:grpSpPr>
          <a:xfrm>
            <a:off x="5112036" y="1578839"/>
            <a:ext cx="2104264" cy="603504"/>
            <a:chOff x="200929" y="947005"/>
            <a:chExt cx="2743200" cy="606723"/>
          </a:xfrm>
          <a:solidFill>
            <a:srgbClr val="002060"/>
          </a:solidFill>
        </p:grpSpPr>
        <p:sp>
          <p:nvSpPr>
            <p:cNvPr id="52" name="Rectangle 51"/>
            <p:cNvSpPr/>
            <p:nvPr/>
          </p:nvSpPr>
          <p:spPr bwMode="auto">
            <a:xfrm>
              <a:off x="200929" y="94700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53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21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(02/06 </a:t>
              </a:r>
              <a:r>
                <a:rPr lang="en-US" sz="1500" dirty="0">
                  <a:solidFill>
                    <a:schemeClr val="bg1"/>
                  </a:solidFill>
                  <a:cs typeface="Arial" pitchFamily="34" charset="0"/>
                </a:rPr>
                <a:t>-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02/17)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</p:txBody>
        </p:sp>
      </p:grpSp>
      <p:grpSp>
        <p:nvGrpSpPr>
          <p:cNvPr id="54" name="Group 77"/>
          <p:cNvGrpSpPr/>
          <p:nvPr/>
        </p:nvGrpSpPr>
        <p:grpSpPr>
          <a:xfrm>
            <a:off x="7512715" y="1588627"/>
            <a:ext cx="2104264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55" name="Rectangle 54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56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6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22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(02/20 - 03/03)</a:t>
              </a:r>
            </a:p>
          </p:txBody>
        </p:sp>
      </p:grpSp>
      <p:grpSp>
        <p:nvGrpSpPr>
          <p:cNvPr id="62" name="Group 77"/>
          <p:cNvGrpSpPr/>
          <p:nvPr/>
        </p:nvGrpSpPr>
        <p:grpSpPr>
          <a:xfrm>
            <a:off x="9982201" y="1578839"/>
            <a:ext cx="2104264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63" name="Rectangle 62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64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23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(03/06 - 03/17)</a:t>
              </a:r>
            </a:p>
          </p:txBody>
        </p:sp>
      </p:grpSp>
      <p:sp>
        <p:nvSpPr>
          <p:cNvPr id="58" name="Oval 57"/>
          <p:cNvSpPr/>
          <p:nvPr/>
        </p:nvSpPr>
        <p:spPr bwMode="auto">
          <a:xfrm>
            <a:off x="2390961" y="3627766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2270027" y="3313123"/>
            <a:ext cx="10429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cs typeface="Calibri" pitchFamily="34" charset="0"/>
              </a:rPr>
              <a:t>01/27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8418866" y="3320993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ea typeface="ヒラギノ角ゴ ProN W6"/>
                <a:cs typeface="Calibri" pitchFamily="34" charset="0"/>
              </a:rPr>
              <a:t>02</a:t>
            </a:r>
            <a:r>
              <a:rPr lang="en-US" sz="1400" b="1" dirty="0" smtClean="0">
                <a:latin typeface="+mn-lt"/>
                <a:ea typeface="ヒラギノ角ゴ ProN W6"/>
                <a:cs typeface="Calibri" pitchFamily="34" charset="0"/>
              </a:rPr>
              <a:t>/24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47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4746</TotalTime>
  <Words>637</Words>
  <Application>Microsoft Office PowerPoint</Application>
  <PresentationFormat>Widescreen</PresentationFormat>
  <Paragraphs>186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ヒラギノ角ゴ ProN W6</vt:lpstr>
      <vt:lpstr>Office Theme</vt:lpstr>
      <vt:lpstr>Sprint 19 Review &amp; Sprint 20 Planning</vt:lpstr>
      <vt:lpstr>Attendance</vt:lpstr>
      <vt:lpstr>Agenda</vt:lpstr>
      <vt:lpstr>Objectives  - Value Delivered (Sprint 19)</vt:lpstr>
      <vt:lpstr>Challenges</vt:lpstr>
      <vt:lpstr>Metrics – Velocity</vt:lpstr>
      <vt:lpstr>Metrics – Number of Tasks </vt:lpstr>
      <vt:lpstr>Sprint 16 Retrospective</vt:lpstr>
      <vt:lpstr>Program Calendar</vt:lpstr>
      <vt:lpstr>Sprint Forward (Sprint 20)</vt:lpstr>
      <vt:lpstr>Demonstration</vt:lpstr>
      <vt:lpstr>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BCDSS</dc:title>
  <dc:creator>Ganesh Panneer</dc:creator>
  <cp:lastModifiedBy>Darrell Dorman</cp:lastModifiedBy>
  <cp:revision>380</cp:revision>
  <dcterms:created xsi:type="dcterms:W3CDTF">2016-08-15T18:33:13Z</dcterms:created>
  <dcterms:modified xsi:type="dcterms:W3CDTF">2017-01-23T21:10:41Z</dcterms:modified>
</cp:coreProperties>
</file>