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719" r:id="rId6"/>
    <p:sldId id="661" r:id="rId7"/>
    <p:sldId id="720" r:id="rId8"/>
    <p:sldId id="739" r:id="rId9"/>
    <p:sldId id="732" r:id="rId10"/>
    <p:sldId id="725" r:id="rId11"/>
    <p:sldId id="734" r:id="rId12"/>
    <p:sldId id="738" r:id="rId13"/>
    <p:sldId id="728" r:id="rId14"/>
    <p:sldId id="729" r:id="rId15"/>
    <p:sldId id="722" r:id="rId16"/>
    <p:sldId id="72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  <p:cmAuthor id="1" name="Ganesh Panneer" initials="GP" lastIdx="1" clrIdx="1">
    <p:extLst>
      <p:ext uri="{19B8F6BF-5375-455C-9EA6-DF929625EA0E}">
        <p15:presenceInfo xmlns:p15="http://schemas.microsoft.com/office/powerpoint/2012/main" userId="Ganesh Pan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 autoAdjust="0"/>
    <p:restoredTop sz="95585" autoAdjust="0"/>
  </p:normalViewPr>
  <p:slideViewPr>
    <p:cSldViewPr snapToGrid="0" snapToObjects="1">
      <p:cViewPr varScale="1">
        <p:scale>
          <a:sx n="63" d="100"/>
          <a:sy n="63" d="100"/>
        </p:scale>
        <p:origin x="678" y="72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70481504"/>
        <c:axId val="270480328"/>
        <c:axId val="0"/>
      </c:bar3DChart>
      <c:catAx>
        <c:axId val="27048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80328"/>
        <c:crosses val="autoZero"/>
        <c:auto val="1"/>
        <c:lblAlgn val="ctr"/>
        <c:lblOffset val="100"/>
        <c:noMultiLvlLbl val="0"/>
      </c:catAx>
      <c:valAx>
        <c:axId val="270480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8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2095448"/>
        <c:axId val="272094664"/>
      </c:lineChart>
      <c:catAx>
        <c:axId val="27209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4664"/>
        <c:crosses val="autoZero"/>
        <c:auto val="1"/>
        <c:lblAlgn val="ctr"/>
        <c:lblOffset val="100"/>
        <c:noMultiLvlLbl val="0"/>
      </c:catAx>
      <c:valAx>
        <c:axId val="27209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70477976"/>
        <c:axId val="270475232"/>
        <c:axId val="0"/>
      </c:bar3DChart>
      <c:catAx>
        <c:axId val="27047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75232"/>
        <c:crosses val="autoZero"/>
        <c:auto val="1"/>
        <c:lblAlgn val="ctr"/>
        <c:lblOffset val="100"/>
        <c:noMultiLvlLbl val="0"/>
      </c:catAx>
      <c:valAx>
        <c:axId val="27047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7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0477584"/>
        <c:axId val="270482680"/>
        <c:axId val="0"/>
      </c:bar3DChart>
      <c:catAx>
        <c:axId val="27047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82680"/>
        <c:crosses val="autoZero"/>
        <c:auto val="1"/>
        <c:lblAlgn val="ctr"/>
        <c:lblOffset val="100"/>
        <c:noMultiLvlLbl val="0"/>
      </c:catAx>
      <c:valAx>
        <c:axId val="270482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7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0476016"/>
        <c:axId val="270481112"/>
      </c:lineChart>
      <c:catAx>
        <c:axId val="27047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81112"/>
        <c:crosses val="autoZero"/>
        <c:auto val="1"/>
        <c:lblAlgn val="ctr"/>
        <c:lblOffset val="100"/>
        <c:noMultiLvlLbl val="0"/>
      </c:catAx>
      <c:valAx>
        <c:axId val="27048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7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Charts'!$B$2:$B$6</c:f>
              <c:numCache>
                <c:formatCode>General</c:formatCode>
                <c:ptCount val="5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19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A-49CB-9034-2653DFA18401}"/>
            </c:ext>
          </c:extLst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Charts'!$C$2:$C$6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12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3A-49CB-9034-2653DFA18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0476408"/>
        <c:axId val="270476800"/>
        <c:axId val="0"/>
      </c:bar3DChart>
      <c:catAx>
        <c:axId val="27047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76800"/>
        <c:crosses val="autoZero"/>
        <c:auto val="1"/>
        <c:lblAlgn val="ctr"/>
        <c:lblOffset val="100"/>
        <c:noMultiLvlLbl val="0"/>
      </c:catAx>
      <c:valAx>
        <c:axId val="27047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76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C41-421D-949A-028228A5F30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C41-421D-949A-028228A5F30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C41-421D-949A-028228A5F30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C41-421D-949A-028228A5F309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C41-421D-949A-028228A5F3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41-421D-949A-028228A5F30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72100152"/>
        <c:axId val="272098584"/>
        <c:axId val="0"/>
      </c:bar3DChart>
      <c:catAx>
        <c:axId val="27210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8584"/>
        <c:crosses val="autoZero"/>
        <c:auto val="1"/>
        <c:lblAlgn val="ctr"/>
        <c:lblOffset val="100"/>
        <c:noMultiLvlLbl val="0"/>
      </c:catAx>
      <c:valAx>
        <c:axId val="272098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10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72096232"/>
        <c:axId val="272101720"/>
        <c:axId val="0"/>
      </c:bar3DChart>
      <c:catAx>
        <c:axId val="27209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101720"/>
        <c:crosses val="autoZero"/>
        <c:auto val="1"/>
        <c:lblAlgn val="ctr"/>
        <c:lblOffset val="100"/>
        <c:noMultiLvlLbl val="0"/>
      </c:catAx>
      <c:valAx>
        <c:axId val="272101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6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2094272"/>
        <c:axId val="272100936"/>
        <c:axId val="0"/>
      </c:bar3DChart>
      <c:catAx>
        <c:axId val="27209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100936"/>
        <c:crosses val="autoZero"/>
        <c:auto val="1"/>
        <c:lblAlgn val="ctr"/>
        <c:lblOffset val="100"/>
        <c:noMultiLvlLbl val="0"/>
      </c:catAx>
      <c:valAx>
        <c:axId val="272100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brief</a:t>
            </a:r>
            <a:r>
              <a:rPr lang="en-US" baseline="0" dirty="0"/>
              <a:t> notes about the Sprint deliverables in this section </a:t>
            </a:r>
            <a:r>
              <a:rPr lang="en-US" baseline="0"/>
              <a:t>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4 Review &amp;  Sprint 5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June 27, 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Sprint Forward (Sprint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762" y="1397675"/>
            <a:ext cx="8428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Rater’s Dashboard for Implementing Search and Model selection functionalities.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Continuation Integration &amp; Deployment process in FTL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requirements around running the Model against the Claims and 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results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4 Review &amp;  Sprint 5 Planning</a:t>
            </a:r>
            <a:br>
              <a:rPr lang="en-US" dirty="0"/>
            </a:br>
            <a:r>
              <a:rPr lang="en-US" dirty="0"/>
              <a:t>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24662"/>
              </p:ext>
            </p:extLst>
          </p:nvPr>
        </p:nvGraphicFramePr>
        <p:xfrm>
          <a:off x="238484" y="1227476"/>
          <a:ext cx="8663977" cy="3880927"/>
        </p:xfrm>
        <a:graphic>
          <a:graphicData uri="http://schemas.openxmlformats.org/drawingml/2006/table">
            <a:tbl>
              <a:tblPr/>
              <a:tblGrid>
                <a:gridCol w="2573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Wollin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</a:t>
                      </a:r>
                      <a:r>
                        <a:rPr lang="en-US" sz="1050" b="0" i="0" u="none" strike="noStrike" kern="12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Objectives  - Value Delivered (Sprint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/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Completed data model (LDM, PDM and DDL script) &amp; data load changes for tables related to the Rater’s Dashboard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Display Rater’s Dashboard along with the data from 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Updated the mockups of the Modeling Agent’s work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Added alert pop-ups and messages for “Disable” and “Authorize”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Ear / Knee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Supported the presentation </a:t>
            </a:r>
            <a:r>
              <a:rPr lang="en-US" dirty="0"/>
              <a:t>for Tom Murphy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the Dashboard for Rater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Role-based security tasks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User management process tasks 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Objectives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Value Delivered </a:t>
            </a:r>
          </a:p>
        </p:txBody>
      </p:sp>
    </p:spTree>
    <p:extLst>
      <p:ext uri="{BB962C8B-B14F-4D97-AF65-F5344CB8AC3E}">
        <p14:creationId xmlns:p14="http://schemas.microsoft.com/office/powerpoint/2010/main" val="31896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49" y="1460529"/>
            <a:ext cx="83284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Maintaining team balance between Project tasks and CMMI certification process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Metrics – Velocity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31316"/>
              </p:ext>
            </p:extLst>
          </p:nvPr>
        </p:nvGraphicFramePr>
        <p:xfrm>
          <a:off x="257175" y="1300163"/>
          <a:ext cx="8643938" cy="499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Metrics – Number of Tasks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599026"/>
              </p:ext>
            </p:extLst>
          </p:nvPr>
        </p:nvGraphicFramePr>
        <p:xfrm>
          <a:off x="242887" y="1343025"/>
          <a:ext cx="8643937" cy="494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Sprint 4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201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Developer can get more involved in the development of the Wireframes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Conduct working sessions to gather more requirements</a:t>
            </a:r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Pre-discussion before the SME Meeting provides clear understanding of the goals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SME Discussion on wireframes went well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Document Updates for Collaborative Dev Package 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Went Well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Can Improve</a:t>
            </a:r>
          </a:p>
        </p:txBody>
      </p:sp>
    </p:spTree>
    <p:extLst>
      <p:ext uri="{BB962C8B-B14F-4D97-AF65-F5344CB8AC3E}">
        <p14:creationId xmlns:p14="http://schemas.microsoft.com/office/powerpoint/2010/main" val="25038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4 Review &amp; Sprint 5 Planning</a:t>
            </a:r>
            <a:br>
              <a:rPr lang="en-US" dirty="0"/>
            </a:br>
            <a:r>
              <a:rPr lang="en-US" dirty="0"/>
              <a:t>Program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275346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3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(5/30 - 6/10)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5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</a:rPr>
                <a:t>(6/27 - 7/8)</a:t>
              </a:r>
              <a:endParaRPr lang="en-US" sz="1500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4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(6/13 - 6/24)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550594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6646" y="331807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cs typeface="Calibri" pitchFamily="34" charset="0"/>
              </a:rPr>
              <a:t>5/27</a:t>
            </a:r>
            <a:r>
              <a:rPr lang="en-US" sz="1400" b="1" dirty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71328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82988" y="33343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ea typeface="ヒラギノ角ゴ ProN W6"/>
                <a:cs typeface="Calibri" pitchFamily="34" charset="0"/>
              </a:rPr>
              <a:t>6/24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6265" y="4747131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4544353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202553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406771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/>
              <a:t>Completed         Not Completed          Future               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2444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28338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268531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909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</a:p>
          <a:p>
            <a:pPr algn="ctr"/>
            <a:r>
              <a:rPr lang="en-US" sz="900" dirty="0"/>
              <a:t>Package and VASIC 1</a:t>
            </a:r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flipV="1">
            <a:off x="118348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1113742" y="364281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540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cs typeface="Calibri" pitchFamily="34" charset="0"/>
              </a:rPr>
              <a:t>6/06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283858" y="365286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95518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ea typeface="ヒラギノ角ゴ ProN W6"/>
                <a:cs typeface="Calibri" pitchFamily="34" charset="0"/>
              </a:rPr>
              <a:t>7/8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38795" y="4748605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5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66" name="Straight Connector 65"/>
          <p:cNvCxnSpPr>
            <a:cxnSpLocks noChangeShapeType="1"/>
            <a:endCxn id="63" idx="4"/>
          </p:cNvCxnSpPr>
          <p:nvPr/>
        </p:nvCxnSpPr>
        <p:spPr bwMode="auto">
          <a:xfrm flipH="1" flipV="1">
            <a:off x="6356883" y="3805263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66"/>
          <p:cNvSpPr/>
          <p:nvPr/>
        </p:nvSpPr>
        <p:spPr bwMode="auto">
          <a:xfrm>
            <a:off x="8330315" y="3678668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941975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ea typeface="ヒラギノ角ゴ ProN W6"/>
                <a:cs typeface="Calibri" pitchFamily="34" charset="0"/>
              </a:rPr>
              <a:t>7/22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85252" y="4774410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6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70" name="Straight Connector 69"/>
          <p:cNvCxnSpPr>
            <a:cxnSpLocks noChangeShapeType="1"/>
            <a:endCxn id="67" idx="4"/>
          </p:cNvCxnSpPr>
          <p:nvPr/>
        </p:nvCxnSpPr>
        <p:spPr bwMode="auto">
          <a:xfrm flipH="1" flipV="1">
            <a:off x="8403340" y="3831068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4585494" y="2760791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</a:p>
          <a:p>
            <a:pPr algn="ctr"/>
            <a:r>
              <a:rPr lang="en-US" sz="900" dirty="0"/>
              <a:t>Package and VASIC 2</a:t>
            </a:r>
          </a:p>
        </p:txBody>
      </p: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5321420" y="315479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72"/>
          <p:cNvSpPr/>
          <p:nvPr/>
        </p:nvSpPr>
        <p:spPr bwMode="auto">
          <a:xfrm>
            <a:off x="5251680" y="3643087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9B488-D971-481D-8D8F-E36362E460B9}">
  <ds:schemaRefs>
    <ds:schemaRef ds:uri="b728bc40-9ebe-4226-96b8-7eafc62ec4c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35774</TotalTime>
  <Words>519</Words>
  <Application>Microsoft Office PowerPoint</Application>
  <PresentationFormat>On-screen Show (4:3)</PresentationFormat>
  <Paragraphs>195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4 Review &amp;  Sprint 5 Planning Meeting</vt:lpstr>
      <vt:lpstr>BCDSS – Sprint 4 Review &amp;  Sprint 5 Planning Attendance</vt:lpstr>
      <vt:lpstr>BCDSS – Sprint 4 Review &amp; Sprint 5 Planning Agenda</vt:lpstr>
      <vt:lpstr>BCDSS – Sprint 4 Review &amp; Sprint 5 Planning Objectives  - Value Delivered (Sprint 4)</vt:lpstr>
      <vt:lpstr>BCDSS – Sprint 4 Review &amp; Sprint 5 Planning Challenges</vt:lpstr>
      <vt:lpstr>BCDSS – Sprint 4 Review &amp; Sprint 5 Planning Metrics – Velocity </vt:lpstr>
      <vt:lpstr>BCDSS – Sprint 4 Review &amp; Sprint 5 Planning Metrics – Number of Tasks </vt:lpstr>
      <vt:lpstr>BCDSS – Sprint 4 Review &amp; Sprint 5 Planning Sprint 4 Retrospective</vt:lpstr>
      <vt:lpstr>BCDSS – Sprint 4 Review &amp; Sprint 5 Planning Program Calendar</vt:lpstr>
      <vt:lpstr>BCDSS – Sprint 4 Review &amp; Sprint 5 Planning Sprint Forward (Sprint 5)</vt:lpstr>
      <vt:lpstr>BCDSS – Sprint 4 Review &amp; Sprint 5 Planning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Rebecca Garcia DeJesus</cp:lastModifiedBy>
  <cp:revision>3658</cp:revision>
  <cp:lastPrinted>2011-11-01T18:32:37Z</cp:lastPrinted>
  <dcterms:created xsi:type="dcterms:W3CDTF">2015-07-14T15:57:28Z</dcterms:created>
  <dcterms:modified xsi:type="dcterms:W3CDTF">2016-06-27T20:02:25Z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