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7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Ganesh%20Panneer\Project%20Documents\BCDSS\Documents\Reports%20for%20VA%20Upper%20Management\BCDSS%20Release%20v4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>
                <a:effectLst/>
              </a:rPr>
              <a:t>Velocity Chart – based on Story points</a:t>
            </a:r>
            <a:endParaRPr lang="en-US" sz="2400" b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Charts'!$B$23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Charts'!$A$24:$A$32</c:f>
              <c:strCache>
                <c:ptCount val="9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  <c:pt idx="7">
                  <c:v>BCDSS Sprint 23</c:v>
                </c:pt>
                <c:pt idx="8">
                  <c:v>BCDSS Sprint 24</c:v>
                </c:pt>
              </c:strCache>
            </c:strRef>
          </c:cat>
          <c:val>
            <c:numRef>
              <c:f>'BCDSS-Sprint Charts'!$B$24:$B$32</c:f>
              <c:numCache>
                <c:formatCode>General</c:formatCode>
                <c:ptCount val="9"/>
                <c:pt idx="0">
                  <c:v>0</c:v>
                </c:pt>
                <c:pt idx="1">
                  <c:v>55</c:v>
                </c:pt>
                <c:pt idx="2">
                  <c:v>34</c:v>
                </c:pt>
                <c:pt idx="3">
                  <c:v>53</c:v>
                </c:pt>
                <c:pt idx="4">
                  <c:v>40</c:v>
                </c:pt>
                <c:pt idx="5">
                  <c:v>24</c:v>
                </c:pt>
                <c:pt idx="6">
                  <c:v>21</c:v>
                </c:pt>
                <c:pt idx="7">
                  <c:v>22</c:v>
                </c:pt>
                <c:pt idx="8">
                  <c:v>17</c:v>
                </c:pt>
              </c:numCache>
            </c:numRef>
          </c:val>
        </c:ser>
        <c:ser>
          <c:idx val="1"/>
          <c:order val="1"/>
          <c:tx>
            <c:strRef>
              <c:f>'BCDSS-Sprint Charts'!$C$23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Charts'!$A$24:$A$32</c:f>
              <c:strCache>
                <c:ptCount val="9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  <c:pt idx="7">
                  <c:v>BCDSS Sprint 23</c:v>
                </c:pt>
                <c:pt idx="8">
                  <c:v>BCDSS Sprint 24</c:v>
                </c:pt>
              </c:strCache>
            </c:strRef>
          </c:cat>
          <c:val>
            <c:numRef>
              <c:f>'BCDSS-Sprint Charts'!$C$24:$C$32</c:f>
              <c:numCache>
                <c:formatCode>General</c:formatCode>
                <c:ptCount val="9"/>
                <c:pt idx="0">
                  <c:v>17</c:v>
                </c:pt>
                <c:pt idx="1">
                  <c:v>42</c:v>
                </c:pt>
                <c:pt idx="2">
                  <c:v>17</c:v>
                </c:pt>
                <c:pt idx="3">
                  <c:v>40</c:v>
                </c:pt>
                <c:pt idx="4">
                  <c:v>35</c:v>
                </c:pt>
                <c:pt idx="5">
                  <c:v>32</c:v>
                </c:pt>
                <c:pt idx="6">
                  <c:v>19</c:v>
                </c:pt>
                <c:pt idx="7">
                  <c:v>22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8844416"/>
        <c:axId val="308844808"/>
        <c:axId val="0"/>
      </c:bar3DChart>
      <c:catAx>
        <c:axId val="30884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844808"/>
        <c:crosses val="autoZero"/>
        <c:auto val="1"/>
        <c:lblAlgn val="ctr"/>
        <c:lblOffset val="100"/>
        <c:noMultiLvlLbl val="0"/>
      </c:catAx>
      <c:valAx>
        <c:axId val="30884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844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[BCDSS Release v4.0.xlsx]Sheet5!PivotTable24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Sheet5!$A$5:$A$14</c:f>
              <c:strCache>
                <c:ptCount val="9"/>
                <c:pt idx="0">
                  <c:v>Analysis Report</c:v>
                </c:pt>
                <c:pt idx="1">
                  <c:v>BCDS System</c:v>
                </c:pt>
                <c:pt idx="2">
                  <c:v>Bulk Processing</c:v>
                </c:pt>
                <c:pt idx="3">
                  <c:v>Exception Handling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Platform Requirement</c:v>
                </c:pt>
                <c:pt idx="7">
                  <c:v>Predictive Model</c:v>
                </c:pt>
                <c:pt idx="8">
                  <c:v>UI Requirement</c:v>
                </c:pt>
              </c:strCache>
            </c:strRef>
          </c:cat>
          <c:val>
            <c:numRef>
              <c:f>Sheet5!$B$5:$B$14</c:f>
              <c:numCache>
                <c:formatCode>General</c:formatCode>
                <c:ptCount val="9"/>
                <c:pt idx="0">
                  <c:v>2</c:v>
                </c:pt>
                <c:pt idx="1">
                  <c:v>40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Sheet5!$A$5:$A$14</c:f>
              <c:strCache>
                <c:ptCount val="9"/>
                <c:pt idx="0">
                  <c:v>Analysis Report</c:v>
                </c:pt>
                <c:pt idx="1">
                  <c:v>BCDS System</c:v>
                </c:pt>
                <c:pt idx="2">
                  <c:v>Bulk Processing</c:v>
                </c:pt>
                <c:pt idx="3">
                  <c:v>Exception Handling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Platform Requirement</c:v>
                </c:pt>
                <c:pt idx="7">
                  <c:v>Predictive Model</c:v>
                </c:pt>
                <c:pt idx="8">
                  <c:v>UI Requirement</c:v>
                </c:pt>
              </c:strCache>
            </c:strRef>
          </c:cat>
          <c:val>
            <c:numRef>
              <c:f>Sheet5!$C$5:$C$14</c:f>
              <c:numCache>
                <c:formatCode>General</c:formatCode>
                <c:ptCount val="9"/>
                <c:pt idx="7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Sheet5!$A$5:$A$14</c:f>
              <c:strCache>
                <c:ptCount val="9"/>
                <c:pt idx="0">
                  <c:v>Analysis Report</c:v>
                </c:pt>
                <c:pt idx="1">
                  <c:v>BCDS System</c:v>
                </c:pt>
                <c:pt idx="2">
                  <c:v>Bulk Processing</c:v>
                </c:pt>
                <c:pt idx="3">
                  <c:v>Exception Handling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Platform Requirement</c:v>
                </c:pt>
                <c:pt idx="7">
                  <c:v>Predictive Model</c:v>
                </c:pt>
                <c:pt idx="8">
                  <c:v>UI Requirement</c:v>
                </c:pt>
              </c:strCache>
            </c:strRef>
          </c:cat>
          <c:val>
            <c:numRef>
              <c:f>Sheet5!$D$5:$D$14</c:f>
              <c:numCache>
                <c:formatCode>General</c:formatCode>
                <c:ptCount val="9"/>
                <c:pt idx="2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835048"/>
        <c:axId val="309835440"/>
        <c:axId val="0"/>
      </c:bar3DChart>
      <c:catAx>
        <c:axId val="309835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835440"/>
        <c:crosses val="autoZero"/>
        <c:auto val="1"/>
        <c:lblAlgn val="ctr"/>
        <c:lblOffset val="100"/>
        <c:noMultiLvlLbl val="0"/>
      </c:catAx>
      <c:valAx>
        <c:axId val="30983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8350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48450-F8BA-452A-9199-AAB91CDA7018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B7E4C-8D1D-49C4-A7C5-5D949F340216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C7D54D-B706-4640-BB62-83D860DA9CE1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14A06D-79AE-43A3-8A87-5AA5F0B10510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22B9C1-A90C-46A8-9231-A231B7DF37E8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1B4BDC-7629-466D-8DF0-81F0A0F3C9C4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A55EE03-7A61-4A36-AD7F-5DFABF80C9AE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39EE-ECE2-47DB-B779-87CC4DCB5AB5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785C-BCC6-452F-8ED4-825FC2D2E91C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98A3-B28A-4C89-9DC5-D6D2E274DAC0}" type="datetime1">
              <a:rPr lang="en-US" smtClean="0"/>
              <a:t>3/20/2017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EC0-DCF0-436A-9C93-24BC805D20FA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53D-53E1-4A23-AB62-68B4AD2054A7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33-0BCB-4F1B-AFD3-D4D37C9B3634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5136-BFDC-4390-9C21-2D4E7C3A0C19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9E8-201A-48E1-843B-5F579D137F0F}" type="datetime1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5E8F-1968-4D39-AC8A-4FE99543AA98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37C3-26FD-4A4F-B9A0-04E4B5540F6F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2793-4406-409A-A2AF-C44076D119B2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cds.vaftl.us:8080/bcds-web/#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23 Review &amp; Sprint 24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EB1C8C9A-DACE-4CD1-A99B-5DE9FB1F7FD6}" type="datetime4">
              <a:rPr lang="en-US">
                <a:solidFill>
                  <a:schemeClr val="tx1"/>
                </a:solidFill>
              </a:rPr>
              <a:t>March 20, 2017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1D00E66-2D16-4205-990F-BBA0FAC8D350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4869" y="377138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20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(01/23 - 02/03)</a:t>
              </a: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897158" y="380494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0870" y="330295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02/03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9793" y="479071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20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829008" y="363508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96974" y="3318875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4004" y="2784043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10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5730996" y="3145232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5661256" y="3633525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4969" y="33142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03</a:t>
            </a:r>
            <a:r>
              <a:rPr lang="en-US" sz="1400" b="1" dirty="0" smtClean="0">
                <a:latin typeface="+mn-lt"/>
                <a:cs typeface="Calibri" pitchFamily="34" charset="0"/>
              </a:rPr>
              <a:t>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82431" y="33146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9937" y="358179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03/31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24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2962" y="3734190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 (02/06 - 02/17)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02/20 - 03/03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(03/06 - 03/17)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03/20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03/31)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023894" y="3338879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67490" y="275642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11</a:t>
            </a:r>
            <a:endParaRPr lang="en-US" sz="900" dirty="0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10554482" y="3117616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64"/>
          <p:cNvSpPr/>
          <p:nvPr/>
        </p:nvSpPr>
        <p:spPr bwMode="auto">
          <a:xfrm>
            <a:off x="10484742" y="360590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9847380" y="331126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</a:t>
            </a:r>
            <a:r>
              <a:rPr lang="en-US"/>
              <a:t>Sprint </a:t>
            </a:r>
            <a:r>
              <a:rPr lang="en-US" smtClean="0"/>
              <a:t>24)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To </a:t>
            </a:r>
            <a:r>
              <a:rPr lang="en-US" sz="1600" dirty="0"/>
              <a:t>enhance Knee calculations on the bilateral</a:t>
            </a:r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 smtClean="0"/>
              <a:t>Bulk </a:t>
            </a:r>
            <a:r>
              <a:rPr lang="en-US" sz="1600" dirty="0"/>
              <a:t>processing functionality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1DF2A02-DE66-41C8-BC78-1B402D1E60B4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ECCDCF6-4FDC-4F27-BE9D-077278826966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1DC6EDA-7D3C-44B4-8178-35FF59D798C2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3EC3601-B018-4C67-80CF-F0171B1BCE1C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14569"/>
              </p:ext>
            </p:extLst>
          </p:nvPr>
        </p:nvGraphicFramePr>
        <p:xfrm>
          <a:off x="1186004" y="1399143"/>
          <a:ext cx="10167796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Jason Prewitt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  <a:latin typeface="+mn-lt"/>
                        </a:rPr>
                        <a:t>Montrica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Hoover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Kellen Ecker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Chiranjeevi Puttaswamy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PWC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 Sphere (BCDSS)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8B0A4D2-A856-4E1E-80C2-2CA331F79900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22)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8DC-2F0A-44D5-A73C-9A3A4B4BB105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76382"/>
              </p:ext>
            </p:extLst>
          </p:nvPr>
        </p:nvGraphicFramePr>
        <p:xfrm>
          <a:off x="838200" y="1557866"/>
          <a:ext cx="10515600" cy="446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="" xmlns:a16="http://schemas.microsoft.com/office/drawing/2014/main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="" xmlns:a16="http://schemas.microsoft.com/office/drawing/2014/main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BCDSS v4.0 release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Modeling Engine Operations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getDDM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getCurrent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Ratings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enhance Knee calculations on the bilateral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BCDSS URL now accessible from outside FTL (</a:t>
                      </a:r>
                      <a:r>
                        <a:rPr lang="en-US" sz="900" baseline="0" dirty="0" smtClean="0">
                          <a:hlinkClick r:id="rId3"/>
                        </a:rPr>
                        <a:t>http://bcds.vaftl.us:8080/bcds-web/#/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Completed the Implementation of Modeling Engine operations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 smtClean="0"/>
                        <a:t>getDDM</a:t>
                      </a:r>
                      <a:r>
                        <a:rPr lang="en-US" sz="1200" baseline="0" dirty="0" smtClean="0"/>
                        <a:t> Data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 smtClean="0"/>
                        <a:t>getCurrent</a:t>
                      </a:r>
                      <a:r>
                        <a:rPr lang="en-US" sz="1200" baseline="0" dirty="0" smtClean="0"/>
                        <a:t> Ratings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Completed Knee Model Decomposition Analysis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Participated in the BCDSS Modeling Outcomes / Wrap up meeting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No new requirements 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Deployed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Sprint </a:t>
                      </a:r>
                      <a:r>
                        <a:rPr lang="en-US" sz="1200" baseline="0" dirty="0" smtClean="0"/>
                        <a:t>23 </a:t>
                      </a:r>
                      <a:r>
                        <a:rPr lang="en-US" sz="1200" dirty="0" smtClean="0"/>
                        <a:t>code updates to Development environment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7F5B14D-4914-4280-92D3-B769DD6BB1B6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DDEFAA9-00E6-4A2A-8856-634195BB5B14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486292"/>
              </p:ext>
            </p:extLst>
          </p:nvPr>
        </p:nvGraphicFramePr>
        <p:xfrm>
          <a:off x="838200" y="1665838"/>
          <a:ext cx="10614434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017251" y="2335794"/>
            <a:ext cx="2037030" cy="660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</a:t>
            </a:r>
          </a:p>
          <a:p>
            <a:pPr algn="ctr"/>
            <a:r>
              <a:rPr lang="en-US" dirty="0" smtClean="0"/>
              <a:t>Team Velocity - 26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F5AEC4-1750-4C6E-B790-DCD72E071E23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23 Review &amp; Sprint 24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08102"/>
              </p:ext>
            </p:extLst>
          </p:nvPr>
        </p:nvGraphicFramePr>
        <p:xfrm>
          <a:off x="838200" y="1628775"/>
          <a:ext cx="10820400" cy="452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v4.0 Release Progress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EF7-90DC-4413-AFB5-C70524CF35F7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806602"/>
              </p:ext>
            </p:extLst>
          </p:nvPr>
        </p:nvGraphicFramePr>
        <p:xfrm>
          <a:off x="521329" y="1439501"/>
          <a:ext cx="10704968" cy="4807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8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23 Retrospective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8B3A-3A94-4CF3-AE2A-5A663EE99209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23 Review &amp; Sprint 24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Development phase on track</a:t>
            </a:r>
          </a:p>
          <a:p>
            <a:r>
              <a:rPr lang="en-US" sz="2000" dirty="0" smtClean="0"/>
              <a:t>Improved documentation</a:t>
            </a:r>
          </a:p>
          <a:p>
            <a:r>
              <a:rPr lang="en-US" sz="2000" dirty="0" smtClean="0"/>
              <a:t>Effective Team coordination</a:t>
            </a:r>
          </a:p>
          <a:p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To be proactive than reactive</a:t>
            </a:r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C269"/>
    </a:accent1>
    <a:accent2>
      <a:srgbClr val="F6B687"/>
    </a:accent2>
    <a:accent3>
      <a:srgbClr val="FDC830"/>
    </a:accent3>
    <a:accent4>
      <a:srgbClr val="F2924B"/>
    </a:accent4>
    <a:accent5>
      <a:srgbClr val="FDDE82"/>
    </a:accent5>
    <a:accent6>
      <a:srgbClr val="BADAA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527</Words>
  <Application>Microsoft Office PowerPoint</Application>
  <PresentationFormat>Widescreen</PresentationFormat>
  <Paragraphs>180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23 Review &amp; Sprint 24 Planning</vt:lpstr>
      <vt:lpstr>Attendance</vt:lpstr>
      <vt:lpstr>Agenda</vt:lpstr>
      <vt:lpstr>Objectives  - Value Delivered (Sprint 22)</vt:lpstr>
      <vt:lpstr>Challenges</vt:lpstr>
      <vt:lpstr>Metrics – Velocity</vt:lpstr>
      <vt:lpstr>Metrics – Number of Tasks </vt:lpstr>
      <vt:lpstr>BCDSS v4.0 Release Progress</vt:lpstr>
      <vt:lpstr>Sprint 23 Retrospective</vt:lpstr>
      <vt:lpstr>Program Calendar</vt:lpstr>
      <vt:lpstr>Sprint Forward (Sprint 24)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464</cp:revision>
  <dcterms:created xsi:type="dcterms:W3CDTF">2016-08-15T18:33:13Z</dcterms:created>
  <dcterms:modified xsi:type="dcterms:W3CDTF">2017-03-20T19:20:38Z</dcterms:modified>
</cp:coreProperties>
</file>