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i="0" baseline="0" dirty="0">
                <a:effectLst/>
              </a:rPr>
              <a:t>Velocity Chart – based on Story points</a:t>
            </a:r>
            <a:endParaRPr lang="en-US" sz="18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'BCDSS-Sprint Charts'!$B$13</c:f>
              <c:strCache>
                <c:ptCount val="1"/>
                <c:pt idx="0">
                  <c:v>Commited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'BCDSS-Sprint Charts'!$A$14:$A$22</c:f>
              <c:strCache>
                <c:ptCount val="9"/>
                <c:pt idx="0">
                  <c:v>BCDSS Sprint 9</c:v>
                </c:pt>
                <c:pt idx="1">
                  <c:v>BCDSS Sprint 10</c:v>
                </c:pt>
                <c:pt idx="2">
                  <c:v>BCDSS Sprint 11</c:v>
                </c:pt>
                <c:pt idx="3">
                  <c:v>BCDSS Sprint 12</c:v>
                </c:pt>
                <c:pt idx="4">
                  <c:v>BCDSS Sprint 13</c:v>
                </c:pt>
                <c:pt idx="5">
                  <c:v>BCDSS Sprint 14</c:v>
                </c:pt>
                <c:pt idx="6">
                  <c:v>BCDSS Sprint 15</c:v>
                </c:pt>
                <c:pt idx="7">
                  <c:v>BCDSS Sprint 16</c:v>
                </c:pt>
                <c:pt idx="8">
                  <c:v>BCDSS Sprint 17</c:v>
                </c:pt>
              </c:strCache>
            </c:strRef>
          </c:cat>
          <c:val>
            <c:numRef>
              <c:f>'BCDSS-Sprint Charts'!$B$14:$B$22</c:f>
              <c:numCache>
                <c:formatCode>General</c:formatCode>
                <c:ptCount val="9"/>
                <c:pt idx="0">
                  <c:v>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ser>
          <c:idx val="1"/>
          <c:order val="1"/>
          <c:tx>
            <c:strRef>
              <c:f>'BCDSS-Sprint Charts'!$C$13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'BCDSS-Sprint Charts'!$A$14:$A$22</c:f>
              <c:strCache>
                <c:ptCount val="9"/>
                <c:pt idx="0">
                  <c:v>BCDSS Sprint 9</c:v>
                </c:pt>
                <c:pt idx="1">
                  <c:v>BCDSS Sprint 10</c:v>
                </c:pt>
                <c:pt idx="2">
                  <c:v>BCDSS Sprint 11</c:v>
                </c:pt>
                <c:pt idx="3">
                  <c:v>BCDSS Sprint 12</c:v>
                </c:pt>
                <c:pt idx="4">
                  <c:v>BCDSS Sprint 13</c:v>
                </c:pt>
                <c:pt idx="5">
                  <c:v>BCDSS Sprint 14</c:v>
                </c:pt>
                <c:pt idx="6">
                  <c:v>BCDSS Sprint 15</c:v>
                </c:pt>
                <c:pt idx="7">
                  <c:v>BCDSS Sprint 16</c:v>
                </c:pt>
                <c:pt idx="8">
                  <c:v>BCDSS Sprint 17</c:v>
                </c:pt>
              </c:strCache>
            </c:strRef>
          </c:cat>
          <c:val>
            <c:numRef>
              <c:f>'BCDSS-Sprint Charts'!$C$14:$C$22</c:f>
              <c:numCache>
                <c:formatCode>General</c:formatCode>
                <c:ptCount val="9"/>
                <c:pt idx="0">
                  <c:v>23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7005040"/>
        <c:axId val="187003864"/>
        <c:axId val="0"/>
      </c:bar3DChart>
      <c:catAx>
        <c:axId val="187005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003864"/>
        <c:crosses val="autoZero"/>
        <c:auto val="1"/>
        <c:lblAlgn val="ctr"/>
        <c:lblOffset val="100"/>
        <c:noMultiLvlLbl val="0"/>
      </c:catAx>
      <c:valAx>
        <c:axId val="187003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00504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'BCDSS-Sprint Charts'!$N$1</c:f>
              <c:strCache>
                <c:ptCount val="1"/>
                <c:pt idx="0">
                  <c:v>Number of Issues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'BCDSS-Sprint Charts'!$M$2:$M$6</c:f>
              <c:strCache>
                <c:ptCount val="5"/>
                <c:pt idx="0">
                  <c:v>Open</c:v>
                </c:pt>
                <c:pt idx="1">
                  <c:v>Closed</c:v>
                </c:pt>
                <c:pt idx="2">
                  <c:v>Resolved</c:v>
                </c:pt>
                <c:pt idx="3">
                  <c:v>In Progress</c:v>
                </c:pt>
                <c:pt idx="4">
                  <c:v>Reopened</c:v>
                </c:pt>
              </c:strCache>
            </c:strRef>
          </c:cat>
          <c:val>
            <c:numRef>
              <c:f>'BCDSS-Sprint Charts'!$N$2:$N$6</c:f>
              <c:numCache>
                <c:formatCode>General</c:formatCode>
                <c:ptCount val="5"/>
                <c:pt idx="0">
                  <c:v>0</c:v>
                </c:pt>
                <c:pt idx="1">
                  <c:v>4</c:v>
                </c:pt>
                <c:pt idx="2">
                  <c:v>34</c:v>
                </c:pt>
                <c:pt idx="4">
                  <c:v>0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A11B0-C234-4A54-9BF6-E6316B7255DF}" type="datetime1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Sprint 8 Review &amp; Sprint 9 Planning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3F1B7-AB4F-4260-9CC0-8F8161F6E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5313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6F91D-F1FD-414A-AB7A-F5BCB1CA7995}" type="datetime1">
              <a:rPr lang="en-US" smtClean="0"/>
              <a:t>9/7/2016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Sprint 8 Review &amp; Sprint 9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7BB59-9B82-4D35-8DF6-A0D34E389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8142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814C275-6462-4855-97BE-E63D11FB1FB8}" type="datetime1">
              <a:rPr lang="en-US" smtClean="0"/>
              <a:t>9/7/2016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37BB59-9B82-4D35-8DF6-A0D34E3894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95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78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63662"/>
            <a:ext cx="9144000" cy="1109663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01107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275387"/>
            <a:ext cx="390525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6161469"/>
              </p:ext>
            </p:extLst>
          </p:nvPr>
        </p:nvGraphicFramePr>
        <p:xfrm>
          <a:off x="0" y="6029325"/>
          <a:ext cx="6337300" cy="800100"/>
        </p:xfrm>
        <a:graphic>
          <a:graphicData uri="http://schemas.openxmlformats.org/drawingml/2006/table">
            <a:tbl>
              <a:tblPr firstRow="1" firstCol="1" bandRow="1"/>
              <a:tblGrid>
                <a:gridCol w="1358900"/>
                <a:gridCol w="355600"/>
                <a:gridCol w="4622800"/>
              </a:tblGrid>
              <a:tr h="800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BCDSS</a:t>
                      </a:r>
                      <a:r>
                        <a:rPr lang="en-US" sz="3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BENEFITS CLAIMS DECISION SUPPORT SYSTEM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3" name="Picture 12" descr="U.S. Department of Veterans Affairs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867900" y="6188075"/>
            <a:ext cx="2143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244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108F-2118-4B88-93EC-9DBBD3341B63}" type="datetime1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9 Review &amp; Sprint 10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3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3C96-B022-49E3-91FE-EF0C2EEDD9A6}" type="datetime1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9 Review &amp; Sprint 10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5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Thin_headerBa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3357"/>
            <a:ext cx="10515600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91F3-8C8C-45B0-B9F5-49E371F925B2}" type="datetime1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9 Review &amp; Sprint 10 Planning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09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06FD-C2BD-4DB1-96FB-E46E00FA26BE}" type="datetime1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9 Review &amp; Sprint 10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Thin_headerBa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9A44-C9FB-48AD-843B-6A1C54F5DCF1}" type="datetime1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9 Review &amp; Sprint 10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06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hin_headerBa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43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D6D0C-9F82-4D69-B6C3-FE78D16557B7}" type="datetime1">
              <a:rPr lang="en-US" smtClean="0"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9 Review &amp; Sprint 10 Planning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7E3B-735C-49ED-A9FD-EF87F9CD1634}" type="datetime1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9 Review &amp; Sprint 10 Planning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5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1480-F9DE-4103-AA23-5CF73F83F0E5}" type="datetime1">
              <a:rPr lang="en-US" smtClean="0"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9 Review &amp; Sprint 10 Planning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2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6633-3C52-4434-A1B9-BF4B218C917A}" type="datetime1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9 Review &amp; Sprint 10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0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FB24-54F5-48A3-8FF7-929BD1AD8A5F}" type="datetime1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9 Review &amp; Sprint 10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8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C3B0B-AE87-4723-92F0-9E09E2568B36}" type="datetime1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Sprint 9 Review &amp; Sprint 10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2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Sprint 9 Review &amp; Sprint 10 Planning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September 6</a:t>
            </a:r>
            <a:r>
              <a:rPr lang="en-US" baseline="30000" dirty="0" smtClean="0">
                <a:solidFill>
                  <a:schemeClr val="tx1"/>
                </a:solidFill>
              </a:rPr>
              <a:t>th</a:t>
            </a:r>
            <a:r>
              <a:rPr lang="en-US" dirty="0" smtClean="0">
                <a:solidFill>
                  <a:schemeClr val="tx1"/>
                </a:solidFill>
              </a:rPr>
              <a:t> 2016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3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Forward (Sprint </a:t>
            </a:r>
            <a:r>
              <a:rPr lang="en-US" dirty="0" smtClean="0"/>
              <a:t>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conduct design review sessions for Modeling engine components (</a:t>
            </a:r>
            <a:r>
              <a:rPr lang="en-US" u="sng" dirty="0"/>
              <a:t>Framework and Utilities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Create Data base structure and tables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Improve </a:t>
            </a:r>
            <a:r>
              <a:rPr lang="en-US" u="sng" dirty="0"/>
              <a:t>Dashboard</a:t>
            </a:r>
            <a:r>
              <a:rPr lang="en-US" dirty="0"/>
              <a:t> </a:t>
            </a:r>
            <a:r>
              <a:rPr lang="en-US" dirty="0" smtClean="0"/>
              <a:t>functionalities</a:t>
            </a:r>
          </a:p>
          <a:p>
            <a:pPr lvl="1"/>
            <a:r>
              <a:rPr lang="en-US" dirty="0" smtClean="0"/>
              <a:t>Administrator Dashboard</a:t>
            </a:r>
          </a:p>
          <a:p>
            <a:pPr lvl="2"/>
            <a:r>
              <a:rPr lang="en-US" dirty="0" smtClean="0"/>
              <a:t>Add Users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A9AF-C37E-4EBA-8D67-F0B323C1E07B}" type="datetime1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9 Review &amp; Sprint 10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7C00-4A08-464C-A653-A8F92BDFFFC6}" type="datetime1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9 Review &amp; Sprint 10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11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50869" y="1405955"/>
            <a:ext cx="1890261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?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75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39C9-DA0A-400C-B2A1-8389BA0E7AC5}" type="datetime1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9 Review &amp; Sprint 10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29524" y="3017297"/>
            <a:ext cx="493295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Thank you!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985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Attendance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6E0B-DF6E-4B63-AA13-E1F42934EE11}" type="datetime1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9 Review &amp; Sprint 10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913563"/>
              </p:ext>
            </p:extLst>
          </p:nvPr>
        </p:nvGraphicFramePr>
        <p:xfrm>
          <a:off x="1821751" y="1909419"/>
          <a:ext cx="8663977" cy="4062488"/>
        </p:xfrm>
        <a:graphic>
          <a:graphicData uri="http://schemas.openxmlformats.org/drawingml/2006/table">
            <a:tbl>
              <a:tblPr/>
              <a:tblGrid>
                <a:gridCol w="2573727"/>
                <a:gridCol w="1819275"/>
                <a:gridCol w="2745626"/>
                <a:gridCol w="183878"/>
                <a:gridCol w="1341471"/>
              </a:tblGrid>
              <a:tr h="181054">
                <a:tc gridSpan="2"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Office SME</a:t>
                      </a:r>
                      <a:endParaRPr lang="en-US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Attendance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</a:tr>
              <a:tr h="181054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Veteran Health Administration Innovations Program</a:t>
                      </a:r>
                      <a:endParaRPr lang="en-US" sz="105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Innovation Coordinator</a:t>
                      </a:r>
                    </a:p>
                  </a:txBody>
                  <a:tcPr marL="8890" marR="8890" marT="88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Heath A Forney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OSP Liaison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Sarah</a:t>
                      </a:r>
                      <a:r>
                        <a:rPr lang="en-US" sz="1050" b="0" i="0" u="none" strike="noStrike" kern="12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Wear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OBPI Representative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Casey Curry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4912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Owner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Elizabeth </a:t>
                      </a: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Wollin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OBPI Representative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Kaitlin Conron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6750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 Services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Matthew Padula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 Services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Paul J Shute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SME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VILAYPHONG SENTHEP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 gridSpan="5"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i="0" u="none" strike="noStrike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Bhupinder Pal. Singh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Chiranjeevi Puttaswamy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Darrell Dorman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PWS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David Teague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Dominic Yeh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Erik Rothwell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279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Ganesh Panneer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157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Jeffrey Bamba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976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Masud Habib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Rebecca Garcia DeJesus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Vasudeva</a:t>
                      </a:r>
                      <a:r>
                        <a:rPr lang="en-US" sz="1050" b="0" i="0" u="none" strike="noStrike" kern="12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Rayapati</a:t>
                      </a:r>
                      <a:endParaRPr lang="en-US" sz="1050" b="0" i="0" u="none" strike="noStrike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18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000" dirty="0"/>
              <a:t>Objectives</a:t>
            </a:r>
          </a:p>
          <a:p>
            <a:r>
              <a:rPr lang="en-US" sz="2000" dirty="0"/>
              <a:t>Value Delivered</a:t>
            </a:r>
          </a:p>
          <a:p>
            <a:r>
              <a:rPr lang="en-US" sz="2000" dirty="0" smtClean="0"/>
              <a:t>Challenges</a:t>
            </a:r>
          </a:p>
          <a:p>
            <a:r>
              <a:rPr lang="en-US" sz="2000" dirty="0" smtClean="0"/>
              <a:t>Retrospective</a:t>
            </a:r>
            <a:endParaRPr lang="en-US" sz="2000" dirty="0"/>
          </a:p>
          <a:p>
            <a:r>
              <a:rPr lang="en-US" sz="2000" dirty="0"/>
              <a:t>Program Calendar</a:t>
            </a:r>
          </a:p>
          <a:p>
            <a:r>
              <a:rPr lang="en-US" sz="2000" dirty="0"/>
              <a:t>Sprint Forward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3087-3323-4706-800C-771F8A1491BB}" type="datetime1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9 Review &amp; Sprint 10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7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 - </a:t>
            </a:r>
            <a:r>
              <a:rPr lang="en-US" dirty="0"/>
              <a:t>Value Delivered (Sprint </a:t>
            </a:r>
            <a:r>
              <a:rPr lang="en-US" dirty="0" smtClean="0"/>
              <a:t>9)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68F2-D3CC-469A-9097-4CA5F14BAD6A}" type="datetime1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9 Review &amp; Sprint 10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479047"/>
              </p:ext>
            </p:extLst>
          </p:nvPr>
        </p:nvGraphicFramePr>
        <p:xfrm>
          <a:off x="838200" y="1557866"/>
          <a:ext cx="10515600" cy="4461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2668">
                  <a:extLst>
                    <a:ext uri="{9D8B030D-6E8A-4147-A177-3AD203B41FA5}">
                      <a16:colId xmlns="" xmlns:a16="http://schemas.microsoft.com/office/drawing/2014/main" val="4123269079"/>
                    </a:ext>
                  </a:extLst>
                </a:gridCol>
                <a:gridCol w="5262932">
                  <a:extLst>
                    <a:ext uri="{9D8B030D-6E8A-4147-A177-3AD203B41FA5}">
                      <a16:colId xmlns="" xmlns:a16="http://schemas.microsoft.com/office/drawing/2014/main" val="3574926468"/>
                    </a:ext>
                  </a:extLst>
                </a:gridCol>
              </a:tblGrid>
              <a:tr h="3155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Objectives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Value Delivered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0865463"/>
                  </a:ext>
                </a:extLst>
              </a:tr>
              <a:tr h="1861567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Modeling Engine – Analysis and Design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Admin Dashboard Updates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Fix any UI/UX related defects in Rater and Modeling Agent Dashboards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Created Modeling Engine service WSDL and XSD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Analyzed Distributed Data Model (DDM) tables for modeling engine.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Implemented Sorting and Filtering options </a:t>
                      </a:r>
                      <a:r>
                        <a:rPr lang="en-US" sz="1400" dirty="0" smtClean="0"/>
                        <a:t>for all the dashboards</a:t>
                      </a: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Updates to Administrator Dashboard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Edit User functionality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Reset</a:t>
                      </a:r>
                      <a:r>
                        <a:rPr lang="en-US" sz="1400" baseline="0" dirty="0" smtClean="0"/>
                        <a:t> Password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54439345"/>
                  </a:ext>
                </a:extLst>
              </a:tr>
              <a:tr h="1419840">
                <a:tc>
                  <a:txBody>
                    <a:bodyPr/>
                    <a:lstStyle/>
                    <a:p>
                      <a:r>
                        <a:rPr lang="en-US" sz="1400" b="1" dirty="0"/>
                        <a:t>Requirements </a:t>
                      </a:r>
                      <a:r>
                        <a:rPr lang="en-US" sz="1400" b="1" dirty="0" smtClean="0"/>
                        <a:t>Updates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 smtClean="0"/>
                        <a:t>Accept/Reject functionality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Gathered </a:t>
                      </a:r>
                      <a:r>
                        <a:rPr lang="en-US" sz="1400" dirty="0"/>
                        <a:t>requirements on the Accept / Reject functionality in claims processing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dirty="0" smtClean="0"/>
                        <a:t>Bulk</a:t>
                      </a:r>
                      <a:r>
                        <a:rPr lang="en-US" sz="1400" b="0" baseline="0" dirty="0" smtClean="0"/>
                        <a:t> Processing</a:t>
                      </a:r>
                      <a:endParaRPr lang="en-US" sz="1400" b="0" dirty="0" smtClean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Created </a:t>
                      </a:r>
                      <a:r>
                        <a:rPr lang="en-US" sz="1400" dirty="0"/>
                        <a:t>Mockups for the Bulk Claim processing and reviewed with SMEs</a:t>
                      </a:r>
                    </a:p>
                  </a:txBody>
                  <a:tcPr/>
                </a:tc>
              </a:tr>
              <a:tr h="865007">
                <a:tc>
                  <a:txBody>
                    <a:bodyPr/>
                    <a:lstStyle/>
                    <a:p>
                      <a:r>
                        <a:rPr lang="en-US" sz="1400" b="1" dirty="0"/>
                        <a:t>FTL Deployment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Deployed </a:t>
                      </a:r>
                      <a:r>
                        <a:rPr lang="en-US" sz="1400" dirty="0"/>
                        <a:t>Sprint 9 code updates to Development and Test environments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3365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82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Maintain business rhythm with only one developer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EF38-D400-4E3C-B429-1F0995A0AA41}" type="datetime1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9 Review &amp; Sprint 10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4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– Velocity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A6DF-FC3F-4491-AD54-1CDFBB43E92D}" type="datetime1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9 Review &amp; Sprint 10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9847741"/>
              </p:ext>
            </p:extLst>
          </p:nvPr>
        </p:nvGraphicFramePr>
        <p:xfrm>
          <a:off x="838200" y="1546412"/>
          <a:ext cx="10515600" cy="4652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255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– Number of Tasks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089E-1294-4344-BCE6-FCCBE582559F}" type="datetime1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9 Review &amp; Sprint 10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9343914"/>
              </p:ext>
            </p:extLst>
          </p:nvPr>
        </p:nvGraphicFramePr>
        <p:xfrm>
          <a:off x="838200" y="1640541"/>
          <a:ext cx="10515600" cy="4585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20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</a:t>
            </a:r>
            <a:r>
              <a:rPr lang="en-US" dirty="0" smtClean="0"/>
              <a:t>9 </a:t>
            </a:r>
            <a:r>
              <a:rPr lang="en-US" dirty="0"/>
              <a:t>Retrospective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6A3A-5E2A-4278-822F-75AA2A70EED6}" type="datetime1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9 Review &amp; Sprint 10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8</a:t>
            </a:fld>
            <a:endParaRPr lang="en-US"/>
          </a:p>
        </p:txBody>
      </p:sp>
      <p:sp>
        <p:nvSpPr>
          <p:cNvPr id="12" name="Text Placeholder 7"/>
          <p:cNvSpPr>
            <a:spLocks noGrp="1"/>
          </p:cNvSpPr>
          <p:nvPr>
            <p:ph type="body" idx="1"/>
          </p:nvPr>
        </p:nvSpPr>
        <p:spPr>
          <a:xfrm>
            <a:off x="838200" y="1560113"/>
            <a:ext cx="5157787" cy="390526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  <a:effectLst>
            <a:outerShdw blurRad="50800" dist="38100" dir="2700000" algn="tl" rotWithShape="0">
              <a:schemeClr val="accent3">
                <a:alpha val="40000"/>
              </a:schemeClr>
            </a:outerShdw>
          </a:effectLst>
        </p:spPr>
        <p:txBody>
          <a:bodyPr>
            <a:noAutofit/>
          </a:bodyPr>
          <a:lstStyle/>
          <a:p>
            <a:r>
              <a:rPr lang="en-US" b="0" dirty="0"/>
              <a:t>What went well?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half" idx="2"/>
          </p:nvPr>
        </p:nvSpPr>
        <p:spPr>
          <a:xfrm>
            <a:off x="838200" y="1950639"/>
            <a:ext cx="5157787" cy="420489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/>
              <a:t>Getting some momentum on the direction</a:t>
            </a:r>
          </a:p>
          <a:p>
            <a:r>
              <a:rPr lang="en-US" sz="2000" dirty="0" smtClean="0"/>
              <a:t>Were able to accomplish more than committed.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172200" y="1560114"/>
            <a:ext cx="5183188" cy="390525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  <a:effectLst>
            <a:outerShdw blurRad="50800" dist="38100" dir="5400000" algn="t" rotWithShape="0">
              <a:schemeClr val="tx2">
                <a:alpha val="40000"/>
              </a:schemeClr>
            </a:outerShdw>
          </a:effectLst>
        </p:spPr>
        <p:txBody>
          <a:bodyPr>
            <a:normAutofit fontScale="92500" lnSpcReduction="10000"/>
          </a:bodyPr>
          <a:lstStyle/>
          <a:p>
            <a:r>
              <a:rPr lang="en-US" b="0" dirty="0" smtClean="0"/>
              <a:t>What can Improve?</a:t>
            </a:r>
            <a:endParaRPr lang="en-US" b="0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4"/>
          </p:nvPr>
        </p:nvSpPr>
        <p:spPr>
          <a:xfrm>
            <a:off x="6172200" y="1950639"/>
            <a:ext cx="5183188" cy="420489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/>
              <a:t>Better document process to keep track the change in requirements.</a:t>
            </a:r>
          </a:p>
          <a:p>
            <a:r>
              <a:rPr lang="en-US" sz="2000" dirty="0" smtClean="0"/>
              <a:t>Maintain a backlog of functional requirements for Pilot / Production phases</a:t>
            </a:r>
          </a:p>
          <a:p>
            <a:r>
              <a:rPr lang="en-US" sz="2000" dirty="0" smtClean="0"/>
              <a:t>More formal meeting notes from the meetings and save them in GitHub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5721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Calendar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C325-0A4F-455C-A206-5B1F196F9373}" type="datetime1">
              <a:rPr lang="en-US" smtClean="0"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9 Review &amp; Sprint 10 Planning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9</a:t>
            </a:fld>
            <a:endParaRPr lang="en-US"/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flipH="1" flipV="1">
            <a:off x="4067917" y="3761364"/>
            <a:ext cx="4875" cy="9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Straight Connector 46"/>
          <p:cNvCxnSpPr>
            <a:cxnSpLocks noChangeShapeType="1"/>
          </p:cNvCxnSpPr>
          <p:nvPr/>
        </p:nvCxnSpPr>
        <p:spPr bwMode="auto">
          <a:xfrm flipV="1">
            <a:off x="0" y="3741166"/>
            <a:ext cx="12192000" cy="739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4" name="Group 77"/>
          <p:cNvGrpSpPr/>
          <p:nvPr/>
        </p:nvGrpSpPr>
        <p:grpSpPr>
          <a:xfrm>
            <a:off x="143637" y="1598634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15" name="Rectangle 14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16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6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(7/11 - 7/22)</a:t>
              </a:r>
            </a:p>
          </p:txBody>
        </p:sp>
      </p:grp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 flipH="1" flipV="1">
            <a:off x="1207819" y="3761364"/>
            <a:ext cx="4875" cy="9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46454" y="3318573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cs typeface="Calibri" pitchFamily="34" charset="0"/>
              </a:rPr>
              <a:t>7/22</a:t>
            </a:r>
            <a:r>
              <a:rPr lang="en-US" sz="1400" b="1" dirty="0" smtClean="0">
                <a:solidFill>
                  <a:srgbClr val="FF0000"/>
                </a:solidFill>
                <a:latin typeface="+mn-lt"/>
                <a:cs typeface="Calibri" pitchFamily="34" charset="0"/>
              </a:rPr>
              <a:t> </a:t>
            </a:r>
            <a:endParaRPr lang="en-US" sz="1400" b="1" dirty="0">
              <a:solidFill>
                <a:srgbClr val="FF0000"/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209052" y="3634571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798562" y="3343612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ea typeface="ヒラギノ角ゴ ProN W6"/>
                <a:cs typeface="Calibri" pitchFamily="34" charset="0"/>
              </a:rPr>
              <a:t>8/19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55967" y="4775543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8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22" name="Straight Connector 21"/>
          <p:cNvCxnSpPr>
            <a:cxnSpLocks noChangeShapeType="1"/>
            <a:endCxn id="19" idx="4"/>
          </p:cNvCxnSpPr>
          <p:nvPr/>
        </p:nvCxnSpPr>
        <p:spPr bwMode="auto">
          <a:xfrm flipH="1" flipV="1">
            <a:off x="6282077" y="3786971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TextBox 22"/>
          <p:cNvSpPr txBox="1"/>
          <p:nvPr/>
        </p:nvSpPr>
        <p:spPr>
          <a:xfrm>
            <a:off x="3339985" y="4747131"/>
            <a:ext cx="131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7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0454" y="4747131"/>
            <a:ext cx="1924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 6</a:t>
            </a: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Completion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38352" y="5742970"/>
            <a:ext cx="83880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Legend</a:t>
            </a: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en-US" sz="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en-US" sz="1200" dirty="0" smtClean="0"/>
              <a:t>Completed         Not Completed          Future               </a:t>
            </a:r>
            <a:endParaRPr lang="en-US" sz="1200" dirty="0"/>
          </a:p>
        </p:txBody>
      </p:sp>
      <p:sp>
        <p:nvSpPr>
          <p:cNvPr id="26" name="Oval 25"/>
          <p:cNvSpPr/>
          <p:nvPr/>
        </p:nvSpPr>
        <p:spPr bwMode="auto">
          <a:xfrm>
            <a:off x="3238888" y="6081945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969469" y="6064960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139669" y="3645279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942944" y="6064960"/>
            <a:ext cx="14605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597832" y="3337502"/>
            <a:ext cx="10429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cs typeface="Calibri" pitchFamily="34" charset="0"/>
              </a:rPr>
              <a:t>8/5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1" name="AutoShape 2" descr="Image result for 2016 symbol pics"/>
          <p:cNvSpPr>
            <a:spLocks noChangeAspect="1" noChangeArrowheads="1"/>
          </p:cNvSpPr>
          <p:nvPr/>
        </p:nvSpPr>
        <p:spPr bwMode="auto">
          <a:xfrm>
            <a:off x="6646600" y="43850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Oval 31"/>
          <p:cNvSpPr/>
          <p:nvPr/>
        </p:nvSpPr>
        <p:spPr bwMode="auto">
          <a:xfrm>
            <a:off x="3999767" y="3651389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63546" y="2742247"/>
            <a:ext cx="1475342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19063" indent="-119063"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sz="900" dirty="0"/>
              <a:t>Collaborative Deliverable </a:t>
            </a:r>
            <a:endParaRPr lang="en-US" sz="900" dirty="0" smtClean="0"/>
          </a:p>
          <a:p>
            <a:pPr algn="ctr"/>
            <a:r>
              <a:rPr lang="en-US" sz="900" dirty="0" smtClean="0"/>
              <a:t>Package </a:t>
            </a:r>
            <a:r>
              <a:rPr lang="en-US" sz="900" dirty="0"/>
              <a:t>and VASIC </a:t>
            </a:r>
            <a:r>
              <a:rPr lang="en-US" sz="900" dirty="0" smtClean="0"/>
              <a:t>3</a:t>
            </a:r>
            <a:endParaRPr lang="en-US" sz="900" dirty="0"/>
          </a:p>
        </p:txBody>
      </p:sp>
      <p:cxnSp>
        <p:nvCxnSpPr>
          <p:cNvPr id="34" name="Straight Connector 33"/>
          <p:cNvCxnSpPr>
            <a:cxnSpLocks noChangeShapeType="1"/>
          </p:cNvCxnSpPr>
          <p:nvPr/>
        </p:nvCxnSpPr>
        <p:spPr bwMode="auto">
          <a:xfrm flipV="1">
            <a:off x="2497932" y="3154524"/>
            <a:ext cx="3285" cy="51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5" name="Oval 34"/>
          <p:cNvSpPr/>
          <p:nvPr/>
        </p:nvSpPr>
        <p:spPr bwMode="auto">
          <a:xfrm>
            <a:off x="2428192" y="3642817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039852" y="3832340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cs typeface="Calibri" pitchFamily="34" charset="0"/>
              </a:rPr>
              <a:t>7/29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8666324" y="3651389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8240785" y="3335867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ea typeface="ヒラギノ角ゴ ProN W6"/>
                <a:cs typeface="Calibri" pitchFamily="34" charset="0"/>
              </a:rPr>
              <a:t>9/2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09282" y="4760174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9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40" name="Straight Connector 39"/>
          <p:cNvCxnSpPr>
            <a:cxnSpLocks noChangeShapeType="1"/>
            <a:endCxn id="37" idx="4"/>
          </p:cNvCxnSpPr>
          <p:nvPr/>
        </p:nvCxnSpPr>
        <p:spPr bwMode="auto">
          <a:xfrm flipH="1" flipV="1">
            <a:off x="8739349" y="3803789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Oval 40"/>
          <p:cNvSpPr/>
          <p:nvPr/>
        </p:nvSpPr>
        <p:spPr bwMode="auto">
          <a:xfrm>
            <a:off x="11068334" y="3657621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0656177" y="3371208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ea typeface="ヒラギノ角ゴ ProN W6"/>
                <a:cs typeface="Calibri" pitchFamily="34" charset="0"/>
              </a:rPr>
              <a:t>9/16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611292" y="4794143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10</a:t>
            </a: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44" name="Straight Connector 43"/>
          <p:cNvCxnSpPr>
            <a:cxnSpLocks noChangeShapeType="1"/>
            <a:endCxn id="41" idx="4"/>
          </p:cNvCxnSpPr>
          <p:nvPr/>
        </p:nvCxnSpPr>
        <p:spPr bwMode="auto">
          <a:xfrm flipH="1" flipV="1">
            <a:off x="11141359" y="3810021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TextBox 44"/>
          <p:cNvSpPr txBox="1"/>
          <p:nvPr/>
        </p:nvSpPr>
        <p:spPr>
          <a:xfrm>
            <a:off x="6495022" y="2748306"/>
            <a:ext cx="1475342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19063" indent="-119063"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sz="900" dirty="0"/>
              <a:t>Collaborative Deliverable </a:t>
            </a:r>
            <a:endParaRPr lang="en-US" sz="900" dirty="0" smtClean="0"/>
          </a:p>
          <a:p>
            <a:pPr algn="ctr"/>
            <a:r>
              <a:rPr lang="en-US" sz="900" dirty="0" smtClean="0"/>
              <a:t>Package </a:t>
            </a:r>
            <a:r>
              <a:rPr lang="en-US" sz="900" dirty="0"/>
              <a:t>and VASIC 4</a:t>
            </a:r>
          </a:p>
        </p:txBody>
      </p: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V="1">
            <a:off x="7232693" y="3143625"/>
            <a:ext cx="3285" cy="51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Oval 46"/>
          <p:cNvSpPr/>
          <p:nvPr/>
        </p:nvSpPr>
        <p:spPr bwMode="auto">
          <a:xfrm>
            <a:off x="7172834" y="3629999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grpSp>
        <p:nvGrpSpPr>
          <p:cNvPr id="48" name="Group 77"/>
          <p:cNvGrpSpPr/>
          <p:nvPr/>
        </p:nvGrpSpPr>
        <p:grpSpPr>
          <a:xfrm>
            <a:off x="2614179" y="1598634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49" name="Rectangle 48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50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7</a:t>
              </a: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(7/25 - 8/5)</a:t>
              </a:r>
            </a:p>
          </p:txBody>
        </p:sp>
      </p:grpSp>
      <p:grpSp>
        <p:nvGrpSpPr>
          <p:cNvPr id="51" name="Group 77"/>
          <p:cNvGrpSpPr/>
          <p:nvPr/>
        </p:nvGrpSpPr>
        <p:grpSpPr>
          <a:xfrm>
            <a:off x="5112036" y="1578839"/>
            <a:ext cx="2104264" cy="603504"/>
            <a:chOff x="200929" y="947005"/>
            <a:chExt cx="2743200" cy="606723"/>
          </a:xfrm>
          <a:solidFill>
            <a:srgbClr val="002060"/>
          </a:solidFill>
        </p:grpSpPr>
        <p:sp>
          <p:nvSpPr>
            <p:cNvPr id="52" name="Rectangle 51"/>
            <p:cNvSpPr/>
            <p:nvPr/>
          </p:nvSpPr>
          <p:spPr bwMode="auto">
            <a:xfrm>
              <a:off x="200929" y="94700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53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8</a:t>
              </a: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(8/8 - 8/19)</a:t>
              </a:r>
            </a:p>
          </p:txBody>
        </p:sp>
      </p:grpSp>
      <p:grpSp>
        <p:nvGrpSpPr>
          <p:cNvPr id="54" name="Group 77"/>
          <p:cNvGrpSpPr/>
          <p:nvPr/>
        </p:nvGrpSpPr>
        <p:grpSpPr>
          <a:xfrm>
            <a:off x="7512715" y="1588627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55" name="Rectangle 54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56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9</a:t>
              </a: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(8/22 - 9/2)</a:t>
              </a:r>
            </a:p>
          </p:txBody>
        </p:sp>
      </p:grp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6784494" y="3840295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cs typeface="Calibri" pitchFamily="34" charset="0"/>
              </a:rPr>
              <a:t>8/26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grpSp>
        <p:nvGrpSpPr>
          <p:cNvPr id="62" name="Group 77"/>
          <p:cNvGrpSpPr/>
          <p:nvPr/>
        </p:nvGrpSpPr>
        <p:grpSpPr>
          <a:xfrm>
            <a:off x="9982201" y="1578839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63" name="Rectangle 62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64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10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(9/5 - 9/16)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147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567</Words>
  <Application>Microsoft Office PowerPoint</Application>
  <PresentationFormat>Widescreen</PresentationFormat>
  <Paragraphs>177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ヒラギノ角ゴ ProN W6</vt:lpstr>
      <vt:lpstr>Office Theme</vt:lpstr>
      <vt:lpstr>Sprint 9 Review &amp; Sprint 10 Planning</vt:lpstr>
      <vt:lpstr>Attendance</vt:lpstr>
      <vt:lpstr>Agenda</vt:lpstr>
      <vt:lpstr>Objectives  - Value Delivered (Sprint 9)</vt:lpstr>
      <vt:lpstr>Challenges</vt:lpstr>
      <vt:lpstr>Metrics – Velocity</vt:lpstr>
      <vt:lpstr>Metrics – Number of Tasks </vt:lpstr>
      <vt:lpstr>Sprint 9 Retrospective</vt:lpstr>
      <vt:lpstr>Program Calendar</vt:lpstr>
      <vt:lpstr>Sprint Forward (Sprint 10)</vt:lpstr>
      <vt:lpstr>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BCDSS</dc:title>
  <dc:creator>Ganesh Panneer</dc:creator>
  <cp:lastModifiedBy>Darrell Dorman</cp:lastModifiedBy>
  <cp:revision>75</cp:revision>
  <dcterms:created xsi:type="dcterms:W3CDTF">2016-08-15T18:33:13Z</dcterms:created>
  <dcterms:modified xsi:type="dcterms:W3CDTF">2016-09-07T15:43:06Z</dcterms:modified>
</cp:coreProperties>
</file>