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719" r:id="rId6"/>
    <p:sldId id="661" r:id="rId7"/>
    <p:sldId id="720" r:id="rId8"/>
    <p:sldId id="739" r:id="rId9"/>
    <p:sldId id="732" r:id="rId10"/>
    <p:sldId id="725" r:id="rId11"/>
    <p:sldId id="734" r:id="rId12"/>
    <p:sldId id="736" r:id="rId13"/>
    <p:sldId id="728" r:id="rId14"/>
    <p:sldId id="729" r:id="rId15"/>
    <p:sldId id="722" r:id="rId16"/>
    <p:sldId id="72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  <p:cmAuthor id="1" name="Ganesh Panneer" initials="GP" lastIdx="1" clrIdx="1">
    <p:extLst>
      <p:ext uri="{19B8F6BF-5375-455C-9EA6-DF929625EA0E}">
        <p15:presenceInfo xmlns:p15="http://schemas.microsoft.com/office/powerpoint/2012/main" userId="Ganesh Pan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900"/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585" autoAdjust="0"/>
  </p:normalViewPr>
  <p:slideViewPr>
    <p:cSldViewPr snapToGrid="0" snapToObjects="1">
      <p:cViewPr varScale="1">
        <p:scale>
          <a:sx n="112" d="100"/>
          <a:sy n="112" d="100"/>
        </p:scale>
        <p:origin x="1008" y="108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9661864"/>
        <c:axId val="189662256"/>
        <c:axId val="0"/>
      </c:bar3DChart>
      <c:catAx>
        <c:axId val="18966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2256"/>
        <c:crosses val="autoZero"/>
        <c:auto val="1"/>
        <c:lblAlgn val="ctr"/>
        <c:lblOffset val="100"/>
        <c:noMultiLvlLbl val="0"/>
      </c:catAx>
      <c:valAx>
        <c:axId val="18966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611944"/>
        <c:axId val="190612336"/>
      </c:lineChart>
      <c:catAx>
        <c:axId val="190611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12336"/>
        <c:crosses val="autoZero"/>
        <c:auto val="1"/>
        <c:lblAlgn val="ctr"/>
        <c:lblOffset val="100"/>
        <c:noMultiLvlLbl val="0"/>
      </c:catAx>
      <c:valAx>
        <c:axId val="19061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11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9663040"/>
        <c:axId val="189663432"/>
        <c:axId val="0"/>
      </c:bar3DChart>
      <c:catAx>
        <c:axId val="18966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3432"/>
        <c:crosses val="autoZero"/>
        <c:auto val="1"/>
        <c:lblAlgn val="ctr"/>
        <c:lblOffset val="100"/>
        <c:noMultiLvlLbl val="0"/>
      </c:catAx>
      <c:valAx>
        <c:axId val="189663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664216"/>
        <c:axId val="189664608"/>
        <c:axId val="0"/>
      </c:bar3DChart>
      <c:catAx>
        <c:axId val="18966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4608"/>
        <c:crosses val="autoZero"/>
        <c:auto val="1"/>
        <c:lblAlgn val="ctr"/>
        <c:lblOffset val="100"/>
        <c:noMultiLvlLbl val="0"/>
      </c:catAx>
      <c:valAx>
        <c:axId val="18966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6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9793016"/>
        <c:axId val="189793408"/>
      </c:lineChart>
      <c:catAx>
        <c:axId val="189793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93408"/>
        <c:crosses val="autoZero"/>
        <c:auto val="1"/>
        <c:lblAlgn val="ctr"/>
        <c:lblOffset val="100"/>
        <c:noMultiLvlLbl val="0"/>
      </c:catAx>
      <c:valAx>
        <c:axId val="18979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93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dirty="0"/>
              <a:t>Velocity </a:t>
            </a:r>
            <a:r>
              <a:rPr lang="en-US" sz="2400" b="0" dirty="0" smtClean="0"/>
              <a:t>Chart – based</a:t>
            </a:r>
            <a:r>
              <a:rPr lang="en-US" sz="2400" b="0" baseline="0" dirty="0" smtClean="0"/>
              <a:t> on Story points</a:t>
            </a:r>
            <a:endParaRPr lang="en-US" sz="24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Charts'!$A$2:$A$7</c:f>
              <c:strCache>
                <c:ptCount val="6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  <c:pt idx="5">
                  <c:v>BCDSS Sprint 5</c:v>
                </c:pt>
              </c:strCache>
            </c:strRef>
          </c:cat>
          <c:val>
            <c:numRef>
              <c:f>'BCDSS-Sprint Charts'!$B$2:$B$7</c:f>
              <c:numCache>
                <c:formatCode>General</c:formatCode>
                <c:ptCount val="6"/>
                <c:pt idx="0">
                  <c:v>20</c:v>
                </c:pt>
                <c:pt idx="1">
                  <c:v>32</c:v>
                </c:pt>
                <c:pt idx="2">
                  <c:v>18</c:v>
                </c:pt>
                <c:pt idx="3">
                  <c:v>19</c:v>
                </c:pt>
                <c:pt idx="4">
                  <c:v>25</c:v>
                </c:pt>
                <c:pt idx="5">
                  <c:v>18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Charts'!$A$2:$A$7</c:f>
              <c:strCache>
                <c:ptCount val="6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  <c:pt idx="5">
                  <c:v>BCDSS Sprint 5</c:v>
                </c:pt>
              </c:strCache>
            </c:strRef>
          </c:cat>
          <c:val>
            <c:numRef>
              <c:f>'BCDSS-Sprint Charts'!$C$2:$C$7</c:f>
              <c:numCache>
                <c:formatCode>General</c:formatCode>
                <c:ptCount val="6"/>
                <c:pt idx="0">
                  <c:v>12</c:v>
                </c:pt>
                <c:pt idx="1">
                  <c:v>14</c:v>
                </c:pt>
                <c:pt idx="2">
                  <c:v>19</c:v>
                </c:pt>
                <c:pt idx="3">
                  <c:v>12</c:v>
                </c:pt>
                <c:pt idx="4">
                  <c:v>16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794976"/>
        <c:axId val="189795368"/>
        <c:axId val="0"/>
      </c:bar3DChart>
      <c:catAx>
        <c:axId val="18979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Sprints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95368"/>
        <c:crosses val="autoZero"/>
        <c:auto val="1"/>
        <c:lblAlgn val="ctr"/>
        <c:lblOffset val="100"/>
        <c:noMultiLvlLbl val="0"/>
      </c:catAx>
      <c:valAx>
        <c:axId val="18979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Story</a:t>
                </a:r>
                <a:r>
                  <a:rPr lang="en-US" sz="1600" baseline="0" dirty="0" smtClean="0"/>
                  <a:t> Points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949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Number of </a:t>
            </a:r>
            <a:r>
              <a:rPr lang="en-US" sz="2000" dirty="0" smtClean="0"/>
              <a:t>tasks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rgbClr val="AD9900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24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440168"/>
        <c:axId val="190440560"/>
        <c:axId val="0"/>
      </c:bar3DChart>
      <c:catAx>
        <c:axId val="19044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40560"/>
        <c:crosses val="autoZero"/>
        <c:auto val="1"/>
        <c:lblAlgn val="ctr"/>
        <c:lblOffset val="100"/>
        <c:noMultiLvlLbl val="0"/>
      </c:catAx>
      <c:valAx>
        <c:axId val="19044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40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441344"/>
        <c:axId val="190441736"/>
        <c:axId val="0"/>
      </c:bar3DChart>
      <c:catAx>
        <c:axId val="1904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41736"/>
        <c:crosses val="autoZero"/>
        <c:auto val="1"/>
        <c:lblAlgn val="ctr"/>
        <c:lblOffset val="100"/>
        <c:noMultiLvlLbl val="0"/>
      </c:catAx>
      <c:valAx>
        <c:axId val="190441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0442520"/>
        <c:axId val="190442912"/>
        <c:axId val="0"/>
      </c:bar3DChart>
      <c:catAx>
        <c:axId val="19044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42912"/>
        <c:crosses val="autoZero"/>
        <c:auto val="1"/>
        <c:lblAlgn val="ctr"/>
        <c:lblOffset val="100"/>
        <c:noMultiLvlLbl val="0"/>
      </c:catAx>
      <c:valAx>
        <c:axId val="19044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4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7/11/2016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brief</a:t>
            </a:r>
            <a:r>
              <a:rPr lang="en-US" baseline="0" dirty="0" smtClean="0"/>
              <a:t> notes about the Sprint deliverables in this section 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5 Review &amp;  Sprint 6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July 11 2016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Sprint Forward (Sprint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8314" y="1353351"/>
            <a:ext cx="8421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Claim retrieval process in Rater Dashboard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work on the Modeling Agent Dashboard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</a:t>
            </a:r>
            <a:r>
              <a:rPr lang="en-US" dirty="0" smtClean="0"/>
              <a:t>Sprint 5 Review &amp;  Sprint 6 Planning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63742"/>
              </p:ext>
            </p:extLst>
          </p:nvPr>
        </p:nvGraphicFramePr>
        <p:xfrm>
          <a:off x="238484" y="1227476"/>
          <a:ext cx="8663977" cy="3699873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48553"/>
              </p:ext>
            </p:extLst>
          </p:nvPr>
        </p:nvGraphicFramePr>
        <p:xfrm>
          <a:off x="238483" y="4918646"/>
          <a:ext cx="8663977" cy="200976"/>
        </p:xfrm>
        <a:graphic>
          <a:graphicData uri="http://schemas.openxmlformats.org/drawingml/2006/table">
            <a:tbl>
              <a:tblPr/>
              <a:tblGrid>
                <a:gridCol w="2573727"/>
                <a:gridCol w="4564901"/>
                <a:gridCol w="1525349"/>
              </a:tblGrid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Objectives </a:t>
            </a:r>
            <a:r>
              <a:rPr lang="en-US" dirty="0" smtClean="0"/>
              <a:t> - </a:t>
            </a:r>
            <a:r>
              <a:rPr lang="en-US" dirty="0"/>
              <a:t>Value Delivered </a:t>
            </a:r>
            <a:r>
              <a:rPr lang="en-US" dirty="0" smtClean="0"/>
              <a:t>(</a:t>
            </a:r>
            <a:r>
              <a:rPr lang="en-US" dirty="0"/>
              <a:t>Sprint 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/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Completed </a:t>
            </a:r>
            <a:r>
              <a:rPr lang="en-US" dirty="0" err="1" smtClean="0"/>
              <a:t>Liquibase</a:t>
            </a:r>
            <a:r>
              <a:rPr lang="en-US" dirty="0" smtClean="0"/>
              <a:t> updates in BCDSS 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Completed </a:t>
            </a:r>
            <a:r>
              <a:rPr lang="en-US" dirty="0"/>
              <a:t>DDM data load into </a:t>
            </a:r>
            <a:r>
              <a:rPr lang="en-US" dirty="0" smtClean="0"/>
              <a:t>the FTL database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Requirements </a:t>
            </a:r>
            <a:r>
              <a:rPr lang="en-US" dirty="0"/>
              <a:t>for Model output /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Requirements </a:t>
            </a:r>
            <a:r>
              <a:rPr lang="en-US" dirty="0"/>
              <a:t>gathering sessions with the business team on Model output/Results for each contentions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mockups of the Result’s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/>
              <a:t>Pending: mockups to be updated based on the discussions and get reviewed by business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work on Rater’s Dashboard for Implementing Search and Model selection functionalities.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around Running the Model against the Claims and it’s Results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Objectives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Value Delivered </a:t>
            </a:r>
          </a:p>
        </p:txBody>
      </p:sp>
    </p:spTree>
    <p:extLst>
      <p:ext uri="{BB962C8B-B14F-4D97-AF65-F5344CB8AC3E}">
        <p14:creationId xmlns:p14="http://schemas.microsoft.com/office/powerpoint/2010/main" val="31896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2848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249" y="1460529"/>
            <a:ext cx="832848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schedule for Sprint 5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impacted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issue with Liquibase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 were able to establish a workaround so the code could be deployable from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Analyzed the reasoning behind the Liquibase issue and made schema changes to the data model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Metrics – Velocity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079316"/>
              </p:ext>
            </p:extLst>
          </p:nvPr>
        </p:nvGraphicFramePr>
        <p:xfrm>
          <a:off x="242887" y="1314449"/>
          <a:ext cx="8601075" cy="4843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Metrics – Number of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839783"/>
              </p:ext>
            </p:extLst>
          </p:nvPr>
        </p:nvGraphicFramePr>
        <p:xfrm>
          <a:off x="242887" y="1457325"/>
          <a:ext cx="8658225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Sprint 5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Communications </a:t>
            </a:r>
            <a:r>
              <a:rPr lang="en-US" sz="1600" dirty="0"/>
              <a:t>between stakeholders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More participation in mockups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Communications between development team </a:t>
            </a:r>
            <a:r>
              <a:rPr lang="en-US" sz="1600" dirty="0" smtClean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Don’t wait until retrospective to voice suggestions/comments</a:t>
            </a:r>
            <a:endParaRPr lang="en-US" sz="1600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Continuous feeding of “For Production Log”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Rapid response to issue with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Liquibase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and the reasons behind the issue will be documented for future releases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Constant Improvement in terms of communication between the stake holders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5 Review &amp; Sprint 6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Program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275346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77"/>
          <p:cNvGrpSpPr/>
          <p:nvPr/>
        </p:nvGrpSpPr>
        <p:grpSpPr>
          <a:xfrm>
            <a:off x="146411" y="133998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2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(5/30 - 6/10)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4629181" y="1333297"/>
            <a:ext cx="2148840" cy="603504"/>
            <a:chOff x="152400" y="990600"/>
            <a:chExt cx="2819400" cy="609600"/>
          </a:xfrm>
          <a:solidFill>
            <a:srgbClr val="002060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52400" y="990600"/>
              <a:ext cx="2819400" cy="609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9" name="TextBox 53"/>
            <p:cNvSpPr txBox="1">
              <a:spLocks noChangeArrowheads="1"/>
            </p:cNvSpPr>
            <p:nvPr/>
          </p:nvSpPr>
          <p:spPr bwMode="auto">
            <a:xfrm>
              <a:off x="525654" y="990600"/>
              <a:ext cx="2199532" cy="55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5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</a:rPr>
                <a:t>(6/27 - 7/8)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21" name="Group 77"/>
          <p:cNvGrpSpPr/>
          <p:nvPr/>
        </p:nvGrpSpPr>
        <p:grpSpPr>
          <a:xfrm>
            <a:off x="6869207" y="1338738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(7/11 - 7/22)</a:t>
              </a:r>
            </a:p>
          </p:txBody>
        </p:sp>
      </p:grpSp>
      <p:grpSp>
        <p:nvGrpSpPr>
          <p:cNvPr id="25" name="Group 77"/>
          <p:cNvGrpSpPr/>
          <p:nvPr/>
        </p:nvGrpSpPr>
        <p:grpSpPr>
          <a:xfrm>
            <a:off x="2380517" y="134201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(6/13 - 6/24)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550594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6646" y="3318071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5/27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71328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82988" y="33343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6/24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26265" y="4747131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4544353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202553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406771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2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2444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28338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6/10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2685317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9096" y="274224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1</a:t>
            </a:r>
          </a:p>
        </p:txBody>
      </p: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 flipV="1">
            <a:off x="1183482" y="315452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1113742" y="364281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25402" y="3832340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6/06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283858" y="3652863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95518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7/8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38795" y="4748605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5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66" name="Straight Connector 65"/>
          <p:cNvCxnSpPr>
            <a:cxnSpLocks noChangeShapeType="1"/>
            <a:endCxn id="63" idx="4"/>
          </p:cNvCxnSpPr>
          <p:nvPr/>
        </p:nvCxnSpPr>
        <p:spPr bwMode="auto">
          <a:xfrm flipH="1" flipV="1">
            <a:off x="6356883" y="3805263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66"/>
          <p:cNvSpPr/>
          <p:nvPr/>
        </p:nvSpPr>
        <p:spPr bwMode="auto">
          <a:xfrm>
            <a:off x="8330315" y="3678668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941975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7/22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85252" y="4774410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6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70" name="Straight Connector 69"/>
          <p:cNvCxnSpPr>
            <a:cxnSpLocks noChangeShapeType="1"/>
            <a:endCxn id="67" idx="4"/>
          </p:cNvCxnSpPr>
          <p:nvPr/>
        </p:nvCxnSpPr>
        <p:spPr bwMode="auto">
          <a:xfrm flipH="1" flipV="1">
            <a:off x="8403340" y="3831068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4585494" y="2760791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2</a:t>
            </a:r>
            <a:endParaRPr lang="en-US" sz="900" dirty="0"/>
          </a:p>
        </p:txBody>
      </p: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5321420" y="315479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72"/>
          <p:cNvSpPr/>
          <p:nvPr/>
        </p:nvSpPr>
        <p:spPr bwMode="auto">
          <a:xfrm>
            <a:off x="5251680" y="364308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69B488-D971-481D-8D8F-E36362E460B9}">
  <ds:schemaRefs>
    <ds:schemaRef ds:uri="http://purl.org/dc/dcmitype/"/>
    <ds:schemaRef ds:uri="http://www.w3.org/XML/1998/namespace"/>
    <ds:schemaRef ds:uri="http://schemas.microsoft.com/office/infopath/2007/PartnerControls"/>
    <ds:schemaRef ds:uri="b728bc40-9ebe-4226-96b8-7eafc62ec4c6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35828</TotalTime>
  <Words>552</Words>
  <Application>Microsoft Office PowerPoint</Application>
  <PresentationFormat>On-screen Show (4:3)</PresentationFormat>
  <Paragraphs>199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5 Review &amp;  Sprint 6 Planning Meeting</vt:lpstr>
      <vt:lpstr>BCDSS – Sprint 5 Review &amp;  Sprint 6 Planning Attendance</vt:lpstr>
      <vt:lpstr>BCDSS – Sprint 5 Review &amp; Sprint 6 Planning Agenda</vt:lpstr>
      <vt:lpstr>BCDSS – Sprint 5 Review &amp; Sprint 6 Planning Objectives  - Value Delivered (Sprint 5)</vt:lpstr>
      <vt:lpstr>BCDSS – Sprint 5 Review &amp; Sprint 6 Planning Challenges</vt:lpstr>
      <vt:lpstr>BCDSS – Sprint 5 Review &amp; Sprint 6 Planning Metrics – Velocity </vt:lpstr>
      <vt:lpstr>BCDSS – Sprint 5 Review &amp; Sprint 6 Planning Metrics – Number of Tasks </vt:lpstr>
      <vt:lpstr>BCDSS – Sprint 5 Review &amp; Sprint 6 Planning Sprint 5 Retrospective</vt:lpstr>
      <vt:lpstr>BCDSS – Sprint 5 Review &amp; Sprint 6 Planning Program Calendar</vt:lpstr>
      <vt:lpstr>BCDSS – Sprint 5 Review &amp; Sprint 6 Planning Sprint Forward (Sprint 6)</vt:lpstr>
      <vt:lpstr>BCDSS – Sprint 5 Review &amp; Sprint 6 Planning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3673</cp:revision>
  <cp:lastPrinted>2011-11-01T18:32:37Z</cp:lastPrinted>
  <dcterms:created xsi:type="dcterms:W3CDTF">2015-07-14T15:57:28Z</dcterms:created>
  <dcterms:modified xsi:type="dcterms:W3CDTF">2016-07-11T19:42:15Z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