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719" r:id="rId6"/>
    <p:sldId id="661" r:id="rId7"/>
    <p:sldId id="720" r:id="rId8"/>
    <p:sldId id="730" r:id="rId9"/>
    <p:sldId id="731" r:id="rId10"/>
    <p:sldId id="732" r:id="rId11"/>
    <p:sldId id="737" r:id="rId12"/>
    <p:sldId id="725" r:id="rId13"/>
    <p:sldId id="734" r:id="rId14"/>
    <p:sldId id="733" r:id="rId15"/>
    <p:sldId id="736" r:id="rId16"/>
    <p:sldId id="728" r:id="rId17"/>
    <p:sldId id="729" r:id="rId18"/>
    <p:sldId id="722" r:id="rId19"/>
    <p:sldId id="723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12" d="100"/>
          <a:sy n="112" d="100"/>
        </p:scale>
        <p:origin x="1044" y="108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Velocity </a:t>
            </a:r>
            <a:r>
              <a:rPr lang="en-US" dirty="0"/>
              <a:t>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Charts'!$B$2:$B$6</c:f>
              <c:numCache>
                <c:formatCode>General</c:formatCode>
                <c:ptCount val="5"/>
                <c:pt idx="0">
                  <c:v>20</c:v>
                </c:pt>
                <c:pt idx="1">
                  <c:v>32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Charts'!$C$2:$C$6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0786312"/>
        <c:axId val="190786696"/>
        <c:axId val="0"/>
      </c:bar3DChart>
      <c:catAx>
        <c:axId val="19078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86696"/>
        <c:crosses val="autoZero"/>
        <c:auto val="1"/>
        <c:lblAlgn val="ctr"/>
        <c:lblOffset val="100"/>
        <c:noMultiLvlLbl val="0"/>
      </c:catAx>
      <c:valAx>
        <c:axId val="19078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86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2008096"/>
        <c:axId val="192008488"/>
      </c:lineChart>
      <c:catAx>
        <c:axId val="1920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08488"/>
        <c:crosses val="autoZero"/>
        <c:auto val="1"/>
        <c:lblAlgn val="ctr"/>
        <c:lblOffset val="100"/>
        <c:noMultiLvlLbl val="0"/>
      </c:catAx>
      <c:valAx>
        <c:axId val="19200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6</c:v>
                </c:pt>
                <c:pt idx="2">
                  <c:v>20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1445616"/>
        <c:axId val="191710992"/>
        <c:axId val="0"/>
      </c:bar3DChart>
      <c:catAx>
        <c:axId val="19144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10992"/>
        <c:crosses val="autoZero"/>
        <c:auto val="1"/>
        <c:lblAlgn val="ctr"/>
        <c:lblOffset val="100"/>
        <c:noMultiLvlLbl val="0"/>
      </c:catAx>
      <c:valAx>
        <c:axId val="19171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4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9189128"/>
        <c:axId val="189189520"/>
        <c:axId val="0"/>
      </c:bar3DChart>
      <c:catAx>
        <c:axId val="18918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89520"/>
        <c:crosses val="autoZero"/>
        <c:auto val="1"/>
        <c:lblAlgn val="ctr"/>
        <c:lblOffset val="100"/>
        <c:noMultiLvlLbl val="0"/>
      </c:catAx>
      <c:valAx>
        <c:axId val="189189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8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79560"/>
        <c:axId val="191579952"/>
        <c:axId val="0"/>
      </c:bar3DChart>
      <c:catAx>
        <c:axId val="191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79952"/>
        <c:crosses val="autoZero"/>
        <c:auto val="1"/>
        <c:lblAlgn val="ctr"/>
        <c:lblOffset val="100"/>
        <c:noMultiLvlLbl val="0"/>
      </c:catAx>
      <c:valAx>
        <c:axId val="19157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79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1581128"/>
        <c:axId val="192255352"/>
      </c:lineChart>
      <c:catAx>
        <c:axId val="191581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55352"/>
        <c:crosses val="autoZero"/>
        <c:auto val="1"/>
        <c:lblAlgn val="ctr"/>
        <c:lblOffset val="100"/>
        <c:noMultiLvlLbl val="0"/>
      </c:catAx>
      <c:valAx>
        <c:axId val="19225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1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2256528"/>
        <c:axId val="192256920"/>
        <c:axId val="0"/>
      </c:bar3DChart>
      <c:catAx>
        <c:axId val="19225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56920"/>
        <c:crosses val="autoZero"/>
        <c:auto val="1"/>
        <c:lblAlgn val="ctr"/>
        <c:lblOffset val="100"/>
        <c:noMultiLvlLbl val="0"/>
      </c:catAx>
      <c:valAx>
        <c:axId val="192256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5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2257704"/>
        <c:axId val="192258096"/>
        <c:axId val="0"/>
      </c:bar3DChart>
      <c:catAx>
        <c:axId val="19225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58096"/>
        <c:crosses val="autoZero"/>
        <c:auto val="1"/>
        <c:lblAlgn val="ctr"/>
        <c:lblOffset val="100"/>
        <c:noMultiLvlLbl val="0"/>
      </c:catAx>
      <c:valAx>
        <c:axId val="19225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5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2006920"/>
        <c:axId val="192007312"/>
        <c:axId val="0"/>
      </c:bar3DChart>
      <c:catAx>
        <c:axId val="19200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07312"/>
        <c:crosses val="autoZero"/>
        <c:auto val="1"/>
        <c:lblAlgn val="ctr"/>
        <c:lblOffset val="100"/>
        <c:noMultiLvlLbl val="0"/>
      </c:catAx>
      <c:valAx>
        <c:axId val="192007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06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6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8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</a:t>
            </a:r>
            <a:r>
              <a:rPr lang="en-US" baseline="0" smtClean="0"/>
              <a:t>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2 Review &amp; Sprint 3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May 31, 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1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493337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Updating </a:t>
            </a:r>
            <a:r>
              <a:rPr lang="en-US" dirty="0"/>
              <a:t>tasks in </a:t>
            </a:r>
            <a:r>
              <a:rPr lang="en-US" dirty="0" smtClean="0"/>
              <a:t>JIRA promptly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Metrics for upper management communication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Collaboration </a:t>
            </a:r>
            <a:r>
              <a:rPr lang="en-US" dirty="0">
                <a:solidFill>
                  <a:schemeClr val="tx1"/>
                </a:solidFill>
              </a:rPr>
              <a:t>between team members demonstrated the required integration is in </a:t>
            </a:r>
            <a:r>
              <a:rPr lang="en-US" dirty="0" smtClean="0">
                <a:solidFill>
                  <a:schemeClr val="tx1"/>
                </a:solidFill>
              </a:rPr>
              <a:t>place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Processes </a:t>
            </a:r>
            <a:r>
              <a:rPr lang="en-US" dirty="0">
                <a:solidFill>
                  <a:schemeClr val="tx1"/>
                </a:solidFill>
              </a:rPr>
              <a:t>for Release Management </a:t>
            </a:r>
            <a:r>
              <a:rPr lang="en-US" dirty="0" smtClean="0">
                <a:solidFill>
                  <a:schemeClr val="tx1"/>
                </a:solidFill>
              </a:rPr>
              <a:t>were identified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Recurrent </a:t>
            </a:r>
            <a:r>
              <a:rPr lang="en-US" dirty="0">
                <a:solidFill>
                  <a:schemeClr val="tx1"/>
                </a:solidFill>
              </a:rPr>
              <a:t>communications with the government facilitated the detection of important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Things are moving in the right direction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75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2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6951324" y="3786031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77"/>
          <p:cNvGrpSpPr/>
          <p:nvPr/>
        </p:nvGrpSpPr>
        <p:grpSpPr>
          <a:xfrm>
            <a:off x="146411" y="133998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2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(4/18 - 4/29)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4629181" y="1333297"/>
            <a:ext cx="2148840" cy="603504"/>
            <a:chOff x="152400" y="990600"/>
            <a:chExt cx="2819400" cy="609600"/>
          </a:xfrm>
          <a:solidFill>
            <a:srgbClr val="002060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52400" y="990600"/>
              <a:ext cx="2819400" cy="609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9" name="TextBox 53"/>
            <p:cNvSpPr txBox="1">
              <a:spLocks noChangeArrowheads="1"/>
            </p:cNvSpPr>
            <p:nvPr/>
          </p:nvSpPr>
          <p:spPr bwMode="auto">
            <a:xfrm>
              <a:off x="525654" y="990600"/>
              <a:ext cx="2199532" cy="55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2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</a:rPr>
                <a:t>(5/16 - 5/27)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6869207" y="1338738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3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(5/30 - 6/10)</a:t>
              </a:r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2380517" y="134201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(5/02 - 5/13)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4656259" y="3817537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901415" y="3381495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5/13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90019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5/27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-99175" y="3384231"/>
            <a:ext cx="6231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4/29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917581" y="366944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448851" y="33375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6/24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91" y="480059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8990606" y="382184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6"/>
          <p:cNvSpPr/>
          <p:nvPr/>
        </p:nvSpPr>
        <p:spPr bwMode="auto">
          <a:xfrm>
            <a:off x="2289294" y="363649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168069" y="3772815"/>
            <a:ext cx="0" cy="103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6296417" y="4813553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12468" y="4801106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2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209935" y="4797234"/>
            <a:ext cx="12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0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580419" y="36634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2369290" y="378989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27905" y="334906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6/10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7825" y="4824917"/>
            <a:ext cx="199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6869207" y="36634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90011" y="362394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52563" y="285705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1</a:t>
            </a:r>
          </a:p>
        </p:txBody>
      </p:sp>
      <p:cxnSp>
        <p:nvCxnSpPr>
          <p:cNvPr id="55" name="Straight Connector 54"/>
          <p:cNvCxnSpPr>
            <a:cxnSpLocks noChangeShapeType="1"/>
            <a:stCxn id="56" idx="4"/>
          </p:cNvCxnSpPr>
          <p:nvPr/>
        </p:nvCxnSpPr>
        <p:spPr bwMode="auto">
          <a:xfrm flipV="1">
            <a:off x="5815491" y="322467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5742466" y="35872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57411" y="385083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5/31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6411" y="2839224"/>
            <a:ext cx="1150335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SDD, RTM </a:t>
            </a:r>
          </a:p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Ear &amp; Knee Models</a:t>
            </a:r>
          </a:p>
        </p:txBody>
      </p: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 flipV="1">
            <a:off x="731685" y="322467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58"/>
          <p:cNvSpPr/>
          <p:nvPr/>
        </p:nvSpPr>
        <p:spPr bwMode="auto">
          <a:xfrm>
            <a:off x="658660" y="3611914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4895" y="2854480"/>
            <a:ext cx="1150335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Database Structure &amp; Wireframes</a:t>
            </a:r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2712885" y="3245267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61"/>
          <p:cNvSpPr/>
          <p:nvPr/>
        </p:nvSpPr>
        <p:spPr bwMode="auto">
          <a:xfrm>
            <a:off x="2639860" y="3624268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Forward (Sprint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</a:t>
            </a:r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5327"/>
              </p:ext>
            </p:extLst>
          </p:nvPr>
        </p:nvGraphicFramePr>
        <p:xfrm>
          <a:off x="238484" y="1227476"/>
          <a:ext cx="8663977" cy="4061981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 Stevenson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(Sprint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249" y="1411720"/>
            <a:ext cx="8565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Logon/Logoff process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Oracle schemas for the Distributed Data Models (DDMs)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Logical and Physical data models for the DDMs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and receive approval for Administrator Dashboard and resulting UI/UX elements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all documentation for </a:t>
            </a:r>
            <a:r>
              <a:rPr lang="en-US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Collaborative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Deliverable Package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Metrics – Velocity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824640"/>
              </p:ext>
            </p:extLst>
          </p:nvPr>
        </p:nvGraphicFramePr>
        <p:xfrm>
          <a:off x="402455" y="1393303"/>
          <a:ext cx="8366078" cy="489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Metrics – Number of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96739"/>
              </p:ext>
            </p:extLst>
          </p:nvPr>
        </p:nvGraphicFramePr>
        <p:xfrm>
          <a:off x="253218" y="1533378"/>
          <a:ext cx="8433582" cy="475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69B488-D971-481D-8D8F-E36362E460B9}">
  <ds:schemaRefs>
    <ds:schemaRef ds:uri="http://schemas.openxmlformats.org/package/2006/metadata/core-properties"/>
    <ds:schemaRef ds:uri="http://purl.org/dc/terms/"/>
    <ds:schemaRef ds:uri="http://www.w3.org/XML/1998/namespace"/>
    <ds:schemaRef ds:uri="b728bc40-9ebe-4226-96b8-7eafc62ec4c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34503</TotalTime>
  <Words>472</Words>
  <Application>Microsoft Office PowerPoint</Application>
  <PresentationFormat>On-screen Show (4:3)</PresentationFormat>
  <Paragraphs>188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2 Review &amp; Sprint 3 Planning Meeting</vt:lpstr>
      <vt:lpstr>BCDSS – Sprint 2 Review &amp; Sprint 3 Planning Attendance</vt:lpstr>
      <vt:lpstr>BCDSS – Sprint 2 Review &amp; Sprint 3 Planning Agenda</vt:lpstr>
      <vt:lpstr>BCDSS – Sprint 2 Review &amp; Sprint 3 Planning Objectives (Sprint 2)</vt:lpstr>
      <vt:lpstr>BCDSS – Sprint 2 Review &amp; Sprint 3 Planning Value Delivered</vt:lpstr>
      <vt:lpstr>BCDSS – Sprint 2 Review &amp; Sprint 3 Planning Challenges</vt:lpstr>
      <vt:lpstr>BCDSS – Sprint 2 Review &amp; Sprint 3 Planning Demonstration</vt:lpstr>
      <vt:lpstr>BCDSS – Sprint 2 Review &amp; Sprint 3 Planning Metrics – Velocity </vt:lpstr>
      <vt:lpstr>BCDSS – Sprint 2 Review &amp; Sprint 3 Planning Metrics – Number of Tasks </vt:lpstr>
      <vt:lpstr>BCDSS – Sprint 2 Review &amp; Sprint 3 Planning Sprint 1 Retrospective</vt:lpstr>
      <vt:lpstr>BCDSS – Sprint 2 Review &amp; Sprint 3 Planning Sprint 2 Retrospective</vt:lpstr>
      <vt:lpstr>BCDSS – Sprint 2 Review &amp; Sprint 3 Planning Program Calendar</vt:lpstr>
      <vt:lpstr>BCDSS – Sprint 2 Review &amp; Sprint 3 Planning Sprint Forward (Sprint 3)</vt:lpstr>
      <vt:lpstr>BCDSS – Sprint 1 Review &amp; Sprint 2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3582</cp:revision>
  <cp:lastPrinted>2011-11-01T18:32:37Z</cp:lastPrinted>
  <dcterms:created xsi:type="dcterms:W3CDTF">2015-07-14T15:57:28Z</dcterms:created>
  <dcterms:modified xsi:type="dcterms:W3CDTF">2016-05-31T14:53:19Z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