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5"/>
  </p:sldMasterIdLst>
  <p:notesMasterIdLst>
    <p:notesMasterId r:id="rId18"/>
  </p:notesMasterIdLst>
  <p:handoutMasterIdLst>
    <p:handoutMasterId r:id="rId19"/>
  </p:handoutMasterIdLst>
  <p:sldIdLst>
    <p:sldId id="719" r:id="rId6"/>
    <p:sldId id="724" r:id="rId7"/>
    <p:sldId id="720" r:id="rId8"/>
    <p:sldId id="725" r:id="rId9"/>
    <p:sldId id="726" r:id="rId10"/>
    <p:sldId id="727" r:id="rId11"/>
    <p:sldId id="728" r:id="rId12"/>
    <p:sldId id="729" r:id="rId13"/>
    <p:sldId id="730" r:id="rId14"/>
    <p:sldId id="721" r:id="rId15"/>
    <p:sldId id="722" r:id="rId16"/>
    <p:sldId id="723" r:id="rId1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58">
          <p15:clr>
            <a:srgbClr val="A4A3A4"/>
          </p15:clr>
        </p15:guide>
        <p15:guide id="2" pos="21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mas Ryan"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8FB4FF"/>
    <a:srgbClr val="6699FF"/>
    <a:srgbClr val="70DE82"/>
    <a:srgbClr val="3399FF"/>
    <a:srgbClr val="00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6" autoAdjust="0"/>
    <p:restoredTop sz="95585" autoAdjust="0"/>
  </p:normalViewPr>
  <p:slideViewPr>
    <p:cSldViewPr snapToGrid="0" snapToObjects="1">
      <p:cViewPr varScale="1">
        <p:scale>
          <a:sx n="107" d="100"/>
          <a:sy n="107" d="100"/>
        </p:scale>
        <p:origin x="1194" y="114"/>
      </p:cViewPr>
      <p:guideLst>
        <p:guide orient="horz" pos="958"/>
        <p:guide pos="21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teague001\Documents\VA%20BCDS\Ear_Model_Analysis_v2r0.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en-US" sz="1100"/>
              <a:t>% Claim</a:t>
            </a:r>
            <a:r>
              <a:rPr lang="en-US" sz="1100" baseline="0"/>
              <a:t> Volume</a:t>
            </a:r>
            <a:r>
              <a:rPr lang="en-US" sz="1100"/>
              <a:t> with</a:t>
            </a:r>
            <a:r>
              <a:rPr lang="en-US" sz="1100" baseline="0"/>
              <a:t> </a:t>
            </a:r>
            <a:r>
              <a:rPr lang="en-US" sz="1100"/>
              <a:t>Change</a:t>
            </a:r>
            <a:r>
              <a:rPr lang="en-US" sz="1100" baseline="0"/>
              <a:t> in Ear CDD</a:t>
            </a:r>
            <a:endParaRPr lang="en-U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Sheet2!$K$1</c:f>
              <c:strCache>
                <c:ptCount val="1"/>
                <c:pt idx="0">
                  <c:v>Change in Ear CDD</c:v>
                </c:pt>
              </c:strCache>
            </c:strRef>
          </c:tx>
          <c:spPr>
            <a:solidFill>
              <a:srgbClr val="002060"/>
            </a:solidFill>
            <a:ln>
              <a:noFill/>
            </a:ln>
            <a:effectLst/>
          </c:spPr>
          <c:invertIfNegative val="0"/>
          <c:cat>
            <c:strRef>
              <c:f>Sheet2!$J$2:$J$14</c:f>
              <c:strCache>
                <c:ptCount val="13"/>
                <c:pt idx="0">
                  <c:v>2005</c:v>
                </c:pt>
                <c:pt idx="1">
                  <c:v>2006</c:v>
                </c:pt>
                <c:pt idx="2">
                  <c:v>2007</c:v>
                </c:pt>
                <c:pt idx="3">
                  <c:v>2008</c:v>
                </c:pt>
                <c:pt idx="4">
                  <c:v>2009</c:v>
                </c:pt>
                <c:pt idx="5">
                  <c:v>2010</c:v>
                </c:pt>
                <c:pt idx="6">
                  <c:v>2011</c:v>
                </c:pt>
                <c:pt idx="7">
                  <c:v>2012</c:v>
                </c:pt>
                <c:pt idx="8">
                  <c:v>2013</c:v>
                </c:pt>
                <c:pt idx="9">
                  <c:v>2013-V</c:v>
                </c:pt>
                <c:pt idx="10">
                  <c:v>2014</c:v>
                </c:pt>
                <c:pt idx="11">
                  <c:v>2014-V</c:v>
                </c:pt>
                <c:pt idx="12">
                  <c:v>2015-V</c:v>
                </c:pt>
              </c:strCache>
            </c:strRef>
          </c:cat>
          <c:val>
            <c:numRef>
              <c:f>Sheet2!$K$2:$K$14</c:f>
              <c:numCache>
                <c:formatCode>General</c:formatCode>
                <c:ptCount val="13"/>
                <c:pt idx="0">
                  <c:v>1596</c:v>
                </c:pt>
                <c:pt idx="1">
                  <c:v>3739</c:v>
                </c:pt>
                <c:pt idx="2">
                  <c:v>4515</c:v>
                </c:pt>
                <c:pt idx="3">
                  <c:v>6244</c:v>
                </c:pt>
                <c:pt idx="4">
                  <c:v>10892</c:v>
                </c:pt>
                <c:pt idx="5">
                  <c:v>14581</c:v>
                </c:pt>
                <c:pt idx="6">
                  <c:v>15977</c:v>
                </c:pt>
                <c:pt idx="7">
                  <c:v>20470</c:v>
                </c:pt>
                <c:pt idx="8">
                  <c:v>25476</c:v>
                </c:pt>
                <c:pt idx="9">
                  <c:v>661</c:v>
                </c:pt>
                <c:pt idx="10">
                  <c:v>16408</c:v>
                </c:pt>
                <c:pt idx="11">
                  <c:v>14257</c:v>
                </c:pt>
                <c:pt idx="12">
                  <c:v>21392</c:v>
                </c:pt>
              </c:numCache>
            </c:numRef>
          </c:val>
        </c:ser>
        <c:ser>
          <c:idx val="1"/>
          <c:order val="1"/>
          <c:tx>
            <c:strRef>
              <c:f>Sheet2!$L$1</c:f>
              <c:strCache>
                <c:ptCount val="1"/>
                <c:pt idx="0">
                  <c:v>No Change in Ear CDD</c:v>
                </c:pt>
              </c:strCache>
            </c:strRef>
          </c:tx>
          <c:spPr>
            <a:solidFill>
              <a:schemeClr val="accent4">
                <a:lumMod val="40000"/>
                <a:lumOff val="60000"/>
              </a:schemeClr>
            </a:solidFill>
            <a:ln>
              <a:noFill/>
            </a:ln>
            <a:effectLst/>
          </c:spPr>
          <c:invertIfNegative val="0"/>
          <c:cat>
            <c:strRef>
              <c:f>Sheet2!$J$2:$J$14</c:f>
              <c:strCache>
                <c:ptCount val="13"/>
                <c:pt idx="0">
                  <c:v>2005</c:v>
                </c:pt>
                <c:pt idx="1">
                  <c:v>2006</c:v>
                </c:pt>
                <c:pt idx="2">
                  <c:v>2007</c:v>
                </c:pt>
                <c:pt idx="3">
                  <c:v>2008</c:v>
                </c:pt>
                <c:pt idx="4">
                  <c:v>2009</c:v>
                </c:pt>
                <c:pt idx="5">
                  <c:v>2010</c:v>
                </c:pt>
                <c:pt idx="6">
                  <c:v>2011</c:v>
                </c:pt>
                <c:pt idx="7">
                  <c:v>2012</c:v>
                </c:pt>
                <c:pt idx="8">
                  <c:v>2013</c:v>
                </c:pt>
                <c:pt idx="9">
                  <c:v>2013-V</c:v>
                </c:pt>
                <c:pt idx="10">
                  <c:v>2014</c:v>
                </c:pt>
                <c:pt idx="11">
                  <c:v>2014-V</c:v>
                </c:pt>
                <c:pt idx="12">
                  <c:v>2015-V</c:v>
                </c:pt>
              </c:strCache>
            </c:strRef>
          </c:cat>
          <c:val>
            <c:numRef>
              <c:f>Sheet2!$L$2:$L$14</c:f>
              <c:numCache>
                <c:formatCode>General</c:formatCode>
                <c:ptCount val="13"/>
                <c:pt idx="0">
                  <c:v>3436</c:v>
                </c:pt>
                <c:pt idx="1">
                  <c:v>8398</c:v>
                </c:pt>
                <c:pt idx="2">
                  <c:v>10515</c:v>
                </c:pt>
                <c:pt idx="3">
                  <c:v>14055</c:v>
                </c:pt>
                <c:pt idx="4">
                  <c:v>23778</c:v>
                </c:pt>
                <c:pt idx="5">
                  <c:v>30936</c:v>
                </c:pt>
                <c:pt idx="6">
                  <c:v>28368</c:v>
                </c:pt>
                <c:pt idx="7">
                  <c:v>22495</c:v>
                </c:pt>
                <c:pt idx="8">
                  <c:v>16169</c:v>
                </c:pt>
                <c:pt idx="9">
                  <c:v>371</c:v>
                </c:pt>
                <c:pt idx="10">
                  <c:v>9649</c:v>
                </c:pt>
                <c:pt idx="11">
                  <c:v>8834</c:v>
                </c:pt>
                <c:pt idx="12">
                  <c:v>15683</c:v>
                </c:pt>
              </c:numCache>
            </c:numRef>
          </c:val>
        </c:ser>
        <c:dLbls>
          <c:showLegendKey val="0"/>
          <c:showVal val="0"/>
          <c:showCatName val="0"/>
          <c:showSerName val="0"/>
          <c:showPercent val="0"/>
          <c:showBubbleSize val="0"/>
        </c:dLbls>
        <c:gapWidth val="150"/>
        <c:overlap val="100"/>
        <c:axId val="181131632"/>
        <c:axId val="181132024"/>
      </c:barChart>
      <c:catAx>
        <c:axId val="18113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132024"/>
        <c:crosses val="autoZero"/>
        <c:auto val="1"/>
        <c:lblAlgn val="ctr"/>
        <c:lblOffset val="100"/>
        <c:noMultiLvlLbl val="0"/>
      </c:catAx>
      <c:valAx>
        <c:axId val="18113202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1131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0.63955</cdr:x>
      <cdr:y>0.1012</cdr:y>
    </cdr:from>
    <cdr:to>
      <cdr:x>0.9774</cdr:x>
      <cdr:y>0.89639</cdr:y>
    </cdr:to>
    <cdr:sp macro="" textlink="">
      <cdr:nvSpPr>
        <cdr:cNvPr id="2" name="Rectangle 1"/>
        <cdr:cNvSpPr/>
      </cdr:nvSpPr>
      <cdr:spPr bwMode="ltGray">
        <a:xfrm xmlns:a="http://schemas.openxmlformats.org/drawingml/2006/main">
          <a:off x="4312920" y="320040"/>
          <a:ext cx="2278380" cy="2514600"/>
        </a:xfrm>
        <a:prstGeom xmlns:a="http://schemas.openxmlformats.org/drawingml/2006/main" prst="rect">
          <a:avLst/>
        </a:prstGeom>
        <a:noFill xmlns:a="http://schemas.openxmlformats.org/drawingml/2006/main"/>
        <a:ln xmlns:a="http://schemas.openxmlformats.org/drawingml/2006/main" w="28575">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E2A78BE-8627-40A8-840F-C2D90C3F7C11}" type="datetimeFigureOut">
              <a:rPr lang="en-US"/>
              <a:pPr>
                <a:defRPr/>
              </a:pPr>
              <a:t>5/6/2016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2AB389F-3D78-4543-8805-C2706274BB7A}" type="slidenum">
              <a:rPr lang="en-US"/>
              <a:pPr>
                <a:defRPr/>
              </a:pPr>
              <a:t>‹#›</a:t>
            </a:fld>
            <a:endParaRPr lang="en-US" dirty="0"/>
          </a:p>
        </p:txBody>
      </p:sp>
    </p:spTree>
    <p:extLst>
      <p:ext uri="{BB962C8B-B14F-4D97-AF65-F5344CB8AC3E}">
        <p14:creationId xmlns:p14="http://schemas.microsoft.com/office/powerpoint/2010/main" val="26400382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DE6F7583-A1C6-4569-92A8-77B1FDC28819}" type="datetimeFigureOut">
              <a:rPr lang="en-US"/>
              <a:pPr>
                <a:defRPr/>
              </a:pPr>
              <a:t>5/6/2016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EA02E83-E908-473A-8A0B-A895009E31A6}" type="slidenum">
              <a:rPr lang="en-US"/>
              <a:pPr>
                <a:defRPr/>
              </a:pPr>
              <a:t>‹#›</a:t>
            </a:fld>
            <a:endParaRPr lang="en-US" dirty="0"/>
          </a:p>
        </p:txBody>
      </p:sp>
    </p:spTree>
    <p:extLst>
      <p:ext uri="{BB962C8B-B14F-4D97-AF65-F5344CB8AC3E}">
        <p14:creationId xmlns:p14="http://schemas.microsoft.com/office/powerpoint/2010/main" val="4214588341"/>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A02E83-E908-473A-8A0B-A895009E31A6}" type="slidenum">
              <a:rPr lang="en-US" smtClean="0"/>
              <a:pPr>
                <a:defRPr/>
              </a:pPr>
              <a:t>1</a:t>
            </a:fld>
            <a:endParaRPr lang="en-US" dirty="0"/>
          </a:p>
        </p:txBody>
      </p:sp>
    </p:spTree>
    <p:extLst>
      <p:ext uri="{BB962C8B-B14F-4D97-AF65-F5344CB8AC3E}">
        <p14:creationId xmlns:p14="http://schemas.microsoft.com/office/powerpoint/2010/main" val="3192498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A02E83-E908-473A-8A0B-A895009E31A6}" type="slidenum">
              <a:rPr lang="en-US" smtClean="0"/>
              <a:pPr>
                <a:defRPr/>
              </a:pPr>
              <a:t>10</a:t>
            </a:fld>
            <a:endParaRPr lang="en-US" dirty="0"/>
          </a:p>
        </p:txBody>
      </p:sp>
    </p:spTree>
    <p:extLst>
      <p:ext uri="{BB962C8B-B14F-4D97-AF65-F5344CB8AC3E}">
        <p14:creationId xmlns:p14="http://schemas.microsoft.com/office/powerpoint/2010/main" val="4245746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A02E83-E908-473A-8A0B-A895009E31A6}" type="slidenum">
              <a:rPr lang="en-US" smtClean="0"/>
              <a:pPr>
                <a:defRPr/>
              </a:pPr>
              <a:t>11</a:t>
            </a:fld>
            <a:endParaRPr lang="en-US" dirty="0"/>
          </a:p>
        </p:txBody>
      </p:sp>
    </p:spTree>
    <p:extLst>
      <p:ext uri="{BB962C8B-B14F-4D97-AF65-F5344CB8AC3E}">
        <p14:creationId xmlns:p14="http://schemas.microsoft.com/office/powerpoint/2010/main" val="253225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A02E83-E908-473A-8A0B-A895009E31A6}" type="slidenum">
              <a:rPr lang="en-US" smtClean="0"/>
              <a:pPr>
                <a:defRPr/>
              </a:pPr>
              <a:t>2</a:t>
            </a:fld>
            <a:endParaRPr lang="en-US" dirty="0"/>
          </a:p>
        </p:txBody>
      </p:sp>
    </p:spTree>
    <p:extLst>
      <p:ext uri="{BB962C8B-B14F-4D97-AF65-F5344CB8AC3E}">
        <p14:creationId xmlns:p14="http://schemas.microsoft.com/office/powerpoint/2010/main" val="2009930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A02E83-E908-473A-8A0B-A895009E31A6}" type="slidenum">
              <a:rPr lang="en-US" smtClean="0"/>
              <a:pPr>
                <a:defRPr/>
              </a:pPr>
              <a:t>3</a:t>
            </a:fld>
            <a:endParaRPr lang="en-US" dirty="0"/>
          </a:p>
        </p:txBody>
      </p:sp>
    </p:spTree>
    <p:extLst>
      <p:ext uri="{BB962C8B-B14F-4D97-AF65-F5344CB8AC3E}">
        <p14:creationId xmlns:p14="http://schemas.microsoft.com/office/powerpoint/2010/main" val="1063846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A02E83-E908-473A-8A0B-A895009E31A6}" type="slidenum">
              <a:rPr lang="en-US" smtClean="0"/>
              <a:pPr>
                <a:defRPr/>
              </a:pPr>
              <a:t>4</a:t>
            </a:fld>
            <a:endParaRPr lang="en-US" dirty="0"/>
          </a:p>
        </p:txBody>
      </p:sp>
    </p:spTree>
    <p:extLst>
      <p:ext uri="{BB962C8B-B14F-4D97-AF65-F5344CB8AC3E}">
        <p14:creationId xmlns:p14="http://schemas.microsoft.com/office/powerpoint/2010/main" val="1987354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A02E83-E908-473A-8A0B-A895009E31A6}" type="slidenum">
              <a:rPr lang="en-US" smtClean="0"/>
              <a:pPr>
                <a:defRPr/>
              </a:pPr>
              <a:t>5</a:t>
            </a:fld>
            <a:endParaRPr lang="en-US" dirty="0"/>
          </a:p>
        </p:txBody>
      </p:sp>
    </p:spTree>
    <p:extLst>
      <p:ext uri="{BB962C8B-B14F-4D97-AF65-F5344CB8AC3E}">
        <p14:creationId xmlns:p14="http://schemas.microsoft.com/office/powerpoint/2010/main" val="90628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A02E83-E908-473A-8A0B-A895009E31A6}" type="slidenum">
              <a:rPr lang="en-US" smtClean="0"/>
              <a:pPr>
                <a:defRPr/>
              </a:pPr>
              <a:t>6</a:t>
            </a:fld>
            <a:endParaRPr lang="en-US" dirty="0"/>
          </a:p>
        </p:txBody>
      </p:sp>
    </p:spTree>
    <p:extLst>
      <p:ext uri="{BB962C8B-B14F-4D97-AF65-F5344CB8AC3E}">
        <p14:creationId xmlns:p14="http://schemas.microsoft.com/office/powerpoint/2010/main" val="1117095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A02E83-E908-473A-8A0B-A895009E31A6}" type="slidenum">
              <a:rPr lang="en-US" smtClean="0"/>
              <a:pPr>
                <a:defRPr/>
              </a:pPr>
              <a:t>7</a:t>
            </a:fld>
            <a:endParaRPr lang="en-US" dirty="0"/>
          </a:p>
        </p:txBody>
      </p:sp>
    </p:spTree>
    <p:extLst>
      <p:ext uri="{BB962C8B-B14F-4D97-AF65-F5344CB8AC3E}">
        <p14:creationId xmlns:p14="http://schemas.microsoft.com/office/powerpoint/2010/main" val="484329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A02E83-E908-473A-8A0B-A895009E31A6}" type="slidenum">
              <a:rPr lang="en-US" smtClean="0"/>
              <a:pPr>
                <a:defRPr/>
              </a:pPr>
              <a:t>8</a:t>
            </a:fld>
            <a:endParaRPr lang="en-US" dirty="0"/>
          </a:p>
        </p:txBody>
      </p:sp>
    </p:spTree>
    <p:extLst>
      <p:ext uri="{BB962C8B-B14F-4D97-AF65-F5344CB8AC3E}">
        <p14:creationId xmlns:p14="http://schemas.microsoft.com/office/powerpoint/2010/main" val="19956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A02E83-E908-473A-8A0B-A895009E31A6}" type="slidenum">
              <a:rPr lang="en-US" smtClean="0"/>
              <a:pPr>
                <a:defRPr/>
              </a:pPr>
              <a:t>9</a:t>
            </a:fld>
            <a:endParaRPr lang="en-US" dirty="0"/>
          </a:p>
        </p:txBody>
      </p:sp>
    </p:spTree>
    <p:extLst>
      <p:ext uri="{BB962C8B-B14F-4D97-AF65-F5344CB8AC3E}">
        <p14:creationId xmlns:p14="http://schemas.microsoft.com/office/powerpoint/2010/main" val="2948717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4" descr="Hands typing on computer keyboard"/>
          <p:cNvPicPr>
            <a:picLocks noChangeAspect="1"/>
          </p:cNvPicPr>
          <p:nvPr userDrawn="1"/>
        </p:nvPicPr>
        <p:blipFill>
          <a:blip r:embed="rId2"/>
          <a:srcRect b="14896"/>
          <a:stretch>
            <a:fillRect/>
          </a:stretch>
        </p:blipFill>
        <p:spPr bwMode="auto">
          <a:xfrm>
            <a:off x="0" y="0"/>
            <a:ext cx="9144000" cy="5829300"/>
          </a:xfrm>
          <a:prstGeom prst="rect">
            <a:avLst/>
          </a:prstGeom>
          <a:noFill/>
          <a:ln w="9525">
            <a:noFill/>
            <a:miter lim="800000"/>
            <a:headEnd/>
            <a:tailEnd/>
          </a:ln>
        </p:spPr>
      </p:pic>
      <p:pic>
        <p:nvPicPr>
          <p:cNvPr id="4" name="Picture 3" descr="U.S. Department of Veterans Affairs"/>
          <p:cNvPicPr>
            <a:picLocks noChangeAspect="1"/>
          </p:cNvPicPr>
          <p:nvPr userDrawn="1"/>
        </p:nvPicPr>
        <p:blipFill>
          <a:blip r:embed="rId3"/>
          <a:srcRect/>
          <a:stretch>
            <a:fillRect/>
          </a:stretch>
        </p:blipFill>
        <p:spPr bwMode="auto">
          <a:xfrm>
            <a:off x="6705600" y="6042025"/>
            <a:ext cx="2143125" cy="641350"/>
          </a:xfrm>
          <a:prstGeom prst="rect">
            <a:avLst/>
          </a:prstGeom>
          <a:noFill/>
          <a:ln w="9525">
            <a:noFill/>
            <a:miter lim="800000"/>
            <a:headEnd/>
            <a:tailEnd/>
          </a:ln>
        </p:spPr>
      </p:pic>
      <p:pic>
        <p:nvPicPr>
          <p:cNvPr id="5" name="Picture 5" descr="VBMS Veterans Benefits Management System"/>
          <p:cNvPicPr>
            <a:picLocks noChangeAspect="1"/>
          </p:cNvPicPr>
          <p:nvPr userDrawn="1"/>
        </p:nvPicPr>
        <p:blipFill>
          <a:blip r:embed="rId4"/>
          <a:srcRect b="26436"/>
          <a:stretch>
            <a:fillRect/>
          </a:stretch>
        </p:blipFill>
        <p:spPr bwMode="auto">
          <a:xfrm>
            <a:off x="258763" y="6132513"/>
            <a:ext cx="3538537" cy="460375"/>
          </a:xfrm>
          <a:prstGeom prst="rect">
            <a:avLst/>
          </a:prstGeom>
          <a:noFill/>
          <a:ln w="9525">
            <a:noFill/>
            <a:miter lim="800000"/>
            <a:headEnd/>
            <a:tailEnd/>
          </a:ln>
        </p:spPr>
      </p:pic>
      <p:sp>
        <p:nvSpPr>
          <p:cNvPr id="6" name="Title 1"/>
          <p:cNvSpPr txBox="1">
            <a:spLocks/>
          </p:cNvSpPr>
          <p:nvPr userDrawn="1"/>
        </p:nvSpPr>
        <p:spPr>
          <a:xfrm>
            <a:off x="609600" y="268288"/>
            <a:ext cx="7772400" cy="1871662"/>
          </a:xfrm>
          <a:prstGeom prst="rect">
            <a:avLst/>
          </a:prstGeom>
        </p:spPr>
        <p:txBody>
          <a:bodyPr anchor="b">
            <a:normAutofit/>
          </a:bodyPr>
          <a:lstStyle/>
          <a:p>
            <a:pPr fontAlgn="auto">
              <a:spcBef>
                <a:spcPct val="20000"/>
              </a:spcBef>
              <a:spcAft>
                <a:spcPts val="0"/>
              </a:spcAft>
              <a:defRPr/>
            </a:pPr>
            <a:endParaRPr lang="en-US" sz="2800" dirty="0">
              <a:solidFill>
                <a:schemeClr val="bg1"/>
              </a:solidFill>
              <a:effectLst>
                <a:outerShdw blurRad="38100" dist="38100" dir="2700000" algn="tl">
                  <a:srgbClr val="000000">
                    <a:alpha val="43137"/>
                  </a:srgbClr>
                </a:outerShdw>
              </a:effectLst>
              <a:latin typeface="Georgia"/>
              <a:cs typeface="+mn-cs"/>
            </a:endParaRPr>
          </a:p>
        </p:txBody>
      </p:sp>
      <p:sp>
        <p:nvSpPr>
          <p:cNvPr id="13" name="Title 12"/>
          <p:cNvSpPr>
            <a:spLocks noGrp="1"/>
          </p:cNvSpPr>
          <p:nvPr>
            <p:ph type="title"/>
          </p:nvPr>
        </p:nvSpPr>
        <p:spPr>
          <a:xfrm>
            <a:off x="358314" y="274638"/>
            <a:ext cx="8328486" cy="1865846"/>
          </a:xfrm>
        </p:spPr>
        <p:txBody>
          <a:bodyPr/>
          <a:lstStyle/>
          <a:p>
            <a:r>
              <a:rPr lang="en-US" dirty="0"/>
              <a:t>Click to edit Master title style</a:t>
            </a:r>
          </a:p>
        </p:txBody>
      </p:sp>
      <p:sp>
        <p:nvSpPr>
          <p:cNvPr id="7" name="Date Placeholder 13"/>
          <p:cNvSpPr>
            <a:spLocks noGrp="1"/>
          </p:cNvSpPr>
          <p:nvPr>
            <p:ph type="dt" sz="half" idx="10"/>
          </p:nvPr>
        </p:nvSpPr>
        <p:spPr>
          <a:xfrm>
            <a:off x="6705600" y="5464175"/>
            <a:ext cx="2133600" cy="365125"/>
          </a:xfrm>
        </p:spPr>
        <p:txBody>
          <a:bodyPr/>
          <a:lstStyle>
            <a:lvl1pPr>
              <a:defRPr dirty="0" smtClean="0">
                <a:solidFill>
                  <a:schemeClr val="tx1"/>
                </a:solidFill>
              </a:defRPr>
            </a:lvl1pPr>
          </a:lstStyle>
          <a:p>
            <a:pPr>
              <a:defRPr/>
            </a:pPr>
            <a:r>
              <a:rPr lang="en-US" dirty="0"/>
              <a:t>December 17, 2012</a:t>
            </a:r>
          </a:p>
        </p:txBody>
      </p:sp>
      <p:sp>
        <p:nvSpPr>
          <p:cNvPr id="8" name="Footer Placeholder 15"/>
          <p:cNvSpPr>
            <a:spLocks noGrp="1"/>
          </p:cNvSpPr>
          <p:nvPr>
            <p:ph type="ftr" sz="quarter" idx="11"/>
          </p:nvPr>
        </p:nvSpPr>
        <p:spPr>
          <a:xfrm>
            <a:off x="5791200" y="1746250"/>
            <a:ext cx="2895600" cy="365125"/>
          </a:xfrm>
        </p:spPr>
        <p:txBody>
          <a:bodyPr/>
          <a:lstStyle>
            <a:lvl1pPr algn="r">
              <a:defRPr sz="1400" dirty="0" smtClean="0">
                <a:solidFill>
                  <a:schemeClr val="bg1"/>
                </a:solidFill>
              </a:defRPr>
            </a:lvl1pPr>
          </a:lstStyle>
          <a:p>
            <a:pPr>
              <a:defRPr/>
            </a:pPr>
            <a:r>
              <a:rPr lang="en-US" dirty="0"/>
              <a:t>Controlled Unclassified Information</a:t>
            </a:r>
          </a:p>
        </p:txBody>
      </p:sp>
      <p:sp>
        <p:nvSpPr>
          <p:cNvPr id="9" name="Slide Number Placeholder 16"/>
          <p:cNvSpPr>
            <a:spLocks noGrp="1"/>
          </p:cNvSpPr>
          <p:nvPr>
            <p:ph type="sldNum" sz="quarter" idx="12"/>
          </p:nvPr>
        </p:nvSpPr>
        <p:spPr/>
        <p:txBody>
          <a:bodyPr/>
          <a:lstStyle>
            <a:lvl1pPr>
              <a:defRPr/>
            </a:lvl1pPr>
          </a:lstStyle>
          <a:p>
            <a:pPr>
              <a:defRPr/>
            </a:pPr>
            <a:fld id="{192E0CDA-2F95-40B8-9B49-CF71974FD52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8314" y="223838"/>
            <a:ext cx="8328486" cy="943405"/>
          </a:xfrm>
        </p:spPr>
        <p:txBody>
          <a:bodyPr/>
          <a:lstStyle>
            <a:lvl1pPr>
              <a:defRPr sz="2400" baseline="0">
                <a:latin typeface="+mj-lt"/>
              </a:defRPr>
            </a:lvl1pPr>
          </a:lstStyle>
          <a:p>
            <a:endParaRPr lang="en-US" dirty="0"/>
          </a:p>
        </p:txBody>
      </p:sp>
      <p:sp>
        <p:nvSpPr>
          <p:cNvPr id="3" name="Content Placeholder 2"/>
          <p:cNvSpPr>
            <a:spLocks noGrp="1"/>
          </p:cNvSpPr>
          <p:nvPr>
            <p:ph idx="1"/>
          </p:nvPr>
        </p:nvSpPr>
        <p:spPr>
          <a:xfrm>
            <a:off x="333375" y="1509198"/>
            <a:ext cx="8503920" cy="4617720"/>
          </a:xfrm>
        </p:spPr>
        <p:txBody>
          <a:bodyPr/>
          <a:lstStyle>
            <a:lvl5pPr>
              <a:defRPr>
                <a:solidFill>
                  <a:schemeClr val="tx1">
                    <a:lumMod val="75000"/>
                    <a:lumOff val="25000"/>
                  </a:schemeClr>
                </a:solidFill>
                <a:latin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pPr>
              <a:defRPr/>
            </a:pPr>
            <a:fld id="{ACCC80D6-F81F-4496-8DE9-9B4189116E76}" type="slidenum">
              <a:rPr lang="en-US"/>
              <a:pPr>
                <a:defRPr/>
              </a:pPr>
              <a:t>‹#›</a:t>
            </a:fld>
            <a:endParaRPr lang="en-US" dirty="0"/>
          </a:p>
        </p:txBody>
      </p:sp>
      <p:sp>
        <p:nvSpPr>
          <p:cNvPr id="5" name="Date Placeholder 7"/>
          <p:cNvSpPr>
            <a:spLocks noGrp="1"/>
          </p:cNvSpPr>
          <p:nvPr>
            <p:ph type="dt" sz="half" idx="11"/>
          </p:nvPr>
        </p:nvSpPr>
        <p:spPr/>
        <p:txBody>
          <a:bodyPr/>
          <a:lstStyle>
            <a:lvl1pPr>
              <a:defRPr/>
            </a:lvl1pPr>
          </a:lstStyle>
          <a:p>
            <a:pPr>
              <a:defRPr/>
            </a:pPr>
            <a:r>
              <a:rPr lang="en-US" dirty="0"/>
              <a:t>December 17, 2012</a:t>
            </a:r>
          </a:p>
        </p:txBody>
      </p:sp>
      <p:sp>
        <p:nvSpPr>
          <p:cNvPr id="6" name="Footer Placeholder 8"/>
          <p:cNvSpPr>
            <a:spLocks noGrp="1"/>
          </p:cNvSpPr>
          <p:nvPr>
            <p:ph type="ftr" sz="quarter" idx="12"/>
          </p:nvPr>
        </p:nvSpPr>
        <p:spPr/>
        <p:txBody>
          <a:bodyPr/>
          <a:lstStyle>
            <a:lvl1pPr>
              <a:defRPr/>
            </a:lvl1pPr>
          </a:lstStyle>
          <a:p>
            <a:pPr>
              <a:defRPr/>
            </a:pPr>
            <a:r>
              <a:rPr lang="en-US" dirty="0"/>
              <a:t>Controlled Unclassified Information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435" y="4406900"/>
            <a:ext cx="7914408" cy="1362075"/>
          </a:xfrm>
        </p:spPr>
        <p:txBody>
          <a:bodyPr anchor="t">
            <a:normAutofit/>
          </a:bodyPr>
          <a:lstStyle>
            <a:lvl1pPr algn="l">
              <a:defRPr sz="2400" b="1" cap="all" spc="100">
                <a:solidFill>
                  <a:schemeClr val="tx1">
                    <a:lumMod val="65000"/>
                    <a:lumOff val="35000"/>
                  </a:schemeClr>
                </a:solidFill>
                <a:latin typeface=""/>
              </a:defRPr>
            </a:lvl1pPr>
          </a:lstStyle>
          <a:p>
            <a:r>
              <a:rPr lang="en-US" dirty="0"/>
              <a:t>Click to edit Master title style</a:t>
            </a:r>
          </a:p>
        </p:txBody>
      </p:sp>
      <p:sp>
        <p:nvSpPr>
          <p:cNvPr id="3" name="Text Placeholder 2"/>
          <p:cNvSpPr>
            <a:spLocks noGrp="1"/>
          </p:cNvSpPr>
          <p:nvPr>
            <p:ph type="body" idx="1"/>
          </p:nvPr>
        </p:nvSpPr>
        <p:spPr>
          <a:xfrm>
            <a:off x="338435" y="2906713"/>
            <a:ext cx="791440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6"/>
          <p:cNvSpPr>
            <a:spLocks noGrp="1"/>
          </p:cNvSpPr>
          <p:nvPr>
            <p:ph type="dt" sz="half" idx="10"/>
          </p:nvPr>
        </p:nvSpPr>
        <p:spPr/>
        <p:txBody>
          <a:bodyPr/>
          <a:lstStyle>
            <a:lvl1pPr>
              <a:defRPr/>
            </a:lvl1pPr>
          </a:lstStyle>
          <a:p>
            <a:pPr>
              <a:defRPr/>
            </a:pPr>
            <a:r>
              <a:rPr lang="en-US" dirty="0"/>
              <a:t>December 17, 2012</a:t>
            </a:r>
          </a:p>
        </p:txBody>
      </p:sp>
      <p:sp>
        <p:nvSpPr>
          <p:cNvPr id="5" name="Slide Number Placeholder 7"/>
          <p:cNvSpPr>
            <a:spLocks noGrp="1"/>
          </p:cNvSpPr>
          <p:nvPr>
            <p:ph type="sldNum" sz="quarter" idx="11"/>
          </p:nvPr>
        </p:nvSpPr>
        <p:spPr/>
        <p:txBody>
          <a:bodyPr/>
          <a:lstStyle>
            <a:lvl1pPr>
              <a:defRPr/>
            </a:lvl1pPr>
          </a:lstStyle>
          <a:p>
            <a:pPr>
              <a:defRPr/>
            </a:pPr>
            <a:fld id="{F2F26316-36D5-4A29-BEDF-33440ED0E1DC}"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r>
              <a:rPr lang="en-US" dirty="0"/>
              <a:t>Controlled Unclassified Information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a:t>Click to edit Master title style</a:t>
            </a:r>
          </a:p>
        </p:txBody>
      </p:sp>
      <p:sp>
        <p:nvSpPr>
          <p:cNvPr id="3" name="Text Placeholder 2"/>
          <p:cNvSpPr>
            <a:spLocks noGrp="1"/>
          </p:cNvSpPr>
          <p:nvPr>
            <p:ph type="body" idx="1"/>
          </p:nvPr>
        </p:nvSpPr>
        <p:spPr>
          <a:xfrm>
            <a:off x="319215" y="1522827"/>
            <a:ext cx="4040188"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19215" y="2162589"/>
            <a:ext cx="4040188" cy="3915602"/>
          </a:xfrm>
        </p:spPr>
        <p:txBody>
          <a:bodyPr>
            <a:normAutofit/>
          </a:bodyPr>
          <a:lstStyle>
            <a:lvl1pPr>
              <a:defRPr sz="1600"/>
            </a:lvl1pPr>
            <a:lvl2pPr>
              <a:defRPr sz="1600"/>
            </a:lvl2pPr>
            <a:lvl3pPr>
              <a:defRPr sz="16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759325" y="1522827"/>
            <a:ext cx="4041775"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59325" y="2162589"/>
            <a:ext cx="4041775" cy="3915602"/>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7" name="Date Placeholder 10"/>
          <p:cNvSpPr>
            <a:spLocks noGrp="1"/>
          </p:cNvSpPr>
          <p:nvPr>
            <p:ph type="dt" sz="half" idx="10"/>
          </p:nvPr>
        </p:nvSpPr>
        <p:spPr/>
        <p:txBody>
          <a:bodyPr/>
          <a:lstStyle>
            <a:lvl1pPr>
              <a:defRPr/>
            </a:lvl1pPr>
          </a:lstStyle>
          <a:p>
            <a:pPr>
              <a:defRPr/>
            </a:pPr>
            <a:r>
              <a:rPr lang="en-US" dirty="0"/>
              <a:t>December 17, 2012</a:t>
            </a:r>
          </a:p>
        </p:txBody>
      </p:sp>
      <p:sp>
        <p:nvSpPr>
          <p:cNvPr id="8" name="Slide Number Placeholder 11"/>
          <p:cNvSpPr>
            <a:spLocks noGrp="1"/>
          </p:cNvSpPr>
          <p:nvPr>
            <p:ph type="sldNum" sz="quarter" idx="11"/>
          </p:nvPr>
        </p:nvSpPr>
        <p:spPr/>
        <p:txBody>
          <a:bodyPr/>
          <a:lstStyle>
            <a:lvl1pPr>
              <a:defRPr/>
            </a:lvl1pPr>
          </a:lstStyle>
          <a:p>
            <a:pPr>
              <a:defRPr/>
            </a:pPr>
            <a:fld id="{DA1602CE-3718-4EF1-B7A7-5F286F2E5394}" type="slidenum">
              <a:rPr lang="en-US"/>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r>
              <a:rPr lang="en-US" dirty="0"/>
              <a:t>Controlled Unclassified Information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8314" y="1218043"/>
            <a:ext cx="8328486" cy="5042225"/>
          </a:xfrm>
        </p:spPr>
        <p:txBody>
          <a:bodyPr anchor="ctr">
            <a:normAutofit/>
          </a:bodyPr>
          <a:lstStyle>
            <a:lvl1pPr algn="ctr">
              <a:defRPr sz="3600">
                <a:solidFill>
                  <a:schemeClr val="tx1"/>
                </a:solidFill>
                <a:latin typeface="+mj-lt"/>
              </a:defRPr>
            </a:lvl1pPr>
          </a:lstStyle>
          <a:p>
            <a:r>
              <a:rPr lang="en-US" dirty="0"/>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CD8FF1A3-DAAC-4891-8A1E-83F585EBFB10}" type="slidenum">
              <a:rPr lang="en-US"/>
              <a:pPr>
                <a:defRPr/>
              </a:pPr>
              <a:t>‹#›</a:t>
            </a:fld>
            <a:endParaRPr lang="en-US" dirty="0"/>
          </a:p>
        </p:txBody>
      </p:sp>
      <p:sp>
        <p:nvSpPr>
          <p:cNvPr id="4" name="Date Placeholder 7"/>
          <p:cNvSpPr>
            <a:spLocks noGrp="1"/>
          </p:cNvSpPr>
          <p:nvPr>
            <p:ph type="dt" sz="half" idx="11"/>
          </p:nvPr>
        </p:nvSpPr>
        <p:spPr/>
        <p:txBody>
          <a:bodyPr/>
          <a:lstStyle>
            <a:lvl1pPr>
              <a:defRPr/>
            </a:lvl1pPr>
          </a:lstStyle>
          <a:p>
            <a:pPr>
              <a:defRPr/>
            </a:pPr>
            <a:r>
              <a:rPr lang="en-US" dirty="0"/>
              <a:t>December 17, 2012</a:t>
            </a:r>
          </a:p>
        </p:txBody>
      </p:sp>
      <p:sp>
        <p:nvSpPr>
          <p:cNvPr id="5" name="Footer Placeholder 8"/>
          <p:cNvSpPr>
            <a:spLocks noGrp="1"/>
          </p:cNvSpPr>
          <p:nvPr>
            <p:ph type="ftr" sz="quarter" idx="12"/>
          </p:nvPr>
        </p:nvSpPr>
        <p:spPr/>
        <p:txBody>
          <a:bodyPr/>
          <a:lstStyle>
            <a:lvl1pPr>
              <a:defRPr/>
            </a:lvl1pPr>
          </a:lstStyle>
          <a:p>
            <a:pPr>
              <a:defRPr/>
            </a:pPr>
            <a:r>
              <a:rPr lang="en-US" dirty="0"/>
              <a:t>Controlled Unclassified Information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4A8FB24B-AF58-460A-8838-85E1DB5D3655}" type="slidenum">
              <a:rPr lang="en-US"/>
              <a:pPr>
                <a:defRPr/>
              </a:pPr>
              <a:t>‹#›</a:t>
            </a:fld>
            <a:endParaRPr lang="en-US" dirty="0"/>
          </a:p>
        </p:txBody>
      </p:sp>
      <p:sp>
        <p:nvSpPr>
          <p:cNvPr id="3" name="Date Placeholder 2"/>
          <p:cNvSpPr>
            <a:spLocks noGrp="1"/>
          </p:cNvSpPr>
          <p:nvPr>
            <p:ph type="dt" sz="half" idx="11"/>
          </p:nvPr>
        </p:nvSpPr>
        <p:spPr/>
        <p:txBody>
          <a:bodyPr/>
          <a:lstStyle>
            <a:lvl1pPr>
              <a:defRPr/>
            </a:lvl1pPr>
          </a:lstStyle>
          <a:p>
            <a:pPr>
              <a:defRPr/>
            </a:pPr>
            <a:r>
              <a:rPr lang="en-US" dirty="0"/>
              <a:t>December 17, 2012</a:t>
            </a:r>
          </a:p>
        </p:txBody>
      </p:sp>
      <p:sp>
        <p:nvSpPr>
          <p:cNvPr id="4" name="Footer Placeholder 4"/>
          <p:cNvSpPr>
            <a:spLocks noGrp="1"/>
          </p:cNvSpPr>
          <p:nvPr>
            <p:ph type="ftr" sz="quarter" idx="12"/>
          </p:nvPr>
        </p:nvSpPr>
        <p:spPr/>
        <p:txBody>
          <a:bodyPr/>
          <a:lstStyle>
            <a:lvl1pPr>
              <a:defRPr/>
            </a:lvl1pPr>
          </a:lstStyle>
          <a:p>
            <a:pPr>
              <a:defRPr/>
            </a:pPr>
            <a:r>
              <a:rPr lang="en-US" dirty="0"/>
              <a:t>Controlled Unclassified Information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29739" y="1520826"/>
            <a:ext cx="1983155" cy="4605336"/>
          </a:xfrm>
          <a:solidFill>
            <a:srgbClr val="FFFFFF"/>
          </a:solidFill>
          <a:ln>
            <a:solidFill>
              <a:srgbClr val="BFBFBF"/>
            </a:solidFill>
          </a:ln>
        </p:spPr>
        <p:txBody>
          <a:bodyPr>
            <a:normAutofit/>
          </a:bodyPr>
          <a:lstStyle>
            <a:lvl1pPr marL="228600" indent="-228600">
              <a:buFont typeface="Arial" pitchFamily="34" charset="0"/>
              <a:buChar char="•"/>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Picture Placeholder 8"/>
          <p:cNvSpPr>
            <a:spLocks noGrp="1"/>
          </p:cNvSpPr>
          <p:nvPr>
            <p:ph type="pic" sz="quarter" idx="13"/>
          </p:nvPr>
        </p:nvSpPr>
        <p:spPr>
          <a:xfrm>
            <a:off x="2312988" y="1520825"/>
            <a:ext cx="6373812" cy="4605338"/>
          </a:xfrm>
        </p:spPr>
        <p:txBody>
          <a:bodyPr rtlCol="0">
            <a:normAutofit/>
          </a:bodyPr>
          <a:lstStyle/>
          <a:p>
            <a:pPr lvl="0"/>
            <a:endParaRPr lang="en-US" noProof="0" dirty="0"/>
          </a:p>
        </p:txBody>
      </p:sp>
      <p:sp>
        <p:nvSpPr>
          <p:cNvPr id="10" name="Title 9"/>
          <p:cNvSpPr>
            <a:spLocks noGrp="1"/>
          </p:cNvSpPr>
          <p:nvPr>
            <p:ph type="title"/>
          </p:nvPr>
        </p:nvSpPr>
        <p:spPr/>
        <p:txBody>
          <a:bodyPr/>
          <a:lstStyle/>
          <a:p>
            <a:r>
              <a:rPr lang="en-US"/>
              <a:t>Click to edit Master title style</a:t>
            </a:r>
          </a:p>
        </p:txBody>
      </p:sp>
      <p:sp>
        <p:nvSpPr>
          <p:cNvPr id="5" name="Slide Number Placeholder 5"/>
          <p:cNvSpPr>
            <a:spLocks noGrp="1"/>
          </p:cNvSpPr>
          <p:nvPr>
            <p:ph type="sldNum" sz="quarter" idx="14"/>
          </p:nvPr>
        </p:nvSpPr>
        <p:spPr/>
        <p:txBody>
          <a:bodyPr/>
          <a:lstStyle>
            <a:lvl1pPr>
              <a:defRPr/>
            </a:lvl1pPr>
          </a:lstStyle>
          <a:p>
            <a:pPr>
              <a:defRPr/>
            </a:pPr>
            <a:fld id="{7CD4EC87-1E45-4CFA-80BA-690A68162887}" type="slidenum">
              <a:rPr lang="en-US"/>
              <a:pPr>
                <a:defRPr/>
              </a:pPr>
              <a:t>‹#›</a:t>
            </a:fld>
            <a:endParaRPr lang="en-US" dirty="0"/>
          </a:p>
        </p:txBody>
      </p:sp>
      <p:sp>
        <p:nvSpPr>
          <p:cNvPr id="6" name="Date Placeholder 7"/>
          <p:cNvSpPr>
            <a:spLocks noGrp="1"/>
          </p:cNvSpPr>
          <p:nvPr>
            <p:ph type="dt" sz="half" idx="15"/>
          </p:nvPr>
        </p:nvSpPr>
        <p:spPr/>
        <p:txBody>
          <a:bodyPr/>
          <a:lstStyle>
            <a:lvl1pPr>
              <a:defRPr/>
            </a:lvl1pPr>
          </a:lstStyle>
          <a:p>
            <a:pPr>
              <a:defRPr/>
            </a:pPr>
            <a:r>
              <a:rPr lang="en-US" dirty="0"/>
              <a:t>December 17, 2012</a:t>
            </a:r>
          </a:p>
        </p:txBody>
      </p:sp>
      <p:sp>
        <p:nvSpPr>
          <p:cNvPr id="7" name="Footer Placeholder 8"/>
          <p:cNvSpPr>
            <a:spLocks noGrp="1"/>
          </p:cNvSpPr>
          <p:nvPr>
            <p:ph type="ftr" sz="quarter" idx="16"/>
          </p:nvPr>
        </p:nvSpPr>
        <p:spPr/>
        <p:txBody>
          <a:bodyPr/>
          <a:lstStyle>
            <a:lvl1pPr>
              <a:defRPr/>
            </a:lvl1pPr>
          </a:lstStyle>
          <a:p>
            <a:pPr>
              <a:defRPr/>
            </a:pPr>
            <a:r>
              <a:rPr lang="en-US" dirty="0"/>
              <a:t>Controlled Unclassified Information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itle 4"/>
          <p:cNvSpPr>
            <a:spLocks noGrp="1"/>
          </p:cNvSpPr>
          <p:nvPr>
            <p:ph type="title"/>
          </p:nvPr>
        </p:nvSpPr>
        <p:spPr/>
        <p:txBody>
          <a:bodyPr/>
          <a:lstStyle>
            <a:lvl1pPr>
              <a:defRPr>
                <a:latin typeface="+mj-lt"/>
              </a:defRPr>
            </a:lvl1pPr>
          </a:lstStyle>
          <a:p>
            <a:r>
              <a:rPr lang="en-US" dirty="0"/>
              <a:t>Click to edit Master title style</a:t>
            </a:r>
          </a:p>
        </p:txBody>
      </p:sp>
      <p:sp>
        <p:nvSpPr>
          <p:cNvPr id="6" name="Slide Number Placeholder 5"/>
          <p:cNvSpPr>
            <a:spLocks noGrp="1"/>
          </p:cNvSpPr>
          <p:nvPr>
            <p:ph type="sldNum" sz="quarter" idx="10"/>
          </p:nvPr>
        </p:nvSpPr>
        <p:spPr/>
        <p:txBody>
          <a:bodyPr/>
          <a:lstStyle>
            <a:lvl1pPr>
              <a:defRPr/>
            </a:lvl1pPr>
          </a:lstStyle>
          <a:p>
            <a:pPr>
              <a:defRPr/>
            </a:pPr>
            <a:fld id="{96A5C165-05A0-457A-8355-08671C46825E}" type="slidenum">
              <a:rPr lang="en-US"/>
              <a:pPr>
                <a:defRPr/>
              </a:pPr>
              <a:t>‹#›</a:t>
            </a:fld>
            <a:endParaRPr lang="en-US" dirty="0"/>
          </a:p>
        </p:txBody>
      </p:sp>
      <p:sp>
        <p:nvSpPr>
          <p:cNvPr id="7" name="Date Placeholder 7"/>
          <p:cNvSpPr>
            <a:spLocks noGrp="1"/>
          </p:cNvSpPr>
          <p:nvPr>
            <p:ph type="dt" sz="half" idx="11"/>
          </p:nvPr>
        </p:nvSpPr>
        <p:spPr/>
        <p:txBody>
          <a:bodyPr/>
          <a:lstStyle>
            <a:lvl1pPr>
              <a:defRPr/>
            </a:lvl1pPr>
          </a:lstStyle>
          <a:p>
            <a:pPr>
              <a:defRPr/>
            </a:pPr>
            <a:r>
              <a:rPr lang="en-US" dirty="0"/>
              <a:t>December 17, 2012</a:t>
            </a:r>
          </a:p>
        </p:txBody>
      </p:sp>
      <p:sp>
        <p:nvSpPr>
          <p:cNvPr id="8" name="Footer Placeholder 8"/>
          <p:cNvSpPr>
            <a:spLocks noGrp="1"/>
          </p:cNvSpPr>
          <p:nvPr>
            <p:ph type="ftr" sz="quarter" idx="12"/>
          </p:nvPr>
        </p:nvSpPr>
        <p:spPr/>
        <p:txBody>
          <a:bodyPr/>
          <a:lstStyle>
            <a:lvl1pPr>
              <a:defRPr/>
            </a:lvl1pPr>
          </a:lstStyle>
          <a:p>
            <a:pPr>
              <a:defRPr/>
            </a:pPr>
            <a:r>
              <a:rPr lang="en-US" dirty="0"/>
              <a:t>Controlled Unclassified Information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BBED2F10-D07E-40CF-8EF9-B4E8EFB624BA}" type="slidenum">
              <a:rPr lang="en-US"/>
              <a:pPr>
                <a:defRPr/>
              </a:pPr>
              <a:t>‹#›</a:t>
            </a:fld>
            <a:endParaRPr lang="en-US" dirty="0"/>
          </a:p>
        </p:txBody>
      </p:sp>
      <p:sp>
        <p:nvSpPr>
          <p:cNvPr id="4" name="Date Placeholder 7"/>
          <p:cNvSpPr>
            <a:spLocks noGrp="1"/>
          </p:cNvSpPr>
          <p:nvPr>
            <p:ph type="dt" sz="half" idx="11"/>
          </p:nvPr>
        </p:nvSpPr>
        <p:spPr/>
        <p:txBody>
          <a:bodyPr/>
          <a:lstStyle>
            <a:lvl1pPr>
              <a:defRPr/>
            </a:lvl1pPr>
          </a:lstStyle>
          <a:p>
            <a:pPr>
              <a:defRPr/>
            </a:pPr>
            <a:r>
              <a:rPr lang="en-US" dirty="0"/>
              <a:t>December 17, 2012</a:t>
            </a:r>
          </a:p>
        </p:txBody>
      </p:sp>
      <p:sp>
        <p:nvSpPr>
          <p:cNvPr id="5" name="Footer Placeholder 8"/>
          <p:cNvSpPr>
            <a:spLocks noGrp="1"/>
          </p:cNvSpPr>
          <p:nvPr>
            <p:ph type="ftr" sz="quarter" idx="12"/>
          </p:nvPr>
        </p:nvSpPr>
        <p:spPr/>
        <p:txBody>
          <a:bodyPr/>
          <a:lstStyle>
            <a:lvl1pPr>
              <a:defRPr/>
            </a:lvl1pPr>
          </a:lstStyle>
          <a:p>
            <a:pPr>
              <a:defRPr/>
            </a:pPr>
            <a:r>
              <a:rPr lang="en-US" dirty="0"/>
              <a:t>Controlled Unclassified Information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58775" y="274638"/>
            <a:ext cx="8328025" cy="9429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33375" y="1504950"/>
            <a:ext cx="8505825" cy="4621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4340225" y="6292850"/>
            <a:ext cx="490538" cy="365125"/>
          </a:xfrm>
          <a:prstGeom prst="rect">
            <a:avLst/>
          </a:prstGeom>
        </p:spPr>
        <p:txBody>
          <a:bodyPr vert="horz" lIns="91440" tIns="45720" rIns="91440" bIns="45720" rtlCol="0" anchor="ctr"/>
          <a:lstStyle>
            <a:lvl1pPr algn="ctr" fontAlgn="auto">
              <a:spcBef>
                <a:spcPts val="0"/>
              </a:spcBef>
              <a:spcAft>
                <a:spcPts val="0"/>
              </a:spcAft>
              <a:defRPr sz="1000" smtClean="0">
                <a:solidFill>
                  <a:schemeClr val="tx1">
                    <a:tint val="75000"/>
                  </a:schemeClr>
                </a:solidFill>
                <a:latin typeface="Calibri"/>
                <a:cs typeface="Calibri"/>
              </a:defRPr>
            </a:lvl1pPr>
          </a:lstStyle>
          <a:p>
            <a:pPr>
              <a:defRPr/>
            </a:pPr>
            <a:fld id="{C2744681-3606-442D-AB6C-D9BCCB21D55E}" type="slidenum">
              <a:rPr lang="en-US"/>
              <a:pPr>
                <a:defRPr/>
              </a:pPr>
              <a:t>‹#›</a:t>
            </a:fld>
            <a:endParaRPr lang="en-US" dirty="0"/>
          </a:p>
        </p:txBody>
      </p:sp>
      <p:pic>
        <p:nvPicPr>
          <p:cNvPr id="1029" name="Picture 3" descr="Thin_headerBar.png"/>
          <p:cNvPicPr>
            <a:picLocks noChangeAspect="1"/>
          </p:cNvPicPr>
          <p:nvPr/>
        </p:nvPicPr>
        <p:blipFill>
          <a:blip r:embed="rId11"/>
          <a:srcRect/>
          <a:stretch>
            <a:fillRect/>
          </a:stretch>
        </p:blipFill>
        <p:spPr bwMode="auto">
          <a:xfrm>
            <a:off x="228600" y="223838"/>
            <a:ext cx="8686800" cy="1009650"/>
          </a:xfrm>
          <a:prstGeom prst="rect">
            <a:avLst/>
          </a:prstGeom>
          <a:noFill/>
          <a:ln w="9525">
            <a:noFill/>
            <a:miter lim="800000"/>
            <a:headEnd/>
            <a:tailEnd/>
          </a:ln>
        </p:spPr>
      </p:pic>
      <p:sp>
        <p:nvSpPr>
          <p:cNvPr id="8" name="Date Placeholder 7"/>
          <p:cNvSpPr>
            <a:spLocks noGrp="1"/>
          </p:cNvSpPr>
          <p:nvPr>
            <p:ph type="dt" sz="half" idx="2"/>
          </p:nvPr>
        </p:nvSpPr>
        <p:spPr>
          <a:xfrm>
            <a:off x="6705600" y="6292850"/>
            <a:ext cx="2133600" cy="365125"/>
          </a:xfrm>
          <a:prstGeom prst="rect">
            <a:avLst/>
          </a:prstGeom>
        </p:spPr>
        <p:txBody>
          <a:bodyPr vert="horz" lIns="91440" tIns="45720" rIns="91440" bIns="45720" rtlCol="0" anchor="ctr"/>
          <a:lstStyle>
            <a:lvl1pPr algn="r" fontAlgn="auto">
              <a:spcBef>
                <a:spcPts val="0"/>
              </a:spcBef>
              <a:spcAft>
                <a:spcPts val="0"/>
              </a:spcAft>
              <a:defRPr sz="1200" dirty="0" smtClean="0">
                <a:solidFill>
                  <a:schemeClr val="tx1">
                    <a:tint val="75000"/>
                  </a:schemeClr>
                </a:solidFill>
                <a:latin typeface="+mn-lt"/>
                <a:cs typeface="+mn-cs"/>
              </a:defRPr>
            </a:lvl1pPr>
          </a:lstStyle>
          <a:p>
            <a:pPr>
              <a:defRPr/>
            </a:pPr>
            <a:r>
              <a:rPr lang="en-US" dirty="0"/>
              <a:t>December 17, 2012</a:t>
            </a:r>
          </a:p>
        </p:txBody>
      </p:sp>
      <p:sp>
        <p:nvSpPr>
          <p:cNvPr id="9" name="Footer Placeholder 8"/>
          <p:cNvSpPr>
            <a:spLocks noGrp="1"/>
          </p:cNvSpPr>
          <p:nvPr>
            <p:ph type="ftr" sz="quarter" idx="3"/>
          </p:nvPr>
        </p:nvSpPr>
        <p:spPr>
          <a:xfrm>
            <a:off x="333375" y="6292850"/>
            <a:ext cx="2895600" cy="365125"/>
          </a:xfrm>
          <a:prstGeom prst="rect">
            <a:avLst/>
          </a:prstGeom>
        </p:spPr>
        <p:txBody>
          <a:bodyPr vert="horz" lIns="91440" tIns="45720" rIns="91440" bIns="45720" rtlCol="0" anchor="ctr"/>
          <a:lstStyle>
            <a:lvl1pPr algn="l" fontAlgn="auto">
              <a:spcBef>
                <a:spcPts val="0"/>
              </a:spcBef>
              <a:spcAft>
                <a:spcPts val="0"/>
              </a:spcAft>
              <a:defRPr sz="1200" dirty="0" smtClean="0">
                <a:solidFill>
                  <a:schemeClr val="tx1">
                    <a:tint val="75000"/>
                  </a:schemeClr>
                </a:solidFill>
                <a:latin typeface="+mn-lt"/>
                <a:cs typeface="+mn-cs"/>
              </a:defRPr>
            </a:lvl1pPr>
          </a:lstStyle>
          <a:p>
            <a:pPr>
              <a:defRPr/>
            </a:pPr>
            <a:r>
              <a:rPr lang="en-US" dirty="0"/>
              <a:t>Controlled Unclassified Information</a:t>
            </a:r>
          </a:p>
        </p:txBody>
      </p:sp>
    </p:spTree>
  </p:cSld>
  <p:clrMap bg1="lt1" tx1="dk1" bg2="lt2" tx2="dk2" accent1="accent1" accent2="accent2" accent3="accent3" accent4="accent4" accent5="accent5" accent6="accent6" hlink="hlink" folHlink="folHlink"/>
  <p:sldLayoutIdLst>
    <p:sldLayoutId id="2147483658" r:id="rId1"/>
    <p:sldLayoutId id="2147483657" r:id="rId2"/>
    <p:sldLayoutId id="2147483659" r:id="rId3"/>
    <p:sldLayoutId id="2147483660" r:id="rId4"/>
    <p:sldLayoutId id="2147483656" r:id="rId5"/>
    <p:sldLayoutId id="2147483661" r:id="rId6"/>
    <p:sldLayoutId id="2147483655" r:id="rId7"/>
    <p:sldLayoutId id="2147483654" r:id="rId8"/>
    <p:sldLayoutId id="2147483653" r:id="rId9"/>
  </p:sldLayoutIdLst>
  <p:hf hdr="0" ftr="0" dt="0"/>
  <p:txStyles>
    <p:titleStyle>
      <a:lvl1pPr algn="l" defTabSz="457200" rtl="0" fontAlgn="base">
        <a:spcBef>
          <a:spcPct val="0"/>
        </a:spcBef>
        <a:spcAft>
          <a:spcPct val="0"/>
        </a:spcAft>
        <a:defRPr sz="2400" kern="1200">
          <a:solidFill>
            <a:schemeClr val="bg1"/>
          </a:solidFill>
          <a:latin typeface="Georgia"/>
          <a:ea typeface="+mj-ea"/>
          <a:cs typeface="Georgia"/>
        </a:defRPr>
      </a:lvl1pPr>
      <a:lvl2pPr algn="l" defTabSz="457200" rtl="0" fontAlgn="base">
        <a:spcBef>
          <a:spcPct val="0"/>
        </a:spcBef>
        <a:spcAft>
          <a:spcPct val="0"/>
        </a:spcAft>
        <a:defRPr sz="2400">
          <a:solidFill>
            <a:schemeClr val="bg1"/>
          </a:solidFill>
          <a:latin typeface="Georgia" pitchFamily="18" charset="0"/>
        </a:defRPr>
      </a:lvl2pPr>
      <a:lvl3pPr algn="l" defTabSz="457200" rtl="0" fontAlgn="base">
        <a:spcBef>
          <a:spcPct val="0"/>
        </a:spcBef>
        <a:spcAft>
          <a:spcPct val="0"/>
        </a:spcAft>
        <a:defRPr sz="2400">
          <a:solidFill>
            <a:schemeClr val="bg1"/>
          </a:solidFill>
          <a:latin typeface="Georgia" pitchFamily="18" charset="0"/>
        </a:defRPr>
      </a:lvl3pPr>
      <a:lvl4pPr algn="l" defTabSz="457200" rtl="0" fontAlgn="base">
        <a:spcBef>
          <a:spcPct val="0"/>
        </a:spcBef>
        <a:spcAft>
          <a:spcPct val="0"/>
        </a:spcAft>
        <a:defRPr sz="2400">
          <a:solidFill>
            <a:schemeClr val="bg1"/>
          </a:solidFill>
          <a:latin typeface="Georgia" pitchFamily="18" charset="0"/>
        </a:defRPr>
      </a:lvl4pPr>
      <a:lvl5pPr algn="l" defTabSz="457200" rtl="0" fontAlgn="base">
        <a:spcBef>
          <a:spcPct val="0"/>
        </a:spcBef>
        <a:spcAft>
          <a:spcPct val="0"/>
        </a:spcAft>
        <a:defRPr sz="2400">
          <a:solidFill>
            <a:schemeClr val="bg1"/>
          </a:solidFill>
          <a:latin typeface="Georgia" pitchFamily="18" charset="0"/>
        </a:defRPr>
      </a:lvl5pPr>
      <a:lvl6pPr marL="457200" algn="l" defTabSz="457200" rtl="0" fontAlgn="base">
        <a:spcBef>
          <a:spcPct val="0"/>
        </a:spcBef>
        <a:spcAft>
          <a:spcPct val="0"/>
        </a:spcAft>
        <a:defRPr sz="2400">
          <a:solidFill>
            <a:schemeClr val="bg1"/>
          </a:solidFill>
          <a:latin typeface="Georgia" pitchFamily="18" charset="0"/>
        </a:defRPr>
      </a:lvl6pPr>
      <a:lvl7pPr marL="914400" algn="l" defTabSz="457200" rtl="0" fontAlgn="base">
        <a:spcBef>
          <a:spcPct val="0"/>
        </a:spcBef>
        <a:spcAft>
          <a:spcPct val="0"/>
        </a:spcAft>
        <a:defRPr sz="2400">
          <a:solidFill>
            <a:schemeClr val="bg1"/>
          </a:solidFill>
          <a:latin typeface="Georgia" pitchFamily="18" charset="0"/>
        </a:defRPr>
      </a:lvl7pPr>
      <a:lvl8pPr marL="1371600" algn="l" defTabSz="457200" rtl="0" fontAlgn="base">
        <a:spcBef>
          <a:spcPct val="0"/>
        </a:spcBef>
        <a:spcAft>
          <a:spcPct val="0"/>
        </a:spcAft>
        <a:defRPr sz="2400">
          <a:solidFill>
            <a:schemeClr val="bg1"/>
          </a:solidFill>
          <a:latin typeface="Georgia" pitchFamily="18" charset="0"/>
        </a:defRPr>
      </a:lvl8pPr>
      <a:lvl9pPr marL="1828800" algn="l" defTabSz="457200" rtl="0" fontAlgn="base">
        <a:spcBef>
          <a:spcPct val="0"/>
        </a:spcBef>
        <a:spcAft>
          <a:spcPct val="0"/>
        </a:spcAft>
        <a:defRPr sz="2400">
          <a:solidFill>
            <a:schemeClr val="bg1"/>
          </a:solidFill>
          <a:latin typeface="Georgia" pitchFamily="18" charset="0"/>
        </a:defRPr>
      </a:lvl9pPr>
    </p:titleStyle>
    <p:bodyStyle>
      <a:lvl1pPr marL="171450" indent="-171450" algn="l" defTabSz="457200" rtl="0" fontAlgn="base">
        <a:spcBef>
          <a:spcPct val="20000"/>
        </a:spcBef>
        <a:spcAft>
          <a:spcPct val="0"/>
        </a:spcAft>
        <a:buFont typeface="Arial" charset="0"/>
        <a:buChar char="•"/>
        <a:defRPr kern="1200">
          <a:solidFill>
            <a:schemeClr val="tx1"/>
          </a:solidFill>
          <a:latin typeface="+mn-lt"/>
          <a:ea typeface="+mn-ea"/>
          <a:cs typeface="Georgia"/>
        </a:defRPr>
      </a:lvl1pPr>
      <a:lvl2pPr marL="628650" indent="-285750" algn="l" defTabSz="457200" rtl="0" fontAlgn="base">
        <a:spcBef>
          <a:spcPct val="20000"/>
        </a:spcBef>
        <a:spcAft>
          <a:spcPct val="0"/>
        </a:spcAft>
        <a:buFont typeface="Arial" charset="0"/>
        <a:buChar char="–"/>
        <a:defRPr sz="1600" kern="1200">
          <a:solidFill>
            <a:schemeClr val="tx1"/>
          </a:solidFill>
          <a:latin typeface="+mn-lt"/>
          <a:ea typeface="+mn-ea"/>
          <a:cs typeface="Georgia"/>
        </a:defRPr>
      </a:lvl2pPr>
      <a:lvl3pPr marL="1143000" indent="-228600" algn="l" defTabSz="457200" rtl="0" fontAlgn="base">
        <a:spcBef>
          <a:spcPct val="20000"/>
        </a:spcBef>
        <a:spcAft>
          <a:spcPct val="0"/>
        </a:spcAft>
        <a:buFont typeface="Arial" charset="0"/>
        <a:buChar char="•"/>
        <a:defRPr sz="1400" kern="1200">
          <a:solidFill>
            <a:schemeClr val="tx1"/>
          </a:solidFill>
          <a:latin typeface="+mn-lt"/>
          <a:ea typeface="+mn-ea"/>
          <a:cs typeface="Georgia"/>
        </a:defRPr>
      </a:lvl3pPr>
      <a:lvl4pPr marL="1600200" indent="-228600" algn="l" defTabSz="457200" rtl="0" fontAlgn="base">
        <a:spcBef>
          <a:spcPct val="20000"/>
        </a:spcBef>
        <a:spcAft>
          <a:spcPct val="0"/>
        </a:spcAft>
        <a:buFont typeface="Arial" charset="0"/>
        <a:buChar char="–"/>
        <a:defRPr sz="1200" kern="1200">
          <a:solidFill>
            <a:schemeClr val="tx1"/>
          </a:solidFill>
          <a:latin typeface="+mn-lt"/>
          <a:ea typeface="+mn-ea"/>
          <a:cs typeface="Georgia"/>
        </a:defRPr>
      </a:lvl4pPr>
      <a:lvl5pPr marL="2057400" indent="-228600" algn="l" defTabSz="457200" rtl="0" fontAlgn="base">
        <a:spcBef>
          <a:spcPct val="20000"/>
        </a:spcBef>
        <a:spcAft>
          <a:spcPct val="0"/>
        </a:spcAft>
        <a:buFont typeface="Arial" charset="0"/>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CCC80D6-F81F-4496-8DE9-9B4189116E76}" type="slidenum">
              <a:rPr lang="en-US" smtClean="0"/>
              <a:pPr>
                <a:defRPr/>
              </a:pPr>
              <a:t>0</a:t>
            </a:fld>
            <a:endParaRPr lang="en-US" dirty="0"/>
          </a:p>
        </p:txBody>
      </p:sp>
      <p:pic>
        <p:nvPicPr>
          <p:cNvPr id="5" name="Picture 4"/>
          <p:cNvPicPr>
            <a:picLocks noChangeAspect="1"/>
          </p:cNvPicPr>
          <p:nvPr/>
        </p:nvPicPr>
        <p:blipFill>
          <a:blip r:embed="rId2"/>
          <a:stretch>
            <a:fillRect/>
          </a:stretch>
        </p:blipFill>
        <p:spPr>
          <a:xfrm>
            <a:off x="232913" y="221510"/>
            <a:ext cx="8687261" cy="5592694"/>
          </a:xfrm>
          <a:prstGeom prst="rect">
            <a:avLst/>
          </a:prstGeom>
        </p:spPr>
      </p:pic>
      <p:sp>
        <p:nvSpPr>
          <p:cNvPr id="6" name="Title 7"/>
          <p:cNvSpPr>
            <a:spLocks noGrp="1"/>
          </p:cNvSpPr>
          <p:nvPr>
            <p:ph type="title"/>
          </p:nvPr>
        </p:nvSpPr>
        <p:spPr>
          <a:xfrm>
            <a:off x="336330" y="1168578"/>
            <a:ext cx="8480425" cy="785603"/>
          </a:xfrm>
        </p:spPr>
        <p:txBody>
          <a:bodyPr rtlCol="0">
            <a:normAutofit/>
          </a:bodyPr>
          <a:lstStyle/>
          <a:p>
            <a:pPr fontAlgn="auto">
              <a:spcAft>
                <a:spcPts val="0"/>
              </a:spcAft>
              <a:defRPr/>
            </a:pPr>
            <a:r>
              <a:rPr lang="en-US" sz="3200" dirty="0">
                <a:effectLst>
                  <a:outerShdw blurRad="38100" dist="38100" dir="2700000" algn="tl">
                    <a:srgbClr val="000000">
                      <a:alpha val="43137"/>
                    </a:srgbClr>
                  </a:outerShdw>
                </a:effectLst>
                <a:latin typeface="+mj-lt"/>
              </a:rPr>
              <a:t>BCDSS – SME Meeting</a:t>
            </a:r>
            <a:endParaRPr lang="en-US" sz="3200" dirty="0">
              <a:latin typeface="+mj-lt"/>
            </a:endParaRPr>
          </a:p>
        </p:txBody>
      </p:sp>
      <p:sp>
        <p:nvSpPr>
          <p:cNvPr id="7" name="TextBox 6"/>
          <p:cNvSpPr txBox="1"/>
          <p:nvPr/>
        </p:nvSpPr>
        <p:spPr>
          <a:xfrm>
            <a:off x="7229494" y="5420597"/>
            <a:ext cx="1690680" cy="369332"/>
          </a:xfrm>
          <a:prstGeom prst="rect">
            <a:avLst/>
          </a:prstGeom>
          <a:noFill/>
        </p:spPr>
        <p:txBody>
          <a:bodyPr wrap="square" rtlCol="0">
            <a:spAutoFit/>
          </a:bodyPr>
          <a:lstStyle/>
          <a:p>
            <a:r>
              <a:rPr lang="en-US" dirty="0" smtClean="0">
                <a:latin typeface="+mn-lt"/>
              </a:rPr>
              <a:t>May 6, </a:t>
            </a:r>
            <a:r>
              <a:rPr lang="en-US" dirty="0">
                <a:latin typeface="+mn-lt"/>
              </a:rPr>
              <a:t>2016</a:t>
            </a:r>
          </a:p>
        </p:txBody>
      </p:sp>
    </p:spTree>
    <p:extLst>
      <p:ext uri="{BB962C8B-B14F-4D97-AF65-F5344CB8AC3E}">
        <p14:creationId xmlns:p14="http://schemas.microsoft.com/office/powerpoint/2010/main" val="1158135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49" y="217114"/>
            <a:ext cx="8328486" cy="943405"/>
          </a:xfrm>
        </p:spPr>
        <p:txBody>
          <a:bodyPr/>
          <a:lstStyle/>
          <a:p>
            <a:r>
              <a:rPr lang="en-US" dirty="0"/>
              <a:t>BCDSS – SME Meeting</a:t>
            </a:r>
            <a:br>
              <a:rPr lang="en-US" dirty="0"/>
            </a:br>
            <a:r>
              <a:rPr lang="en-US" dirty="0"/>
              <a:t>Action Items</a:t>
            </a:r>
          </a:p>
        </p:txBody>
      </p:sp>
      <p:sp>
        <p:nvSpPr>
          <p:cNvPr id="4" name="Slide Number Placeholder 3"/>
          <p:cNvSpPr>
            <a:spLocks noGrp="1"/>
          </p:cNvSpPr>
          <p:nvPr>
            <p:ph type="sldNum" sz="quarter" idx="10"/>
          </p:nvPr>
        </p:nvSpPr>
        <p:spPr/>
        <p:txBody>
          <a:bodyPr/>
          <a:lstStyle/>
          <a:p>
            <a:pPr>
              <a:defRPr/>
            </a:pPr>
            <a:fld id="{ACCC80D6-F81F-4496-8DE9-9B4189116E76}" type="slidenum">
              <a:rPr lang="en-US" smtClean="0"/>
              <a:pPr>
                <a:defRPr/>
              </a:pPr>
              <a:t>9</a:t>
            </a:fld>
            <a:endParaRPr lang="en-US" dirty="0"/>
          </a:p>
        </p:txBody>
      </p:sp>
      <p:sp>
        <p:nvSpPr>
          <p:cNvPr id="12" name="Rectangle 11"/>
          <p:cNvSpPr/>
          <p:nvPr/>
        </p:nvSpPr>
        <p:spPr bwMode="auto">
          <a:xfrm>
            <a:off x="333522" y="1406106"/>
            <a:ext cx="8396409" cy="48867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r>
              <a:rPr lang="en-US" sz="1600" b="1" dirty="0" smtClean="0"/>
              <a:t>Action </a:t>
            </a:r>
            <a:r>
              <a:rPr lang="en-US" sz="1600" b="1" dirty="0"/>
              <a:t>Items from </a:t>
            </a:r>
            <a:r>
              <a:rPr lang="en-US" sz="1600" b="1" dirty="0" smtClean="0"/>
              <a:t>04/22/2016</a:t>
            </a:r>
          </a:p>
          <a:p>
            <a:pPr marL="285750" indent="-285750">
              <a:buFont typeface="Arial" panose="020B0604020202020204" pitchFamily="34" charset="0"/>
              <a:buChar char="•"/>
            </a:pPr>
            <a:r>
              <a:rPr lang="en-US" sz="1600" dirty="0"/>
              <a:t>Old claims are different than the New </a:t>
            </a:r>
            <a:r>
              <a:rPr lang="en-US" sz="1600" dirty="0" smtClean="0"/>
              <a:t>claims</a:t>
            </a:r>
          </a:p>
          <a:p>
            <a:pPr marL="285750" indent="-285750">
              <a:buFont typeface="Arial" panose="020B0604020202020204" pitchFamily="34" charset="0"/>
              <a:buChar char="•"/>
            </a:pPr>
            <a:r>
              <a:rPr lang="en-US" sz="1600" dirty="0" smtClean="0"/>
              <a:t>Ratings evaluation </a:t>
            </a:r>
            <a:r>
              <a:rPr lang="en-US" sz="1600" dirty="0"/>
              <a:t>- went from 10% to NULL; </a:t>
            </a:r>
          </a:p>
          <a:p>
            <a:pPr marL="742950" lvl="1" indent="-285750">
              <a:buFont typeface="Arial" panose="020B0604020202020204" pitchFamily="34" charset="0"/>
              <a:buChar char="•"/>
            </a:pPr>
            <a:r>
              <a:rPr lang="en-US" sz="1600" dirty="0" smtClean="0"/>
              <a:t>Seems </a:t>
            </a:r>
            <a:r>
              <a:rPr lang="en-US" sz="1600" dirty="0"/>
              <a:t>like more </a:t>
            </a:r>
            <a:r>
              <a:rPr lang="en-US" sz="1600" dirty="0" smtClean="0"/>
              <a:t>unusual, </a:t>
            </a:r>
            <a:r>
              <a:rPr lang="en-US" sz="1600" dirty="0"/>
              <a:t>but need </a:t>
            </a:r>
            <a:r>
              <a:rPr lang="en-US" sz="1600" dirty="0" smtClean="0"/>
              <a:t>patterns to verify – David to send the data points to Matthew Padula</a:t>
            </a:r>
            <a:endParaRPr lang="en-US" sz="1600" dirty="0"/>
          </a:p>
          <a:p>
            <a:pPr marL="285750" indent="-285750">
              <a:buFont typeface="Arial" panose="020B0604020202020204" pitchFamily="34" charset="0"/>
              <a:buChar char="•"/>
            </a:pPr>
            <a:r>
              <a:rPr lang="en-US" sz="1600" dirty="0" smtClean="0"/>
              <a:t>Data </a:t>
            </a:r>
            <a:r>
              <a:rPr lang="en-US" sz="1600" dirty="0"/>
              <a:t>verification is in </a:t>
            </a:r>
            <a:r>
              <a:rPr lang="en-US" sz="1600" dirty="0" smtClean="0"/>
              <a:t>progress</a:t>
            </a:r>
          </a:p>
          <a:p>
            <a:r>
              <a:rPr lang="en-US" sz="1600" b="1" dirty="0" smtClean="0"/>
              <a:t>Action Items from 04/29/2016</a:t>
            </a:r>
          </a:p>
          <a:p>
            <a:pPr marL="285750" indent="-285750">
              <a:buFont typeface="Arial" panose="020B0604020202020204" pitchFamily="34" charset="0"/>
              <a:buChar char="•"/>
            </a:pPr>
            <a:r>
              <a:rPr lang="en-US" sz="1600" dirty="0" smtClean="0"/>
              <a:t>CJ/Ganesh to share the updated Epics and User stories with Elizabeth and team – Sent the updated RTM</a:t>
            </a:r>
          </a:p>
          <a:p>
            <a:pPr marL="285750" indent="-285750">
              <a:buFont typeface="Arial" panose="020B0604020202020204" pitchFamily="34" charset="0"/>
              <a:buChar char="•"/>
            </a:pPr>
            <a:r>
              <a:rPr lang="en-US" sz="1600" dirty="0" smtClean="0"/>
              <a:t>CJ/Ganesh to come up with the plan for the upcoming Story board discussion for the next SME call – </a:t>
            </a:r>
          </a:p>
          <a:p>
            <a:r>
              <a:rPr lang="en-US" sz="1600" b="1" dirty="0"/>
              <a:t>Action Items from </a:t>
            </a:r>
            <a:r>
              <a:rPr lang="en-US" sz="1600" b="1" dirty="0" smtClean="0"/>
              <a:t>05/06/2016</a:t>
            </a:r>
          </a:p>
          <a:p>
            <a:pPr marL="285750" indent="-285750">
              <a:buFont typeface="Arial" panose="020B0604020202020204" pitchFamily="34" charset="0"/>
              <a:buChar char="•"/>
            </a:pPr>
            <a:r>
              <a:rPr lang="en-US" sz="1600" dirty="0"/>
              <a:t>David will put together the details of this specific </a:t>
            </a:r>
            <a:r>
              <a:rPr lang="en-US" sz="1600" dirty="0" smtClean="0"/>
              <a:t>situation </a:t>
            </a:r>
            <a:r>
              <a:rPr lang="en-US" sz="1600" dirty="0"/>
              <a:t>and </a:t>
            </a:r>
            <a:r>
              <a:rPr lang="en-US" sz="1600" dirty="0" smtClean="0"/>
              <a:t>sent out </a:t>
            </a:r>
            <a:r>
              <a:rPr lang="en-US" sz="1600" dirty="0"/>
              <a:t>to Elizabeth so that we can reach the right audience to discuss the possible use </a:t>
            </a:r>
            <a:r>
              <a:rPr lang="en-US" sz="1600" dirty="0" smtClean="0"/>
              <a:t>case</a:t>
            </a:r>
            <a:endParaRPr lang="en-US" sz="1600" dirty="0"/>
          </a:p>
          <a:p>
            <a:pPr marL="285750" indent="-285750">
              <a:buFont typeface="Arial" panose="020B0604020202020204" pitchFamily="34" charset="0"/>
              <a:buChar char="•"/>
            </a:pPr>
            <a:r>
              <a:rPr lang="en-US" sz="1600" dirty="0"/>
              <a:t>David will also send out the possible timeframe on 2012 - when this started </a:t>
            </a:r>
            <a:r>
              <a:rPr lang="en-US" sz="1600" dirty="0" smtClean="0"/>
              <a:t>happening</a:t>
            </a:r>
            <a:endParaRPr lang="en-US" sz="1600" dirty="0"/>
          </a:p>
          <a:p>
            <a:pPr marL="285750" indent="-285750">
              <a:buFont typeface="Arial" panose="020B0604020202020204" pitchFamily="34" charset="0"/>
              <a:buChar char="•"/>
            </a:pPr>
            <a:r>
              <a:rPr lang="en-US" sz="1600" dirty="0"/>
              <a:t>David will also send out the Logical grouping - of diagnostics code and possibly convey which groups occur most common</a:t>
            </a:r>
          </a:p>
          <a:p>
            <a:endParaRPr lang="en-US" sz="1600" dirty="0"/>
          </a:p>
        </p:txBody>
      </p:sp>
    </p:spTree>
    <p:extLst>
      <p:ext uri="{BB962C8B-B14F-4D97-AF65-F5344CB8AC3E}">
        <p14:creationId xmlns:p14="http://schemas.microsoft.com/office/powerpoint/2010/main" val="1297598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49" y="217114"/>
            <a:ext cx="8328486" cy="943405"/>
          </a:xfrm>
        </p:spPr>
        <p:txBody>
          <a:bodyPr/>
          <a:lstStyle/>
          <a:p>
            <a:r>
              <a:rPr lang="en-US" dirty="0"/>
              <a:t>BCDSS – SME Meeting</a:t>
            </a:r>
            <a:br>
              <a:rPr lang="en-US" dirty="0"/>
            </a:br>
            <a:r>
              <a:rPr lang="en-US" dirty="0"/>
              <a:t>Questions</a:t>
            </a:r>
          </a:p>
        </p:txBody>
      </p:sp>
      <p:sp>
        <p:nvSpPr>
          <p:cNvPr id="4" name="Slide Number Placeholder 3"/>
          <p:cNvSpPr>
            <a:spLocks noGrp="1"/>
          </p:cNvSpPr>
          <p:nvPr>
            <p:ph type="sldNum" sz="quarter" idx="10"/>
          </p:nvPr>
        </p:nvSpPr>
        <p:spPr/>
        <p:txBody>
          <a:bodyPr/>
          <a:lstStyle/>
          <a:p>
            <a:pPr>
              <a:defRPr/>
            </a:pPr>
            <a:fld id="{ACCC80D6-F81F-4496-8DE9-9B4189116E76}" type="slidenum">
              <a:rPr lang="en-US" smtClean="0"/>
              <a:pPr>
                <a:defRPr/>
              </a:pPr>
              <a:t>10</a:t>
            </a:fld>
            <a:endParaRPr lang="en-US" dirty="0"/>
          </a:p>
        </p:txBody>
      </p:sp>
      <p:sp>
        <p:nvSpPr>
          <p:cNvPr id="5" name="Rectangle 4"/>
          <p:cNvSpPr/>
          <p:nvPr/>
        </p:nvSpPr>
        <p:spPr>
          <a:xfrm>
            <a:off x="3530361" y="1405955"/>
            <a:ext cx="1890261" cy="4508927"/>
          </a:xfrm>
          <a:prstGeom prst="rect">
            <a:avLst/>
          </a:prstGeom>
          <a:noFill/>
        </p:spPr>
        <p:txBody>
          <a:bodyPr wrap="none" lIns="91440" tIns="45720" rIns="91440" bIns="45720">
            <a:spAutoFit/>
          </a:bodyPr>
          <a:lstStyle/>
          <a:p>
            <a:pPr algn="ctr"/>
            <a:r>
              <a:rPr lang="en-US" sz="28700" b="1" cap="none" spc="0" dirty="0">
                <a:ln w="9525">
                  <a:solidFill>
                    <a:schemeClr val="bg1"/>
                  </a:solidFill>
                  <a:prstDash val="solid"/>
                </a:ln>
                <a:solidFill>
                  <a:schemeClr val="tx2">
                    <a:lumMod val="75000"/>
                  </a:schemeClr>
                </a:solidFill>
                <a:effectLst>
                  <a:outerShdw blurRad="12700" dist="38100" dir="2700000" algn="tl" rotWithShape="0">
                    <a:schemeClr val="bg1">
                      <a:lumMod val="50000"/>
                    </a:schemeClr>
                  </a:outerShdw>
                </a:effectLst>
                <a:latin typeface="+mn-lt"/>
              </a:rPr>
              <a:t>?</a:t>
            </a:r>
            <a:endParaRPr lang="en-US" sz="8000" b="1" cap="none" spc="0" dirty="0">
              <a:ln w="9525">
                <a:solidFill>
                  <a:schemeClr val="bg1"/>
                </a:solidFill>
                <a:prstDash val="solid"/>
              </a:ln>
              <a:solidFill>
                <a:schemeClr val="tx2">
                  <a:lumMod val="75000"/>
                </a:schemeClr>
              </a:solidFill>
              <a:effectLst>
                <a:outerShdw blurRad="12700" dist="38100" dir="2700000" algn="tl" rotWithShape="0">
                  <a:schemeClr val="bg1">
                    <a:lumMod val="50000"/>
                  </a:schemeClr>
                </a:outerShdw>
              </a:effectLst>
              <a:latin typeface="+mn-lt"/>
            </a:endParaRPr>
          </a:p>
        </p:txBody>
      </p:sp>
    </p:spTree>
    <p:extLst>
      <p:ext uri="{BB962C8B-B14F-4D97-AF65-F5344CB8AC3E}">
        <p14:creationId xmlns:p14="http://schemas.microsoft.com/office/powerpoint/2010/main" val="1997743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49" y="217114"/>
            <a:ext cx="8328486" cy="943405"/>
          </a:xfrm>
        </p:spPr>
        <p:txBody>
          <a:bodyPr/>
          <a:lstStyle/>
          <a:p>
            <a:r>
              <a:rPr lang="en-US" dirty="0"/>
              <a:t>BCDSS – SME Meeting</a:t>
            </a:r>
            <a:br>
              <a:rPr lang="en-US" dirty="0"/>
            </a:br>
            <a:endParaRPr lang="en-US" dirty="0"/>
          </a:p>
        </p:txBody>
      </p:sp>
      <p:sp>
        <p:nvSpPr>
          <p:cNvPr id="4" name="Slide Number Placeholder 3"/>
          <p:cNvSpPr>
            <a:spLocks noGrp="1"/>
          </p:cNvSpPr>
          <p:nvPr>
            <p:ph type="sldNum" sz="quarter" idx="10"/>
          </p:nvPr>
        </p:nvSpPr>
        <p:spPr/>
        <p:txBody>
          <a:bodyPr/>
          <a:lstStyle/>
          <a:p>
            <a:pPr>
              <a:defRPr/>
            </a:pPr>
            <a:fld id="{ACCC80D6-F81F-4496-8DE9-9B4189116E76}" type="slidenum">
              <a:rPr lang="en-US" smtClean="0"/>
              <a:pPr>
                <a:defRPr/>
              </a:pPr>
              <a:t>11</a:t>
            </a:fld>
            <a:endParaRPr lang="en-US" dirty="0"/>
          </a:p>
        </p:txBody>
      </p:sp>
      <p:sp>
        <p:nvSpPr>
          <p:cNvPr id="5" name="Rectangle 4"/>
          <p:cNvSpPr/>
          <p:nvPr/>
        </p:nvSpPr>
        <p:spPr>
          <a:xfrm>
            <a:off x="2105527" y="2579147"/>
            <a:ext cx="4932952"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2">
                    <a:lumMod val="75000"/>
                  </a:schemeClr>
                </a:solidFill>
                <a:effectLst>
                  <a:outerShdw blurRad="12700" dist="38100" dir="2700000" algn="tl" rotWithShape="0">
                    <a:schemeClr val="bg1">
                      <a:lumMod val="50000"/>
                    </a:schemeClr>
                  </a:outerShdw>
                </a:effectLst>
                <a:latin typeface="+mn-lt"/>
              </a:rPr>
              <a:t>Thank you!</a:t>
            </a:r>
          </a:p>
        </p:txBody>
      </p:sp>
    </p:spTree>
    <p:extLst>
      <p:ext uri="{BB962C8B-B14F-4D97-AF65-F5344CB8AC3E}">
        <p14:creationId xmlns:p14="http://schemas.microsoft.com/office/powerpoint/2010/main" val="333069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49" y="217114"/>
            <a:ext cx="8328486" cy="943405"/>
          </a:xfrm>
        </p:spPr>
        <p:txBody>
          <a:bodyPr/>
          <a:lstStyle/>
          <a:p>
            <a:r>
              <a:rPr lang="en-US" dirty="0" smtClean="0"/>
              <a:t>BCDSS </a:t>
            </a:r>
            <a:r>
              <a:rPr lang="en-US" dirty="0"/>
              <a:t>– </a:t>
            </a:r>
            <a:r>
              <a:rPr lang="en-US" dirty="0" smtClean="0"/>
              <a:t>SME Meeting</a:t>
            </a:r>
            <a:br>
              <a:rPr lang="en-US" dirty="0" smtClean="0"/>
            </a:br>
            <a:r>
              <a:rPr lang="en-US" dirty="0" smtClean="0"/>
              <a:t>Attendance</a:t>
            </a:r>
            <a:endParaRPr lang="en-US" dirty="0"/>
          </a:p>
        </p:txBody>
      </p:sp>
      <p:sp>
        <p:nvSpPr>
          <p:cNvPr id="4" name="Slide Number Placeholder 3"/>
          <p:cNvSpPr>
            <a:spLocks noGrp="1"/>
          </p:cNvSpPr>
          <p:nvPr>
            <p:ph type="sldNum" sz="quarter" idx="10"/>
          </p:nvPr>
        </p:nvSpPr>
        <p:spPr/>
        <p:txBody>
          <a:bodyPr/>
          <a:lstStyle/>
          <a:p>
            <a:pPr>
              <a:defRPr/>
            </a:pPr>
            <a:fld id="{ACCC80D6-F81F-4496-8DE9-9B4189116E76}" type="slidenum">
              <a:rPr lang="en-US" smtClean="0"/>
              <a:pPr>
                <a:defRPr/>
              </a:pPr>
              <a:t>1</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18996583"/>
              </p:ext>
            </p:extLst>
          </p:nvPr>
        </p:nvGraphicFramePr>
        <p:xfrm>
          <a:off x="238484" y="1227476"/>
          <a:ext cx="8663977" cy="4043073"/>
        </p:xfrm>
        <a:graphic>
          <a:graphicData uri="http://schemas.openxmlformats.org/drawingml/2006/table">
            <a:tbl>
              <a:tblPr/>
              <a:tblGrid>
                <a:gridCol w="2573727"/>
                <a:gridCol w="1819275"/>
                <a:gridCol w="2745626"/>
                <a:gridCol w="183878"/>
                <a:gridCol w="1341471"/>
              </a:tblGrid>
              <a:tr h="181054">
                <a:tc gridSpan="2">
                  <a:txBody>
                    <a:bodyPr/>
                    <a:lstStyle/>
                    <a:p>
                      <a:pPr marL="0" algn="l" defTabSz="457200" rtl="0" eaLnBrk="1" fontAlgn="ctr" latinLnBrk="0" hangingPunct="1"/>
                      <a:r>
                        <a:rPr lang="en-US" sz="1000" b="1" i="0" u="none" strike="noStrike" kern="1200" dirty="0" smtClean="0">
                          <a:solidFill>
                            <a:schemeClr val="bg1"/>
                          </a:solidFill>
                          <a:effectLst/>
                          <a:latin typeface="+mn-lt"/>
                          <a:ea typeface="+mn-ea"/>
                          <a:cs typeface="+mn-cs"/>
                        </a:rPr>
                        <a:t>Office SME</a:t>
                      </a:r>
                      <a:endParaRPr lang="en-US" sz="1000" b="1" i="0" u="none" strike="noStrike" kern="1200" dirty="0">
                        <a:solidFill>
                          <a:schemeClr val="bg1"/>
                        </a:solidFill>
                        <a:effectLst/>
                        <a:latin typeface="+mn-lt"/>
                        <a:ea typeface="+mn-ea"/>
                        <a:cs typeface="+mn-cs"/>
                      </a:endParaRPr>
                    </a:p>
                  </a:txBody>
                  <a:tcPr marL="9030" marR="9030" marT="90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3BE"/>
                    </a:solidFill>
                  </a:tcPr>
                </a:tc>
                <a:tc hMerge="1">
                  <a:txBody>
                    <a:bodyPr/>
                    <a:lstStyle/>
                    <a:p>
                      <a:endParaRPr lang="en-US"/>
                    </a:p>
                  </a:txBody>
                  <a:tcPr/>
                </a:tc>
                <a:tc gridSpan="2">
                  <a:txBody>
                    <a:bodyPr/>
                    <a:lstStyle/>
                    <a:p>
                      <a:pPr marL="0" algn="l" defTabSz="457200" rtl="0" eaLnBrk="1" fontAlgn="ctr" latinLnBrk="0" hangingPunct="1"/>
                      <a:r>
                        <a:rPr lang="en-US" sz="1000" b="1" i="0" u="none" strike="noStrike" kern="1200" dirty="0">
                          <a:solidFill>
                            <a:schemeClr val="bg1"/>
                          </a:solidFill>
                          <a:effectLst/>
                          <a:latin typeface="+mn-lt"/>
                          <a:ea typeface="+mn-ea"/>
                          <a:cs typeface="+mn-cs"/>
                        </a:rPr>
                        <a:t>Name </a:t>
                      </a:r>
                    </a:p>
                  </a:txBody>
                  <a:tcPr marL="9030" marR="9030" marT="90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3BE"/>
                    </a:solidFill>
                  </a:tcPr>
                </a:tc>
                <a:tc hMerge="1">
                  <a:txBody>
                    <a:bodyPr/>
                    <a:lstStyle/>
                    <a:p>
                      <a:pPr algn="l" fontAlgn="ctr"/>
                      <a:endParaRPr lang="en-US" sz="1000" b="1" i="0" u="none" strike="noStrike" dirty="0">
                        <a:solidFill>
                          <a:schemeClr val="bg1"/>
                        </a:solidFill>
                        <a:effectLst/>
                        <a:latin typeface="+mn-lt"/>
                      </a:endParaRPr>
                    </a:p>
                  </a:txBody>
                  <a:tcPr marL="9030" marR="9030" marT="90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3BE"/>
                    </a:solidFill>
                  </a:tcPr>
                </a:tc>
                <a:tc>
                  <a:txBody>
                    <a:bodyPr/>
                    <a:lstStyle/>
                    <a:p>
                      <a:pPr algn="l" fontAlgn="ctr"/>
                      <a:r>
                        <a:rPr lang="en-US" sz="1000" b="1" i="0" u="none" strike="noStrike" dirty="0">
                          <a:solidFill>
                            <a:schemeClr val="bg1"/>
                          </a:solidFill>
                          <a:effectLst/>
                          <a:latin typeface="+mn-lt"/>
                        </a:rPr>
                        <a:t>Attendance</a:t>
                      </a:r>
                    </a:p>
                  </a:txBody>
                  <a:tcPr marL="9030" marR="9030" marT="90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3BE"/>
                    </a:solidFill>
                  </a:tcPr>
                </a:tc>
              </a:tr>
              <a:tr h="181054">
                <a:tc gridSpan="5">
                  <a:txBody>
                    <a:bodyPr/>
                    <a:lstStyle/>
                    <a:p>
                      <a:pPr algn="l" fontAlgn="ctr"/>
                      <a:r>
                        <a:rPr lang="en-US" sz="1050" b="1" i="0" u="none" strike="noStrike" dirty="0" smtClean="0">
                          <a:solidFill>
                            <a:sysClr val="windowText" lastClr="000000"/>
                          </a:solidFill>
                          <a:effectLst/>
                          <a:latin typeface="+mn-lt"/>
                        </a:rPr>
                        <a:t>Veteran Health Administration Innovations Program</a:t>
                      </a:r>
                      <a:endParaRPr lang="en-US" sz="1050" b="1" i="0" u="none" strike="noStrike" dirty="0">
                        <a:solidFill>
                          <a:sysClr val="windowText" lastClr="000000"/>
                        </a:solidFill>
                        <a:effectLst/>
                        <a:latin typeface="+mn-lt"/>
                      </a:endParaRPr>
                    </a:p>
                  </a:txBody>
                  <a:tcPr marL="9030" marR="9030" marT="90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1054">
                <a:tc>
                  <a:txBody>
                    <a:bodyPr/>
                    <a:lstStyle/>
                    <a:p>
                      <a:pPr marL="0" marR="0" algn="l" defTabSz="457200" rtl="0" eaLnBrk="1" fontAlgn="ctr" latinLnBrk="0" hangingPunct="1">
                        <a:spcBef>
                          <a:spcPts val="0"/>
                        </a:spcBef>
                        <a:spcAft>
                          <a:spcPts val="0"/>
                        </a:spcAft>
                      </a:pPr>
                      <a:r>
                        <a:rPr lang="en-US" sz="1050" b="0" i="0" u="none" strike="noStrike" kern="1200">
                          <a:solidFill>
                            <a:sysClr val="windowText" lastClr="000000"/>
                          </a:solidFill>
                          <a:effectLst/>
                          <a:latin typeface="+mn-lt"/>
                          <a:ea typeface="+mn-ea"/>
                          <a:cs typeface="+mn-cs"/>
                        </a:rPr>
                        <a:t>Innovation Coordinator</a:t>
                      </a:r>
                    </a:p>
                  </a:txBody>
                  <a:tcPr marL="8890" marR="8890" marT="88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ctr" latinLnBrk="0" hangingPunct="1"/>
                      <a:r>
                        <a:rPr lang="en-US" sz="1050" b="0" i="0" u="none" strike="noStrike" kern="1200" dirty="0">
                          <a:solidFill>
                            <a:sysClr val="windowText" lastClr="000000"/>
                          </a:solidFill>
                          <a:effectLst/>
                          <a:latin typeface="+mn-lt"/>
                          <a:ea typeface="+mn-ea"/>
                          <a:cs typeface="+mn-cs"/>
                        </a:rPr>
                        <a:t>Brian Stevenson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algn="ctr" defTabSz="457200" rtl="0" eaLnBrk="1" fontAlgn="ctr" latinLnBrk="0" hangingPunct="1"/>
                      <a:endParaRPr lang="en-US" sz="1050" b="0" i="0" u="none" strike="noStrike" kern="1200" dirty="0">
                        <a:solidFill>
                          <a:sysClr val="windowText" lastClr="000000"/>
                        </a:solidFill>
                        <a:effectLst/>
                        <a:latin typeface="+mn-lt"/>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b" latinLnBrk="0" hangingPunct="1"/>
                      <a:r>
                        <a:rPr lang="en-US" sz="1100" b="0" i="0" u="none" strike="noStrike" kern="1200" dirty="0" smtClean="0">
                          <a:solidFill>
                            <a:sysClr val="windowText" lastClr="000000"/>
                          </a:solidFill>
                          <a:effectLst/>
                          <a:latin typeface="+mn-lt"/>
                          <a:ea typeface="+mn-ea"/>
                          <a:cs typeface="+mn-cs"/>
                        </a:rPr>
                        <a:t>*</a:t>
                      </a:r>
                      <a:r>
                        <a:rPr lang="en-US" sz="1100" b="0" i="0" u="none" strike="noStrike" kern="1200" dirty="0">
                          <a:solidFill>
                            <a:sysClr val="windowText" lastClr="000000"/>
                          </a:solidFill>
                          <a:effectLst/>
                          <a:latin typeface="+mn-lt"/>
                          <a:ea typeface="+mn-ea"/>
                          <a:cs typeface="+mn-cs"/>
                        </a:rPr>
                        <a:t> </a:t>
                      </a:r>
                    </a:p>
                  </a:txBody>
                  <a:tcPr marL="9030" marR="9030" marT="90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81054">
                <a:tc>
                  <a:txBody>
                    <a:bodyPr/>
                    <a:lstStyle/>
                    <a:p>
                      <a:pPr marL="0" marR="0" algn="l" defTabSz="457200" rtl="0" eaLnBrk="1" fontAlgn="ctr" latinLnBrk="0" hangingPunct="1">
                        <a:spcBef>
                          <a:spcPts val="0"/>
                        </a:spcBef>
                        <a:spcAft>
                          <a:spcPts val="0"/>
                        </a:spcAft>
                      </a:pPr>
                      <a:r>
                        <a:rPr lang="en-US" sz="1050" b="0" i="0" u="none" strike="noStrike" kern="1200">
                          <a:solidFill>
                            <a:sysClr val="windowText" lastClr="000000"/>
                          </a:solidFill>
                          <a:effectLst/>
                          <a:latin typeface="+mn-lt"/>
                          <a:ea typeface="+mn-ea"/>
                          <a:cs typeface="+mn-cs"/>
                        </a:rPr>
                        <a:t>OSP Liaison</a:t>
                      </a:r>
                    </a:p>
                  </a:txBody>
                  <a:tcPr marL="8890" marR="8890" marT="88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ctr" latinLnBrk="0" hangingPunct="1"/>
                      <a:r>
                        <a:rPr lang="en-US" sz="1050" b="0" i="0" u="none" strike="noStrike" kern="1200" dirty="0">
                          <a:solidFill>
                            <a:sysClr val="windowText" lastClr="000000"/>
                          </a:solidFill>
                          <a:effectLst/>
                          <a:latin typeface="+mn-lt"/>
                          <a:ea typeface="+mn-ea"/>
                          <a:cs typeface="+mn-cs"/>
                        </a:rPr>
                        <a:t>Edward L Wells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algn="ctr" defTabSz="457200" rtl="0" eaLnBrk="1" fontAlgn="ctr" latinLnBrk="0" hangingPunct="1"/>
                      <a:endParaRPr lang="en-US" sz="1050" b="0" i="0" u="none" strike="noStrike" kern="1200" dirty="0">
                        <a:solidFill>
                          <a:sysClr val="windowText" lastClr="000000"/>
                        </a:solidFill>
                        <a:effectLst/>
                        <a:latin typeface="+mn-lt"/>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b" latinLnBrk="0" hangingPunct="1"/>
                      <a:r>
                        <a:rPr lang="en-US" sz="1100" b="0" i="0" u="none" strike="noStrike" kern="1200" dirty="0">
                          <a:solidFill>
                            <a:sysClr val="windowText" lastClr="000000"/>
                          </a:solidFill>
                          <a:effectLst/>
                          <a:latin typeface="+mn-lt"/>
                          <a:ea typeface="+mn-ea"/>
                          <a:cs typeface="+mn-cs"/>
                        </a:rPr>
                        <a:t>*</a:t>
                      </a:r>
                    </a:p>
                  </a:txBody>
                  <a:tcPr marL="9030" marR="9030" marT="90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204912">
                <a:tc>
                  <a:txBody>
                    <a:bodyPr/>
                    <a:lstStyle/>
                    <a:p>
                      <a:pPr marL="0" marR="0" algn="l" defTabSz="457200" rtl="0" eaLnBrk="1" fontAlgn="ctr" latinLnBrk="0" hangingPunct="1">
                        <a:spcBef>
                          <a:spcPts val="0"/>
                        </a:spcBef>
                        <a:spcAft>
                          <a:spcPts val="0"/>
                        </a:spcAft>
                      </a:pPr>
                      <a:r>
                        <a:rPr lang="en-US" sz="1050" b="0" i="0" u="none" strike="noStrike" kern="1200">
                          <a:solidFill>
                            <a:sysClr val="windowText" lastClr="000000"/>
                          </a:solidFill>
                          <a:effectLst/>
                          <a:latin typeface="+mn-lt"/>
                          <a:ea typeface="+mn-ea"/>
                          <a:cs typeface="+mn-cs"/>
                        </a:rPr>
                        <a:t>Product Owner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ctr" latinLnBrk="0" hangingPunct="1"/>
                      <a:r>
                        <a:rPr lang="en-US" sz="1050" b="0" i="0" u="none" strike="noStrike" kern="1200" dirty="0" smtClean="0">
                          <a:solidFill>
                            <a:sysClr val="windowText" lastClr="000000"/>
                          </a:solidFill>
                          <a:effectLst/>
                          <a:latin typeface="+mn-lt"/>
                          <a:ea typeface="+mn-ea"/>
                          <a:cs typeface="+mn-cs"/>
                        </a:rPr>
                        <a:t>Elizabeth </a:t>
                      </a:r>
                      <a:r>
                        <a:rPr lang="en-US" sz="1050" b="0" i="0" u="none" strike="noStrike" kern="1200" dirty="0">
                          <a:solidFill>
                            <a:sysClr val="windowText" lastClr="000000"/>
                          </a:solidFill>
                          <a:effectLst/>
                          <a:latin typeface="+mn-lt"/>
                          <a:ea typeface="+mn-ea"/>
                          <a:cs typeface="+mn-cs"/>
                        </a:rPr>
                        <a:t>Wollin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algn="ctr" defTabSz="457200" rtl="0" eaLnBrk="1" fontAlgn="ctr" latinLnBrk="0" hangingPunct="1"/>
                      <a:endParaRPr lang="en-US" sz="1050" b="0" i="0" u="none" strike="noStrike" kern="1200" dirty="0">
                        <a:solidFill>
                          <a:sysClr val="windowText" lastClr="000000"/>
                        </a:solidFill>
                        <a:effectLst/>
                        <a:latin typeface="+mn-lt"/>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b" latinLnBrk="0" hangingPunct="1"/>
                      <a:r>
                        <a:rPr lang="en-US" sz="1100" b="0" i="0" u="none" strike="noStrike" kern="1200" dirty="0" smtClean="0">
                          <a:solidFill>
                            <a:sysClr val="windowText" lastClr="000000"/>
                          </a:solidFill>
                          <a:effectLst/>
                          <a:latin typeface="+mn-lt"/>
                          <a:ea typeface="+mn-ea"/>
                          <a:cs typeface="+mn-cs"/>
                        </a:rPr>
                        <a:t>*</a:t>
                      </a:r>
                      <a:endParaRPr lang="en-US" sz="110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81054">
                <a:tc>
                  <a:txBody>
                    <a:bodyPr/>
                    <a:lstStyle/>
                    <a:p>
                      <a:pPr marL="0" marR="0" algn="l" defTabSz="457200" rtl="0" eaLnBrk="1" fontAlgn="ctr" latinLnBrk="0" hangingPunct="1">
                        <a:spcBef>
                          <a:spcPts val="0"/>
                        </a:spcBef>
                        <a:spcAft>
                          <a:spcPts val="0"/>
                        </a:spcAft>
                      </a:pPr>
                      <a:r>
                        <a:rPr lang="en-US" sz="1050" b="0" i="0" u="none" strike="noStrike" kern="1200" dirty="0">
                          <a:solidFill>
                            <a:sysClr val="windowText" lastClr="000000"/>
                          </a:solidFill>
                          <a:effectLst/>
                          <a:latin typeface="+mn-lt"/>
                          <a:ea typeface="+mn-ea"/>
                          <a:cs typeface="+mn-cs"/>
                        </a:rPr>
                        <a:t>OBPI Representative</a:t>
                      </a:r>
                    </a:p>
                  </a:txBody>
                  <a:tcPr marL="8890" marR="8890" marT="88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ctr" latinLnBrk="0" hangingPunct="1"/>
                      <a:r>
                        <a:rPr lang="en-US" sz="1050" b="0" i="0" u="none" strike="noStrike" kern="1200" dirty="0">
                          <a:solidFill>
                            <a:sysClr val="windowText" lastClr="000000"/>
                          </a:solidFill>
                          <a:effectLst/>
                          <a:latin typeface="+mn-lt"/>
                          <a:ea typeface="+mn-ea"/>
                          <a:cs typeface="+mn-cs"/>
                        </a:rPr>
                        <a:t>Kaitlin Conron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algn="ctr" defTabSz="457200" rtl="0" eaLnBrk="1" fontAlgn="ctr" latinLnBrk="0" hangingPunct="1"/>
                      <a:endParaRPr lang="en-US" sz="1050" b="0" i="0" u="none" strike="noStrike" kern="1200" dirty="0">
                        <a:solidFill>
                          <a:sysClr val="windowText" lastClr="000000"/>
                        </a:solidFill>
                        <a:effectLst/>
                        <a:latin typeface="+mn-lt"/>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b" latinLnBrk="0" hangingPunct="1"/>
                      <a:r>
                        <a:rPr lang="en-US" sz="1100" b="0" i="0" u="none" strike="noStrike" kern="1200" dirty="0" smtClean="0">
                          <a:solidFill>
                            <a:sysClr val="windowText" lastClr="000000"/>
                          </a:solidFill>
                          <a:effectLst/>
                          <a:latin typeface="+mn-lt"/>
                          <a:ea typeface="+mn-ea"/>
                          <a:cs typeface="+mn-cs"/>
                        </a:rPr>
                        <a:t>*</a:t>
                      </a:r>
                      <a:endParaRPr lang="en-US" sz="1100" b="0" i="0" u="none" strike="noStrike" kern="1200" dirty="0">
                        <a:solidFill>
                          <a:sysClr val="windowText" lastClr="000000"/>
                        </a:solidFill>
                        <a:effectLst/>
                        <a:latin typeface="+mn-lt"/>
                        <a:ea typeface="+mn-ea"/>
                        <a:cs typeface="+mn-cs"/>
                      </a:endParaRPr>
                    </a:p>
                  </a:txBody>
                  <a:tcPr marL="9030" marR="9030" marT="90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46750">
                <a:tc>
                  <a:txBody>
                    <a:bodyPr/>
                    <a:lstStyle/>
                    <a:p>
                      <a:pPr marL="0" marR="0" algn="l" defTabSz="457200" rtl="0" eaLnBrk="1" fontAlgn="ctr" latinLnBrk="0" hangingPunct="1">
                        <a:spcBef>
                          <a:spcPts val="0"/>
                        </a:spcBef>
                        <a:spcAft>
                          <a:spcPts val="0"/>
                        </a:spcAft>
                      </a:pPr>
                      <a:r>
                        <a:rPr lang="en-US" sz="1050" b="0" i="0" u="none" strike="noStrike" kern="1200" dirty="0">
                          <a:solidFill>
                            <a:sysClr val="windowText" lastClr="000000"/>
                          </a:solidFill>
                          <a:effectLst/>
                          <a:latin typeface="+mn-lt"/>
                          <a:ea typeface="+mn-ea"/>
                          <a:cs typeface="+mn-cs"/>
                        </a:rPr>
                        <a:t>OBPI Representative</a:t>
                      </a:r>
                    </a:p>
                  </a:txBody>
                  <a:tcPr marL="8890" marR="8890" marT="88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ctr" latinLnBrk="0" hangingPunct="1"/>
                      <a:r>
                        <a:rPr lang="en-US" sz="1050" b="0" i="0" u="none" strike="noStrike" kern="1200" dirty="0">
                          <a:solidFill>
                            <a:sysClr val="windowText" lastClr="000000"/>
                          </a:solidFill>
                          <a:effectLst/>
                          <a:latin typeface="+mn-lt"/>
                          <a:ea typeface="+mn-ea"/>
                          <a:cs typeface="+mn-cs"/>
                        </a:rPr>
                        <a:t>Matthew Padula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algn="ctr" defTabSz="457200" rtl="0" eaLnBrk="1" fontAlgn="ctr" latinLnBrk="0" hangingPunct="1"/>
                      <a:endParaRPr lang="en-US" sz="1050" b="0" i="0" u="none" strike="noStrike" kern="1200" dirty="0">
                        <a:solidFill>
                          <a:sysClr val="windowText" lastClr="000000"/>
                        </a:solidFill>
                        <a:effectLst/>
                        <a:latin typeface="+mn-lt"/>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b" latinLnBrk="0" hangingPunct="1"/>
                      <a:r>
                        <a:rPr lang="en-US" sz="1100" b="0" i="0" u="none" strike="noStrike" kern="1200" dirty="0" smtClean="0">
                          <a:solidFill>
                            <a:sysClr val="windowText" lastClr="000000"/>
                          </a:solidFill>
                          <a:effectLst/>
                          <a:latin typeface="+mn-lt"/>
                          <a:ea typeface="+mn-ea"/>
                          <a:cs typeface="+mn-cs"/>
                        </a:rPr>
                        <a:t>*</a:t>
                      </a:r>
                      <a:endParaRPr lang="en-US" sz="1100" b="0" i="0" u="none" strike="noStrike" kern="1200" dirty="0">
                        <a:solidFill>
                          <a:sysClr val="windowText" lastClr="000000"/>
                        </a:solidFill>
                        <a:effectLst/>
                        <a:latin typeface="+mn-lt"/>
                        <a:ea typeface="+mn-ea"/>
                        <a:cs typeface="+mn-cs"/>
                      </a:endParaRPr>
                    </a:p>
                  </a:txBody>
                  <a:tcPr marL="9030" marR="9030" marT="90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81054">
                <a:tc>
                  <a:txBody>
                    <a:bodyPr/>
                    <a:lstStyle/>
                    <a:p>
                      <a:pPr marL="0" marR="0" algn="l" defTabSz="457200" rtl="0" eaLnBrk="1" fontAlgn="ctr" latinLnBrk="0" hangingPunct="1">
                        <a:spcBef>
                          <a:spcPts val="0"/>
                        </a:spcBef>
                        <a:spcAft>
                          <a:spcPts val="0"/>
                        </a:spcAft>
                      </a:pPr>
                      <a:r>
                        <a:rPr lang="en-US" sz="1050" b="0" i="0" u="none" strike="noStrike" kern="1200" dirty="0">
                          <a:solidFill>
                            <a:sysClr val="windowText" lastClr="000000"/>
                          </a:solidFill>
                          <a:effectLst/>
                          <a:latin typeface="+mn-lt"/>
                          <a:ea typeface="+mn-ea"/>
                          <a:cs typeface="+mn-cs"/>
                        </a:rPr>
                        <a:t>SME</a:t>
                      </a:r>
                    </a:p>
                  </a:txBody>
                  <a:tcPr marL="8890" marR="8890" marT="88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ctr" latinLnBrk="0" hangingPunct="1"/>
                      <a:r>
                        <a:rPr lang="en-US" sz="1050" b="0" i="0" u="none" strike="noStrike" kern="1200" dirty="0">
                          <a:solidFill>
                            <a:sysClr val="windowText" lastClr="000000"/>
                          </a:solidFill>
                          <a:effectLst/>
                          <a:latin typeface="+mn-lt"/>
                          <a:ea typeface="+mn-ea"/>
                          <a:cs typeface="+mn-cs"/>
                        </a:rPr>
                        <a:t>Paul J Shute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algn="ctr" defTabSz="457200" rtl="0" eaLnBrk="1" fontAlgn="ctr" latinLnBrk="0" hangingPunct="1"/>
                      <a:endParaRPr lang="en-US" sz="1050" b="0" i="0" u="none" strike="noStrike" kern="1200" dirty="0">
                        <a:solidFill>
                          <a:sysClr val="windowText" lastClr="000000"/>
                        </a:solidFill>
                        <a:effectLst/>
                        <a:latin typeface="+mn-lt"/>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b" latinLnBrk="0" hangingPunct="1"/>
                      <a:endParaRPr lang="en-US" sz="1100" b="0" i="0" u="none" strike="noStrike" kern="1200" dirty="0">
                        <a:solidFill>
                          <a:sysClr val="windowText" lastClr="000000"/>
                        </a:solidFill>
                        <a:effectLst/>
                        <a:latin typeface="+mn-lt"/>
                        <a:ea typeface="+mn-ea"/>
                        <a:cs typeface="+mn-cs"/>
                      </a:endParaRPr>
                    </a:p>
                  </a:txBody>
                  <a:tcPr marL="9030" marR="9030" marT="90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81054">
                <a:tc>
                  <a:txBody>
                    <a:bodyPr/>
                    <a:lstStyle/>
                    <a:p>
                      <a:pPr marL="0" marR="0" algn="l" defTabSz="457200" rtl="0" eaLnBrk="1" fontAlgn="ctr" latinLnBrk="0" hangingPunct="1">
                        <a:spcBef>
                          <a:spcPts val="0"/>
                        </a:spcBef>
                        <a:spcAft>
                          <a:spcPts val="0"/>
                        </a:spcAft>
                      </a:pPr>
                      <a:r>
                        <a:rPr lang="en-US" sz="1050" b="0" i="0" u="none" strike="noStrike" kern="1200" dirty="0">
                          <a:solidFill>
                            <a:sysClr val="windowText" lastClr="000000"/>
                          </a:solidFill>
                          <a:effectLst/>
                          <a:latin typeface="+mn-lt"/>
                          <a:ea typeface="+mn-ea"/>
                          <a:cs typeface="+mn-cs"/>
                        </a:rPr>
                        <a:t>SME</a:t>
                      </a:r>
                    </a:p>
                  </a:txBody>
                  <a:tcPr marL="8890" marR="8890" marT="88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ctr" latinLnBrk="0" hangingPunct="1"/>
                      <a:r>
                        <a:rPr lang="en-US" sz="1050" b="0" i="0" u="none" strike="noStrike" kern="1200" dirty="0">
                          <a:solidFill>
                            <a:sysClr val="windowText" lastClr="000000"/>
                          </a:solidFill>
                          <a:effectLst/>
                          <a:latin typeface="+mn-lt"/>
                          <a:ea typeface="+mn-ea"/>
                          <a:cs typeface="+mn-cs"/>
                        </a:rPr>
                        <a:t>VILAYPHONG SENTHEP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algn="ctr" defTabSz="457200" rtl="0" eaLnBrk="1" fontAlgn="ctr" latinLnBrk="0" hangingPunct="1"/>
                      <a:endParaRPr lang="en-US" sz="1050" b="0" i="0" u="none" strike="noStrike" kern="1200" dirty="0">
                        <a:solidFill>
                          <a:sysClr val="windowText" lastClr="000000"/>
                        </a:solidFill>
                        <a:effectLst/>
                        <a:latin typeface="+mn-lt"/>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b" latinLnBrk="0" hangingPunct="1"/>
                      <a:r>
                        <a:rPr lang="en-US" sz="1100" b="0" i="0" u="none" strike="noStrike" kern="1200" dirty="0" smtClean="0">
                          <a:solidFill>
                            <a:sysClr val="windowText" lastClr="000000"/>
                          </a:solidFill>
                          <a:effectLst/>
                          <a:latin typeface="+mn-lt"/>
                          <a:ea typeface="+mn-ea"/>
                          <a:cs typeface="+mn-cs"/>
                        </a:rPr>
                        <a:t>*</a:t>
                      </a:r>
                      <a:endParaRPr lang="en-US" sz="1100" b="0" i="0" u="none" strike="noStrike" kern="1200" dirty="0">
                        <a:solidFill>
                          <a:sysClr val="windowText" lastClr="000000"/>
                        </a:solidFill>
                        <a:effectLst/>
                        <a:latin typeface="+mn-lt"/>
                        <a:ea typeface="+mn-ea"/>
                        <a:cs typeface="+mn-cs"/>
                      </a:endParaRPr>
                    </a:p>
                  </a:txBody>
                  <a:tcPr marL="9030" marR="9030" marT="90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81054">
                <a:tc>
                  <a:txBody>
                    <a:bodyPr/>
                    <a:lstStyle/>
                    <a:p>
                      <a:pPr marL="0" marR="0" algn="l" defTabSz="457200" rtl="0" eaLnBrk="1" fontAlgn="ctr" latinLnBrk="0" hangingPunct="1">
                        <a:spcBef>
                          <a:spcPts val="0"/>
                        </a:spcBef>
                        <a:spcAft>
                          <a:spcPts val="0"/>
                        </a:spcAft>
                      </a:pPr>
                      <a:r>
                        <a:rPr lang="en-US" sz="1050" b="0" i="0" u="none" strike="noStrike" kern="1200" dirty="0">
                          <a:solidFill>
                            <a:sysClr val="windowText" lastClr="000000"/>
                          </a:solidFill>
                          <a:effectLst/>
                          <a:latin typeface="+mn-lt"/>
                          <a:ea typeface="+mn-ea"/>
                          <a:cs typeface="+mn-cs"/>
                        </a:rPr>
                        <a:t>OBPI Representative</a:t>
                      </a:r>
                    </a:p>
                  </a:txBody>
                  <a:tcPr marL="8890" marR="8890" marT="88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ctr" latinLnBrk="0" hangingPunct="1"/>
                      <a:r>
                        <a:rPr lang="en-US" sz="1050" b="0" i="0" u="none" strike="noStrike" kern="1200" dirty="0" smtClean="0">
                          <a:solidFill>
                            <a:sysClr val="windowText" lastClr="000000"/>
                          </a:solidFill>
                          <a:effectLst/>
                          <a:latin typeface="+mn-lt"/>
                          <a:ea typeface="+mn-ea"/>
                          <a:cs typeface="+mn-cs"/>
                        </a:rPr>
                        <a:t>Karla Leal</a:t>
                      </a:r>
                      <a:endParaRPr lang="en-US" sz="105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algn="ctr" defTabSz="457200" rtl="0" eaLnBrk="1" fontAlgn="ctr" latinLnBrk="0" hangingPunct="1"/>
                      <a:endParaRPr lang="en-US" sz="105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b" latinLnBrk="0" hangingPunct="1"/>
                      <a:r>
                        <a:rPr lang="en-US" sz="1100" b="0" i="0" u="none" strike="noStrike" kern="1200" dirty="0" smtClean="0">
                          <a:solidFill>
                            <a:sysClr val="windowText" lastClr="000000"/>
                          </a:solidFill>
                          <a:effectLst/>
                          <a:latin typeface="+mn-lt"/>
                          <a:ea typeface="+mn-ea"/>
                          <a:cs typeface="+mn-cs"/>
                        </a:rPr>
                        <a:t>*</a:t>
                      </a:r>
                      <a:endParaRPr lang="en-US" sz="1100" b="0" i="0" u="none" strike="noStrike" kern="1200" dirty="0">
                        <a:solidFill>
                          <a:sysClr val="windowText" lastClr="000000"/>
                        </a:solidFill>
                        <a:effectLst/>
                        <a:latin typeface="+mn-lt"/>
                        <a:ea typeface="+mn-ea"/>
                        <a:cs typeface="+mn-cs"/>
                      </a:endParaRPr>
                    </a:p>
                  </a:txBody>
                  <a:tcPr marL="9030" marR="9030" marT="90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81054">
                <a:tc gridSpan="5">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50" b="1" i="0" u="none" strike="noStrike" kern="1200" dirty="0" smtClean="0">
                        <a:solidFill>
                          <a:sysClr val="windowText" lastClr="000000"/>
                        </a:solidFill>
                        <a:effectLst/>
                        <a:latin typeface="+mn-lt"/>
                        <a:ea typeface="+mn-ea"/>
                        <a:cs typeface="+mn-cs"/>
                      </a:endParaRPr>
                    </a:p>
                  </a:txBody>
                  <a:tcPr marL="9030" marR="9030" marT="90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1561">
                <a:tc>
                  <a:txBody>
                    <a:bodyPr/>
                    <a:lstStyle/>
                    <a:p>
                      <a:pPr marL="0" algn="l" defTabSz="457200" rtl="0" eaLnBrk="1" fontAlgn="ctr" latinLnBrk="0" hangingPunct="1"/>
                      <a:r>
                        <a:rPr lang="en-US" sz="1050" b="0" i="0" u="none" strike="noStrike" kern="1200" dirty="0" smtClean="0">
                          <a:solidFill>
                            <a:sysClr val="windowText" lastClr="000000"/>
                          </a:solidFill>
                          <a:effectLst/>
                          <a:latin typeface="+mn-lt"/>
                          <a:ea typeface="+mn-ea"/>
                          <a:cs typeface="+mn-cs"/>
                        </a:rPr>
                        <a:t>Pro Sphere (BCDSS)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ctr" latinLnBrk="0" hangingPunct="1"/>
                      <a:r>
                        <a:rPr lang="en-US" sz="1050" b="0" i="0" u="none" strike="noStrike" kern="1200" dirty="0">
                          <a:solidFill>
                            <a:sysClr val="windowText" lastClr="000000"/>
                          </a:solidFill>
                          <a:effectLst/>
                          <a:latin typeface="+mn-lt"/>
                          <a:ea typeface="+mn-ea"/>
                          <a:cs typeface="+mn-cs"/>
                        </a:rPr>
                        <a:t>Bhupinder Pal. Singh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algn="ctr" defTabSz="457200" rtl="0" eaLnBrk="1" fontAlgn="ctr" latinLnBrk="0" hangingPunct="1"/>
                      <a:endParaRPr lang="en-US" sz="105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b" latinLnBrk="0" hangingPunct="1"/>
                      <a:r>
                        <a:rPr lang="en-US" sz="1100" b="0" i="0" u="none" strike="noStrike" kern="1200" dirty="0" smtClean="0">
                          <a:solidFill>
                            <a:sysClr val="windowText" lastClr="000000"/>
                          </a:solidFill>
                          <a:effectLst/>
                          <a:latin typeface="+mn-lt"/>
                          <a:ea typeface="+mn-ea"/>
                          <a:cs typeface="+mn-cs"/>
                        </a:rPr>
                        <a:t>*</a:t>
                      </a:r>
                      <a:endParaRPr lang="en-US" sz="110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81561">
                <a:tc>
                  <a:txBody>
                    <a:bodyPr/>
                    <a:lstStyle/>
                    <a:p>
                      <a:pPr marL="0" algn="l" defTabSz="457200" rtl="0" eaLnBrk="1" fontAlgn="ctr" latinLnBrk="0" hangingPunct="1"/>
                      <a:r>
                        <a:rPr lang="en-US" sz="1050" b="0" i="0" u="none" strike="noStrike" kern="1200" dirty="0" smtClean="0">
                          <a:solidFill>
                            <a:sysClr val="windowText" lastClr="000000"/>
                          </a:solidFill>
                          <a:effectLst/>
                          <a:latin typeface="+mn-lt"/>
                          <a:ea typeface="+mn-ea"/>
                          <a:cs typeface="+mn-cs"/>
                        </a:rPr>
                        <a:t>Pro Sphere (BCDSS)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ctr" latinLnBrk="0" hangingPunct="1"/>
                      <a:r>
                        <a:rPr lang="en-US" sz="1050" b="0" i="0" u="none" strike="noStrike" kern="1200" dirty="0">
                          <a:solidFill>
                            <a:sysClr val="windowText" lastClr="000000"/>
                          </a:solidFill>
                          <a:effectLst/>
                          <a:latin typeface="+mn-lt"/>
                          <a:ea typeface="+mn-ea"/>
                          <a:cs typeface="+mn-cs"/>
                        </a:rPr>
                        <a:t>Chiranjeevi Puttaswamy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algn="ctr" defTabSz="457200" rtl="0" eaLnBrk="1" fontAlgn="ctr" latinLnBrk="0" hangingPunct="1"/>
                      <a:endParaRPr lang="en-US" sz="105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b" latinLnBrk="0" hangingPunct="1"/>
                      <a:r>
                        <a:rPr lang="en-US" sz="1100" b="0" i="0" u="none" strike="noStrike" kern="1200" dirty="0" smtClean="0">
                          <a:solidFill>
                            <a:sysClr val="windowText" lastClr="000000"/>
                          </a:solidFill>
                          <a:effectLst/>
                          <a:latin typeface="+mn-lt"/>
                          <a:ea typeface="+mn-ea"/>
                          <a:cs typeface="+mn-cs"/>
                        </a:rPr>
                        <a:t>*</a:t>
                      </a:r>
                      <a:endParaRPr lang="en-US" sz="110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81561">
                <a:tc>
                  <a:txBody>
                    <a:bodyPr/>
                    <a:lstStyle/>
                    <a:p>
                      <a:pPr marL="0" algn="l" defTabSz="457200" rtl="0" eaLnBrk="1" fontAlgn="ctr" latinLnBrk="0" hangingPunct="1"/>
                      <a:r>
                        <a:rPr lang="en-US" sz="1050" b="0" i="0" u="none" strike="noStrike" kern="1200" dirty="0" smtClean="0">
                          <a:solidFill>
                            <a:sysClr val="windowText" lastClr="000000"/>
                          </a:solidFill>
                          <a:effectLst/>
                          <a:latin typeface="+mn-lt"/>
                          <a:ea typeface="+mn-ea"/>
                          <a:cs typeface="+mn-cs"/>
                        </a:rPr>
                        <a:t>Pro Sphere (BCDSS)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ctr" defTabSz="457200" rtl="0" eaLnBrk="1" fontAlgn="ctr" latinLnBrk="0" hangingPunct="1"/>
                      <a:r>
                        <a:rPr lang="en-US" sz="1050" b="0" i="0" u="none" strike="noStrike" kern="1200" dirty="0">
                          <a:solidFill>
                            <a:sysClr val="windowText" lastClr="000000"/>
                          </a:solidFill>
                          <a:effectLst/>
                          <a:latin typeface="+mn-lt"/>
                          <a:ea typeface="+mn-ea"/>
                          <a:cs typeface="+mn-cs"/>
                        </a:rPr>
                        <a:t>Darrell Dorman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algn="ctr" defTabSz="457200" rtl="0" eaLnBrk="1" fontAlgn="ctr" latinLnBrk="0" hangingPunct="1"/>
                      <a:endParaRPr lang="en-US" sz="105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ctr" defTabSz="457200" rtl="0" eaLnBrk="1" fontAlgn="b" latinLnBrk="0" hangingPunct="1"/>
                      <a:r>
                        <a:rPr lang="en-US" sz="1100" b="0" i="0" u="none" strike="noStrike" kern="1200" dirty="0" smtClean="0">
                          <a:solidFill>
                            <a:sysClr val="windowText" lastClr="000000"/>
                          </a:solidFill>
                          <a:effectLst/>
                          <a:latin typeface="+mn-lt"/>
                          <a:ea typeface="+mn-ea"/>
                          <a:cs typeface="+mn-cs"/>
                        </a:rPr>
                        <a:t>*</a:t>
                      </a:r>
                      <a:endParaRPr lang="en-US" sz="110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81561">
                <a:tc>
                  <a:txBody>
                    <a:bodyPr/>
                    <a:lstStyle/>
                    <a:p>
                      <a:pPr marL="0" algn="l" defTabSz="457200" rtl="0" eaLnBrk="1" fontAlgn="ctr" latinLnBrk="0" hangingPunct="1"/>
                      <a:r>
                        <a:rPr lang="en-US" sz="1050" b="0" i="0" u="none" strike="noStrike" kern="1200" dirty="0" smtClean="0">
                          <a:solidFill>
                            <a:sysClr val="windowText" lastClr="000000"/>
                          </a:solidFill>
                          <a:effectLst/>
                          <a:latin typeface="+mn-lt"/>
                          <a:ea typeface="+mn-ea"/>
                          <a:cs typeface="+mn-cs"/>
                        </a:rPr>
                        <a:t>PWS (BCDSS)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ctr" latinLnBrk="0" hangingPunct="1"/>
                      <a:r>
                        <a:rPr lang="en-US" sz="1050" b="0" i="0" u="none" strike="noStrike" kern="1200" dirty="0">
                          <a:solidFill>
                            <a:sysClr val="windowText" lastClr="000000"/>
                          </a:solidFill>
                          <a:effectLst/>
                          <a:latin typeface="+mn-lt"/>
                          <a:ea typeface="+mn-ea"/>
                          <a:cs typeface="+mn-cs"/>
                        </a:rPr>
                        <a:t>David Teague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algn="ctr" defTabSz="457200" rtl="0" eaLnBrk="1" fontAlgn="ctr" latinLnBrk="0" hangingPunct="1"/>
                      <a:endParaRPr lang="en-US" sz="105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b" latinLnBrk="0" hangingPunct="1"/>
                      <a:r>
                        <a:rPr lang="en-US" sz="1100" b="0" i="0" u="none" strike="noStrike" kern="1200" dirty="0" smtClean="0">
                          <a:solidFill>
                            <a:sysClr val="windowText" lastClr="000000"/>
                          </a:solidFill>
                          <a:effectLst/>
                          <a:latin typeface="+mn-lt"/>
                          <a:ea typeface="+mn-ea"/>
                          <a:cs typeface="+mn-cs"/>
                        </a:rPr>
                        <a:t>*</a:t>
                      </a:r>
                      <a:endParaRPr lang="en-US" sz="110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81561">
                <a:tc>
                  <a:txBody>
                    <a:bodyPr/>
                    <a:lstStyle/>
                    <a:p>
                      <a:pPr marL="0" algn="l" defTabSz="457200" rtl="0" eaLnBrk="1" fontAlgn="ctr" latinLnBrk="0" hangingPunct="1"/>
                      <a:r>
                        <a:rPr lang="en-US" sz="1050" b="0" i="0" u="none" strike="noStrike" kern="1200" dirty="0" smtClean="0">
                          <a:solidFill>
                            <a:sysClr val="windowText" lastClr="000000"/>
                          </a:solidFill>
                          <a:effectLst/>
                          <a:latin typeface="+mn-lt"/>
                          <a:ea typeface="+mn-ea"/>
                          <a:cs typeface="+mn-cs"/>
                        </a:rPr>
                        <a:t>Pro Sphere (BCDSS)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ctr" latinLnBrk="0" hangingPunct="1"/>
                      <a:r>
                        <a:rPr lang="en-US" sz="1050" b="0" i="0" u="none" strike="noStrike" kern="1200" dirty="0" smtClean="0">
                          <a:solidFill>
                            <a:sysClr val="windowText" lastClr="000000"/>
                          </a:solidFill>
                          <a:effectLst/>
                          <a:latin typeface="+mn-lt"/>
                          <a:ea typeface="+mn-ea"/>
                          <a:cs typeface="+mn-cs"/>
                        </a:rPr>
                        <a:t>Dominic Yeh</a:t>
                      </a:r>
                      <a:endParaRPr lang="en-US" sz="105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algn="ctr" defTabSz="457200" rtl="0" eaLnBrk="1" fontAlgn="ctr" latinLnBrk="0" hangingPunct="1"/>
                      <a:endParaRPr lang="en-US" sz="105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b" latinLnBrk="0" hangingPunct="1"/>
                      <a:r>
                        <a:rPr lang="en-US" sz="1100" b="0" i="0" u="none" strike="noStrike" kern="1200" dirty="0" smtClean="0">
                          <a:solidFill>
                            <a:sysClr val="windowText" lastClr="000000"/>
                          </a:solidFill>
                          <a:effectLst/>
                          <a:latin typeface="+mn-lt"/>
                          <a:ea typeface="+mn-ea"/>
                          <a:cs typeface="+mn-cs"/>
                        </a:rPr>
                        <a:t>*</a:t>
                      </a:r>
                      <a:endParaRPr lang="en-US" sz="110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81561">
                <a:tc>
                  <a:txBody>
                    <a:bodyPr/>
                    <a:lstStyle/>
                    <a:p>
                      <a:pPr marL="0" algn="l" defTabSz="457200" rtl="0" eaLnBrk="1" fontAlgn="ctr" latinLnBrk="0" hangingPunct="1"/>
                      <a:r>
                        <a:rPr lang="en-US" sz="1050" b="0" i="0" u="none" strike="noStrike" kern="1200" dirty="0" smtClean="0">
                          <a:solidFill>
                            <a:sysClr val="windowText" lastClr="000000"/>
                          </a:solidFill>
                          <a:effectLst/>
                          <a:latin typeface="+mn-lt"/>
                          <a:ea typeface="+mn-ea"/>
                          <a:cs typeface="+mn-cs"/>
                        </a:rPr>
                        <a:t>Pro Sphere (BCDSS)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ctr" latinLnBrk="0" hangingPunct="1"/>
                      <a:r>
                        <a:rPr lang="en-US" sz="1050" b="0" i="0" u="none" strike="noStrike" kern="1200" dirty="0">
                          <a:solidFill>
                            <a:sysClr val="windowText" lastClr="000000"/>
                          </a:solidFill>
                          <a:effectLst/>
                          <a:latin typeface="+mn-lt"/>
                          <a:ea typeface="+mn-ea"/>
                          <a:cs typeface="+mn-cs"/>
                        </a:rPr>
                        <a:t>Erik Rothwell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algn="ctr" defTabSz="457200" rtl="0" eaLnBrk="1" fontAlgn="ctr" latinLnBrk="0" hangingPunct="1"/>
                      <a:endParaRPr lang="en-US" sz="105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b" latinLnBrk="0" hangingPunct="1"/>
                      <a:r>
                        <a:rPr lang="en-US" sz="1100" b="0" i="0" u="none" strike="noStrike" kern="1200" dirty="0" smtClean="0">
                          <a:solidFill>
                            <a:sysClr val="windowText" lastClr="000000"/>
                          </a:solidFill>
                          <a:effectLst/>
                          <a:latin typeface="+mn-lt"/>
                          <a:ea typeface="+mn-ea"/>
                          <a:cs typeface="+mn-cs"/>
                        </a:rPr>
                        <a:t>*</a:t>
                      </a:r>
                      <a:endParaRPr lang="en-US" sz="110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212799">
                <a:tc>
                  <a:txBody>
                    <a:bodyPr/>
                    <a:lstStyle/>
                    <a:p>
                      <a:pPr marL="0" algn="l" defTabSz="457200" rtl="0" eaLnBrk="1" fontAlgn="ctr" latinLnBrk="0" hangingPunct="1"/>
                      <a:r>
                        <a:rPr lang="en-US" sz="1050" b="0" i="0" u="none" strike="noStrike" kern="1200" dirty="0" smtClean="0">
                          <a:solidFill>
                            <a:sysClr val="windowText" lastClr="000000"/>
                          </a:solidFill>
                          <a:effectLst/>
                          <a:latin typeface="+mn-lt"/>
                          <a:ea typeface="+mn-ea"/>
                          <a:cs typeface="+mn-cs"/>
                        </a:rPr>
                        <a:t>Pro Sphere (BCDSS)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ctr" latinLnBrk="0" hangingPunct="1"/>
                      <a:r>
                        <a:rPr lang="en-US" sz="1050" b="0" i="0" u="none" strike="noStrike" kern="1200" dirty="0">
                          <a:solidFill>
                            <a:sysClr val="windowText" lastClr="000000"/>
                          </a:solidFill>
                          <a:effectLst/>
                          <a:latin typeface="+mn-lt"/>
                          <a:ea typeface="+mn-ea"/>
                          <a:cs typeface="+mn-cs"/>
                        </a:rPr>
                        <a:t>Ganesh Panneer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algn="ctr" defTabSz="457200" rtl="0" eaLnBrk="1" fontAlgn="ctr" latinLnBrk="0" hangingPunct="1"/>
                      <a:endParaRPr lang="en-US" sz="105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b" latinLnBrk="0" hangingPunct="1"/>
                      <a:r>
                        <a:rPr lang="en-US" sz="1100" b="0" i="0" u="none" strike="noStrike" kern="1200" dirty="0" smtClean="0">
                          <a:solidFill>
                            <a:sysClr val="windowText" lastClr="000000"/>
                          </a:solidFill>
                          <a:effectLst/>
                          <a:latin typeface="+mn-lt"/>
                          <a:ea typeface="+mn-ea"/>
                          <a:cs typeface="+mn-cs"/>
                        </a:rPr>
                        <a:t>*</a:t>
                      </a:r>
                      <a:endParaRPr lang="en-US" sz="110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85157">
                <a:tc>
                  <a:txBody>
                    <a:bodyPr/>
                    <a:lstStyle/>
                    <a:p>
                      <a:pPr marL="0" algn="l" defTabSz="457200" rtl="0" eaLnBrk="1" fontAlgn="ctr" latinLnBrk="0" hangingPunct="1"/>
                      <a:r>
                        <a:rPr lang="en-US" sz="1050" b="0" i="0" u="none" strike="noStrike" kern="1200" dirty="0" smtClean="0">
                          <a:solidFill>
                            <a:sysClr val="windowText" lastClr="000000"/>
                          </a:solidFill>
                          <a:effectLst/>
                          <a:latin typeface="+mn-lt"/>
                          <a:ea typeface="+mn-ea"/>
                          <a:cs typeface="+mn-cs"/>
                        </a:rPr>
                        <a:t>SPARC (BCDSS)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ctr" latinLnBrk="0" hangingPunct="1"/>
                      <a:r>
                        <a:rPr lang="en-US" sz="1050" b="0" i="0" u="none" strike="noStrike" kern="1200" dirty="0">
                          <a:solidFill>
                            <a:sysClr val="windowText" lastClr="000000"/>
                          </a:solidFill>
                          <a:effectLst/>
                          <a:latin typeface="+mn-lt"/>
                          <a:ea typeface="+mn-ea"/>
                          <a:cs typeface="+mn-cs"/>
                        </a:rPr>
                        <a:t>Jeffrey Bamba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algn="ctr" defTabSz="457200" rtl="0" eaLnBrk="1" fontAlgn="ctr" latinLnBrk="0" hangingPunct="1"/>
                      <a:endParaRPr lang="en-US" sz="105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b" latinLnBrk="0" hangingPunct="1"/>
                      <a:endParaRPr lang="en-US" sz="110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81561">
                <a:tc>
                  <a:txBody>
                    <a:bodyPr/>
                    <a:lstStyle/>
                    <a:p>
                      <a:pPr marL="0" algn="l" defTabSz="457200" rtl="0" eaLnBrk="1" fontAlgn="ctr" latinLnBrk="0" hangingPunct="1"/>
                      <a:r>
                        <a:rPr lang="en-US" sz="1050" b="0" i="0" u="none" strike="noStrike" kern="1200" dirty="0" smtClean="0">
                          <a:solidFill>
                            <a:sysClr val="windowText" lastClr="000000"/>
                          </a:solidFill>
                          <a:effectLst/>
                          <a:latin typeface="+mn-lt"/>
                          <a:ea typeface="+mn-ea"/>
                          <a:cs typeface="+mn-cs"/>
                        </a:rPr>
                        <a:t>Pro Sphere (BCDSS)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ctr" latinLnBrk="0" hangingPunct="1"/>
                      <a:r>
                        <a:rPr lang="en-US" sz="1050" b="0" i="0" u="none" strike="noStrike" kern="1200" dirty="0">
                          <a:solidFill>
                            <a:sysClr val="windowText" lastClr="000000"/>
                          </a:solidFill>
                          <a:effectLst/>
                          <a:latin typeface="+mn-lt"/>
                          <a:ea typeface="+mn-ea"/>
                          <a:cs typeface="+mn-cs"/>
                        </a:rPr>
                        <a:t>Pete Grazaitis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algn="ctr" defTabSz="457200" rtl="0" eaLnBrk="1" fontAlgn="ctr" latinLnBrk="0" hangingPunct="1"/>
                      <a:endParaRPr lang="en-US" sz="105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b" latinLnBrk="0" hangingPunct="1"/>
                      <a:r>
                        <a:rPr lang="en-US" sz="1100" b="0" i="0" u="none" strike="noStrike" kern="1200" dirty="0" smtClean="0">
                          <a:solidFill>
                            <a:sysClr val="windowText" lastClr="000000"/>
                          </a:solidFill>
                          <a:effectLst/>
                          <a:latin typeface="+mn-lt"/>
                          <a:ea typeface="+mn-ea"/>
                          <a:cs typeface="+mn-cs"/>
                        </a:rPr>
                        <a:t>*</a:t>
                      </a:r>
                      <a:endParaRPr lang="en-US" sz="110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81561">
                <a:tc>
                  <a:txBody>
                    <a:bodyPr/>
                    <a:lstStyle/>
                    <a:p>
                      <a:pPr marL="0" algn="l" defTabSz="457200" rtl="0" eaLnBrk="1" fontAlgn="ctr" latinLnBrk="0" hangingPunct="1"/>
                      <a:r>
                        <a:rPr lang="en-US" sz="1050" b="0" i="0" u="none" strike="noStrike" kern="1200" dirty="0" smtClean="0">
                          <a:solidFill>
                            <a:sysClr val="windowText" lastClr="000000"/>
                          </a:solidFill>
                          <a:effectLst/>
                          <a:latin typeface="+mn-lt"/>
                          <a:ea typeface="+mn-ea"/>
                          <a:cs typeface="+mn-cs"/>
                        </a:rPr>
                        <a:t>Pro Sphere (BCDSS)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ctr" latinLnBrk="0" hangingPunct="1"/>
                      <a:r>
                        <a:rPr lang="en-US" sz="1050" b="0" i="0" u="none" strike="noStrike" kern="1200" dirty="0">
                          <a:solidFill>
                            <a:sysClr val="windowText" lastClr="000000"/>
                          </a:solidFill>
                          <a:effectLst/>
                          <a:latin typeface="+mn-lt"/>
                          <a:ea typeface="+mn-ea"/>
                          <a:cs typeface="+mn-cs"/>
                        </a:rPr>
                        <a:t>Rebecca Garcia DeJesus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algn="ctr" defTabSz="457200" rtl="0" eaLnBrk="1" fontAlgn="ctr" latinLnBrk="0" hangingPunct="1"/>
                      <a:endParaRPr lang="en-US" sz="105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b" latinLnBrk="0" hangingPunct="1"/>
                      <a:r>
                        <a:rPr lang="en-US" sz="1100" b="0" i="0" u="none" strike="noStrike" kern="1200" dirty="0" smtClean="0">
                          <a:solidFill>
                            <a:sysClr val="windowText" lastClr="000000"/>
                          </a:solidFill>
                          <a:effectLst/>
                          <a:latin typeface="+mn-lt"/>
                          <a:ea typeface="+mn-ea"/>
                          <a:cs typeface="+mn-cs"/>
                        </a:rPr>
                        <a:t>*</a:t>
                      </a:r>
                      <a:endParaRPr lang="en-US" sz="110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81561">
                <a:tc>
                  <a:txBody>
                    <a:bodyPr/>
                    <a:lstStyle/>
                    <a:p>
                      <a:pPr marL="0" algn="l" defTabSz="457200" rtl="0" eaLnBrk="1" fontAlgn="ctr" latinLnBrk="0" hangingPunct="1"/>
                      <a:r>
                        <a:rPr lang="en-US" sz="1050" b="0" i="0" u="none" strike="noStrike" kern="1200" dirty="0" smtClean="0">
                          <a:solidFill>
                            <a:sysClr val="windowText" lastClr="000000"/>
                          </a:solidFill>
                          <a:effectLst/>
                          <a:latin typeface="+mn-lt"/>
                          <a:ea typeface="+mn-ea"/>
                          <a:cs typeface="+mn-cs"/>
                        </a:rPr>
                        <a:t>Pro Sphere (BCDSS)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ctr" latinLnBrk="0" hangingPunct="1"/>
                      <a:r>
                        <a:rPr lang="en-US" sz="1050" b="0" i="0" u="none" strike="noStrike" kern="1200" dirty="0">
                          <a:solidFill>
                            <a:sysClr val="windowText" lastClr="000000"/>
                          </a:solidFill>
                          <a:effectLst/>
                          <a:latin typeface="+mn-lt"/>
                          <a:ea typeface="+mn-ea"/>
                          <a:cs typeface="+mn-cs"/>
                        </a:rPr>
                        <a:t>Vasudeva Rayapati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algn="ctr" defTabSz="457200" rtl="0" eaLnBrk="1" fontAlgn="ctr" latinLnBrk="0" hangingPunct="1"/>
                      <a:endParaRPr lang="en-US" sz="105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algn="ctr" defTabSz="457200" rtl="0" eaLnBrk="1" fontAlgn="b" latinLnBrk="0" hangingPunct="1"/>
                      <a:r>
                        <a:rPr lang="en-US" sz="1100" b="0" i="0" u="none" strike="noStrike" kern="1200" dirty="0" smtClean="0">
                          <a:solidFill>
                            <a:sysClr val="windowText" lastClr="000000"/>
                          </a:solidFill>
                          <a:effectLst/>
                          <a:latin typeface="+mn-lt"/>
                          <a:ea typeface="+mn-ea"/>
                          <a:cs typeface="+mn-cs"/>
                        </a:rPr>
                        <a:t>*</a:t>
                      </a:r>
                      <a:endParaRPr lang="en-US" sz="1100" b="0" i="0" u="none" strike="noStrike" kern="1200" dirty="0">
                        <a:solidFill>
                          <a:sysClr val="windowText" lastClr="000000"/>
                        </a:solidFill>
                        <a:effectLst/>
                        <a:latin typeface="+mn-lt"/>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Tree>
    <p:extLst>
      <p:ext uri="{BB962C8B-B14F-4D97-AF65-F5344CB8AC3E}">
        <p14:creationId xmlns:p14="http://schemas.microsoft.com/office/powerpoint/2010/main" val="2795959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49" y="217114"/>
            <a:ext cx="8328486" cy="943405"/>
          </a:xfrm>
        </p:spPr>
        <p:txBody>
          <a:bodyPr/>
          <a:lstStyle/>
          <a:p>
            <a:r>
              <a:rPr lang="en-US" dirty="0"/>
              <a:t>BCDSS – SME Meeting</a:t>
            </a:r>
            <a:br>
              <a:rPr lang="en-US" dirty="0"/>
            </a:br>
            <a:r>
              <a:rPr lang="en-US" dirty="0"/>
              <a:t>Agenda</a:t>
            </a:r>
          </a:p>
        </p:txBody>
      </p:sp>
      <p:sp>
        <p:nvSpPr>
          <p:cNvPr id="4" name="Slide Number Placeholder 3"/>
          <p:cNvSpPr>
            <a:spLocks noGrp="1"/>
          </p:cNvSpPr>
          <p:nvPr>
            <p:ph type="sldNum" sz="quarter" idx="10"/>
          </p:nvPr>
        </p:nvSpPr>
        <p:spPr/>
        <p:txBody>
          <a:bodyPr/>
          <a:lstStyle/>
          <a:p>
            <a:pPr>
              <a:defRPr/>
            </a:pPr>
            <a:fld id="{ACCC80D6-F81F-4496-8DE9-9B4189116E76}" type="slidenum">
              <a:rPr lang="en-US" smtClean="0"/>
              <a:pPr>
                <a:defRPr/>
              </a:pPr>
              <a:t>2</a:t>
            </a:fld>
            <a:endParaRPr lang="en-US" dirty="0"/>
          </a:p>
        </p:txBody>
      </p:sp>
      <p:sp>
        <p:nvSpPr>
          <p:cNvPr id="3" name="TextBox 2"/>
          <p:cNvSpPr txBox="1"/>
          <p:nvPr/>
        </p:nvSpPr>
        <p:spPr>
          <a:xfrm>
            <a:off x="383430" y="1397099"/>
            <a:ext cx="8404127" cy="1754326"/>
          </a:xfrm>
          <a:prstGeom prst="rect">
            <a:avLst/>
          </a:prstGeom>
          <a:noFill/>
        </p:spPr>
        <p:txBody>
          <a:bodyPr wrap="square" rtlCol="0">
            <a:spAutoFit/>
          </a:bodyPr>
          <a:lstStyle/>
          <a:p>
            <a:pPr marL="342900" indent="-342900">
              <a:buFont typeface="Wingdings" panose="05000000000000000000" pitchFamily="2" charset="2"/>
              <a:buChar char="§"/>
            </a:pPr>
            <a:r>
              <a:rPr lang="en-US" dirty="0">
                <a:latin typeface="+mn-lt"/>
              </a:rPr>
              <a:t>Discussions from previous meeting</a:t>
            </a:r>
          </a:p>
          <a:p>
            <a:pPr marL="800100" lvl="1" indent="-342900">
              <a:spcBef>
                <a:spcPts val="0"/>
              </a:spcBef>
              <a:spcAft>
                <a:spcPts val="0"/>
              </a:spcAft>
              <a:buFont typeface="Symbol" panose="05050102010706020507" pitchFamily="18" charset="2"/>
              <a:buChar char=""/>
            </a:pPr>
            <a:r>
              <a:rPr lang="en-US" dirty="0" smtClean="0">
                <a:latin typeface="+mn-lt"/>
              </a:rPr>
              <a:t>Discussion </a:t>
            </a:r>
            <a:r>
              <a:rPr lang="en-US" dirty="0">
                <a:latin typeface="+mn-lt"/>
              </a:rPr>
              <a:t>on the Business processes, Concept of Operation &amp; Functional Requirements </a:t>
            </a:r>
            <a:r>
              <a:rPr lang="en-US" dirty="0" smtClean="0">
                <a:latin typeface="+mn-lt"/>
              </a:rPr>
              <a:t>Overview</a:t>
            </a:r>
            <a:endParaRPr lang="en-US" dirty="0">
              <a:latin typeface="+mn-lt"/>
            </a:endParaRPr>
          </a:p>
          <a:p>
            <a:pPr marL="342900" marR="0" lvl="0" indent="-342900">
              <a:spcBef>
                <a:spcPts val="0"/>
              </a:spcBef>
              <a:spcAft>
                <a:spcPts val="0"/>
              </a:spcAft>
              <a:buFont typeface="Symbol" panose="05050102010706020507" pitchFamily="18" charset="2"/>
              <a:buChar char=""/>
            </a:pPr>
            <a:r>
              <a:rPr lang="en-US" dirty="0" smtClean="0">
                <a:latin typeface="+mn-lt"/>
              </a:rPr>
              <a:t>Exceptions </a:t>
            </a:r>
            <a:r>
              <a:rPr lang="en-US" dirty="0">
                <a:latin typeface="+mn-lt"/>
              </a:rPr>
              <a:t>Analysis for Ear Related Supplemental </a:t>
            </a:r>
            <a:r>
              <a:rPr lang="en-US" dirty="0" smtClean="0">
                <a:latin typeface="+mn-lt"/>
              </a:rPr>
              <a:t>Claims - David</a:t>
            </a:r>
            <a:endParaRPr lang="en-US" dirty="0">
              <a:latin typeface="+mn-lt"/>
            </a:endParaRPr>
          </a:p>
          <a:p>
            <a:pPr marL="342900" marR="0" lvl="0" indent="-342900">
              <a:spcBef>
                <a:spcPts val="0"/>
              </a:spcBef>
              <a:spcAft>
                <a:spcPts val="0"/>
              </a:spcAft>
              <a:buFont typeface="Symbol" panose="05050102010706020507" pitchFamily="18" charset="2"/>
              <a:buChar char=""/>
            </a:pPr>
            <a:r>
              <a:rPr lang="en-US" dirty="0">
                <a:latin typeface="+mn-lt"/>
              </a:rPr>
              <a:t>Questions</a:t>
            </a:r>
          </a:p>
          <a:p>
            <a:pPr marL="285750" indent="-285750">
              <a:buFontTx/>
              <a:buChar char="-"/>
            </a:pPr>
            <a:endParaRPr lang="en-US" dirty="0">
              <a:latin typeface="+mn-lt"/>
            </a:endParaRPr>
          </a:p>
        </p:txBody>
      </p:sp>
    </p:spTree>
    <p:extLst>
      <p:ext uri="{BB962C8B-B14F-4D97-AF65-F5344CB8AC3E}">
        <p14:creationId xmlns:p14="http://schemas.microsoft.com/office/powerpoint/2010/main" val="2528950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49" y="217114"/>
            <a:ext cx="8328486" cy="943405"/>
          </a:xfrm>
        </p:spPr>
        <p:txBody>
          <a:bodyPr/>
          <a:lstStyle/>
          <a:p>
            <a:r>
              <a:rPr lang="en-US" dirty="0"/>
              <a:t>BCDSS – SME Meeting</a:t>
            </a:r>
            <a:br>
              <a:rPr lang="en-US" dirty="0"/>
            </a:br>
            <a:r>
              <a:rPr lang="en-US" dirty="0"/>
              <a:t>Description of findings</a:t>
            </a:r>
          </a:p>
        </p:txBody>
      </p:sp>
      <p:sp>
        <p:nvSpPr>
          <p:cNvPr id="4" name="Slide Number Placeholder 3"/>
          <p:cNvSpPr>
            <a:spLocks noGrp="1"/>
          </p:cNvSpPr>
          <p:nvPr>
            <p:ph type="sldNum" sz="quarter" idx="10"/>
          </p:nvPr>
        </p:nvSpPr>
        <p:spPr/>
        <p:txBody>
          <a:bodyPr/>
          <a:lstStyle/>
          <a:p>
            <a:pPr>
              <a:defRPr/>
            </a:pPr>
            <a:fld id="{ACCC80D6-F81F-4496-8DE9-9B4189116E76}" type="slidenum">
              <a:rPr lang="en-US" smtClean="0"/>
              <a:pPr>
                <a:defRPr/>
              </a:pPr>
              <a:t>3</a:t>
            </a:fld>
            <a:endParaRPr lang="en-US" dirty="0"/>
          </a:p>
        </p:txBody>
      </p:sp>
      <p:sp>
        <p:nvSpPr>
          <p:cNvPr id="5" name="Content Placeholder 2"/>
          <p:cNvSpPr>
            <a:spLocks noGrp="1"/>
          </p:cNvSpPr>
          <p:nvPr>
            <p:ph sz="quarter" idx="4294967295"/>
          </p:nvPr>
        </p:nvSpPr>
        <p:spPr>
          <a:xfrm>
            <a:off x="242499" y="1380227"/>
            <a:ext cx="8703094" cy="4175185"/>
          </a:xfrm>
          <a:prstGeom prst="rect">
            <a:avLst/>
          </a:prstGeom>
        </p:spPr>
        <p:txBody>
          <a:bodyPr/>
          <a:lstStyle/>
          <a:p>
            <a:pPr marL="342900" lvl="1" indent="0">
              <a:buNone/>
            </a:pPr>
            <a:r>
              <a:rPr lang="en-US" sz="2000" b="1" dirty="0"/>
              <a:t>Two findings of note were identified during verification testing of the BCDS Ear </a:t>
            </a:r>
            <a:r>
              <a:rPr lang="en-US" sz="2000" b="1" dirty="0" smtClean="0"/>
              <a:t>Model</a:t>
            </a:r>
          </a:p>
          <a:p>
            <a:pPr marL="403225" indent="-403225">
              <a:buFont typeface="+mj-lt"/>
              <a:buAutoNum type="arabicPeriod"/>
            </a:pPr>
            <a:r>
              <a:rPr lang="en-US" sz="1600" b="1" dirty="0" smtClean="0"/>
              <a:t>The percentage of changes in Ear CDDs for ear related conditions increased substantially in 2013 – from just over 40% of claims to almost 60% of claims</a:t>
            </a:r>
          </a:p>
          <a:p>
            <a:pPr marL="798513" lvl="1" indent="-395288"/>
            <a:r>
              <a:rPr lang="en-US" sz="1400" dirty="0" smtClean="0"/>
              <a:t>Most were reductions in Ear CDD from primarily 20% or 10% to NULL</a:t>
            </a:r>
          </a:p>
          <a:p>
            <a:pPr marL="798513" lvl="1" indent="-395288"/>
            <a:r>
              <a:rPr lang="en-US" sz="1400" dirty="0" smtClean="0"/>
              <a:t>The jump was rather precipitous – occurring almost entirely in one year, leveling off at 59% of relevant claim volume (where it held steady at 40% or so previously)</a:t>
            </a:r>
          </a:p>
          <a:p>
            <a:pPr marL="798513" lvl="1" indent="-395288"/>
            <a:r>
              <a:rPr lang="en-US" sz="1400" dirty="0" smtClean="0"/>
              <a:t>The abrupt change impacted verification of the model as less than 50% of total claims volume matching relevant patterns occurred between 2013 and 2015 (relevant patterns were excluded because they failed to deliver adequate accuracy rates across the period covered by the claims history)</a:t>
            </a:r>
          </a:p>
          <a:p>
            <a:pPr marL="403225" indent="-403225">
              <a:buFont typeface="+mj-lt"/>
              <a:buAutoNum type="arabicPeriod"/>
            </a:pPr>
            <a:r>
              <a:rPr lang="en-US" sz="1600" b="1" dirty="0" smtClean="0"/>
              <a:t>Analysis to identify the cause of verification failures revealed an alternative modeling option that yields significantly better throughput and accuracy rates</a:t>
            </a:r>
          </a:p>
          <a:p>
            <a:pPr marL="798513" lvl="1" indent="-395288"/>
            <a:r>
              <a:rPr lang="en-US" sz="1400" dirty="0" smtClean="0"/>
              <a:t>Approximately 56% of eligible ear related claims receive an Ear CDD of 10% irrespective of fact pattern.  Using 300K claims as a basis, Mitre’s performance parameters deliver accurate Ear CDDs for 135K eligible claims, where simply assigning a 10% Ear CDD for all eligible claims will be accurate for approximately 168K claims</a:t>
            </a:r>
          </a:p>
          <a:p>
            <a:pPr marL="798513" lvl="1" indent="-395288"/>
            <a:r>
              <a:rPr lang="en-US" sz="1400" dirty="0" smtClean="0"/>
              <a:t>Applying the pattern-based BCDS modeling architecture to identify the EXCEPTIONS (i.e., those that should definitively NOT be 10%) yielded an accurate Ear CDD for 232K eligible claims – a SIGNIFICANT improvement over Mitre’s results (and the original BCDS model’s performance)</a:t>
            </a:r>
            <a:endParaRPr lang="en-US" sz="1400" dirty="0"/>
          </a:p>
        </p:txBody>
      </p:sp>
    </p:spTree>
    <p:extLst>
      <p:ext uri="{BB962C8B-B14F-4D97-AF65-F5344CB8AC3E}">
        <p14:creationId xmlns:p14="http://schemas.microsoft.com/office/powerpoint/2010/main" val="776168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49" y="217114"/>
            <a:ext cx="8328486" cy="943405"/>
          </a:xfrm>
        </p:spPr>
        <p:txBody>
          <a:bodyPr/>
          <a:lstStyle/>
          <a:p>
            <a:r>
              <a:rPr lang="en-US" dirty="0"/>
              <a:t>BCDSS – SME Meeting</a:t>
            </a:r>
            <a:br>
              <a:rPr lang="en-US" dirty="0"/>
            </a:br>
            <a:r>
              <a:rPr lang="en-US" dirty="0" smtClean="0"/>
              <a:t>Discussion Points</a:t>
            </a:r>
            <a:endParaRPr lang="en-US" dirty="0"/>
          </a:p>
        </p:txBody>
      </p:sp>
      <p:sp>
        <p:nvSpPr>
          <p:cNvPr id="4" name="Slide Number Placeholder 3"/>
          <p:cNvSpPr>
            <a:spLocks noGrp="1"/>
          </p:cNvSpPr>
          <p:nvPr>
            <p:ph type="sldNum" sz="quarter" idx="10"/>
          </p:nvPr>
        </p:nvSpPr>
        <p:spPr/>
        <p:txBody>
          <a:bodyPr/>
          <a:lstStyle/>
          <a:p>
            <a:pPr>
              <a:defRPr/>
            </a:pPr>
            <a:fld id="{ACCC80D6-F81F-4496-8DE9-9B4189116E76}" type="slidenum">
              <a:rPr lang="en-US" smtClean="0"/>
              <a:pPr>
                <a:defRPr/>
              </a:pPr>
              <a:t>4</a:t>
            </a:fld>
            <a:endParaRPr lang="en-US" dirty="0"/>
          </a:p>
        </p:txBody>
      </p:sp>
      <p:sp>
        <p:nvSpPr>
          <p:cNvPr id="6" name="Title 1"/>
          <p:cNvSpPr>
            <a:spLocks noGrp="1"/>
          </p:cNvSpPr>
          <p:nvPr>
            <p:ph sz="quarter" idx="4294967295"/>
          </p:nvPr>
        </p:nvSpPr>
        <p:spPr>
          <a:xfrm>
            <a:off x="242888" y="1379538"/>
            <a:ext cx="8625067" cy="1053111"/>
          </a:xfrm>
        </p:spPr>
        <p:txBody>
          <a:bodyPr/>
          <a:lstStyle/>
          <a:p>
            <a:r>
              <a:rPr lang="en-US" dirty="0" smtClean="0"/>
              <a:t>Initial analyses of differences between the development data and verification data revealed the 17.7% change in proportion of Changes in Ear CDD - later isolated to claims with a “date of claim” in CY’s 2013 through 2015</a:t>
            </a:r>
            <a:endParaRPr lang="en-US" dirty="0"/>
          </a:p>
        </p:txBody>
      </p:sp>
      <p:pic>
        <p:nvPicPr>
          <p:cNvPr id="7" name="Picture 6"/>
          <p:cNvPicPr>
            <a:picLocks noChangeAspect="1"/>
          </p:cNvPicPr>
          <p:nvPr/>
        </p:nvPicPr>
        <p:blipFill>
          <a:blip r:embed="rId3"/>
          <a:stretch>
            <a:fillRect/>
          </a:stretch>
        </p:blipFill>
        <p:spPr>
          <a:xfrm>
            <a:off x="311249" y="2432649"/>
            <a:ext cx="4821618" cy="1981199"/>
          </a:xfrm>
          <a:prstGeom prst="rect">
            <a:avLst/>
          </a:prstGeom>
        </p:spPr>
      </p:pic>
      <p:graphicFrame>
        <p:nvGraphicFramePr>
          <p:cNvPr id="8" name="Chart 7"/>
          <p:cNvGraphicFramePr>
            <a:graphicFrameLocks/>
          </p:cNvGraphicFramePr>
          <p:nvPr>
            <p:extLst>
              <p:ext uri="{D42A27DB-BD31-4B8C-83A1-F6EECF244321}">
                <p14:modId xmlns:p14="http://schemas.microsoft.com/office/powerpoint/2010/main" val="1006758009"/>
              </p:ext>
            </p:extLst>
          </p:nvPr>
        </p:nvGraphicFramePr>
        <p:xfrm>
          <a:off x="2355015" y="4469260"/>
          <a:ext cx="6591125" cy="2427194"/>
        </p:xfrm>
        <a:graphic>
          <a:graphicData uri="http://schemas.openxmlformats.org/drawingml/2006/chart">
            <c:chart xmlns:c="http://schemas.openxmlformats.org/drawingml/2006/chart" xmlns:r="http://schemas.openxmlformats.org/officeDocument/2006/relationships" r:id="rId4"/>
          </a:graphicData>
        </a:graphic>
      </p:graphicFrame>
      <p:sp>
        <p:nvSpPr>
          <p:cNvPr id="9" name="Bent Arrow 8"/>
          <p:cNvSpPr/>
          <p:nvPr/>
        </p:nvSpPr>
        <p:spPr bwMode="ltGray">
          <a:xfrm rot="5400000">
            <a:off x="5153037" y="3446779"/>
            <a:ext cx="995083" cy="1035424"/>
          </a:xfrm>
          <a:prstGeom prst="bentArrow">
            <a:avLst/>
          </a:prstGeom>
          <a:solidFill>
            <a:schemeClr val="bg1">
              <a:lumMod val="95000"/>
            </a:schemeClr>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bg1"/>
              </a:solidFill>
              <a:latin typeface="Georgia" pitchFamily="18" charset="0"/>
            </a:endParaRPr>
          </a:p>
        </p:txBody>
      </p:sp>
    </p:spTree>
    <p:extLst>
      <p:ext uri="{BB962C8B-B14F-4D97-AF65-F5344CB8AC3E}">
        <p14:creationId xmlns:p14="http://schemas.microsoft.com/office/powerpoint/2010/main" val="2334963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49" y="217114"/>
            <a:ext cx="8328486" cy="943405"/>
          </a:xfrm>
        </p:spPr>
        <p:txBody>
          <a:bodyPr/>
          <a:lstStyle/>
          <a:p>
            <a:r>
              <a:rPr lang="en-US" dirty="0"/>
              <a:t>BCDSS – SME Meeting</a:t>
            </a:r>
            <a:br>
              <a:rPr lang="en-US" dirty="0"/>
            </a:br>
            <a:r>
              <a:rPr lang="en-US" dirty="0" smtClean="0"/>
              <a:t>Discussion Points</a:t>
            </a:r>
            <a:endParaRPr lang="en-US" dirty="0"/>
          </a:p>
        </p:txBody>
      </p:sp>
      <p:sp>
        <p:nvSpPr>
          <p:cNvPr id="4" name="Slide Number Placeholder 3"/>
          <p:cNvSpPr>
            <a:spLocks noGrp="1"/>
          </p:cNvSpPr>
          <p:nvPr>
            <p:ph type="sldNum" sz="quarter" idx="10"/>
          </p:nvPr>
        </p:nvSpPr>
        <p:spPr/>
        <p:txBody>
          <a:bodyPr/>
          <a:lstStyle/>
          <a:p>
            <a:pPr>
              <a:defRPr/>
            </a:pPr>
            <a:fld id="{ACCC80D6-F81F-4496-8DE9-9B4189116E76}" type="slidenum">
              <a:rPr lang="en-US" smtClean="0"/>
              <a:pPr>
                <a:defRPr/>
              </a:pPr>
              <a:t>5</a:t>
            </a:fld>
            <a:endParaRPr lang="en-US" dirty="0"/>
          </a:p>
        </p:txBody>
      </p:sp>
      <p:sp>
        <p:nvSpPr>
          <p:cNvPr id="6" name="Title 1"/>
          <p:cNvSpPr>
            <a:spLocks noGrp="1"/>
          </p:cNvSpPr>
          <p:nvPr>
            <p:ph sz="quarter" idx="4294967295"/>
          </p:nvPr>
        </p:nvSpPr>
        <p:spPr>
          <a:xfrm>
            <a:off x="242888" y="1379538"/>
            <a:ext cx="8625067" cy="653821"/>
          </a:xfrm>
        </p:spPr>
        <p:txBody>
          <a:bodyPr/>
          <a:lstStyle/>
          <a:p>
            <a:r>
              <a:rPr lang="en-US" dirty="0"/>
              <a:t>The variance that occurred starting in 2012 was attributable to a significant volume of claims where the Ear CDD was reduced from what was previously promulgated</a:t>
            </a:r>
          </a:p>
        </p:txBody>
      </p:sp>
      <p:pic>
        <p:nvPicPr>
          <p:cNvPr id="11" name="Picture 10"/>
          <p:cNvPicPr>
            <a:picLocks noChangeAspect="1"/>
          </p:cNvPicPr>
          <p:nvPr/>
        </p:nvPicPr>
        <p:blipFill>
          <a:blip r:embed="rId3"/>
          <a:stretch>
            <a:fillRect/>
          </a:stretch>
        </p:blipFill>
        <p:spPr>
          <a:xfrm>
            <a:off x="211051" y="2500489"/>
            <a:ext cx="4056235" cy="2895603"/>
          </a:xfrm>
          <a:prstGeom prst="rect">
            <a:avLst/>
          </a:prstGeom>
        </p:spPr>
      </p:pic>
      <p:sp>
        <p:nvSpPr>
          <p:cNvPr id="12" name="TextBox 11"/>
          <p:cNvSpPr txBox="1"/>
          <p:nvPr/>
        </p:nvSpPr>
        <p:spPr>
          <a:xfrm>
            <a:off x="1280682" y="2146597"/>
            <a:ext cx="1882088" cy="286871"/>
          </a:xfrm>
          <a:prstGeom prst="rect">
            <a:avLst/>
          </a:prstGeom>
          <a:noFill/>
        </p:spPr>
        <p:txBody>
          <a:bodyPr wrap="none" lIns="0" tIns="0" rIns="0" bIns="0" rtlCol="0">
            <a:noAutofit/>
          </a:bodyPr>
          <a:lstStyle/>
          <a:p>
            <a:pPr indent="-274320" algn="ctr">
              <a:spcAft>
                <a:spcPts val="900"/>
              </a:spcAft>
            </a:pPr>
            <a:r>
              <a:rPr lang="en-US" sz="1600" b="1" dirty="0" smtClean="0">
                <a:latin typeface="+mn-lt"/>
              </a:rPr>
              <a:t>Development Data</a:t>
            </a:r>
          </a:p>
        </p:txBody>
      </p:sp>
      <p:pic>
        <p:nvPicPr>
          <p:cNvPr id="13" name="Picture 12"/>
          <p:cNvPicPr>
            <a:picLocks noChangeAspect="1"/>
          </p:cNvPicPr>
          <p:nvPr/>
        </p:nvPicPr>
        <p:blipFill>
          <a:blip r:embed="rId4"/>
          <a:stretch>
            <a:fillRect/>
          </a:stretch>
        </p:blipFill>
        <p:spPr>
          <a:xfrm>
            <a:off x="4830763" y="2507106"/>
            <a:ext cx="4059977" cy="2895603"/>
          </a:xfrm>
          <a:prstGeom prst="rect">
            <a:avLst/>
          </a:prstGeom>
        </p:spPr>
      </p:pic>
      <p:cxnSp>
        <p:nvCxnSpPr>
          <p:cNvPr id="14" name="Elbow Connector 13"/>
          <p:cNvCxnSpPr/>
          <p:nvPr/>
        </p:nvCxnSpPr>
        <p:spPr>
          <a:xfrm flipV="1">
            <a:off x="4253587" y="4365467"/>
            <a:ext cx="554391" cy="170330"/>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flipV="1">
            <a:off x="4253586" y="4597879"/>
            <a:ext cx="554392" cy="162035"/>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flipV="1">
            <a:off x="4262547" y="4813703"/>
            <a:ext cx="545431" cy="170330"/>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66671" y="2146596"/>
            <a:ext cx="2542590" cy="286871"/>
          </a:xfrm>
          <a:prstGeom prst="rect">
            <a:avLst/>
          </a:prstGeom>
          <a:noFill/>
        </p:spPr>
        <p:txBody>
          <a:bodyPr wrap="none" lIns="0" tIns="0" rIns="0" bIns="0" rtlCol="0">
            <a:noAutofit/>
          </a:bodyPr>
          <a:lstStyle/>
          <a:p>
            <a:pPr indent="-274320" algn="ctr">
              <a:spcAft>
                <a:spcPts val="900"/>
              </a:spcAft>
            </a:pPr>
            <a:r>
              <a:rPr lang="en-US" sz="1600" b="1" dirty="0">
                <a:latin typeface="+mj-lt"/>
              </a:rPr>
              <a:t>Verification</a:t>
            </a:r>
            <a:r>
              <a:rPr lang="en-US" sz="1600" b="1" dirty="0" smtClean="0">
                <a:latin typeface="+mj-lt"/>
              </a:rPr>
              <a:t> Data</a:t>
            </a:r>
          </a:p>
        </p:txBody>
      </p:sp>
      <p:sp>
        <p:nvSpPr>
          <p:cNvPr id="18" name="Title 1"/>
          <p:cNvSpPr txBox="1">
            <a:spLocks/>
          </p:cNvSpPr>
          <p:nvPr/>
        </p:nvSpPr>
        <p:spPr>
          <a:xfrm>
            <a:off x="1449027" y="5659624"/>
            <a:ext cx="6272933" cy="36307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a:lstStyle>
          <a:p>
            <a:r>
              <a:rPr lang="en-US" sz="1800" b="0" dirty="0" smtClean="0"/>
              <a:t>More than 72% of these changes are from a prior Ear CDD to NULL</a:t>
            </a:r>
            <a:endParaRPr lang="en-US" sz="1800" b="0" dirty="0"/>
          </a:p>
        </p:txBody>
      </p:sp>
    </p:spTree>
    <p:extLst>
      <p:ext uri="{BB962C8B-B14F-4D97-AF65-F5344CB8AC3E}">
        <p14:creationId xmlns:p14="http://schemas.microsoft.com/office/powerpoint/2010/main" val="262040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49" y="217114"/>
            <a:ext cx="8328486" cy="943405"/>
          </a:xfrm>
        </p:spPr>
        <p:txBody>
          <a:bodyPr/>
          <a:lstStyle/>
          <a:p>
            <a:r>
              <a:rPr lang="en-US" dirty="0"/>
              <a:t>BCDSS – SME Meeting</a:t>
            </a:r>
            <a:br>
              <a:rPr lang="en-US" dirty="0"/>
            </a:br>
            <a:r>
              <a:rPr lang="en-US" dirty="0" smtClean="0"/>
              <a:t>Discussion Points</a:t>
            </a:r>
            <a:endParaRPr lang="en-US" dirty="0"/>
          </a:p>
        </p:txBody>
      </p:sp>
      <p:sp>
        <p:nvSpPr>
          <p:cNvPr id="4" name="Slide Number Placeholder 3"/>
          <p:cNvSpPr>
            <a:spLocks noGrp="1"/>
          </p:cNvSpPr>
          <p:nvPr>
            <p:ph type="sldNum" sz="quarter" idx="10"/>
          </p:nvPr>
        </p:nvSpPr>
        <p:spPr/>
        <p:txBody>
          <a:bodyPr/>
          <a:lstStyle/>
          <a:p>
            <a:pPr>
              <a:defRPr/>
            </a:pPr>
            <a:fld id="{ACCC80D6-F81F-4496-8DE9-9B4189116E76}" type="slidenum">
              <a:rPr lang="en-US" smtClean="0"/>
              <a:pPr>
                <a:defRPr/>
              </a:pPr>
              <a:t>6</a:t>
            </a:fld>
            <a:endParaRPr lang="en-US" dirty="0"/>
          </a:p>
        </p:txBody>
      </p:sp>
      <p:sp>
        <p:nvSpPr>
          <p:cNvPr id="5" name="Content Placeholder 2"/>
          <p:cNvSpPr>
            <a:spLocks noGrp="1"/>
          </p:cNvSpPr>
          <p:nvPr>
            <p:ph sz="quarter" idx="4294967295"/>
          </p:nvPr>
        </p:nvSpPr>
        <p:spPr>
          <a:xfrm>
            <a:off x="242499" y="1380227"/>
            <a:ext cx="8073365" cy="4175185"/>
          </a:xfrm>
          <a:prstGeom prst="rect">
            <a:avLst/>
          </a:prstGeom>
        </p:spPr>
        <p:txBody>
          <a:bodyPr/>
          <a:lstStyle/>
          <a:p>
            <a:pPr marL="342900" lvl="1" indent="0">
              <a:buNone/>
            </a:pPr>
            <a:r>
              <a:rPr lang="en-US" sz="2000" b="1" dirty="0">
                <a:latin typeface="+mj-lt"/>
              </a:rPr>
              <a:t>The finding raises specific questions that may impact the </a:t>
            </a:r>
            <a:r>
              <a:rPr lang="en-US" sz="2000" b="1" dirty="0" smtClean="0">
                <a:latin typeface="+mj-lt"/>
              </a:rPr>
              <a:t>model</a:t>
            </a:r>
          </a:p>
          <a:p>
            <a:pPr lvl="1">
              <a:buFont typeface="Wingdings" panose="05000000000000000000" pitchFamily="2" charset="2"/>
              <a:buChar char="q"/>
            </a:pPr>
            <a:r>
              <a:rPr lang="en-US" sz="1800" dirty="0" smtClean="0"/>
              <a:t>Are </a:t>
            </a:r>
            <a:r>
              <a:rPr lang="en-US" sz="1800" dirty="0"/>
              <a:t>the reductions in Ear CDD accurate (the possibility exists that the calculation is inaccurately representing the decision and that the Ear CDD should remain unchanged)</a:t>
            </a:r>
          </a:p>
          <a:p>
            <a:pPr lvl="1">
              <a:buFont typeface="Wingdings" panose="05000000000000000000" pitchFamily="2" charset="2"/>
              <a:buChar char="q"/>
            </a:pPr>
            <a:r>
              <a:rPr lang="en-US" sz="1800" dirty="0"/>
              <a:t>How are reductions in Ear CDD captured when the result is “denial” (specifically, can the Ear CDD ever go from some prior value to “NULL” as opposed to “0”)? </a:t>
            </a:r>
          </a:p>
          <a:p>
            <a:pPr lvl="1">
              <a:buFont typeface="Wingdings" panose="05000000000000000000" pitchFamily="2" charset="2"/>
              <a:buChar char="q"/>
            </a:pPr>
            <a:r>
              <a:rPr lang="en-US" sz="1800" dirty="0"/>
              <a:t>Is the change in Ear CDD – moving from some prior value to NUL – an artifact of the system that was used (i.e., does VBMS treat the rating differently than RBA 2000)?</a:t>
            </a:r>
          </a:p>
          <a:p>
            <a:pPr lvl="1">
              <a:buFont typeface="Wingdings" panose="05000000000000000000" pitchFamily="2" charset="2"/>
              <a:buChar char="q"/>
            </a:pPr>
            <a:r>
              <a:rPr lang="en-US" sz="1800" dirty="0"/>
              <a:t>If the Ear CDD reductions are accurate, is this due to a specific decision or policy change?</a:t>
            </a:r>
          </a:p>
          <a:p>
            <a:pPr lvl="1">
              <a:buFont typeface="Wingdings" panose="05000000000000000000" pitchFamily="2" charset="2"/>
              <a:buChar char="q"/>
            </a:pPr>
            <a:r>
              <a:rPr lang="en-US" sz="1800" dirty="0"/>
              <a:t>Finally, if the Ear CDD reductions are a reflection of a change in policy or procedure, how should the model be adapted to accurately reflect this change (e.g., should the obsolete patterns be deleted?)</a:t>
            </a:r>
          </a:p>
          <a:p>
            <a:pPr marL="342900" lvl="1" indent="0">
              <a:buNone/>
            </a:pPr>
            <a:endParaRPr lang="en-US" sz="2000" b="1" dirty="0" smtClean="0">
              <a:latin typeface="+mj-lt"/>
            </a:endParaRPr>
          </a:p>
        </p:txBody>
      </p:sp>
    </p:spTree>
    <p:extLst>
      <p:ext uri="{BB962C8B-B14F-4D97-AF65-F5344CB8AC3E}">
        <p14:creationId xmlns:p14="http://schemas.microsoft.com/office/powerpoint/2010/main" val="1207516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49" y="217114"/>
            <a:ext cx="8328486" cy="943405"/>
          </a:xfrm>
        </p:spPr>
        <p:txBody>
          <a:bodyPr/>
          <a:lstStyle/>
          <a:p>
            <a:r>
              <a:rPr lang="en-US" dirty="0"/>
              <a:t>BCDSS – SME Meeting</a:t>
            </a:r>
            <a:br>
              <a:rPr lang="en-US" dirty="0"/>
            </a:br>
            <a:r>
              <a:rPr lang="en-US" dirty="0" smtClean="0"/>
              <a:t>Discussion Points</a:t>
            </a:r>
            <a:endParaRPr lang="en-US" dirty="0"/>
          </a:p>
        </p:txBody>
      </p:sp>
      <p:sp>
        <p:nvSpPr>
          <p:cNvPr id="4" name="Slide Number Placeholder 3"/>
          <p:cNvSpPr>
            <a:spLocks noGrp="1"/>
          </p:cNvSpPr>
          <p:nvPr>
            <p:ph type="sldNum" sz="quarter" idx="10"/>
          </p:nvPr>
        </p:nvSpPr>
        <p:spPr/>
        <p:txBody>
          <a:bodyPr/>
          <a:lstStyle/>
          <a:p>
            <a:pPr>
              <a:defRPr/>
            </a:pPr>
            <a:fld id="{ACCC80D6-F81F-4496-8DE9-9B4189116E76}" type="slidenum">
              <a:rPr lang="en-US" smtClean="0"/>
              <a:pPr>
                <a:defRPr/>
              </a:pPr>
              <a:t>7</a:t>
            </a:fld>
            <a:endParaRPr lang="en-US" dirty="0"/>
          </a:p>
        </p:txBody>
      </p:sp>
      <p:sp>
        <p:nvSpPr>
          <p:cNvPr id="5" name="Content Placeholder 2"/>
          <p:cNvSpPr>
            <a:spLocks noGrp="1"/>
          </p:cNvSpPr>
          <p:nvPr>
            <p:ph sz="quarter" idx="4294967295"/>
          </p:nvPr>
        </p:nvSpPr>
        <p:spPr>
          <a:xfrm>
            <a:off x="242499" y="1380227"/>
            <a:ext cx="8073365" cy="664233"/>
          </a:xfrm>
          <a:prstGeom prst="rect">
            <a:avLst/>
          </a:prstGeom>
        </p:spPr>
        <p:txBody>
          <a:bodyPr/>
          <a:lstStyle/>
          <a:p>
            <a:pPr marL="342900" lvl="1" indent="0">
              <a:buNone/>
            </a:pPr>
            <a:r>
              <a:rPr lang="en-US" sz="2000" b="1" dirty="0">
                <a:latin typeface="+mj-lt"/>
              </a:rPr>
              <a:t>A significant percentage of all eligible claims receive a 10% Ear CDD – 95% of which are Tinnitus </a:t>
            </a:r>
            <a:r>
              <a:rPr lang="en-US" sz="2000" b="1" dirty="0" smtClean="0">
                <a:latin typeface="+mj-lt"/>
              </a:rPr>
              <a:t>related</a:t>
            </a:r>
          </a:p>
          <a:p>
            <a:pPr marL="342900" lvl="1" indent="0">
              <a:buNone/>
            </a:pPr>
            <a:endParaRPr lang="en-US" sz="2000" b="1" dirty="0">
              <a:latin typeface="+mj-lt"/>
            </a:endParaRPr>
          </a:p>
          <a:p>
            <a:pPr marL="342900" lvl="1" indent="0">
              <a:buNone/>
            </a:pPr>
            <a:endParaRPr lang="en-US" sz="2000" b="1" dirty="0" smtClean="0">
              <a:latin typeface="+mj-lt"/>
            </a:endParaRPr>
          </a:p>
        </p:txBody>
      </p:sp>
      <p:pic>
        <p:nvPicPr>
          <p:cNvPr id="6" name="Picture 5"/>
          <p:cNvPicPr>
            <a:picLocks noChangeAspect="1"/>
          </p:cNvPicPr>
          <p:nvPr/>
        </p:nvPicPr>
        <p:blipFill>
          <a:blip r:embed="rId3"/>
          <a:stretch>
            <a:fillRect/>
          </a:stretch>
        </p:blipFill>
        <p:spPr>
          <a:xfrm>
            <a:off x="388653" y="2199735"/>
            <a:ext cx="8393681" cy="2668683"/>
          </a:xfrm>
          <a:prstGeom prst="rect">
            <a:avLst/>
          </a:prstGeom>
        </p:spPr>
      </p:pic>
      <p:sp>
        <p:nvSpPr>
          <p:cNvPr id="7" name="Content Placeholder 6"/>
          <p:cNvSpPr>
            <a:spLocks noGrp="1"/>
          </p:cNvSpPr>
          <p:nvPr>
            <p:ph sz="quarter" idx="4294967295"/>
          </p:nvPr>
        </p:nvSpPr>
        <p:spPr>
          <a:xfrm>
            <a:off x="465826" y="5023693"/>
            <a:ext cx="8173909" cy="1293131"/>
          </a:xfrm>
          <a:prstGeom prst="rect">
            <a:avLst/>
          </a:prstGeom>
        </p:spPr>
        <p:txBody>
          <a:bodyPr/>
          <a:lstStyle/>
          <a:p>
            <a:pPr marL="288925" indent="-288925">
              <a:buFont typeface="Wingdings" panose="05000000000000000000" pitchFamily="2" charset="2"/>
              <a:buChar char="q"/>
            </a:pPr>
            <a:r>
              <a:rPr lang="en-US" sz="1400" b="1" dirty="0" smtClean="0"/>
              <a:t>Two observations relating to this finding:</a:t>
            </a:r>
          </a:p>
          <a:p>
            <a:pPr marL="617220" lvl="2" indent="-342900">
              <a:buFont typeface="+mj-lt"/>
              <a:buAutoNum type="arabicPeriod"/>
            </a:pPr>
            <a:r>
              <a:rPr lang="en-US" sz="1200" i="1" dirty="0" smtClean="0"/>
              <a:t>Given the large fraction of ear related supplemental claims that will almost always receive a 10% Ear CDD, should this value be used as a “minimum performance threshold” for the models (i.e., shouldn’t the models have to accurately rate at least 147K claims or 51% of the total volume)</a:t>
            </a:r>
          </a:p>
          <a:p>
            <a:pPr marL="617220" lvl="2" indent="-342900">
              <a:buFont typeface="+mj-lt"/>
              <a:buAutoNum type="arabicPeriod"/>
            </a:pPr>
            <a:r>
              <a:rPr lang="en-US" sz="1200" i="1" dirty="0" smtClean="0"/>
              <a:t>At present, Mitre’s results equate to a “gross accurate Ear CDD derivation volume” of 129,549 (or 45% of total eligible claims – 90% of the 50% they were able to “rate”) – far short of the 148 minimum threshold</a:t>
            </a:r>
            <a:endParaRPr lang="en-US" sz="1200" i="1" dirty="0"/>
          </a:p>
        </p:txBody>
      </p:sp>
    </p:spTree>
    <p:extLst>
      <p:ext uri="{BB962C8B-B14F-4D97-AF65-F5344CB8AC3E}">
        <p14:creationId xmlns:p14="http://schemas.microsoft.com/office/powerpoint/2010/main" val="812155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49" y="217114"/>
            <a:ext cx="8328486" cy="943405"/>
          </a:xfrm>
        </p:spPr>
        <p:txBody>
          <a:bodyPr/>
          <a:lstStyle/>
          <a:p>
            <a:r>
              <a:rPr lang="en-US" dirty="0"/>
              <a:t>BCDSS – SME Meeting</a:t>
            </a:r>
            <a:br>
              <a:rPr lang="en-US" dirty="0"/>
            </a:br>
            <a:r>
              <a:rPr lang="en-US" dirty="0" smtClean="0"/>
              <a:t>Discussion Points</a:t>
            </a:r>
            <a:endParaRPr lang="en-US" dirty="0"/>
          </a:p>
        </p:txBody>
      </p:sp>
      <p:sp>
        <p:nvSpPr>
          <p:cNvPr id="4" name="Slide Number Placeholder 3"/>
          <p:cNvSpPr>
            <a:spLocks noGrp="1"/>
          </p:cNvSpPr>
          <p:nvPr>
            <p:ph type="sldNum" sz="quarter" idx="10"/>
          </p:nvPr>
        </p:nvSpPr>
        <p:spPr/>
        <p:txBody>
          <a:bodyPr/>
          <a:lstStyle/>
          <a:p>
            <a:pPr>
              <a:defRPr/>
            </a:pPr>
            <a:fld id="{ACCC80D6-F81F-4496-8DE9-9B4189116E76}" type="slidenum">
              <a:rPr lang="en-US" smtClean="0"/>
              <a:pPr>
                <a:defRPr/>
              </a:pPr>
              <a:t>8</a:t>
            </a:fld>
            <a:endParaRPr lang="en-US" dirty="0"/>
          </a:p>
        </p:txBody>
      </p:sp>
      <p:sp>
        <p:nvSpPr>
          <p:cNvPr id="5" name="Content Placeholder 2"/>
          <p:cNvSpPr>
            <a:spLocks noGrp="1"/>
          </p:cNvSpPr>
          <p:nvPr>
            <p:ph sz="quarter" idx="4294967295"/>
          </p:nvPr>
        </p:nvSpPr>
        <p:spPr>
          <a:xfrm>
            <a:off x="242499" y="1380227"/>
            <a:ext cx="8073365" cy="4175185"/>
          </a:xfrm>
          <a:prstGeom prst="rect">
            <a:avLst/>
          </a:prstGeom>
        </p:spPr>
        <p:txBody>
          <a:bodyPr/>
          <a:lstStyle/>
          <a:p>
            <a:pPr marL="342900" lvl="1" indent="0">
              <a:buNone/>
            </a:pPr>
            <a:r>
              <a:rPr lang="en-US" sz="1800" b="1" dirty="0">
                <a:latin typeface="+mj-lt"/>
              </a:rPr>
              <a:t>An alternative modeling option was developed that leveraged the finding that 51% of ear related supplemental claims will almost always receive an Ear CDD finding of 10</a:t>
            </a:r>
            <a:r>
              <a:rPr lang="en-US" sz="1800" b="1" dirty="0" smtClean="0">
                <a:latin typeface="+mj-lt"/>
              </a:rPr>
              <a:t>%</a:t>
            </a:r>
          </a:p>
          <a:p>
            <a:pPr marL="342900" lvl="1" indent="0">
              <a:buNone/>
            </a:pPr>
            <a:endParaRPr lang="en-US" sz="1800" b="1" dirty="0" smtClean="0">
              <a:latin typeface="+mj-lt"/>
            </a:endParaRPr>
          </a:p>
          <a:p>
            <a:pPr lvl="1">
              <a:buFont typeface="Wingdings" panose="05000000000000000000" pitchFamily="2" charset="2"/>
              <a:buChar char="q"/>
            </a:pPr>
            <a:r>
              <a:rPr lang="en-US" sz="1800" dirty="0" smtClean="0"/>
              <a:t>The </a:t>
            </a:r>
            <a:r>
              <a:rPr lang="en-US" sz="1800" dirty="0"/>
              <a:t>default assumption is that the Ear CDD for eligible claims will be 10%</a:t>
            </a:r>
          </a:p>
          <a:p>
            <a:pPr lvl="1">
              <a:buFont typeface="Wingdings" panose="05000000000000000000" pitchFamily="2" charset="2"/>
              <a:buChar char="q"/>
            </a:pPr>
            <a:r>
              <a:rPr lang="en-US" sz="1800" dirty="0"/>
              <a:t>Patterns that deliver an Ear CDD other than 10% at very high levels of accuracy (85% or better) were applied first to identify “exceptions” to the default Ear CDD </a:t>
            </a:r>
          </a:p>
          <a:p>
            <a:pPr lvl="1">
              <a:buFont typeface="Wingdings" panose="05000000000000000000" pitchFamily="2" charset="2"/>
              <a:buChar char="q"/>
            </a:pPr>
            <a:r>
              <a:rPr lang="en-US" sz="1800" dirty="0"/>
              <a:t>The remaining claims were assigned an Ear CDD of 10%</a:t>
            </a:r>
          </a:p>
          <a:p>
            <a:pPr lvl="1">
              <a:buFont typeface="Wingdings" panose="05000000000000000000" pitchFamily="2" charset="2"/>
              <a:buChar char="q"/>
            </a:pPr>
            <a:r>
              <a:rPr lang="en-US" sz="1800" dirty="0"/>
              <a:t>The result accurately delivered an Ear CDD for 232,448 claims (80.1% of the total volume).</a:t>
            </a:r>
          </a:p>
          <a:p>
            <a:pPr marL="342900" lvl="1" indent="0">
              <a:buNone/>
            </a:pPr>
            <a:endParaRPr lang="en-US" sz="2000" b="1" dirty="0" smtClean="0">
              <a:latin typeface="+mj-lt"/>
            </a:endParaRPr>
          </a:p>
        </p:txBody>
      </p:sp>
    </p:spTree>
    <p:extLst>
      <p:ext uri="{BB962C8B-B14F-4D97-AF65-F5344CB8AC3E}">
        <p14:creationId xmlns:p14="http://schemas.microsoft.com/office/powerpoint/2010/main" val="3053486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VBA Color Theme">
      <a:dk1>
        <a:sysClr val="windowText" lastClr="000000"/>
      </a:dk1>
      <a:lt1>
        <a:sysClr val="window" lastClr="FFFFFF"/>
      </a:lt1>
      <a:dk2>
        <a:srgbClr val="0083BE"/>
      </a:dk2>
      <a:lt2>
        <a:srgbClr val="003F72"/>
      </a:lt2>
      <a:accent1>
        <a:srgbClr val="FF5800"/>
      </a:accent1>
      <a:accent2>
        <a:srgbClr val="003F72"/>
      </a:accent2>
      <a:accent3>
        <a:srgbClr val="156570"/>
      </a:accent3>
      <a:accent4>
        <a:srgbClr val="AE9A00"/>
      </a:accent4>
      <a:accent5>
        <a:srgbClr val="4F324C"/>
      </a:accent5>
      <a:accent6>
        <a:srgbClr val="DADF71"/>
      </a:accent6>
      <a:hlink>
        <a:srgbClr val="4D4F53"/>
      </a:hlink>
      <a:folHlink>
        <a:srgbClr val="4D4F5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D149D57B116C49BD7B761C1264D8CC" ma:contentTypeVersion="1" ma:contentTypeDescription="Create a new document." ma:contentTypeScope="" ma:versionID="d98670c9e564f4e973fd9f96ef100ab2">
  <xsd:schema xmlns:xsd="http://www.w3.org/2001/XMLSchema" xmlns:xs="http://www.w3.org/2001/XMLSchema" xmlns:p="http://schemas.microsoft.com/office/2006/metadata/properties" xmlns:ns2="b728bc40-9ebe-4226-96b8-7eafc62ec4c6" targetNamespace="http://schemas.microsoft.com/office/2006/metadata/properties" ma:root="true" ma:fieldsID="01305487d51d9c304dc8d5f7bdeb4abc" ns2:_="">
    <xsd:import namespace="b728bc40-9ebe-4226-96b8-7eafc62ec4c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28bc40-9ebe-4226-96b8-7eafc62ec4c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b728bc40-9ebe-4226-96b8-7eafc62ec4c6">3SVQN3J3KJXZ-2-5174</_dlc_DocId>
    <_dlc_DocIdUrl xmlns="b728bc40-9ebe-4226-96b8-7eafc62ec4c6">
      <Url>https://www.aide.oit.va.gov/sites/rba/_layouts/DocIdRedir.aspx?ID=3SVQN3J3KJXZ-2-5174</Url>
      <Description>3SVQN3J3KJXZ-2-5174</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DAFC0FAB-0B7D-4CC7-9047-E33E96DD7545}">
  <ds:schemaRefs>
    <ds:schemaRef ds:uri="http://schemas.microsoft.com/sharepoint/v3/contenttype/forms"/>
  </ds:schemaRefs>
</ds:datastoreItem>
</file>

<file path=customXml/itemProps2.xml><?xml version="1.0" encoding="utf-8"?>
<ds:datastoreItem xmlns:ds="http://schemas.openxmlformats.org/officeDocument/2006/customXml" ds:itemID="{E65ED34C-D220-4DEE-BDB6-DABBFDFFCA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28bc40-9ebe-4226-96b8-7eafc62ec4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69B488-D971-481D-8D8F-E36362E460B9}">
  <ds:schemaRefs>
    <ds:schemaRef ds:uri="http://purl.org/dc/terms/"/>
    <ds:schemaRef ds:uri="http://schemas.microsoft.com/office/infopath/2007/PartnerControls"/>
    <ds:schemaRef ds:uri="http://schemas.microsoft.com/office/2006/documentManagement/types"/>
    <ds:schemaRef ds:uri="b728bc40-9ebe-4226-96b8-7eafc62ec4c6"/>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A98B1575-7E8E-4074-88A4-6651E60AC0B8}">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Integral</Template>
  <TotalTime>34943</TotalTime>
  <Words>1164</Words>
  <Application>Microsoft Office PowerPoint</Application>
  <PresentationFormat>On-screen Show (4:3)</PresentationFormat>
  <Paragraphs>143</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Georgia</vt:lpstr>
      <vt:lpstr>Symbol</vt:lpstr>
      <vt:lpstr>Wingdings</vt:lpstr>
      <vt:lpstr>Office Theme</vt:lpstr>
      <vt:lpstr>BCDSS – SME Meeting</vt:lpstr>
      <vt:lpstr>BCDSS – SME Meeting Attendance</vt:lpstr>
      <vt:lpstr>BCDSS – SME Meeting Agenda</vt:lpstr>
      <vt:lpstr>BCDSS – SME Meeting Description of findings</vt:lpstr>
      <vt:lpstr>BCDSS – SME Meeting Discussion Points</vt:lpstr>
      <vt:lpstr>BCDSS – SME Meeting Discussion Points</vt:lpstr>
      <vt:lpstr>BCDSS – SME Meeting Discussion Points</vt:lpstr>
      <vt:lpstr>BCDSS – SME Meeting Discussion Points</vt:lpstr>
      <vt:lpstr>BCDSS – SME Meeting Discussion Points</vt:lpstr>
      <vt:lpstr>BCDSS – SME Meeting Action Items</vt:lpstr>
      <vt:lpstr>BCDSS – SME Meeting Questions</vt:lpstr>
      <vt:lpstr>BCDSS – SME Meeting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VBMS PowerPoint Template</dc:title>
  <dc:creator>Leslie Turner</dc:creator>
  <cp:lastModifiedBy>Darrell Dorman</cp:lastModifiedBy>
  <cp:revision>3552</cp:revision>
  <cp:lastPrinted>2011-11-01T18:32:37Z</cp:lastPrinted>
  <dcterms:created xsi:type="dcterms:W3CDTF">2015-07-14T15:57:28Z</dcterms:created>
  <dcterms:modified xsi:type="dcterms:W3CDTF">2016-05-06T19:29:30Z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0x010100BDD149D57B116C49BD7B761C1264D8CC</vt:lpwstr>
  </property>
  <property fmtid="{D5CDD505-2E9C-101B-9397-08002B2CF9AE}" pid="3" name="Audience">
    <vt:lpwstr>;#Internal VBA;#Other VA;#RO Staff/VBA Employees;#</vt:lpwstr>
  </property>
  <property fmtid="{D5CDD505-2E9C-101B-9397-08002B2CF9AE}" pid="4" name="Description0">
    <vt:lpwstr>Standard VBMS PowerPoint template</vt:lpwstr>
  </property>
  <property fmtid="{D5CDD505-2E9C-101B-9397-08002B2CF9AE}" pid="5" name="Driver">
    <vt:lpwstr>Recurring Communication Channel</vt:lpwstr>
  </property>
  <property fmtid="{D5CDD505-2E9C-101B-9397-08002B2CF9AE}" pid="6" name="Document Type">
    <vt:lpwstr>Template</vt:lpwstr>
  </property>
  <property fmtid="{D5CDD505-2E9C-101B-9397-08002B2CF9AE}" pid="7" name="Date Approved/Distributed">
    <vt:lpwstr>2012-02-06T01:00:00Z</vt:lpwstr>
  </property>
  <property fmtid="{D5CDD505-2E9C-101B-9397-08002B2CF9AE}" pid="8" name="Workstream">
    <vt:lpwstr>Communications</vt:lpwstr>
  </property>
  <property fmtid="{D5CDD505-2E9C-101B-9397-08002B2CF9AE}" pid="9" name="Approver">
    <vt:lpwstr>19357;#Bontempo, Dawn, VBAVACO</vt:lpwstr>
  </property>
  <property fmtid="{D5CDD505-2E9C-101B-9397-08002B2CF9AE}" pid="10" name="_dlc_DocIdItemGuid">
    <vt:lpwstr>e110fe5b-273f-47c7-90f3-671abc273e8e</vt:lpwstr>
  </property>
</Properties>
</file>