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719" r:id="rId6"/>
    <p:sldId id="661" r:id="rId7"/>
    <p:sldId id="720" r:id="rId8"/>
    <p:sldId id="730" r:id="rId9"/>
    <p:sldId id="731" r:id="rId10"/>
    <p:sldId id="735" r:id="rId11"/>
    <p:sldId id="736" r:id="rId12"/>
    <p:sldId id="737" r:id="rId13"/>
    <p:sldId id="732" r:id="rId14"/>
    <p:sldId id="725" r:id="rId15"/>
    <p:sldId id="734" r:id="rId16"/>
    <p:sldId id="727" r:id="rId17"/>
    <p:sldId id="733" r:id="rId18"/>
    <p:sldId id="728" r:id="rId19"/>
    <p:sldId id="729" r:id="rId20"/>
    <p:sldId id="722" r:id="rId21"/>
    <p:sldId id="723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107" d="100"/>
          <a:sy n="107" d="100"/>
        </p:scale>
        <p:origin x="1194" y="114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Velocity </a:t>
            </a:r>
            <a:r>
              <a:rPr lang="en-US" dirty="0"/>
              <a:t>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</c:f>
              <c:strCache>
                <c:ptCount val="1"/>
                <c:pt idx="0">
                  <c:v>Commited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Charts'!$B$2:$B$6</c:f>
              <c:numCache>
                <c:formatCode>General</c:formatCode>
                <c:ptCount val="5"/>
                <c:pt idx="0">
                  <c:v>20</c:v>
                </c:pt>
                <c:pt idx="1">
                  <c:v>32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Charts'!$C$2:$C$6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129168"/>
        <c:axId val="171129560"/>
        <c:axId val="0"/>
      </c:bar3DChart>
      <c:catAx>
        <c:axId val="17112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29560"/>
        <c:crosses val="autoZero"/>
        <c:auto val="1"/>
        <c:lblAlgn val="ctr"/>
        <c:lblOffset val="100"/>
        <c:noMultiLvlLbl val="0"/>
      </c:catAx>
      <c:valAx>
        <c:axId val="17112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29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2306840"/>
        <c:axId val="172654544"/>
      </c:lineChart>
      <c:catAx>
        <c:axId val="17230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54544"/>
        <c:crosses val="autoZero"/>
        <c:auto val="1"/>
        <c:lblAlgn val="ctr"/>
        <c:lblOffset val="100"/>
        <c:noMultiLvlLbl val="0"/>
      </c:catAx>
      <c:valAx>
        <c:axId val="17265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0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6</c:v>
                </c:pt>
                <c:pt idx="2">
                  <c:v>20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1131520"/>
        <c:axId val="171131912"/>
        <c:axId val="0"/>
      </c:bar3DChart>
      <c:catAx>
        <c:axId val="17113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31912"/>
        <c:crosses val="autoZero"/>
        <c:auto val="1"/>
        <c:lblAlgn val="ctr"/>
        <c:lblOffset val="100"/>
        <c:noMultiLvlLbl val="0"/>
      </c:catAx>
      <c:valAx>
        <c:axId val="171131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3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1424544"/>
        <c:axId val="171424936"/>
        <c:axId val="0"/>
      </c:bar3DChart>
      <c:catAx>
        <c:axId val="17142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4936"/>
        <c:crosses val="autoZero"/>
        <c:auto val="1"/>
        <c:lblAlgn val="ctr"/>
        <c:lblOffset val="100"/>
        <c:noMultiLvlLbl val="0"/>
      </c:catAx>
      <c:valAx>
        <c:axId val="171424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425720"/>
        <c:axId val="171426112"/>
        <c:axId val="0"/>
      </c:bar3DChart>
      <c:catAx>
        <c:axId val="171425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6112"/>
        <c:crosses val="autoZero"/>
        <c:auto val="1"/>
        <c:lblAlgn val="ctr"/>
        <c:lblOffset val="100"/>
        <c:noMultiLvlLbl val="0"/>
      </c:catAx>
      <c:valAx>
        <c:axId val="171426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5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1427288"/>
        <c:axId val="171427680"/>
      </c:lineChart>
      <c:catAx>
        <c:axId val="171427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7680"/>
        <c:crosses val="autoZero"/>
        <c:auto val="1"/>
        <c:lblAlgn val="ctr"/>
        <c:lblOffset val="100"/>
        <c:noMultiLvlLbl val="0"/>
      </c:catAx>
      <c:valAx>
        <c:axId val="17142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27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2303312"/>
        <c:axId val="172303704"/>
        <c:axId val="0"/>
      </c:bar3DChart>
      <c:catAx>
        <c:axId val="17230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03704"/>
        <c:crosses val="autoZero"/>
        <c:auto val="1"/>
        <c:lblAlgn val="ctr"/>
        <c:lblOffset val="100"/>
        <c:noMultiLvlLbl val="0"/>
      </c:catAx>
      <c:valAx>
        <c:axId val="172303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0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2304488"/>
        <c:axId val="172304880"/>
        <c:axId val="0"/>
      </c:bar3DChart>
      <c:catAx>
        <c:axId val="172304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04880"/>
        <c:crosses val="autoZero"/>
        <c:auto val="1"/>
        <c:lblAlgn val="ctr"/>
        <c:lblOffset val="100"/>
        <c:noMultiLvlLbl val="0"/>
      </c:catAx>
      <c:valAx>
        <c:axId val="17230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04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305664"/>
        <c:axId val="172306056"/>
        <c:axId val="0"/>
      </c:bar3DChart>
      <c:catAx>
        <c:axId val="17230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06056"/>
        <c:crosses val="autoZero"/>
        <c:auto val="1"/>
        <c:lblAlgn val="ctr"/>
        <c:lblOffset val="100"/>
        <c:noMultiLvlLbl val="0"/>
      </c:catAx>
      <c:valAx>
        <c:axId val="172306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0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5/16/2016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6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2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6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66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2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brief</a:t>
            </a:r>
            <a:r>
              <a:rPr lang="en-US" baseline="0" dirty="0" smtClean="0"/>
              <a:t> notes about the Sprint deliverables in this section </a:t>
            </a:r>
            <a:r>
              <a:rPr lang="en-US" baseline="0" smtClean="0"/>
              <a:t>- Elizabeth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Sprint 1 Review &amp; Sprint 2 Planning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May 16, 2016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1 Review &amp; Sprint 2 Planning</a:t>
            </a:r>
            <a:br>
              <a:rPr lang="en-US" dirty="0"/>
            </a:br>
            <a:r>
              <a:rPr lang="en-US" dirty="0" smtClean="0"/>
              <a:t>Metrics – Velocity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824640"/>
              </p:ext>
            </p:extLst>
          </p:nvPr>
        </p:nvGraphicFramePr>
        <p:xfrm>
          <a:off x="402455" y="1393303"/>
          <a:ext cx="8366078" cy="489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5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1 Review &amp; Sprint 2 Planning</a:t>
            </a:r>
            <a:br>
              <a:rPr lang="en-US" dirty="0"/>
            </a:br>
            <a:r>
              <a:rPr lang="en-US" dirty="0" smtClean="0"/>
              <a:t>Metrics – Number of Tasks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696739"/>
              </p:ext>
            </p:extLst>
          </p:nvPr>
        </p:nvGraphicFramePr>
        <p:xfrm>
          <a:off x="253218" y="1533378"/>
          <a:ext cx="8433582" cy="475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6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1 Review &amp; Sprint 2 Planning</a:t>
            </a:r>
            <a:br>
              <a:rPr lang="en-US" dirty="0"/>
            </a:br>
            <a:r>
              <a:rPr lang="en-US" dirty="0" smtClean="0"/>
              <a:t>Sprint 0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we can see something concrete?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the expectation well ahead of 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continue the open communication channel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with our partners on all technical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On-boarding process for new team </a:t>
            </a:r>
            <a:r>
              <a:rPr lang="en-US" dirty="0" smtClean="0"/>
              <a:t>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Latest version of documentation has improved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SDD is in very good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Communication has improved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Meetings started on time – Online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response time for SME questions</a:t>
            </a:r>
            <a:endParaRPr lang="en-US" dirty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27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1 Review &amp; Sprint 2 Planning</a:t>
            </a:r>
            <a:br>
              <a:rPr lang="en-US" dirty="0"/>
            </a:br>
            <a:r>
              <a:rPr lang="en-US" dirty="0" smtClean="0"/>
              <a:t>Sprint 1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493337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Updating </a:t>
            </a:r>
            <a:r>
              <a:rPr lang="en-US" dirty="0"/>
              <a:t>tasks in </a:t>
            </a:r>
            <a:r>
              <a:rPr lang="en-US" dirty="0" smtClean="0"/>
              <a:t>JIRA promptly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Metrics for upper management communication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Collaboration </a:t>
            </a:r>
            <a:r>
              <a:rPr lang="en-US" dirty="0">
                <a:solidFill>
                  <a:schemeClr val="tx1"/>
                </a:solidFill>
              </a:rPr>
              <a:t>between team members demonstrated the required integration is in </a:t>
            </a:r>
            <a:r>
              <a:rPr lang="en-US" dirty="0" smtClean="0">
                <a:solidFill>
                  <a:schemeClr val="tx1"/>
                </a:solidFill>
              </a:rPr>
              <a:t>place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Processes </a:t>
            </a:r>
            <a:r>
              <a:rPr lang="en-US" dirty="0">
                <a:solidFill>
                  <a:schemeClr val="tx1"/>
                </a:solidFill>
              </a:rPr>
              <a:t>for Release Management </a:t>
            </a:r>
            <a:r>
              <a:rPr lang="en-US" dirty="0" smtClean="0">
                <a:solidFill>
                  <a:schemeClr val="tx1"/>
                </a:solidFill>
              </a:rPr>
              <a:t>were identified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Recurrent </a:t>
            </a:r>
            <a:r>
              <a:rPr lang="en-US" dirty="0">
                <a:solidFill>
                  <a:schemeClr val="tx1"/>
                </a:solidFill>
              </a:rPr>
              <a:t>communications with the government facilitated the detection of important </a:t>
            </a:r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Things are moving in the right direction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75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1 Review &amp; Sprint 2 Planning</a:t>
            </a:r>
            <a:br>
              <a:rPr lang="en-US" dirty="0"/>
            </a:br>
            <a:r>
              <a:rPr lang="en-US" dirty="0" smtClean="0"/>
              <a:t>Program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 flipV="1">
            <a:off x="6951324" y="3786031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46"/>
          <p:cNvCxnSpPr>
            <a:cxnSpLocks noChangeShapeType="1"/>
          </p:cNvCxnSpPr>
          <p:nvPr/>
        </p:nvCxnSpPr>
        <p:spPr bwMode="auto">
          <a:xfrm>
            <a:off x="116646" y="3725346"/>
            <a:ext cx="8815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77"/>
          <p:cNvGrpSpPr/>
          <p:nvPr/>
        </p:nvGrpSpPr>
        <p:grpSpPr>
          <a:xfrm>
            <a:off x="146411" y="133998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2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0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(4/18 - 4/29)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4629181" y="1333297"/>
            <a:ext cx="2148840" cy="603504"/>
            <a:chOff x="152400" y="990600"/>
            <a:chExt cx="2819400" cy="609600"/>
          </a:xfrm>
          <a:solidFill>
            <a:srgbClr val="002060"/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152400" y="990600"/>
              <a:ext cx="2819400" cy="609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9" name="TextBox 53"/>
            <p:cNvSpPr txBox="1">
              <a:spLocks noChangeArrowheads="1"/>
            </p:cNvSpPr>
            <p:nvPr/>
          </p:nvSpPr>
          <p:spPr bwMode="auto">
            <a:xfrm>
              <a:off x="525654" y="990600"/>
              <a:ext cx="2199532" cy="55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2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</a:rPr>
                <a:t>(5/16 - 5/27)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21" name="Group 77"/>
          <p:cNvGrpSpPr/>
          <p:nvPr/>
        </p:nvGrpSpPr>
        <p:grpSpPr>
          <a:xfrm>
            <a:off x="6869207" y="1338738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3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(5/30 - 6/10)</a:t>
              </a:r>
            </a:p>
          </p:txBody>
        </p:sp>
      </p:grpSp>
      <p:grpSp>
        <p:nvGrpSpPr>
          <p:cNvPr id="25" name="Group 77"/>
          <p:cNvGrpSpPr/>
          <p:nvPr/>
        </p:nvGrpSpPr>
        <p:grpSpPr>
          <a:xfrm>
            <a:off x="2380517" y="134201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(5/02 - 5/13)</a:t>
              </a:r>
            </a:p>
          </p:txBody>
        </p:sp>
      </p:grp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 flipV="1">
            <a:off x="4656259" y="3817537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901415" y="3381495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5/13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190019" y="336167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5/27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-99175" y="3384231"/>
            <a:ext cx="6231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4/29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917581" y="366944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8448851" y="33375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6/24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1591" y="4800593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4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36" name="Straight Connector 35"/>
          <p:cNvCxnSpPr>
            <a:cxnSpLocks noChangeShapeType="1"/>
            <a:endCxn id="33" idx="4"/>
          </p:cNvCxnSpPr>
          <p:nvPr/>
        </p:nvCxnSpPr>
        <p:spPr bwMode="auto">
          <a:xfrm flipH="1" flipV="1">
            <a:off x="8990606" y="382184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6"/>
          <p:cNvSpPr/>
          <p:nvPr/>
        </p:nvSpPr>
        <p:spPr bwMode="auto">
          <a:xfrm>
            <a:off x="2289294" y="363649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V="1">
            <a:off x="168069" y="3772815"/>
            <a:ext cx="0" cy="103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/>
          <p:nvPr/>
        </p:nvSpPr>
        <p:spPr>
          <a:xfrm>
            <a:off x="6296417" y="4813553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3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12468" y="4801106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2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209935" y="4797234"/>
            <a:ext cx="127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   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0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94" y="6001022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 bwMode="auto">
          <a:xfrm>
            <a:off x="2685317" y="633096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46411" y="6323012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580419" y="36634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H="1" flipV="1">
            <a:off x="2369290" y="3789899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1240346" y="6323012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27905" y="334906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6/10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50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533215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97825" y="4824917"/>
            <a:ext cx="199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  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6869207" y="36634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90011" y="362394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52563" y="285705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1</a:t>
            </a:r>
          </a:p>
        </p:txBody>
      </p:sp>
      <p:cxnSp>
        <p:nvCxnSpPr>
          <p:cNvPr id="55" name="Straight Connector 54"/>
          <p:cNvCxnSpPr>
            <a:cxnSpLocks noChangeShapeType="1"/>
            <a:stCxn id="56" idx="4"/>
          </p:cNvCxnSpPr>
          <p:nvPr/>
        </p:nvCxnSpPr>
        <p:spPr bwMode="auto">
          <a:xfrm flipV="1">
            <a:off x="5815491" y="322467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55"/>
          <p:cNvSpPr/>
          <p:nvPr/>
        </p:nvSpPr>
        <p:spPr bwMode="auto">
          <a:xfrm>
            <a:off x="5742466" y="358720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57411" y="385083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5/31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6411" y="2839224"/>
            <a:ext cx="1150335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SDD, RTM </a:t>
            </a:r>
          </a:p>
          <a:p>
            <a:pPr marL="119063" indent="-119063" algn="ctr">
              <a:defRPr/>
            </a:pPr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Ear &amp; Knee Models</a:t>
            </a:r>
          </a:p>
        </p:txBody>
      </p: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 flipV="1">
            <a:off x="731685" y="322467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58"/>
          <p:cNvSpPr/>
          <p:nvPr/>
        </p:nvSpPr>
        <p:spPr bwMode="auto">
          <a:xfrm>
            <a:off x="658660" y="3611914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24895" y="2854480"/>
            <a:ext cx="1150335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Database Structure &amp; Wireframes</a:t>
            </a:r>
          </a:p>
        </p:txBody>
      </p: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V="1">
            <a:off x="2712885" y="3245267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61"/>
          <p:cNvSpPr/>
          <p:nvPr/>
        </p:nvSpPr>
        <p:spPr bwMode="auto">
          <a:xfrm>
            <a:off x="2639860" y="3624268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Sprint 1 Review &amp; Sprint 2 Planning</a:t>
            </a:r>
            <a:br>
              <a:rPr lang="en-US" dirty="0"/>
            </a:br>
            <a:r>
              <a:rPr lang="en-US" dirty="0" smtClean="0"/>
              <a:t>Sprint Forward (Sprint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313" y="1454142"/>
            <a:ext cx="85138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Logon/Logoff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Oracle schemas for the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Distributed Data Models (DDMs)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Logical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 data models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DDMs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receive approval for Administrator Dashboard and resulting UI/UX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update all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54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1 Review &amp; Sprint 2 </a:t>
            </a:r>
            <a:r>
              <a:rPr lang="en-US" dirty="0" smtClean="0"/>
              <a:t>Planning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Sprint </a:t>
            </a:r>
            <a:r>
              <a:rPr lang="en-US" dirty="0" smtClean="0"/>
              <a:t>1 </a:t>
            </a:r>
            <a:r>
              <a:rPr lang="en-US" dirty="0"/>
              <a:t>Review &amp; Sprint </a:t>
            </a:r>
            <a:r>
              <a:rPr lang="en-US" dirty="0" smtClean="0"/>
              <a:t>2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69447"/>
              </p:ext>
            </p:extLst>
          </p:nvPr>
        </p:nvGraphicFramePr>
        <p:xfrm>
          <a:off x="238484" y="1227476"/>
          <a:ext cx="8663977" cy="3880927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Brian Stevenson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Karla Leal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1 Review &amp; Sprint 2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112" y="1598250"/>
            <a:ext cx="8116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Retrospective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Calendar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1 Review &amp; Sprint 2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 (Sprint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1249" y="1691947"/>
            <a:ext cx="76688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Wireframes for Login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authentication, Rater Dashboard and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screens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Structures &amp; Data base Objects for Login authentication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Refinements to Ear and Knee models – based on data verification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installation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 and release management process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 third party library/API repository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process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 Environment setup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Test/Pilot Environment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1 Review &amp; Sprint 2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Value Delivered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165" y="1431985"/>
            <a:ext cx="8646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creation of the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Test/Pilot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Schemas for integrated development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physical data model for security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Role-based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control (RBAC)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Identified Configuration and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 process 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Configured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Test/Pilot environment setup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Wireframes for Login authentication, Rater Dashboard and Search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1 Review &amp; Sprint 2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Value Delivered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165" y="1431985"/>
            <a:ext cx="8646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Wireframes for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7" y="1807667"/>
            <a:ext cx="7176293" cy="44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1 Review &amp; Sprint 2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Value Delivered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165" y="1431985"/>
            <a:ext cx="8646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Wireframes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Rater Dashboard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1" y="1801317"/>
            <a:ext cx="7539487" cy="47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1 Review &amp; Sprint 2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Value Delivered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165" y="1431985"/>
            <a:ext cx="8646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Wireframes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– Search Results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1" y="1801316"/>
            <a:ext cx="7477894" cy="46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Sprint 1 Review &amp; Sprint 2 Planning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49" y="1460529"/>
            <a:ext cx="832848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database instance doesn’t contain any VA data, and that it is structurally the same as the official database in the FTL environment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Liquibase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integrated with the Maven build process for all database modifications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69B488-D971-481D-8D8F-E36362E460B9}">
  <ds:schemaRefs>
    <ds:schemaRef ds:uri="http://schemas.microsoft.com/office/2006/metadata/properties"/>
    <ds:schemaRef ds:uri="b728bc40-9ebe-4226-96b8-7eafc62ec4c6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34490</TotalTime>
  <Words>720</Words>
  <Application>Microsoft Office PowerPoint</Application>
  <PresentationFormat>On-screen Show (4:3)</PresentationFormat>
  <Paragraphs>236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Symbol</vt:lpstr>
      <vt:lpstr>Times New Roman</vt:lpstr>
      <vt:lpstr>ヒラギノ角ゴ ProN W6</vt:lpstr>
      <vt:lpstr>Office Theme</vt:lpstr>
      <vt:lpstr>BCDSS  Sprint 1 Review &amp; Sprint 2 Planning Meeting</vt:lpstr>
      <vt:lpstr>BCDSS – Sprint 1 Review &amp; Sprint 2 Planning Attendance</vt:lpstr>
      <vt:lpstr>BCDSS – Sprint 1 Review &amp; Sprint 2 Planning Agenda</vt:lpstr>
      <vt:lpstr>BCDSS – Sprint 1 Review &amp; Sprint 2 Planning Objectives (Sprint 1)</vt:lpstr>
      <vt:lpstr>BCDSS – Sprint 1 Review &amp; Sprint 2 Planning Value Delivered</vt:lpstr>
      <vt:lpstr>BCDSS – Sprint 1 Review &amp; Sprint 2 Planning Value Delivered</vt:lpstr>
      <vt:lpstr>BCDSS – Sprint 1 Review &amp; Sprint 2 Planning Value Delivered</vt:lpstr>
      <vt:lpstr>BCDSS – Sprint 1 Review &amp; Sprint 2 Planning Value Delivered</vt:lpstr>
      <vt:lpstr>BCDSS – Sprint 1 Review &amp; Sprint 2 Planning Challenges</vt:lpstr>
      <vt:lpstr>BCDSS – Sprint 1 Review &amp; Sprint 2 Planning Metrics – Velocity </vt:lpstr>
      <vt:lpstr>BCDSS – Sprint 1 Review &amp; Sprint 2 Planning Metrics – Number of Tasks </vt:lpstr>
      <vt:lpstr>BCDSS – Sprint 1 Review &amp; Sprint 2 Planning Sprint 0 Retrospective</vt:lpstr>
      <vt:lpstr>BCDSS – Sprint 1 Review &amp; Sprint 2 Planning Sprint 1 Retrospective</vt:lpstr>
      <vt:lpstr>BCDSS – Sprint 1 Review &amp; Sprint 2 Planning Program Calendar</vt:lpstr>
      <vt:lpstr>BCDSS – Sprint 1 Review &amp; Sprint 2 Planning Sprint Forward (Sprint 2)</vt:lpstr>
      <vt:lpstr>BCDSS – Sprint 1 Review &amp; Sprint 2 Planning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3571</cp:revision>
  <cp:lastPrinted>2011-11-01T18:32:37Z</cp:lastPrinted>
  <dcterms:created xsi:type="dcterms:W3CDTF">2015-07-14T15:57:28Z</dcterms:created>
  <dcterms:modified xsi:type="dcterms:W3CDTF">2016-05-16T19:55:18Z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