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74" r:id="rId9"/>
    <p:sldId id="270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panneerg\Downloads\BCDSS%20Release%20v2.0%20-%20User%20Stories%20(JIRA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'BCDSS-Sprint Charts'!$B$13</c:f>
              <c:strCache>
                <c:ptCount val="1"/>
                <c:pt idx="0">
                  <c:v>Commited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'BCDSS-Sprint Charts'!$A$14:$A$20</c:f>
              <c:strCache>
                <c:ptCount val="7"/>
                <c:pt idx="0">
                  <c:v>BCDSS Sprint 9</c:v>
                </c:pt>
                <c:pt idx="1">
                  <c:v>BCDSS Sprint 10</c:v>
                </c:pt>
                <c:pt idx="2">
                  <c:v>BCDSS Sprint 11</c:v>
                </c:pt>
                <c:pt idx="3">
                  <c:v>BCDSS Sprint 12</c:v>
                </c:pt>
                <c:pt idx="4">
                  <c:v>BCDSS Sprint 13</c:v>
                </c:pt>
                <c:pt idx="5">
                  <c:v>BCDSS Sprint 14</c:v>
                </c:pt>
                <c:pt idx="6">
                  <c:v>BCDSS Sprint 15</c:v>
                </c:pt>
              </c:strCache>
            </c:strRef>
          </c:cat>
          <c:val>
            <c:numRef>
              <c:f>'BCDSS-Sprint Charts'!$B$14:$B$20</c:f>
              <c:numCache>
                <c:formatCode>General</c:formatCode>
                <c:ptCount val="7"/>
                <c:pt idx="0">
                  <c:v>8</c:v>
                </c:pt>
                <c:pt idx="1">
                  <c:v>22</c:v>
                </c:pt>
                <c:pt idx="2">
                  <c:v>25</c:v>
                </c:pt>
                <c:pt idx="3">
                  <c:v>21</c:v>
                </c:pt>
                <c:pt idx="4">
                  <c:v>16</c:v>
                </c:pt>
                <c:pt idx="5">
                  <c:v>44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'BCDSS-Sprint Charts'!$C$13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'BCDSS-Sprint Charts'!$A$14:$A$20</c:f>
              <c:strCache>
                <c:ptCount val="7"/>
                <c:pt idx="0">
                  <c:v>BCDSS Sprint 9</c:v>
                </c:pt>
                <c:pt idx="1">
                  <c:v>BCDSS Sprint 10</c:v>
                </c:pt>
                <c:pt idx="2">
                  <c:v>BCDSS Sprint 11</c:v>
                </c:pt>
                <c:pt idx="3">
                  <c:v>BCDSS Sprint 12</c:v>
                </c:pt>
                <c:pt idx="4">
                  <c:v>BCDSS Sprint 13</c:v>
                </c:pt>
                <c:pt idx="5">
                  <c:v>BCDSS Sprint 14</c:v>
                </c:pt>
                <c:pt idx="6">
                  <c:v>BCDSS Sprint 15</c:v>
                </c:pt>
              </c:strCache>
            </c:strRef>
          </c:cat>
          <c:val>
            <c:numRef>
              <c:f>'BCDSS-Sprint Charts'!$C$14:$C$20</c:f>
              <c:numCache>
                <c:formatCode>General</c:formatCode>
                <c:ptCount val="7"/>
                <c:pt idx="0">
                  <c:v>23</c:v>
                </c:pt>
                <c:pt idx="1">
                  <c:v>19</c:v>
                </c:pt>
                <c:pt idx="2">
                  <c:v>17</c:v>
                </c:pt>
                <c:pt idx="3">
                  <c:v>20</c:v>
                </c:pt>
                <c:pt idx="4">
                  <c:v>16</c:v>
                </c:pt>
                <c:pt idx="5">
                  <c:v>34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3544776"/>
        <c:axId val="163545168"/>
        <c:axId val="0"/>
      </c:bar3DChart>
      <c:catAx>
        <c:axId val="163544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545168"/>
        <c:crosses val="autoZero"/>
        <c:auto val="1"/>
        <c:lblAlgn val="ctr"/>
        <c:lblOffset val="100"/>
        <c:noMultiLvlLbl val="0"/>
      </c:catAx>
      <c:valAx>
        <c:axId val="163545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5447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'BCDSS-Sprint Charts'!$N$1</c:f>
              <c:strCache>
                <c:ptCount val="1"/>
                <c:pt idx="0">
                  <c:v>Number of Issues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'BCDSS-Sprint Charts'!$M$2:$M$6</c:f>
              <c:strCache>
                <c:ptCount val="5"/>
                <c:pt idx="0">
                  <c:v>Open</c:v>
                </c:pt>
                <c:pt idx="1">
                  <c:v>Closed</c:v>
                </c:pt>
                <c:pt idx="2">
                  <c:v>Resolved</c:v>
                </c:pt>
                <c:pt idx="3">
                  <c:v>In Progress</c:v>
                </c:pt>
                <c:pt idx="4">
                  <c:v>Reopened</c:v>
                </c:pt>
              </c:strCache>
            </c:strRef>
          </c:cat>
          <c:val>
            <c:numRef>
              <c:f>'BCDSS-Sprint Charts'!$N$2:$N$6</c:f>
              <c:numCache>
                <c:formatCode>General</c:formatCode>
                <c:ptCount val="5"/>
                <c:pt idx="0">
                  <c:v>0</c:v>
                </c:pt>
                <c:pt idx="1">
                  <c:v>4</c:v>
                </c:pt>
                <c:pt idx="2">
                  <c:v>32</c:v>
                </c:pt>
                <c:pt idx="4">
                  <c:v>0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[BCDSS Release v2.0 - User Stories (JIRA).csv]Sheet2!PivotTable6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Resolved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Sheet2!$A$5:$A$13</c:f>
              <c:strCache>
                <c:ptCount val="8"/>
                <c:pt idx="0">
                  <c:v>Administrator Requirement</c:v>
                </c:pt>
                <c:pt idx="1">
                  <c:v>BCDS System</c:v>
                </c:pt>
                <c:pt idx="2">
                  <c:v>Dashboard</c:v>
                </c:pt>
                <c:pt idx="3">
                  <c:v>Manage Model</c:v>
                </c:pt>
                <c:pt idx="4">
                  <c:v>Modeling Engine</c:v>
                </c:pt>
                <c:pt idx="5">
                  <c:v>Orchestrate Model</c:v>
                </c:pt>
                <c:pt idx="6">
                  <c:v>Platform Requirement</c:v>
                </c:pt>
                <c:pt idx="7">
                  <c:v>Predictive Model Result</c:v>
                </c:pt>
              </c:strCache>
            </c:strRef>
          </c:cat>
          <c:val>
            <c:numRef>
              <c:f>Sheet2!$B$5:$B$13</c:f>
              <c:numCache>
                <c:formatCode>General</c:formatCode>
                <c:ptCount val="8"/>
                <c:pt idx="0">
                  <c:v>6</c:v>
                </c:pt>
                <c:pt idx="1">
                  <c:v>1</c:v>
                </c:pt>
                <c:pt idx="2">
                  <c:v>4</c:v>
                </c:pt>
                <c:pt idx="3">
                  <c:v>1</c:v>
                </c:pt>
                <c:pt idx="4">
                  <c:v>13</c:v>
                </c:pt>
                <c:pt idx="6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Open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Sheet2!$A$5:$A$13</c:f>
              <c:strCache>
                <c:ptCount val="8"/>
                <c:pt idx="0">
                  <c:v>Administrator Requirement</c:v>
                </c:pt>
                <c:pt idx="1">
                  <c:v>BCDS System</c:v>
                </c:pt>
                <c:pt idx="2">
                  <c:v>Dashboard</c:v>
                </c:pt>
                <c:pt idx="3">
                  <c:v>Manage Model</c:v>
                </c:pt>
                <c:pt idx="4">
                  <c:v>Modeling Engine</c:v>
                </c:pt>
                <c:pt idx="5">
                  <c:v>Orchestrate Model</c:v>
                </c:pt>
                <c:pt idx="6">
                  <c:v>Platform Requirement</c:v>
                </c:pt>
                <c:pt idx="7">
                  <c:v>Predictive Model Result</c:v>
                </c:pt>
              </c:strCache>
            </c:strRef>
          </c:cat>
          <c:val>
            <c:numRef>
              <c:f>Sheet2!$C$5:$C$13</c:f>
              <c:numCache>
                <c:formatCode>General</c:formatCode>
                <c:ptCount val="8"/>
                <c:pt idx="2">
                  <c:v>1</c:v>
                </c:pt>
                <c:pt idx="4">
                  <c:v>8</c:v>
                </c:pt>
                <c:pt idx="5">
                  <c:v>1</c:v>
                </c:pt>
                <c:pt idx="6">
                  <c:v>3</c:v>
                </c:pt>
                <c:pt idx="7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In Progress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Sheet2!$A$5:$A$13</c:f>
              <c:strCache>
                <c:ptCount val="8"/>
                <c:pt idx="0">
                  <c:v>Administrator Requirement</c:v>
                </c:pt>
                <c:pt idx="1">
                  <c:v>BCDS System</c:v>
                </c:pt>
                <c:pt idx="2">
                  <c:v>Dashboard</c:v>
                </c:pt>
                <c:pt idx="3">
                  <c:v>Manage Model</c:v>
                </c:pt>
                <c:pt idx="4">
                  <c:v>Modeling Engine</c:v>
                </c:pt>
                <c:pt idx="5">
                  <c:v>Orchestrate Model</c:v>
                </c:pt>
                <c:pt idx="6">
                  <c:v>Platform Requirement</c:v>
                </c:pt>
                <c:pt idx="7">
                  <c:v>Predictive Model Result</c:v>
                </c:pt>
              </c:strCache>
            </c:strRef>
          </c:cat>
          <c:val>
            <c:numRef>
              <c:f>Sheet2!$D$5:$D$13</c:f>
              <c:numCache>
                <c:formatCode>General</c:formatCode>
                <c:ptCount val="8"/>
                <c:pt idx="2">
                  <c:v>1</c:v>
                </c:pt>
                <c:pt idx="4">
                  <c:v>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62778760"/>
        <c:axId val="162779152"/>
        <c:axId val="0"/>
      </c:bar3DChart>
      <c:catAx>
        <c:axId val="162778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779152"/>
        <c:crosses val="autoZero"/>
        <c:auto val="1"/>
        <c:lblAlgn val="ctr"/>
        <c:lblOffset val="100"/>
        <c:noMultiLvlLbl val="0"/>
      </c:catAx>
      <c:valAx>
        <c:axId val="162779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77876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E4F08-7135-4016-9E5E-E2D93EDB8127}" type="datetime1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3F1B7-AB4F-4260-9CC0-8F8161F6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5313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1FA96-252F-478B-BA57-15B500032DA5}" type="datetime1">
              <a:rPr lang="en-US" smtClean="0"/>
              <a:t>11/15/2016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7BB59-9B82-4D35-8DF6-A0D34E389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8142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6F6CEB9-36DD-4E4C-A5B8-9686E5135281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6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0BA6069-D0AB-4CF0-A604-83FAC89D8455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95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776603F-16CC-424B-BA2A-AC3E9E90691D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5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78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63662"/>
            <a:ext cx="9144000" cy="1109663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01107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275387"/>
            <a:ext cx="390525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6161469"/>
              </p:ext>
            </p:extLst>
          </p:nvPr>
        </p:nvGraphicFramePr>
        <p:xfrm>
          <a:off x="0" y="6029325"/>
          <a:ext cx="6337300" cy="800100"/>
        </p:xfrm>
        <a:graphic>
          <a:graphicData uri="http://schemas.openxmlformats.org/drawingml/2006/table">
            <a:tbl>
              <a:tblPr firstRow="1" firstCol="1" bandRow="1"/>
              <a:tblGrid>
                <a:gridCol w="1358900"/>
                <a:gridCol w="355600"/>
                <a:gridCol w="4622800"/>
              </a:tblGrid>
              <a:tr h="800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BCDSS</a:t>
                      </a:r>
                      <a:r>
                        <a:rPr lang="en-US" sz="3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BENEFITS CLAIMS DECISION SUPPORT SYSTEM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3" name="Picture 12" descr="U.S. Department of Veterans Affairs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867900" y="6188075"/>
            <a:ext cx="2143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244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A0CC-DDCA-44C5-B2BE-3CB67D944045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14 Review &amp; Sprint 15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3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B7CE-129B-4A03-BBCA-DAD86C2C1F9E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14 Review &amp; Sprint 15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5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3357"/>
            <a:ext cx="10515600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23BC-6F77-4A9E-942A-F0A7B88E826D}" type="datetime1">
              <a:rPr lang="en-US" smtClean="0"/>
              <a:t>11/15/2016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14 Review &amp; Sprint 15 Planning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09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C790-AAF2-4C89-BE11-8B03B0F89F11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14 Review &amp; Sprint 15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1B11-0C9B-4ACE-B194-6396AF74E56A}" type="datetime1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14 Review &amp; Sprint 15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06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43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C660-A624-4110-86D7-351090AF1A30}" type="datetime1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14 Review &amp; Sprint 15 Planning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C146-B26D-4451-BA2C-32D4DBB80D27}" type="datetime1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14 Review &amp; Sprint 15 Planning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5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8CBD-D6F4-4766-B11E-91C0E70430D5}" type="datetime1">
              <a:rPr lang="en-US" smtClean="0"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14 Review &amp; Sprint 15 Planning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2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7AF2-9E81-4F67-836B-345AA95EA999}" type="datetime1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14 Review &amp; Sprint 15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0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20AC-41CF-4891-B2A3-82A1416EE51F}" type="datetime1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14 Review &amp; Sprint 15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8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2BA27-5424-4332-A42C-F89CA4CEF901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Sprint 14 Review &amp; Sprint 15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2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Sprint 14 Review &amp; Sprint 15 Planning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November 14</a:t>
            </a:r>
            <a:r>
              <a:rPr lang="en-US" baseline="30000" dirty="0" smtClean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2016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Calendar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F4196DD-6BE8-4295-9392-E57F1B18A707}" type="datetime1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14 Review &amp; Sprint 15 Planning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10</a:t>
            </a:fld>
            <a:endParaRPr lang="en-US"/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flipH="1" flipV="1">
            <a:off x="4766221" y="3741695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Straight Connector 46"/>
          <p:cNvCxnSpPr>
            <a:cxnSpLocks noChangeShapeType="1"/>
          </p:cNvCxnSpPr>
          <p:nvPr/>
        </p:nvCxnSpPr>
        <p:spPr bwMode="auto">
          <a:xfrm flipV="1">
            <a:off x="0" y="3741166"/>
            <a:ext cx="12192000" cy="739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4" name="Group 77"/>
          <p:cNvGrpSpPr/>
          <p:nvPr/>
        </p:nvGrpSpPr>
        <p:grpSpPr>
          <a:xfrm>
            <a:off x="143637" y="1598634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15" name="Rectangle 14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16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13</a:t>
              </a: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(</a:t>
              </a:r>
              <a:r>
                <a:rPr lang="en-US" sz="1500" dirty="0">
                  <a:solidFill>
                    <a:schemeClr val="bg1"/>
                  </a:solidFill>
                  <a:cs typeface="Arial" pitchFamily="34" charset="0"/>
                </a:rPr>
                <a:t>10/17 - 10/28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)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</p:txBody>
        </p:sp>
      </p:grp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 flipH="1" flipV="1">
            <a:off x="2211989" y="3815894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750624" y="3373103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10/28</a:t>
            </a:r>
            <a:r>
              <a:rPr lang="en-US" sz="1400" b="1" dirty="0" smtClean="0">
                <a:solidFill>
                  <a:srgbClr val="FF0000"/>
                </a:solidFill>
                <a:latin typeface="+mn-lt"/>
                <a:cs typeface="Calibri" pitchFamily="34" charset="0"/>
              </a:rPr>
              <a:t> </a:t>
            </a:r>
            <a:endParaRPr lang="en-US" sz="1400" b="1" dirty="0">
              <a:solidFill>
                <a:srgbClr val="FF0000"/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7168621" y="3602984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15536" y="4743956"/>
            <a:ext cx="12061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 pitchFamily="34" charset="0"/>
              </a:rPr>
              <a:t>15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  <a:p>
            <a:pPr marL="119063" indent="-119063" algn="ctr"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a typeface="ヒラギノ角ゴ ProN W6"/>
                <a:cs typeface="Calibri" pitchFamily="34" charset="0"/>
              </a:rPr>
              <a:t>&amp;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ヒラギノ角ゴ ProN W6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ヒラギノ角ゴ ProN W6"/>
                <a:cs typeface="Calibri" pitchFamily="34" charset="0"/>
              </a:rPr>
              <a:t>Release BCDSS v2.0 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cxnSp>
        <p:nvCxnSpPr>
          <p:cNvPr id="22" name="Straight Connector 21"/>
          <p:cNvCxnSpPr>
            <a:cxnSpLocks noChangeShapeType="1"/>
            <a:endCxn id="19" idx="4"/>
          </p:cNvCxnSpPr>
          <p:nvPr/>
        </p:nvCxnSpPr>
        <p:spPr bwMode="auto">
          <a:xfrm flipH="1" flipV="1">
            <a:off x="7241646" y="3755384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TextBox 22"/>
          <p:cNvSpPr txBox="1"/>
          <p:nvPr/>
        </p:nvSpPr>
        <p:spPr>
          <a:xfrm>
            <a:off x="4038289" y="4727462"/>
            <a:ext cx="131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 pitchFamily="34" charset="0"/>
              </a:rPr>
              <a:t>14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54624" y="4801661"/>
            <a:ext cx="1924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 13</a:t>
            </a: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Completion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38352" y="5742970"/>
            <a:ext cx="83880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Legend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en-US" sz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sz="1200" dirty="0" smtClean="0"/>
              <a:t>Completed         Not Completed          Future               </a:t>
            </a:r>
            <a:endParaRPr lang="en-US" sz="1200" dirty="0"/>
          </a:p>
        </p:txBody>
      </p:sp>
      <p:sp>
        <p:nvSpPr>
          <p:cNvPr id="26" name="Oval 25"/>
          <p:cNvSpPr/>
          <p:nvPr/>
        </p:nvSpPr>
        <p:spPr bwMode="auto">
          <a:xfrm>
            <a:off x="3238888" y="6081945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969469" y="6064960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2143839" y="3646037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942944" y="6064960"/>
            <a:ext cx="14605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296136" y="3317833"/>
            <a:ext cx="10429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11</a:t>
            </a:r>
            <a:r>
              <a:rPr lang="en-US" sz="1400" b="1" dirty="0" smtClean="0">
                <a:latin typeface="+mn-lt"/>
                <a:cs typeface="Calibri" pitchFamily="34" charset="0"/>
              </a:rPr>
              <a:t>/11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1" name="AutoShape 2" descr="Image result for 2016 symbol pics"/>
          <p:cNvSpPr>
            <a:spLocks noChangeAspect="1" noChangeArrowheads="1"/>
          </p:cNvSpPr>
          <p:nvPr/>
        </p:nvSpPr>
        <p:spPr bwMode="auto">
          <a:xfrm>
            <a:off x="6646600" y="43850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Oval 31"/>
          <p:cNvSpPr/>
          <p:nvPr/>
        </p:nvSpPr>
        <p:spPr bwMode="auto">
          <a:xfrm>
            <a:off x="4698071" y="3631720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88285" y="2755145"/>
            <a:ext cx="1475342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19063" indent="-119063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900" dirty="0"/>
              <a:t>Collaborative Deliverable </a:t>
            </a:r>
            <a:endParaRPr lang="en-US" sz="900" dirty="0" smtClean="0"/>
          </a:p>
          <a:p>
            <a:pPr algn="ctr"/>
            <a:r>
              <a:rPr lang="en-US" sz="900" dirty="0" smtClean="0"/>
              <a:t>Package </a:t>
            </a:r>
            <a:r>
              <a:rPr lang="en-US" sz="900" dirty="0"/>
              <a:t>and VASIC </a:t>
            </a:r>
            <a:r>
              <a:rPr lang="en-US" sz="900" dirty="0" smtClean="0"/>
              <a:t>7</a:t>
            </a:r>
            <a:endParaRPr lang="en-US" sz="900" dirty="0"/>
          </a:p>
        </p:txBody>
      </p:sp>
      <p:cxnSp>
        <p:nvCxnSpPr>
          <p:cNvPr id="34" name="Straight Connector 33"/>
          <p:cNvCxnSpPr>
            <a:cxnSpLocks noChangeShapeType="1"/>
          </p:cNvCxnSpPr>
          <p:nvPr/>
        </p:nvCxnSpPr>
        <p:spPr bwMode="auto">
          <a:xfrm flipV="1">
            <a:off x="7426815" y="3112677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5" name="Oval 34"/>
          <p:cNvSpPr/>
          <p:nvPr/>
        </p:nvSpPr>
        <p:spPr bwMode="auto">
          <a:xfrm>
            <a:off x="7357075" y="3600970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490035" y="331390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11</a:t>
            </a:r>
            <a:r>
              <a:rPr lang="en-US" sz="1400" b="1" dirty="0" smtClean="0">
                <a:latin typeface="+mn-lt"/>
                <a:cs typeface="Calibri" pitchFamily="34" charset="0"/>
              </a:rPr>
              <a:t>/25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9573483" y="3610729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9175231" y="331390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ea typeface="ヒラギノ角ゴ ProN W6"/>
                <a:cs typeface="Calibri" pitchFamily="34" charset="0"/>
              </a:rPr>
              <a:t>12</a:t>
            </a: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/02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116441" y="4719514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 pitchFamily="34" charset="0"/>
              </a:rPr>
              <a:t>16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40" name="Straight Connector 39"/>
          <p:cNvCxnSpPr>
            <a:cxnSpLocks noChangeShapeType="1"/>
            <a:endCxn id="37" idx="4"/>
          </p:cNvCxnSpPr>
          <p:nvPr/>
        </p:nvCxnSpPr>
        <p:spPr bwMode="auto">
          <a:xfrm flipH="1" flipV="1">
            <a:off x="9646508" y="3763129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Oval 40"/>
          <p:cNvSpPr/>
          <p:nvPr/>
        </p:nvSpPr>
        <p:spPr bwMode="auto">
          <a:xfrm>
            <a:off x="11818913" y="3665136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1419930" y="331390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ea typeface="ヒラギノ角ゴ ProN W6"/>
                <a:cs typeface="Calibri" pitchFamily="34" charset="0"/>
              </a:rPr>
              <a:t>12</a:t>
            </a: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/16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077215" y="4738227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17</a:t>
            </a: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44" name="Straight Connector 43"/>
          <p:cNvCxnSpPr>
            <a:cxnSpLocks noChangeShapeType="1"/>
            <a:endCxn id="41" idx="4"/>
          </p:cNvCxnSpPr>
          <p:nvPr/>
        </p:nvCxnSpPr>
        <p:spPr bwMode="auto">
          <a:xfrm flipH="1" flipV="1">
            <a:off x="11891938" y="3817536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TextBox 44"/>
          <p:cNvSpPr txBox="1"/>
          <p:nvPr/>
        </p:nvSpPr>
        <p:spPr>
          <a:xfrm>
            <a:off x="143637" y="2770636"/>
            <a:ext cx="1475342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19063" indent="-119063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900" dirty="0"/>
              <a:t>Collaborative Deliverable </a:t>
            </a:r>
            <a:endParaRPr lang="en-US" sz="900" dirty="0" smtClean="0"/>
          </a:p>
          <a:p>
            <a:pPr algn="ctr"/>
            <a:r>
              <a:rPr lang="en-US" sz="900" dirty="0" smtClean="0"/>
              <a:t>Package </a:t>
            </a:r>
            <a:r>
              <a:rPr lang="en-US" sz="900" dirty="0"/>
              <a:t>and VASIC </a:t>
            </a:r>
            <a:r>
              <a:rPr lang="en-US" sz="900" dirty="0" smtClean="0"/>
              <a:t>6</a:t>
            </a:r>
            <a:endParaRPr lang="en-US" sz="900" dirty="0"/>
          </a:p>
        </p:txBody>
      </p: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V="1">
            <a:off x="881308" y="3165955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Oval 46"/>
          <p:cNvSpPr/>
          <p:nvPr/>
        </p:nvSpPr>
        <p:spPr bwMode="auto">
          <a:xfrm>
            <a:off x="821449" y="3652329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grpSp>
        <p:nvGrpSpPr>
          <p:cNvPr id="48" name="Group 77"/>
          <p:cNvGrpSpPr/>
          <p:nvPr/>
        </p:nvGrpSpPr>
        <p:grpSpPr>
          <a:xfrm>
            <a:off x="2614179" y="1598634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49" name="Rectangle 48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0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14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(10/31 – 11/11)</a:t>
              </a:r>
            </a:p>
          </p:txBody>
        </p:sp>
      </p:grpSp>
      <p:grpSp>
        <p:nvGrpSpPr>
          <p:cNvPr id="51" name="Group 77"/>
          <p:cNvGrpSpPr/>
          <p:nvPr/>
        </p:nvGrpSpPr>
        <p:grpSpPr>
          <a:xfrm>
            <a:off x="5112036" y="1578839"/>
            <a:ext cx="2104264" cy="603504"/>
            <a:chOff x="200929" y="947005"/>
            <a:chExt cx="2743200" cy="606723"/>
          </a:xfrm>
          <a:solidFill>
            <a:srgbClr val="002060"/>
          </a:solidFill>
        </p:grpSpPr>
        <p:sp>
          <p:nvSpPr>
            <p:cNvPr id="52" name="Rectangle 51"/>
            <p:cNvSpPr/>
            <p:nvPr/>
          </p:nvSpPr>
          <p:spPr bwMode="auto">
            <a:xfrm>
              <a:off x="200929" y="94700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3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15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(11/14 - 11/25)</a:t>
              </a:r>
            </a:p>
          </p:txBody>
        </p:sp>
      </p:grpSp>
      <p:grpSp>
        <p:nvGrpSpPr>
          <p:cNvPr id="54" name="Group 77"/>
          <p:cNvGrpSpPr/>
          <p:nvPr/>
        </p:nvGrpSpPr>
        <p:grpSpPr>
          <a:xfrm>
            <a:off x="7512715" y="1588627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55" name="Rectangle 54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6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16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(11/28 - 12/02)</a:t>
              </a:r>
            </a:p>
          </p:txBody>
        </p:sp>
      </p:grp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36793" y="3378723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10</a:t>
            </a:r>
            <a:r>
              <a:rPr lang="en-US" sz="1400" b="1" dirty="0" smtClean="0">
                <a:latin typeface="+mn-lt"/>
                <a:cs typeface="Calibri" pitchFamily="34" charset="0"/>
              </a:rPr>
              <a:t>/21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grpSp>
        <p:nvGrpSpPr>
          <p:cNvPr id="62" name="Group 77"/>
          <p:cNvGrpSpPr/>
          <p:nvPr/>
        </p:nvGrpSpPr>
        <p:grpSpPr>
          <a:xfrm>
            <a:off x="9982201" y="1578839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63" name="Rectangle 62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64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17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(12/05 - 12/16)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147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Forward (Sprint </a:t>
            </a:r>
            <a:r>
              <a:rPr lang="en-US" dirty="0" smtClean="0"/>
              <a:t>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000" dirty="0" smtClean="0"/>
              <a:t>Develop Modeling Engine components</a:t>
            </a:r>
            <a:endParaRPr lang="en-US" sz="1600" dirty="0"/>
          </a:p>
          <a:p>
            <a:pPr lvl="1"/>
            <a:r>
              <a:rPr lang="en-US" sz="1600" dirty="0" smtClean="0"/>
              <a:t>Fix the </a:t>
            </a:r>
            <a:r>
              <a:rPr lang="en-US" sz="1600" dirty="0" err="1" smtClean="0"/>
              <a:t>getCurrent</a:t>
            </a:r>
            <a:r>
              <a:rPr lang="en-US" sz="1600" dirty="0" smtClean="0"/>
              <a:t> </a:t>
            </a:r>
            <a:r>
              <a:rPr lang="en-US" sz="1600"/>
              <a:t>Ratings </a:t>
            </a:r>
            <a:r>
              <a:rPr lang="en-US" sz="1600" smtClean="0"/>
              <a:t>Operation</a:t>
            </a:r>
            <a:endParaRPr lang="en-US" sz="1600" dirty="0" smtClean="0"/>
          </a:p>
          <a:p>
            <a:pPr lvl="1"/>
            <a:r>
              <a:rPr lang="en-US" sz="1600" dirty="0" smtClean="0"/>
              <a:t>Implement </a:t>
            </a:r>
            <a:r>
              <a:rPr lang="en-US" sz="1600" dirty="0"/>
              <a:t>EAR model processing functionality.</a:t>
            </a:r>
          </a:p>
          <a:p>
            <a:pPr lvl="1"/>
            <a:r>
              <a:rPr lang="en-US" sz="1600" dirty="0" smtClean="0"/>
              <a:t>To </a:t>
            </a:r>
            <a:r>
              <a:rPr lang="en-US" sz="1600" dirty="0"/>
              <a:t>complete the Integration between the BCDSS web-application &amp; Modeling engine web service </a:t>
            </a:r>
          </a:p>
          <a:p>
            <a:pPr lvl="1"/>
            <a:r>
              <a:rPr lang="en-US" sz="1600" dirty="0"/>
              <a:t>Display Processing Results </a:t>
            </a:r>
            <a:endParaRPr lang="en-US" sz="1600" dirty="0" smtClean="0"/>
          </a:p>
          <a:p>
            <a:pPr marL="0" indent="0">
              <a:buNone/>
            </a:pPr>
            <a:r>
              <a:rPr lang="en-US" sz="2000" dirty="0"/>
              <a:t>Application Enhancements</a:t>
            </a:r>
          </a:p>
          <a:p>
            <a:pPr lvl="1"/>
            <a:r>
              <a:rPr lang="en-US" sz="1600" dirty="0" smtClean="0"/>
              <a:t>Deployment </a:t>
            </a:r>
            <a:r>
              <a:rPr lang="en-US" sz="1600" dirty="0"/>
              <a:t>of Web application and web services – in </a:t>
            </a:r>
            <a:r>
              <a:rPr lang="en-US" sz="1600" dirty="0" smtClean="0"/>
              <a:t>FTL</a:t>
            </a:r>
          </a:p>
          <a:p>
            <a:pPr lvl="1"/>
            <a:r>
              <a:rPr lang="en-US" sz="1600" dirty="0"/>
              <a:t>Release BCDSS </a:t>
            </a:r>
            <a:r>
              <a:rPr lang="en-US" sz="1600" dirty="0" smtClean="0"/>
              <a:t>v2.0</a:t>
            </a:r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99573E-9F1B-44F9-8E1B-359ADBF3F31C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14 Review &amp; Sprint 15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DC2BAB7-A147-442B-9470-F2E73540895C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14 Review &amp; Sprint 15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12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50869" y="1405955"/>
            <a:ext cx="1890261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?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75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C5C1DF7-314F-4F1B-BC87-5F08E055C56B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14 Review &amp; Sprint 15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9524" y="3017297"/>
            <a:ext cx="493295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Thank you!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98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E90BF94-F8B7-4F71-B430-C523E139E310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14 Review &amp; Sprint 15 Planning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627372"/>
              </p:ext>
            </p:extLst>
          </p:nvPr>
        </p:nvGraphicFramePr>
        <p:xfrm>
          <a:off x="1186004" y="1399143"/>
          <a:ext cx="10167796" cy="4560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8954"/>
                <a:gridCol w="2924366"/>
                <a:gridCol w="2414476"/>
              </a:tblGrid>
              <a:tr h="232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Office SME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Name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Attendance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3204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Veteran Health Administration Innovations Program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OBPI Representative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Samantha</a:t>
                      </a:r>
                      <a:r>
                        <a:rPr lang="en-US" sz="1600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Hamilton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Product Owner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Elizabeth Wollin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Innovation Coordinator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Heath A Forney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OBPI Representative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Kaitlin Conron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Comp Services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Matthew Padula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Comp Services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Paul J Shute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OBPI </a:t>
                      </a:r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Representative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Sasha Gillian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SME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VILAYPHONG SENTHEP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Office of Strategic Planning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Sarah Wear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OBPI Representative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Ellen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Rosen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(Evoke)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Office of Strategic Planning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Jessica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Eberhardt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 gridSpan="3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Pro Sphere (BCDSS)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  <a:latin typeface="+mn-lt"/>
                        </a:rPr>
                        <a:t>Erik Rothwell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Pro Sphere (BCDSS)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Vasudeva Rayapati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Pro Sphere (BCDSS)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Ganesh Panneer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PWS (BCDSS)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David Teague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1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dirty="0"/>
              <a:t>Objectives</a:t>
            </a:r>
          </a:p>
          <a:p>
            <a:r>
              <a:rPr lang="en-US" sz="2000" dirty="0"/>
              <a:t>Value Delivered</a:t>
            </a:r>
          </a:p>
          <a:p>
            <a:r>
              <a:rPr lang="en-US" sz="2000" dirty="0" smtClean="0"/>
              <a:t>Challenges</a:t>
            </a:r>
          </a:p>
          <a:p>
            <a:r>
              <a:rPr lang="en-US" sz="2000" dirty="0" smtClean="0"/>
              <a:t>Demonstration</a:t>
            </a:r>
          </a:p>
          <a:p>
            <a:r>
              <a:rPr lang="en-US" sz="2000" dirty="0" smtClean="0"/>
              <a:t>Progress Update</a:t>
            </a:r>
          </a:p>
          <a:p>
            <a:r>
              <a:rPr lang="en-US" sz="2000" dirty="0" smtClean="0"/>
              <a:t>Retrospective</a:t>
            </a:r>
            <a:endParaRPr lang="en-US" sz="2000" dirty="0"/>
          </a:p>
          <a:p>
            <a:r>
              <a:rPr lang="en-US" sz="2000" dirty="0"/>
              <a:t>Program Calendar</a:t>
            </a:r>
          </a:p>
          <a:p>
            <a:r>
              <a:rPr lang="en-US" sz="2000" dirty="0"/>
              <a:t>Sprint Forward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307FECB-3B74-41A9-A78E-ECD8BBE9B480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14 Review &amp; Sprint 15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7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 - </a:t>
            </a:r>
            <a:r>
              <a:rPr lang="en-US" dirty="0"/>
              <a:t>Value Delivered (</a:t>
            </a:r>
            <a:r>
              <a:rPr lang="en-US"/>
              <a:t>Sprint </a:t>
            </a:r>
            <a:r>
              <a:rPr lang="en-US" smtClean="0"/>
              <a:t>14)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6477-7170-4FBD-BC33-14DAE3B790A5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14 Review &amp; Sprint 15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940319"/>
              </p:ext>
            </p:extLst>
          </p:nvPr>
        </p:nvGraphicFramePr>
        <p:xfrm>
          <a:off x="838200" y="1557866"/>
          <a:ext cx="10515600" cy="4612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668">
                  <a:extLst>
                    <a:ext uri="{9D8B030D-6E8A-4147-A177-3AD203B41FA5}">
                      <a16:colId xmlns="" xmlns:a16="http://schemas.microsoft.com/office/drawing/2014/main" val="4123269079"/>
                    </a:ext>
                  </a:extLst>
                </a:gridCol>
                <a:gridCol w="5262932">
                  <a:extLst>
                    <a:ext uri="{9D8B030D-6E8A-4147-A177-3AD203B41FA5}">
                      <a16:colId xmlns="" xmlns:a16="http://schemas.microsoft.com/office/drawing/2014/main" val="3574926468"/>
                    </a:ext>
                  </a:extLst>
                </a:gridCol>
              </a:tblGrid>
              <a:tr h="3155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Objectives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Value Delivered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0865463"/>
                  </a:ext>
                </a:extLst>
              </a:tr>
              <a:tr h="186156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 Modeling Engine components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Implement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getCurrent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Ratings operation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Implement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getDDM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 operation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fix the Knee rating calculation issues found during code review / testing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Dashboard Enhancements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Implement Advanced Search for claims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 Enhancements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Enhance navigation menus for the entire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Completed </a:t>
                      </a:r>
                      <a:r>
                        <a:rPr lang="en-US" sz="1400" baseline="0" dirty="0" err="1" smtClean="0"/>
                        <a:t>getDDM</a:t>
                      </a:r>
                      <a:r>
                        <a:rPr lang="en-US" sz="1400" baseline="0" dirty="0" smtClean="0"/>
                        <a:t> Ratings operation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Identified few issues in </a:t>
                      </a:r>
                      <a:r>
                        <a:rPr lang="en-US" sz="1400" baseline="0" dirty="0" err="1" smtClean="0"/>
                        <a:t>getCurrent</a:t>
                      </a:r>
                      <a:r>
                        <a:rPr lang="en-US" sz="1400" baseline="0" dirty="0" smtClean="0"/>
                        <a:t> Ratings operation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Expected to fix in Sprint 15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Dashboard Updates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Implemented Advanced Search for claims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Implemented Grid – pagination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Application Enhancements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Implemented navigation menu for other 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54439345"/>
                  </a:ext>
                </a:extLst>
              </a:tr>
              <a:tr h="1419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Requirements Updates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dirty="0" smtClean="0"/>
                        <a:t>Reporting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Finalized Reporting requirements with business.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Team</a:t>
                      </a:r>
                      <a:r>
                        <a:rPr lang="en-US" sz="1400" baseline="0" dirty="0" smtClean="0"/>
                        <a:t> met internally to formalize the standards and the Implementation approach for Reporting Requirements</a:t>
                      </a: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dirty="0" smtClean="0"/>
                    </a:p>
                  </a:txBody>
                  <a:tcPr/>
                </a:tc>
              </a:tr>
              <a:tr h="865007">
                <a:tc>
                  <a:txBody>
                    <a:bodyPr/>
                    <a:lstStyle/>
                    <a:p>
                      <a:r>
                        <a:rPr lang="en-US" sz="1400" b="1" dirty="0"/>
                        <a:t>FTL Deployment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Deployed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Sprint </a:t>
                      </a:r>
                      <a:r>
                        <a:rPr lang="en-US" sz="1400" baseline="0" dirty="0" smtClean="0"/>
                        <a:t>14 </a:t>
                      </a:r>
                      <a:r>
                        <a:rPr lang="en-US" sz="1400" dirty="0" smtClean="0"/>
                        <a:t>code updates to Development and Test environments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3365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8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FTL Deployment challenge</a:t>
            </a:r>
          </a:p>
          <a:p>
            <a:pPr lvl="1"/>
            <a:r>
              <a:rPr lang="en-US" dirty="0" smtClean="0"/>
              <a:t>Resolution</a:t>
            </a:r>
          </a:p>
          <a:p>
            <a:pPr lvl="2"/>
            <a:r>
              <a:rPr lang="en-US" dirty="0"/>
              <a:t>Implemented a automated </a:t>
            </a:r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D97FBD-6924-4CA4-8B77-A9379029E875}" type="datetime1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14 Review &amp; Sprint 15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4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– Velocity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BCB163D-B2E0-4E78-A04E-8BD6F453E648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14 Review &amp; Sprint 15 Planning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7005467"/>
              </p:ext>
            </p:extLst>
          </p:nvPr>
        </p:nvGraphicFramePr>
        <p:xfrm>
          <a:off x="838200" y="1628775"/>
          <a:ext cx="10515600" cy="4586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042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– Number of Tasks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8CACC19-AEB8-4B71-8535-4D16A909208F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14 Review &amp; Sprint 15 Planning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837310"/>
              </p:ext>
            </p:extLst>
          </p:nvPr>
        </p:nvGraphicFramePr>
        <p:xfrm>
          <a:off x="514350" y="1628775"/>
          <a:ext cx="11144250" cy="4727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1830793"/>
              </p:ext>
            </p:extLst>
          </p:nvPr>
        </p:nvGraphicFramePr>
        <p:xfrm>
          <a:off x="838200" y="1628775"/>
          <a:ext cx="10515600" cy="4317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912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Progress Update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5C9A-A192-49E4-93EF-442F9D709E7E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14 Review &amp; Sprint 15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5763527"/>
              </p:ext>
            </p:extLst>
          </p:nvPr>
        </p:nvGraphicFramePr>
        <p:xfrm>
          <a:off x="838200" y="1488280"/>
          <a:ext cx="10515600" cy="4698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937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</a:t>
            </a:r>
            <a:r>
              <a:rPr lang="en-US" dirty="0" smtClean="0"/>
              <a:t>14 </a:t>
            </a:r>
            <a:r>
              <a:rPr lang="en-US" dirty="0"/>
              <a:t>Retrospective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4649-D74D-4ACD-8CFE-118F12277FD2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14 Review &amp; Sprint 15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9</a:t>
            </a:fld>
            <a:endParaRPr lang="en-US"/>
          </a:p>
        </p:txBody>
      </p:sp>
      <p:sp>
        <p:nvSpPr>
          <p:cNvPr id="12" name="Text Placeholder 7"/>
          <p:cNvSpPr>
            <a:spLocks noGrp="1"/>
          </p:cNvSpPr>
          <p:nvPr>
            <p:ph type="body" idx="1"/>
          </p:nvPr>
        </p:nvSpPr>
        <p:spPr>
          <a:xfrm>
            <a:off x="838200" y="1560113"/>
            <a:ext cx="5157787" cy="390526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  <a:effectLst>
            <a:outerShdw blurRad="50800" dist="38100" dir="2700000" algn="tl" rotWithShape="0">
              <a:schemeClr val="accent3">
                <a:alpha val="40000"/>
              </a:schemeClr>
            </a:outerShdw>
          </a:effectLst>
        </p:spPr>
        <p:txBody>
          <a:bodyPr>
            <a:noAutofit/>
          </a:bodyPr>
          <a:lstStyle/>
          <a:p>
            <a:r>
              <a:rPr lang="en-US" b="0" dirty="0"/>
              <a:t>What went well?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half" idx="2"/>
          </p:nvPr>
        </p:nvSpPr>
        <p:spPr>
          <a:xfrm>
            <a:off x="838200" y="1950639"/>
            <a:ext cx="5157787" cy="420489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/>
              <a:t>Meeting with Dave and modeling team is really productive.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72200" y="1560114"/>
            <a:ext cx="5183188" cy="390525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  <a:effectLst>
            <a:outerShdw blurRad="50800" dist="38100" dir="5400000" algn="t" rotWithShape="0">
              <a:schemeClr val="tx2">
                <a:alpha val="40000"/>
              </a:schemeClr>
            </a:outerShdw>
          </a:effectLst>
        </p:spPr>
        <p:txBody>
          <a:bodyPr>
            <a:normAutofit fontScale="92500" lnSpcReduction="10000"/>
          </a:bodyPr>
          <a:lstStyle/>
          <a:p>
            <a:r>
              <a:rPr lang="en-US" b="0" dirty="0" smtClean="0"/>
              <a:t>What can Improve?</a:t>
            </a:r>
            <a:endParaRPr lang="en-US" b="0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4"/>
          </p:nvPr>
        </p:nvSpPr>
        <p:spPr>
          <a:xfrm>
            <a:off x="6172200" y="1950639"/>
            <a:ext cx="5183188" cy="42048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/>
              <a:t>Proper Unit testing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4976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8CC269"/>
    </a:accent1>
    <a:accent2>
      <a:srgbClr val="F6B687"/>
    </a:accent2>
    <a:accent3>
      <a:srgbClr val="FDC830"/>
    </a:accent3>
    <a:accent4>
      <a:srgbClr val="F2924B"/>
    </a:accent4>
    <a:accent5>
      <a:srgbClr val="FDDE82"/>
    </a:accent5>
    <a:accent6>
      <a:srgbClr val="BADAA4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3172</TotalTime>
  <Words>571</Words>
  <Application>Microsoft Office PowerPoint</Application>
  <PresentationFormat>Widescreen</PresentationFormat>
  <Paragraphs>185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ヒラギノ角ゴ ProN W6</vt:lpstr>
      <vt:lpstr>Office Theme</vt:lpstr>
      <vt:lpstr>Sprint 14 Review &amp; Sprint 15 Planning</vt:lpstr>
      <vt:lpstr>Attendance</vt:lpstr>
      <vt:lpstr>Agenda</vt:lpstr>
      <vt:lpstr>Objectives  - Value Delivered (Sprint 14)</vt:lpstr>
      <vt:lpstr>Challenges</vt:lpstr>
      <vt:lpstr>Metrics – Velocity</vt:lpstr>
      <vt:lpstr>Metrics – Number of Tasks </vt:lpstr>
      <vt:lpstr>BCDSS – Progress Update</vt:lpstr>
      <vt:lpstr>Sprint 14 Retrospective</vt:lpstr>
      <vt:lpstr>Program Calendar</vt:lpstr>
      <vt:lpstr>Sprint Forward (Sprint 15)</vt:lpstr>
      <vt:lpstr>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BCDSS</dc:title>
  <dc:creator>Ganesh Panneer</dc:creator>
  <cp:lastModifiedBy>Darrell Dorman</cp:lastModifiedBy>
  <cp:revision>260</cp:revision>
  <dcterms:created xsi:type="dcterms:W3CDTF">2016-08-15T18:33:13Z</dcterms:created>
  <dcterms:modified xsi:type="dcterms:W3CDTF">2016-11-15T13:28:51Z</dcterms:modified>
</cp:coreProperties>
</file>