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719" r:id="rId6"/>
    <p:sldId id="754" r:id="rId7"/>
    <p:sldId id="732" r:id="rId8"/>
    <p:sldId id="756" r:id="rId9"/>
    <p:sldId id="757" r:id="rId10"/>
    <p:sldId id="751" r:id="rId11"/>
    <p:sldId id="753" r:id="rId12"/>
    <p:sldId id="752" r:id="rId13"/>
    <p:sldId id="748" r:id="rId14"/>
    <p:sldId id="749" r:id="rId15"/>
    <p:sldId id="725" r:id="rId16"/>
    <p:sldId id="741" r:id="rId17"/>
    <p:sldId id="742" r:id="rId18"/>
    <p:sldId id="743" r:id="rId19"/>
    <p:sldId id="744" r:id="rId20"/>
    <p:sldId id="758" r:id="rId21"/>
    <p:sldId id="759" r:id="rId22"/>
    <p:sldId id="740" r:id="rId23"/>
    <p:sldId id="750" r:id="rId24"/>
    <p:sldId id="733" r:id="rId2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  <p:cmAuthor id="1" name="Rebecca Garcia DeJesus" initials="RGDJ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550" autoAdjust="0"/>
  </p:normalViewPr>
  <p:slideViewPr>
    <p:cSldViewPr snapToGrid="0" snapToObjects="1">
      <p:cViewPr varScale="1">
        <p:scale>
          <a:sx n="107" d="100"/>
          <a:sy n="107" d="100"/>
        </p:scale>
        <p:origin x="1728" y="114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Reports%20for%20VA%20Upper%20Management\BCDSS%20Reports%20for%20V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ses004\AppData\Local\Temp\1\notesF3B52A\VBA_Brief_Model_Graphics_v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ses004\AppData\Local\Temp\1\notesF3B52A\VBA_Brief_Model_Graphics_v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ses004\AppData\Local\Temp\1\notesF3B52A\VBA_Brief_Model_Graphics_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ses004\AppData\Local\Temp\1\notesF3B52A\VBA_Brief_Model_Graphics_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ses004\AppData\Local\Temp\1\notesF3B52A\VBA_Brief_Model_Graphics_v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774870798751158"/>
          <c:y val="0.11156271240009165"/>
          <c:w val="0.76875114764452679"/>
          <c:h val="0.8377078752690970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Other Claims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83710313196380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8AA-46C0-9B3C-1541AE9D44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Sheet1!$B$2</c:f>
              <c:numCache>
                <c:formatCode>#,##0_);\(#,##0\)</c:formatCode>
                <c:ptCount val="1"/>
                <c:pt idx="0">
                  <c:v>1971475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8AA-46C0-9B3C-1541AE9D444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Unrelated Re-opened Claims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Sheet1!$B$3</c:f>
              <c:numCache>
                <c:formatCode>#,##0_);\(#,##0\)</c:formatCode>
                <c:ptCount val="1"/>
                <c:pt idx="0">
                  <c:v>893102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8AA-46C0-9B3C-1541AE9D444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New Ear Claims within Supplemental Claims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646,331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8AA-46C0-9B3C-1541AE9D444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Sheet1!$B$4</c:f>
              <c:numCache>
                <c:formatCode>#,##0_);\(#,##0\)</c:formatCode>
                <c:ptCount val="1"/>
                <c:pt idx="0">
                  <c:v>646331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8AA-46C0-9B3C-1541AE9D444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Eligible/Target Claims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Sheet1!$B$5</c:f>
              <c:numCache>
                <c:formatCode>#,##0_);\(#,##0\)</c:formatCode>
                <c:ptCount val="1"/>
                <c:pt idx="0">
                  <c:v>289092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8AA-46C0-9B3C-1541AE9D4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1047008"/>
        <c:axId val="341043872"/>
      </c:barChart>
      <c:catAx>
        <c:axId val="341047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1043872"/>
        <c:crosses val="autoZero"/>
        <c:auto val="1"/>
        <c:lblAlgn val="ctr"/>
        <c:lblOffset val="100"/>
        <c:noMultiLvlLbl val="0"/>
      </c:catAx>
      <c:valAx>
        <c:axId val="34104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4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774870798751158"/>
          <c:y val="0.11156271240009165"/>
          <c:w val="0.76875114764452679"/>
          <c:h val="0.8377078752690970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Other Claims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83710313196380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B9D-49A8-BA5E-A0000981C11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Sheet1!$B$2</c:f>
              <c:numCache>
                <c:formatCode>#,##0_);\(#,##0\)</c:formatCode>
                <c:ptCount val="1"/>
                <c:pt idx="0">
                  <c:v>1338529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9D-49A8-BA5E-A0000981C11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Unrelated Re-opened Claims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Sheet1!$B$3</c:f>
              <c:numCache>
                <c:formatCode>#,##0_);\(#,##0\)</c:formatCode>
                <c:ptCount val="1"/>
                <c:pt idx="0">
                  <c:v>681073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9D-49A8-BA5E-A0000981C11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New Ear Claims within Supplemental Claims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646,331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B9D-49A8-BA5E-A0000981C11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Sheet1!$B$4</c:f>
              <c:numCache>
                <c:formatCode>#,##0_);\(#,##0\)</c:formatCode>
                <c:ptCount val="1"/>
                <c:pt idx="0">
                  <c:v>480336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B9D-49A8-BA5E-A0000981C11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Eligible/Target Claims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Sheet1!$B$5</c:f>
              <c:numCache>
                <c:formatCode>#,##0_);\(#,##0\)</c:formatCode>
                <c:ptCount val="1"/>
                <c:pt idx="0">
                  <c:v>223394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B9D-49A8-BA5E-A0000981C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1045048"/>
        <c:axId val="341047400"/>
      </c:barChart>
      <c:catAx>
        <c:axId val="341045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1047400"/>
        <c:crosses val="autoZero"/>
        <c:auto val="1"/>
        <c:lblAlgn val="ctr"/>
        <c:lblOffset val="100"/>
        <c:noMultiLvlLbl val="0"/>
      </c:catAx>
      <c:valAx>
        <c:axId val="341047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04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Points'!$A$2</c:f>
              <c:strCache>
                <c:ptCount val="1"/>
                <c:pt idx="0">
                  <c:v>Sprint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7B-4AF1-95D6-282400A34CEA}"/>
            </c:ext>
          </c:extLst>
        </c:ser>
        <c:ser>
          <c:idx val="1"/>
          <c:order val="1"/>
          <c:tx>
            <c:strRef>
              <c:f>'Data Points'!$A$3</c:f>
              <c:strCache>
                <c:ptCount val="1"/>
                <c:pt idx="0">
                  <c:v>Sprint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Points'!$B$3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7B-4AF1-95D6-282400A34CEA}"/>
            </c:ext>
          </c:extLst>
        </c:ser>
        <c:ser>
          <c:idx val="2"/>
          <c:order val="2"/>
          <c:tx>
            <c:strRef>
              <c:f>'Data Points'!$A$4</c:f>
              <c:strCache>
                <c:ptCount val="1"/>
                <c:pt idx="0">
                  <c:v>Sprint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Points'!$B$4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7B-4AF1-95D6-282400A34CEA}"/>
            </c:ext>
          </c:extLst>
        </c:ser>
        <c:ser>
          <c:idx val="3"/>
          <c:order val="3"/>
          <c:tx>
            <c:strRef>
              <c:f>'Data Points'!$A$5</c:f>
              <c:strCache>
                <c:ptCount val="1"/>
                <c:pt idx="0">
                  <c:v>Sprint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C7B-4AF1-95D6-282400A34CEA}"/>
            </c:ext>
          </c:extLst>
        </c:ser>
        <c:ser>
          <c:idx val="4"/>
          <c:order val="4"/>
          <c:tx>
            <c:strRef>
              <c:f>'Data Points'!$A$6</c:f>
              <c:strCache>
                <c:ptCount val="1"/>
                <c:pt idx="0">
                  <c:v>Sprint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Points'!$B$6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C7B-4AF1-95D6-282400A34CEA}"/>
            </c:ext>
          </c:extLst>
        </c:ser>
        <c:ser>
          <c:idx val="5"/>
          <c:order val="5"/>
          <c:tx>
            <c:strRef>
              <c:f>'Data Points'!$A$7</c:f>
              <c:strCache>
                <c:ptCount val="1"/>
                <c:pt idx="0">
                  <c:v>Sprint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Points'!$B$7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C7B-4AF1-95D6-282400A34CEA}"/>
            </c:ext>
          </c:extLst>
        </c:ser>
        <c:ser>
          <c:idx val="6"/>
          <c:order val="6"/>
          <c:tx>
            <c:strRef>
              <c:f>'Data Points'!$A$8</c:f>
              <c:strCache>
                <c:ptCount val="1"/>
                <c:pt idx="0">
                  <c:v>Sprint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Points'!$B$8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C7B-4AF1-95D6-282400A34CEA}"/>
            </c:ext>
          </c:extLst>
        </c:ser>
        <c:ser>
          <c:idx val="7"/>
          <c:order val="7"/>
          <c:tx>
            <c:strRef>
              <c:f>'Data Points'!$A$9</c:f>
              <c:strCache>
                <c:ptCount val="1"/>
                <c:pt idx="0">
                  <c:v>Sprint 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Points'!$B$1</c:f>
              <c:strCache>
                <c:ptCount val="1"/>
                <c:pt idx="0">
                  <c:v>Story Points</c:v>
                </c:pt>
              </c:strCache>
            </c:strRef>
          </c:cat>
          <c:val>
            <c:numRef>
              <c:f>'Data Points'!$B$9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C7B-4AF1-95D6-282400A34C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3147792"/>
        <c:axId val="303143088"/>
      </c:barChart>
      <c:catAx>
        <c:axId val="30314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43088"/>
        <c:crosses val="autoZero"/>
        <c:auto val="1"/>
        <c:lblAlgn val="ctr"/>
        <c:lblOffset val="100"/>
        <c:noMultiLvlLbl val="0"/>
      </c:catAx>
      <c:valAx>
        <c:axId val="30314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4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Distribution</a:t>
            </a:r>
            <a:r>
              <a:rPr lang="en-US" b="1" baseline="0" dirty="0"/>
              <a:t> of Modeling Results by Diagnostic Code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636454125869E-2"/>
          <c:y val="0.11395202020202021"/>
          <c:w val="0.90806680602050494"/>
          <c:h val="0.613716396245923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Sheet1!$I$10</c:f>
              <c:strCache>
                <c:ptCount val="1"/>
                <c:pt idx="0">
                  <c:v>Addressed Accurately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Sheet1!$H$11:$H$18</c:f>
              <c:strCache>
                <c:ptCount val="8"/>
                <c:pt idx="0">
                  <c:v>Increase Rating Awarded </c:v>
                </c:pt>
                <c:pt idx="1">
                  <c:v>Increase Rating Denied </c:v>
                </c:pt>
                <c:pt idx="2">
                  <c:v>Increase Rating Awarded </c:v>
                </c:pt>
                <c:pt idx="3">
                  <c:v>Increase Rating Denied </c:v>
                </c:pt>
                <c:pt idx="4">
                  <c:v>Increase Rating Awarded </c:v>
                </c:pt>
                <c:pt idx="5">
                  <c:v>Increase Rating Denied </c:v>
                </c:pt>
                <c:pt idx="6">
                  <c:v>Increase Rating Awarded </c:v>
                </c:pt>
                <c:pt idx="7">
                  <c:v>Increase Rating Denied </c:v>
                </c:pt>
              </c:strCache>
            </c:strRef>
          </c:cat>
          <c:val>
            <c:numRef>
              <c:f>Sheet1!$I$11:$I$18</c:f>
              <c:numCache>
                <c:formatCode>General</c:formatCode>
                <c:ptCount val="8"/>
                <c:pt idx="0">
                  <c:v>15300</c:v>
                </c:pt>
                <c:pt idx="1">
                  <c:v>25773</c:v>
                </c:pt>
                <c:pt idx="2">
                  <c:v>1155</c:v>
                </c:pt>
                <c:pt idx="3">
                  <c:v>36988</c:v>
                </c:pt>
                <c:pt idx="4">
                  <c:v>34067</c:v>
                </c:pt>
                <c:pt idx="5">
                  <c:v>82145</c:v>
                </c:pt>
                <c:pt idx="6">
                  <c:v>8913</c:v>
                </c:pt>
                <c:pt idx="7">
                  <c:v>7900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DC-4213-B3D3-358D8E8092BC}"/>
            </c:ext>
          </c:extLst>
        </c:ser>
        <c:ser>
          <c:idx val="1"/>
          <c:order val="1"/>
          <c:tx>
            <c:strRef>
              <c:f>Sheet1!$J$10</c:f>
              <c:strCache>
                <c:ptCount val="1"/>
                <c:pt idx="0">
                  <c:v>Addressed Inaccurately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Sheet1!$H$11:$H$18</c:f>
              <c:strCache>
                <c:ptCount val="8"/>
                <c:pt idx="0">
                  <c:v>Increase Rating Awarded </c:v>
                </c:pt>
                <c:pt idx="1">
                  <c:v>Increase Rating Denied </c:v>
                </c:pt>
                <c:pt idx="2">
                  <c:v>Increase Rating Awarded </c:v>
                </c:pt>
                <c:pt idx="3">
                  <c:v>Increase Rating Denied </c:v>
                </c:pt>
                <c:pt idx="4">
                  <c:v>Increase Rating Awarded </c:v>
                </c:pt>
                <c:pt idx="5">
                  <c:v>Increase Rating Denied </c:v>
                </c:pt>
                <c:pt idx="6">
                  <c:v>Increase Rating Awarded </c:v>
                </c:pt>
                <c:pt idx="7">
                  <c:v>Increase Rating Denied </c:v>
                </c:pt>
              </c:strCache>
            </c:strRef>
          </c:cat>
          <c:val>
            <c:numRef>
              <c:f>Sheet1!$J$11:$J$18</c:f>
              <c:numCache>
                <c:formatCode>General</c:formatCode>
                <c:ptCount val="8"/>
                <c:pt idx="0">
                  <c:v>1713</c:v>
                </c:pt>
                <c:pt idx="1">
                  <c:v>583</c:v>
                </c:pt>
                <c:pt idx="2">
                  <c:v>299</c:v>
                </c:pt>
                <c:pt idx="3">
                  <c:v>219</c:v>
                </c:pt>
                <c:pt idx="4">
                  <c:v>2747</c:v>
                </c:pt>
                <c:pt idx="5">
                  <c:v>353</c:v>
                </c:pt>
                <c:pt idx="6">
                  <c:v>37</c:v>
                </c:pt>
                <c:pt idx="7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DC-4213-B3D3-358D8E8092BC}"/>
            </c:ext>
          </c:extLst>
        </c:ser>
        <c:ser>
          <c:idx val="2"/>
          <c:order val="2"/>
          <c:tx>
            <c:strRef>
              <c:f>Sheet1!$K$10</c:f>
              <c:strCache>
                <c:ptCount val="1"/>
                <c:pt idx="0">
                  <c:v>Un-Addressed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Sheet1!$H$11:$H$18</c:f>
              <c:strCache>
                <c:ptCount val="8"/>
                <c:pt idx="0">
                  <c:v>Increase Rating Awarded </c:v>
                </c:pt>
                <c:pt idx="1">
                  <c:v>Increase Rating Denied </c:v>
                </c:pt>
                <c:pt idx="2">
                  <c:v>Increase Rating Awarded </c:v>
                </c:pt>
                <c:pt idx="3">
                  <c:v>Increase Rating Denied </c:v>
                </c:pt>
                <c:pt idx="4">
                  <c:v>Increase Rating Awarded </c:v>
                </c:pt>
                <c:pt idx="5">
                  <c:v>Increase Rating Denied </c:v>
                </c:pt>
                <c:pt idx="6">
                  <c:v>Increase Rating Awarded </c:v>
                </c:pt>
                <c:pt idx="7">
                  <c:v>Increase Rating Denied </c:v>
                </c:pt>
              </c:strCache>
            </c:strRef>
          </c:cat>
          <c:val>
            <c:numRef>
              <c:f>Sheet1!$K$11:$K$18</c:f>
              <c:numCache>
                <c:formatCode>General</c:formatCode>
                <c:ptCount val="8"/>
                <c:pt idx="0">
                  <c:v>16452</c:v>
                </c:pt>
                <c:pt idx="1">
                  <c:v>5981</c:v>
                </c:pt>
                <c:pt idx="2">
                  <c:v>614</c:v>
                </c:pt>
                <c:pt idx="3">
                  <c:v>1289</c:v>
                </c:pt>
                <c:pt idx="4">
                  <c:v>32982</c:v>
                </c:pt>
                <c:pt idx="5">
                  <c:v>12981</c:v>
                </c:pt>
                <c:pt idx="6">
                  <c:v>386</c:v>
                </c:pt>
                <c:pt idx="7">
                  <c:v>197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DC-4213-B3D3-358D8E809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3147400"/>
        <c:axId val="303146616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3"/>
                <c:order val="3"/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Sheet1!$H$11:$H$18</c15:sqref>
                        </c15:formulaRef>
                      </c:ext>
                    </c:extLst>
                    <c:strCache>
                      <c:ptCount val="8"/>
                      <c:pt idx="0">
                        <c:v>Increase Rating Awarded </c:v>
                      </c:pt>
                      <c:pt idx="1">
                        <c:v>Increase Rating Denied </c:v>
                      </c:pt>
                      <c:pt idx="2">
                        <c:v>Increase Rating Awarded </c:v>
                      </c:pt>
                      <c:pt idx="3">
                        <c:v>Increase Rating Denied </c:v>
                      </c:pt>
                      <c:pt idx="4">
                        <c:v>Increase Rating Awarded </c:v>
                      </c:pt>
                      <c:pt idx="5">
                        <c:v>Increase Rating Denied </c:v>
                      </c:pt>
                      <c:pt idx="6">
                        <c:v>Increase Rating Awarded </c:v>
                      </c:pt>
                      <c:pt idx="7">
                        <c:v>Increase Rating Denied 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Sheet1!$N$11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0.22761612220331243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3-05DC-4213-B3D3-358D8E8092BC}"/>
                  </c:ext>
                </c:extLst>
              </c15:ser>
            </c15:filteredBarSeries>
          </c:ext>
        </c:extLst>
      </c:barChart>
      <c:catAx>
        <c:axId val="30314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46616"/>
        <c:crosses val="autoZero"/>
        <c:auto val="1"/>
        <c:lblAlgn val="ctr"/>
        <c:lblOffset val="100"/>
        <c:noMultiLvlLbl val="0"/>
      </c:catAx>
      <c:valAx>
        <c:axId val="30314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14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BCDS Ear Rating Accuracy </a:t>
            </a:r>
          </a:p>
        </c:rich>
      </c:tx>
      <c:layout>
        <c:manualLayout>
          <c:xMode val="edge"/>
          <c:yMode val="edge"/>
          <c:x val="0.20100112054306626"/>
          <c:y val="0.14141485844247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FFB-4694-9E0E-05EDD3D1FA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FFB-4694-9E0E-05EDD3D1FA85}"/>
              </c:ext>
            </c:extLst>
          </c:dPt>
          <c:cat>
            <c:strRef>
              <c:f>Sheet1!$I$4:$I$5</c:f>
              <c:strCache>
                <c:ptCount val="2"/>
                <c:pt idx="0">
                  <c:v>Accurate Ratings (212,241)</c:v>
                </c:pt>
                <c:pt idx="1">
                  <c:v>Innacurate Ratings (76,851)</c:v>
                </c:pt>
              </c:strCache>
            </c:strRef>
          </c:cat>
          <c:val>
            <c:numRef>
              <c:f>Sheet1!$J$4:$J$5</c:f>
              <c:numCache>
                <c:formatCode>General</c:formatCode>
                <c:ptCount val="2"/>
                <c:pt idx="0">
                  <c:v>212241</c:v>
                </c:pt>
                <c:pt idx="1">
                  <c:v>76851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FFB-4694-9E0E-05EDD3D1F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Supplement</a:t>
            </a:r>
            <a:r>
              <a:rPr lang="en-US" b="1" baseline="0" dirty="0"/>
              <a:t> Claim Increases</a:t>
            </a:r>
            <a:endParaRPr lang="en-US" b="1" dirty="0"/>
          </a:p>
        </c:rich>
      </c:tx>
      <c:layout>
        <c:manualLayout>
          <c:xMode val="edge"/>
          <c:yMode val="edge"/>
          <c:x val="0.14427323048587584"/>
          <c:y val="8.8146142139282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742-4AFA-830F-0EC98BE5D4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742-4AFA-830F-0EC98BE5D4D4}"/>
              </c:ext>
            </c:extLst>
          </c:dPt>
          <c:cat>
            <c:strRef>
              <c:f>Sheet1!$A$8:$A$9</c:f>
              <c:strCache>
                <c:ptCount val="2"/>
                <c:pt idx="0">
                  <c:v>Increase Rating Awarded (40%)</c:v>
                </c:pt>
                <c:pt idx="1">
                  <c:v>Increase Rating Confirmed &amp; Continued (60%)</c:v>
                </c:pt>
              </c:strCache>
            </c:strRef>
          </c:cat>
          <c:val>
            <c:numRef>
              <c:f>Sheet1!$B$8:$B$9</c:f>
              <c:numCache>
                <c:formatCode>General</c:formatCode>
                <c:ptCount val="2"/>
                <c:pt idx="0">
                  <c:v>114665</c:v>
                </c:pt>
                <c:pt idx="1">
                  <c:v>174427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742-4AFA-830F-0EC98BE5D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BCDS Knee Rating Accuracy</a:t>
            </a:r>
          </a:p>
        </c:rich>
      </c:tx>
      <c:layout>
        <c:manualLayout>
          <c:xMode val="edge"/>
          <c:yMode val="edge"/>
          <c:x val="0.16389770724809494"/>
          <c:y val="8.04597482686899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B43-4E72-AA4B-6BA30F94D6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B43-4E72-AA4B-6BA30F94D6CF}"/>
              </c:ext>
            </c:extLst>
          </c:dPt>
          <c:cat>
            <c:strRef>
              <c:f>(Sheet2!$K$24,Sheet2!$K$25)</c:f>
              <c:strCache>
                <c:ptCount val="2"/>
                <c:pt idx="0">
                  <c:v>Addressed Accurately 60,393)</c:v>
                </c:pt>
                <c:pt idx="1">
                  <c:v>Addressed Innacurately (163,001)</c:v>
                </c:pt>
              </c:strCache>
            </c:strRef>
          </c:cat>
          <c:val>
            <c:numRef>
              <c:f>(Sheet2!$M$24,Sheet2!$M$25)</c:f>
              <c:numCache>
                <c:formatCode>#,##0</c:formatCode>
                <c:ptCount val="2"/>
                <c:pt idx="0">
                  <c:v>60393</c:v>
                </c:pt>
                <c:pt idx="1">
                  <c:v>163001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B43-4E72-AA4B-6BA30F94D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Supplemental Claim Increases</a:t>
            </a:r>
          </a:p>
        </c:rich>
      </c:tx>
      <c:layout>
        <c:manualLayout>
          <c:xMode val="edge"/>
          <c:yMode val="edge"/>
          <c:x val="0.16533816776037066"/>
          <c:y val="0.10495195555656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C5C-4753-8394-0BB823250B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C5C-4753-8394-0BB823250B26}"/>
              </c:ext>
            </c:extLst>
          </c:dPt>
          <c:cat>
            <c:strRef>
              <c:f>(Sheet2!$C$33,Sheet2!$C$34)</c:f>
              <c:strCache>
                <c:ptCount val="2"/>
                <c:pt idx="0">
                  <c:v>Increase Rating Awarded (110,295)</c:v>
                </c:pt>
                <c:pt idx="1">
                  <c:v>Increase Rating Confirmed and Continued (113,099)</c:v>
                </c:pt>
              </c:strCache>
            </c:strRef>
          </c:cat>
          <c:val>
            <c:numRef>
              <c:f>(Sheet2!$D$33,Sheet2!$D$34)</c:f>
              <c:numCache>
                <c:formatCode>#,##0</c:formatCode>
                <c:ptCount val="2"/>
                <c:pt idx="0">
                  <c:v>110295</c:v>
                </c:pt>
                <c:pt idx="1">
                  <c:v>113099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C5C-4753-8394-0BB823250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0.29641</cdr:x>
      <cdr:y>0.09659</cdr:y>
    </cdr:from>
    <cdr:to>
      <cdr:x>0.29641</cdr:x>
      <cdr:y>0.84659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2263140" y="388620"/>
          <a:ext cx="0" cy="301752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0.52661</cdr:x>
      <cdr:y>0.09217</cdr:y>
    </cdr:from>
    <cdr:to>
      <cdr:x>0.52661</cdr:x>
      <cdr:y>0.84217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4020820" y="370840"/>
          <a:ext cx="0" cy="301752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0.75216</cdr:x>
      <cdr:y>0.09028</cdr:y>
    </cdr:from>
    <cdr:to>
      <cdr:x>0.75216</cdr:x>
      <cdr:y>0.84028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5742940" y="363220"/>
          <a:ext cx="0" cy="301752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0.08383</cdr:x>
      <cdr:y>0.84626</cdr:y>
    </cdr:from>
    <cdr:to>
      <cdr:x>0.27844</cdr:x>
      <cdr:y>0.93528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712101" y="3104504"/>
          <a:ext cx="1653130" cy="32656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noAutofit/>
        </a:bodyPr>
        <a:lstStyle xmlns:a="http://schemas.openxmlformats.org/drawingml/2006/main"/>
        <a:p xmlns:a="http://schemas.openxmlformats.org/drawingml/2006/main">
          <a:pPr indent="-274320" algn="ctr">
            <a:spcAft>
              <a:spcPts val="900"/>
            </a:spcAft>
          </a:pPr>
          <a:r>
            <a:rPr lang="en-US" sz="1000" b="1" i="1" dirty="0">
              <a:latin typeface="Arial" panose="020B0604020202020204" pitchFamily="34" charset="0"/>
              <a:cs typeface="Arial" panose="020B0604020202020204" pitchFamily="34" charset="0"/>
            </a:rPr>
            <a:t>Hearing Loss Only </a:t>
          </a:r>
          <a:r>
            <a:rPr lang="en-US" sz="900" b="1" i="1" dirty="0">
              <a:latin typeface="Arial" panose="020B0604020202020204" pitchFamily="34" charset="0"/>
              <a:cs typeface="Arial" panose="020B0604020202020204" pitchFamily="34" charset="0"/>
            </a:rPr>
            <a:t>(65,802 or 23% of Claims)</a:t>
          </a:r>
        </a:p>
      </cdr:txBody>
    </cdr:sp>
  </cdr:relSizeAnchor>
  <cdr:relSizeAnchor xmlns:cdr="http://schemas.openxmlformats.org/drawingml/2006/chartDrawing">
    <cdr:from>
      <cdr:x>0.31404</cdr:x>
      <cdr:y>0.85483</cdr:y>
    </cdr:from>
    <cdr:to>
      <cdr:x>0.50865</cdr:x>
      <cdr:y>0.90047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2667638" y="3135939"/>
          <a:ext cx="1653130" cy="16742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indent="-274320" algn="ctr">
            <a:spcAft>
              <a:spcPts val="900"/>
            </a:spcAft>
          </a:pPr>
          <a:r>
            <a:rPr lang="en-US" sz="1000" b="1" i="1" dirty="0">
              <a:latin typeface="Arial" panose="020B0604020202020204" pitchFamily="34" charset="0"/>
              <a:cs typeface="Arial" panose="020B0604020202020204" pitchFamily="34" charset="0"/>
            </a:rPr>
            <a:t>Tinnitus Only </a:t>
          </a:r>
          <a:r>
            <a:rPr lang="en-US" sz="900" b="1" i="1" baseline="0" dirty="0">
              <a:latin typeface="Arial" panose="020B0604020202020204" pitchFamily="34" charset="0"/>
              <a:cs typeface="Arial" panose="020B0604020202020204" pitchFamily="34" charset="0"/>
            </a:rPr>
            <a:t>(40,564 or 14% of Claims</a:t>
          </a:r>
          <a:r>
            <a:rPr lang="en-US" sz="1000" b="1" i="1" baseline="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r>
            <a:rPr lang="en-US" sz="1000" b="1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cdr:txBody>
    </cdr:sp>
  </cdr:relSizeAnchor>
  <cdr:relSizeAnchor xmlns:cdr="http://schemas.openxmlformats.org/drawingml/2006/chartDrawing">
    <cdr:from>
      <cdr:x>0.52651</cdr:x>
      <cdr:y>0.8407</cdr:y>
    </cdr:from>
    <cdr:to>
      <cdr:x>0.73775</cdr:x>
      <cdr:y>0.88111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4472449" y="3084097"/>
          <a:ext cx="1794395" cy="1482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indent="-274320" algn="ctr">
            <a:spcAft>
              <a:spcPts val="900"/>
            </a:spcAft>
          </a:pPr>
          <a:r>
            <a:rPr lang="en-US" sz="1000" b="1" i="1" dirty="0">
              <a:latin typeface="Arial" panose="020B0604020202020204" pitchFamily="34" charset="0"/>
              <a:cs typeface="Arial" panose="020B0604020202020204" pitchFamily="34" charset="0"/>
            </a:rPr>
            <a:t>Hearing Loss &amp; Tinnitus </a:t>
          </a:r>
          <a:r>
            <a:rPr lang="en-US" sz="900" b="1" i="1" dirty="0">
              <a:latin typeface="Arial" panose="020B0604020202020204" pitchFamily="34" charset="0"/>
              <a:cs typeface="Arial" panose="020B0604020202020204" pitchFamily="34" charset="0"/>
            </a:rPr>
            <a:t>(165,275 or 57% of Claims)</a:t>
          </a:r>
        </a:p>
      </cdr:txBody>
    </cdr:sp>
  </cdr:relSizeAnchor>
  <cdr:relSizeAnchor xmlns:cdr="http://schemas.openxmlformats.org/drawingml/2006/chartDrawing">
    <cdr:from>
      <cdr:x>0.76546</cdr:x>
      <cdr:y>0.84777</cdr:y>
    </cdr:from>
    <cdr:to>
      <cdr:x>0.98097</cdr:x>
      <cdr:y>0.90047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6502240" y="3110039"/>
          <a:ext cx="1830685" cy="19332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indent="-274320" algn="ctr">
            <a:spcAft>
              <a:spcPts val="900"/>
            </a:spcAft>
          </a:pPr>
          <a:r>
            <a:rPr lang="en-US" sz="1000" b="1" i="1" dirty="0">
              <a:latin typeface="Arial" panose="020B0604020202020204" pitchFamily="34" charset="0"/>
              <a:cs typeface="Arial" panose="020B0604020202020204" pitchFamily="34" charset="0"/>
            </a:rPr>
            <a:t>Other</a:t>
          </a:r>
          <a:r>
            <a:rPr lang="en-US" sz="900" b="1" i="1" dirty="0">
              <a:latin typeface="Arial" panose="020B0604020202020204" pitchFamily="34" charset="0"/>
              <a:cs typeface="Arial" panose="020B0604020202020204" pitchFamily="34" charset="0"/>
            </a:rPr>
            <a:t>(17,451 or 6%</a:t>
          </a:r>
          <a:r>
            <a:rPr lang="en-US" sz="900" b="1" i="1" baseline="0" dirty="0">
              <a:latin typeface="Arial" panose="020B0604020202020204" pitchFamily="34" charset="0"/>
              <a:cs typeface="Arial" panose="020B0604020202020204" pitchFamily="34" charset="0"/>
            </a:rPr>
            <a:t> of Claims)</a:t>
          </a:r>
          <a:endParaRPr lang="en-US" sz="900" b="1" i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6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brief</a:t>
            </a:r>
            <a:r>
              <a:rPr lang="en-US" baseline="0" dirty="0"/>
              <a:t> notes about the Sprint deliverables in this section 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2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2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C6BEBD-FDDC-4C5C-987B-EB87E338DEE7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1F3A7-5305-4BDB-AF2E-E1909EF0F7E2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BCDSS - September Update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EF55-5318-41EA-9382-DDDAADA19A71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7A577-0F66-43E7-9E55-73D9DB1CABDC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291D6-4F4C-4F3E-B6EE-A4FC3A527DC9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D7865-4CAC-4CC7-864F-D3359DC3E934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24081-70D7-4EEB-AA5D-7941BE08C9EE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4820-F24D-480E-A7D9-0777CC9ADEAE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57D2C-AB76-4D14-B9E1-8A738DF55D11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0C77A5-B56B-4F83-B61B-F61E71AD436B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Overview%20of%20Benefits%20Claims%20Decision%20Support%20(BCDS)_Demo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Claims Decision Support System – September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2016</a:t>
            </a:r>
            <a:endParaRPr lang="en-US" sz="32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9C00C08-FA44-4A78-B3C9-B4E12004153C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04" y="818627"/>
            <a:ext cx="8328486" cy="412641"/>
          </a:xfrm>
        </p:spPr>
        <p:txBody>
          <a:bodyPr/>
          <a:lstStyle/>
          <a:p>
            <a:pPr algn="ctr"/>
            <a:r>
              <a:rPr lang="en-US" dirty="0"/>
              <a:t>BCDS – Technologies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69DB3B3-B439-489E-995A-46C05BB258DE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87515"/>
            <a:ext cx="8505825" cy="47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36" y="338563"/>
            <a:ext cx="8328486" cy="877589"/>
          </a:xfrm>
        </p:spPr>
        <p:txBody>
          <a:bodyPr/>
          <a:lstStyle/>
          <a:p>
            <a:pPr algn="ctr"/>
            <a:r>
              <a:rPr lang="en-US" dirty="0"/>
              <a:t>BCDS : Program Calendar – BCDS Pilot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3522" y="6500335"/>
            <a:ext cx="490538" cy="365125"/>
          </a:xfrm>
        </p:spPr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6698897" y="6500335"/>
            <a:ext cx="2133600" cy="365125"/>
          </a:xfrm>
        </p:spPr>
        <p:txBody>
          <a:bodyPr/>
          <a:lstStyle/>
          <a:p>
            <a:pPr>
              <a:defRPr/>
            </a:pPr>
            <a:fld id="{BFB4F8F3-B19C-431E-8073-794AF3B599A5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26672" y="650033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19436" y="1607348"/>
            <a:ext cx="8695964" cy="119581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14698" y="3141406"/>
            <a:ext cx="870070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824811" y="3141406"/>
            <a:ext cx="0" cy="15240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>
            <a:off x="2590800" y="3141406"/>
            <a:ext cx="0" cy="154846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4038600" y="3133168"/>
            <a:ext cx="0" cy="15887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 flipH="1">
            <a:off x="5409522" y="3141406"/>
            <a:ext cx="678" cy="154846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>
            <a:off x="8865973" y="3170238"/>
            <a:ext cx="0" cy="149516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17586" y="1688493"/>
            <a:ext cx="1196344" cy="954107"/>
          </a:xfrm>
          <a:prstGeom prst="rect">
            <a:avLst/>
          </a:prstGeom>
          <a:solidFill>
            <a:srgbClr val="1F497D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Login Authentication</a:t>
            </a: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User Dashboard, 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&amp; Permissions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4698" y="4614709"/>
            <a:ext cx="15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BCDSS v1.0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6096" y="2821430"/>
            <a:ext cx="10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Aug 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27789" y="465224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BCDSS v2.0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91715" y="4654957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BCDSS v3.0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69973" y="4642932"/>
            <a:ext cx="1648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BCDSS v4.0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38560" y="4615225"/>
            <a:ext cx="102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  <a:cs typeface="+mn-cs"/>
              </a:rPr>
              <a:t>BCDSS v5.0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95475" y="2821430"/>
            <a:ext cx="982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/>
                <a:cs typeface="+mn-cs"/>
              </a:rPr>
              <a:t>Nov 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2016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9179" y="2812059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Jan 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11714" y="2803165"/>
            <a:ext cx="138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April 2017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85053" y="2800000"/>
            <a:ext cx="10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Sept 2017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95027" y="1688493"/>
            <a:ext cx="1196344" cy="938719"/>
          </a:xfrm>
          <a:prstGeom prst="rect">
            <a:avLst/>
          </a:prstGeom>
          <a:solidFill>
            <a:srgbClr val="1F497D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Intake and Modeling Engines</a:t>
            </a: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83204" y="1688493"/>
            <a:ext cx="1196344" cy="938719"/>
          </a:xfrm>
          <a:prstGeom prst="rect">
            <a:avLst/>
          </a:prstGeom>
          <a:solidFill>
            <a:srgbClr val="1F497D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Reporting Engine Reports and </a:t>
            </a: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white"/>
                </a:solidFill>
                <a:latin typeface="Calibri"/>
                <a:ea typeface="ヒラギノ角ゴ ProN W6"/>
                <a:cs typeface="Calibri" pitchFamily="34" charset="0"/>
              </a:rPr>
              <a:t>Pilot  Planning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11350" y="1688493"/>
            <a:ext cx="1196344" cy="938719"/>
          </a:xfrm>
          <a:prstGeom prst="rect">
            <a:avLst/>
          </a:prstGeom>
          <a:solidFill>
            <a:srgbClr val="1F497D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508 Capability, User Training,</a:t>
            </a:r>
            <a:r>
              <a: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Meta Data and </a:t>
            </a: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prstClr val="white"/>
                </a:solidFill>
                <a:latin typeface="Calibri"/>
                <a:ea typeface="ヒラギノ角ゴ ProN W6"/>
                <a:cs typeface="Calibri" pitchFamily="34" charset="0"/>
              </a:rPr>
              <a:t>Pilot  Planning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48400" y="1696186"/>
            <a:ext cx="1196344" cy="938719"/>
          </a:xfrm>
          <a:prstGeom prst="rect">
            <a:avLst/>
          </a:prstGeom>
          <a:solidFill>
            <a:srgbClr val="1F497D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Pilot  Planning, Pilot Execution and Related Enhancements</a:t>
            </a: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20000" y="1688493"/>
            <a:ext cx="1196344" cy="938719"/>
          </a:xfrm>
          <a:prstGeom prst="rect">
            <a:avLst/>
          </a:prstGeom>
          <a:solidFill>
            <a:srgbClr val="1F497D"/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6"/>
                <a:cs typeface="Calibri" pitchFamily="34" charset="0"/>
              </a:rPr>
              <a:t>Pilot Results, Integration, and Transition Report</a:t>
            </a:r>
          </a:p>
          <a:p>
            <a:pPr marL="119063" marR="0" lvl="0" indent="-11906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6" y="829471"/>
            <a:ext cx="8328486" cy="405917"/>
          </a:xfrm>
        </p:spPr>
        <p:txBody>
          <a:bodyPr/>
          <a:lstStyle/>
          <a:p>
            <a:pPr algn="ctr"/>
            <a:r>
              <a:rPr lang="en-US" dirty="0"/>
              <a:t>BCDS : Functional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6" y="1431966"/>
            <a:ext cx="8664607" cy="466430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164D2F5-03A1-4B59-8750-D69306C354C8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92" y="795220"/>
            <a:ext cx="8328486" cy="432550"/>
          </a:xfrm>
        </p:spPr>
        <p:txBody>
          <a:bodyPr/>
          <a:lstStyle/>
          <a:p>
            <a:pPr algn="ctr"/>
            <a:r>
              <a:rPr lang="en-US" dirty="0"/>
              <a:t>BCDS: Project Progress Update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0225" y="6550312"/>
            <a:ext cx="490538" cy="365125"/>
          </a:xfrm>
        </p:spPr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20" y="2929112"/>
            <a:ext cx="1204875" cy="19611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564" y="3608345"/>
            <a:ext cx="707625" cy="602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6705600" y="6550312"/>
            <a:ext cx="2133600" cy="365125"/>
          </a:xfrm>
        </p:spPr>
        <p:txBody>
          <a:bodyPr/>
          <a:lstStyle/>
          <a:p>
            <a:pPr>
              <a:defRPr/>
            </a:pPr>
            <a:fld id="{8EE253E2-C9B5-4AD9-B7BC-31D022D70A09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33375" y="655031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92" y="1376324"/>
            <a:ext cx="4207500" cy="1769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92" y="3294712"/>
            <a:ext cx="4207500" cy="33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2" y="1464611"/>
            <a:ext cx="4207500" cy="1176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92" y="2945403"/>
            <a:ext cx="4207500" cy="1176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92" y="4557326"/>
            <a:ext cx="4207500" cy="1578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0218D40-1228-44AF-9F3A-1F9252754846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7992" y="827506"/>
            <a:ext cx="8328486" cy="403763"/>
          </a:xfrm>
        </p:spPr>
        <p:txBody>
          <a:bodyPr/>
          <a:lstStyle/>
          <a:p>
            <a:pPr algn="ctr"/>
            <a:r>
              <a:rPr lang="en-US" dirty="0"/>
              <a:t>BCDS: Project Progress Update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420" y="2929112"/>
            <a:ext cx="1204875" cy="1961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564" y="3608345"/>
            <a:ext cx="707625" cy="6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05" y="785106"/>
            <a:ext cx="8328486" cy="414795"/>
          </a:xfrm>
        </p:spPr>
        <p:txBody>
          <a:bodyPr/>
          <a:lstStyle/>
          <a:p>
            <a:pPr algn="ctr"/>
            <a:r>
              <a:rPr lang="en-US" dirty="0"/>
              <a:t>BCDS v1.0 - Release Burnup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13BDB4-677F-4DEB-B933-C5A4B695C7E5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461068"/>
              </p:ext>
            </p:extLst>
          </p:nvPr>
        </p:nvGraphicFramePr>
        <p:xfrm>
          <a:off x="249105" y="1394660"/>
          <a:ext cx="8654263" cy="474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185712" y="4393666"/>
            <a:ext cx="2653488" cy="861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 of User Stories : 58</a:t>
            </a:r>
          </a:p>
          <a:p>
            <a:pPr algn="ctr"/>
            <a:r>
              <a:rPr lang="en-US" sz="1600" dirty="0"/>
              <a:t>Total Story Points : 129</a:t>
            </a:r>
          </a:p>
        </p:txBody>
      </p:sp>
    </p:spTree>
    <p:extLst>
      <p:ext uri="{BB962C8B-B14F-4D97-AF65-F5344CB8AC3E}">
        <p14:creationId xmlns:p14="http://schemas.microsoft.com/office/powerpoint/2010/main" val="25737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BCDS : Pilot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>
                <a:hlinkClick r:id="rId2" action="ppaction://hlinkfile"/>
              </a:rPr>
              <a:t>Demo</a:t>
            </a:r>
            <a:endParaRPr lang="en-US" sz="6600" dirty="0"/>
          </a:p>
          <a:p>
            <a:pPr marL="2857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4A79DC5-DCCA-42FD-BE98-2976764A67BE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BCDS : Pilot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Pilot Participants</a:t>
            </a:r>
          </a:p>
          <a:p>
            <a:pPr lvl="1"/>
            <a:r>
              <a:rPr lang="en-US" sz="1800" dirty="0"/>
              <a:t>Planning</a:t>
            </a:r>
          </a:p>
          <a:p>
            <a:pPr lvl="2"/>
            <a:r>
              <a:rPr lang="en-US" sz="1800" dirty="0"/>
              <a:t>Change Management</a:t>
            </a:r>
          </a:p>
          <a:p>
            <a:pPr lvl="2"/>
            <a:r>
              <a:rPr lang="en-US" sz="1800" dirty="0"/>
              <a:t>Training</a:t>
            </a:r>
          </a:p>
          <a:p>
            <a:pPr lvl="2"/>
            <a:r>
              <a:rPr lang="en-US" sz="1800" dirty="0"/>
              <a:t>Performance</a:t>
            </a:r>
          </a:p>
          <a:p>
            <a:pPr lvl="1"/>
            <a:r>
              <a:rPr lang="en-US" sz="1800" dirty="0"/>
              <a:t>Execution</a:t>
            </a:r>
          </a:p>
          <a:p>
            <a:pPr lvl="2"/>
            <a:r>
              <a:rPr lang="en-US" sz="1800" dirty="0"/>
              <a:t>Raters</a:t>
            </a:r>
          </a:p>
          <a:p>
            <a:pPr lvl="2"/>
            <a:r>
              <a:rPr lang="en-US" sz="1800" dirty="0"/>
              <a:t>Modeling Agents</a:t>
            </a:r>
          </a:p>
          <a:p>
            <a:pPr lvl="2"/>
            <a:r>
              <a:rPr lang="en-US" sz="1800" dirty="0"/>
              <a:t>Administrator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dirty="0"/>
              <a:t>Success Criteria</a:t>
            </a:r>
          </a:p>
          <a:p>
            <a:pPr marL="28575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AC9AC1-9A63-45F4-B05B-C24A09A535DD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59293" y="1409618"/>
            <a:ext cx="7954392" cy="1280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43" y="772355"/>
            <a:ext cx="7629895" cy="450263"/>
          </a:xfrm>
        </p:spPr>
        <p:txBody>
          <a:bodyPr anchor="t"/>
          <a:lstStyle/>
          <a:p>
            <a:pPr algn="ctr"/>
            <a:r>
              <a:rPr lang="en-US" dirty="0"/>
              <a:t>BCDS Model Prediction : Observation 2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7B9596A-BAB0-4573-B167-D079A2FCB88C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5340" y="1409618"/>
            <a:ext cx="7639050" cy="863681"/>
          </a:xfrm>
          <a:prstGeom prst="rect">
            <a:avLst/>
          </a:prstGeom>
        </p:spPr>
        <p:txBody>
          <a:bodyPr/>
          <a:lstStyle>
            <a:lvl1pPr marL="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Tx/>
              <a:buNone/>
              <a:tabLst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-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◦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109728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›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lpha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roman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0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marL="344488" indent="-344488">
              <a:buFont typeface="Wingdings" panose="05000000000000000000" pitchFamily="2" charset="2"/>
              <a:buChar char="q"/>
            </a:pPr>
            <a:r>
              <a:rPr lang="en-US" sz="1100" dirty="0">
                <a:latin typeface="+mn-lt"/>
              </a:rPr>
              <a:t>Modeling Results Broken Down by Diagnostic code highlight the current gaps in model capability and accuracy</a:t>
            </a:r>
          </a:p>
          <a:p>
            <a:pPr marL="344488" indent="-344488">
              <a:buFont typeface="Wingdings" panose="05000000000000000000" pitchFamily="2" charset="2"/>
              <a:buChar char="q"/>
            </a:pPr>
            <a:r>
              <a:rPr lang="en-US" sz="1100" dirty="0">
                <a:latin typeface="+mn-lt"/>
              </a:rPr>
              <a:t>Current limitations in accurately rating ear claims are caused, in part, by the dominance of diagnostic code: 6260, (over 94% receive 10% regardless) and diagnostic code 6100: hearing loss, which alone or combined, encompass 94% of ear claims.</a:t>
            </a:r>
          </a:p>
          <a:p>
            <a:pPr marL="344488" indent="-344488">
              <a:buFont typeface="Wingdings" panose="05000000000000000000" pitchFamily="2" charset="2"/>
              <a:buChar char="q"/>
            </a:pPr>
            <a:r>
              <a:rPr lang="en-US" sz="1100" dirty="0">
                <a:latin typeface="+mn-lt"/>
              </a:rPr>
              <a:t>Developing separate models for hearing loss and tinnitus will inherently increase the accuracy for tinnitus (because the result is known with 94% plus accuracy in advance), and provide a platform for exploring correlations between hearing loss and other conditions (e.g., TBI) that should allow the model’s accuracy and coverage to increase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908192"/>
              </p:ext>
            </p:extLst>
          </p:nvPr>
        </p:nvGraphicFramePr>
        <p:xfrm>
          <a:off x="358314" y="2775856"/>
          <a:ext cx="8494580" cy="3668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19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7099" y="1261035"/>
            <a:ext cx="8644955" cy="5031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99" y="839857"/>
            <a:ext cx="8328486" cy="421178"/>
          </a:xfrm>
        </p:spPr>
        <p:txBody>
          <a:bodyPr/>
          <a:lstStyle/>
          <a:p>
            <a:pPr algn="ctr"/>
            <a:r>
              <a:rPr lang="en-US" dirty="0"/>
              <a:t>BCDS – Model Prediction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B97E9DB-7E6A-4F69-A2DD-DC9D5769DE3A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4245" y="1261035"/>
            <a:ext cx="4145979" cy="1633085"/>
          </a:xfrm>
          <a:prstGeom prst="rect">
            <a:avLst/>
          </a:prstGeom>
        </p:spPr>
        <p:txBody>
          <a:bodyPr/>
          <a:lstStyle>
            <a:lvl1pPr marL="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Tx/>
              <a:buNone/>
              <a:tabLst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-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◦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109728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›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lpha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roman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0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marL="344488" indent="-344488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Of the 289,092 supplemental claims for increase for ear contentions, the BCDS model accurately rated 212,241.</a:t>
            </a:r>
          </a:p>
          <a:p>
            <a:pPr marL="618808" lvl="1" indent="-344488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Only 40% (or 114.665) of the supplement claims resulted in increases</a:t>
            </a:r>
          </a:p>
          <a:p>
            <a:pPr marL="618808" lvl="1" indent="-344488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The model rated 88% of those that were confirmed and continued while rating 51% that resulted in increases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4245" y="4072944"/>
            <a:ext cx="4145980" cy="1638104"/>
          </a:xfrm>
          <a:prstGeom prst="rect">
            <a:avLst/>
          </a:prstGeom>
        </p:spPr>
        <p:txBody>
          <a:bodyPr/>
          <a:lstStyle>
            <a:lvl1pPr marL="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Tx/>
              <a:buNone/>
              <a:tabLst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-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◦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109728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›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lpha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roman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0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marL="344488" indent="-344488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Of the 223,394 supplemental claims for increase for knee contentions, the BCDS model accurately rated 60,393.</a:t>
            </a:r>
          </a:p>
          <a:p>
            <a:pPr marL="618808" lvl="1" indent="-344488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49% (or 110,295) of the supplement claims resulted in increases</a:t>
            </a:r>
          </a:p>
          <a:p>
            <a:pPr marL="618808" lvl="1" indent="-344488"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The model rated 34% of those that were confirmed and continued while rating 28% that resulted in increases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8756" y="3984171"/>
            <a:ext cx="81518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54276"/>
              </p:ext>
            </p:extLst>
          </p:nvPr>
        </p:nvGraphicFramePr>
        <p:xfrm>
          <a:off x="4845581" y="1038202"/>
          <a:ext cx="3135087" cy="143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4934338" y="2275251"/>
          <a:ext cx="3023118" cy="1584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/>
          </p:nvPr>
        </p:nvGraphicFramePr>
        <p:xfrm>
          <a:off x="4894684" y="3859196"/>
          <a:ext cx="3102429" cy="157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4742283" y="5162996"/>
          <a:ext cx="3509088" cy="162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56" y="3057074"/>
            <a:ext cx="3881468" cy="634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BCDSS Models predicted ratings</a:t>
            </a:r>
            <a:endParaRPr lang="en-US" sz="1200" dirty="0"/>
          </a:p>
          <a:p>
            <a:pPr algn="ctr"/>
            <a:r>
              <a:rPr lang="en-US" sz="1200" dirty="0"/>
              <a:t>For 61% of Ear claims at 94% accuracy</a:t>
            </a:r>
          </a:p>
          <a:p>
            <a:pPr algn="ctr"/>
            <a:r>
              <a:rPr lang="en-US" sz="1200" dirty="0"/>
              <a:t>For 32% of Knee claims at 86% accuracy</a:t>
            </a:r>
          </a:p>
        </p:txBody>
      </p:sp>
    </p:spTree>
    <p:extLst>
      <p:ext uri="{BB962C8B-B14F-4D97-AF65-F5344CB8AC3E}">
        <p14:creationId xmlns:p14="http://schemas.microsoft.com/office/powerpoint/2010/main" val="32424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18" grpId="0">
        <p:bldAsOne/>
      </p:bldGraphic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28474"/>
            <a:ext cx="8353425" cy="838769"/>
          </a:xfrm>
        </p:spPr>
        <p:txBody>
          <a:bodyPr/>
          <a:lstStyle/>
          <a:p>
            <a:pPr algn="ctr"/>
            <a:r>
              <a:rPr lang="en-US" dirty="0"/>
              <a:t>Agenda/Key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BCDS Overview</a:t>
            </a:r>
          </a:p>
          <a:p>
            <a:r>
              <a:rPr lang="en-US" dirty="0"/>
              <a:t>BCDS Business Application &amp; Potential Enterprise-level Use Cases</a:t>
            </a:r>
          </a:p>
          <a:p>
            <a:r>
              <a:rPr lang="en-US" dirty="0"/>
              <a:t>BCDS Core Components</a:t>
            </a:r>
          </a:p>
          <a:p>
            <a:pPr lvl="1"/>
            <a:r>
              <a:rPr lang="en-US" dirty="0"/>
              <a:t>BCDS Model Prediction : Observation 1</a:t>
            </a:r>
          </a:p>
          <a:p>
            <a:pPr lvl="1"/>
            <a:r>
              <a:rPr lang="en-US" dirty="0"/>
              <a:t>BCDS – 4 Step Approach</a:t>
            </a:r>
          </a:p>
          <a:p>
            <a:pPr lvl="1"/>
            <a:r>
              <a:rPr lang="en-US" dirty="0"/>
              <a:t>Predictive Models</a:t>
            </a:r>
          </a:p>
          <a:p>
            <a:pPr lvl="1"/>
            <a:r>
              <a:rPr lang="en-US" dirty="0"/>
              <a:t>Modeling Platform &amp; Technical Architecture</a:t>
            </a:r>
          </a:p>
          <a:p>
            <a:r>
              <a:rPr lang="en-US" dirty="0"/>
              <a:t>BCDS Project Status and Timeline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E1E22B0-90CC-430E-A03F-F9938317837B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85" y="809657"/>
            <a:ext cx="7329031" cy="38590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BCDS : Project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764" y="2643991"/>
            <a:ext cx="4062166" cy="2122715"/>
            <a:chOff x="1390262" y="2556592"/>
            <a:chExt cx="5728995" cy="2858277"/>
          </a:xfrm>
        </p:grpSpPr>
        <p:sp>
          <p:nvSpPr>
            <p:cNvPr id="4" name="Right Triangle 3"/>
            <p:cNvSpPr/>
            <p:nvPr/>
          </p:nvSpPr>
          <p:spPr bwMode="ltGray">
            <a:xfrm flipH="1">
              <a:off x="2880047" y="2752531"/>
              <a:ext cx="4239207" cy="2435290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27584" y="2752531"/>
              <a:ext cx="0" cy="244462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27584" y="5197151"/>
              <a:ext cx="569167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 bwMode="ltGray">
            <a:xfrm>
              <a:off x="1427583" y="3265714"/>
              <a:ext cx="5691673" cy="1940768"/>
            </a:xfrm>
            <a:custGeom>
              <a:avLst/>
              <a:gdLst>
                <a:gd name="connsiteX0" fmla="*/ 0 w 5393094"/>
                <a:gd name="connsiteY0" fmla="*/ 1041072 h 1059734"/>
                <a:gd name="connsiteX1" fmla="*/ 1576873 w 5393094"/>
                <a:gd name="connsiteY1" fmla="*/ 779815 h 1059734"/>
                <a:gd name="connsiteX2" fmla="*/ 2295330 w 5393094"/>
                <a:gd name="connsiteY2" fmla="*/ 136003 h 1059734"/>
                <a:gd name="connsiteX3" fmla="*/ 2976465 w 5393094"/>
                <a:gd name="connsiteY3" fmla="*/ 5374 h 1059734"/>
                <a:gd name="connsiteX4" fmla="*/ 3526971 w 5393094"/>
                <a:gd name="connsiteY4" fmla="*/ 238640 h 1059734"/>
                <a:gd name="connsiteX5" fmla="*/ 4236098 w 5393094"/>
                <a:gd name="connsiteY5" fmla="*/ 845130 h 1059734"/>
                <a:gd name="connsiteX6" fmla="*/ 5393094 w 5393094"/>
                <a:gd name="connsiteY6" fmla="*/ 1059734 h 105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93094" h="1059734">
                  <a:moveTo>
                    <a:pt x="0" y="1041072"/>
                  </a:moveTo>
                  <a:cubicBezTo>
                    <a:pt x="597159" y="985866"/>
                    <a:pt x="1194318" y="930660"/>
                    <a:pt x="1576873" y="779815"/>
                  </a:cubicBezTo>
                  <a:cubicBezTo>
                    <a:pt x="1959428" y="628970"/>
                    <a:pt x="2062065" y="265076"/>
                    <a:pt x="2295330" y="136003"/>
                  </a:cubicBezTo>
                  <a:cubicBezTo>
                    <a:pt x="2528595" y="6930"/>
                    <a:pt x="2771191" y="-11732"/>
                    <a:pt x="2976465" y="5374"/>
                  </a:cubicBezTo>
                  <a:cubicBezTo>
                    <a:pt x="3181739" y="22480"/>
                    <a:pt x="3317032" y="98681"/>
                    <a:pt x="3526971" y="238640"/>
                  </a:cubicBezTo>
                  <a:cubicBezTo>
                    <a:pt x="3736910" y="378599"/>
                    <a:pt x="3925078" y="708281"/>
                    <a:pt x="4236098" y="845130"/>
                  </a:cubicBezTo>
                  <a:cubicBezTo>
                    <a:pt x="4547119" y="981979"/>
                    <a:pt x="4970106" y="1020856"/>
                    <a:pt x="5393094" y="105973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159" y="5001207"/>
              <a:ext cx="0" cy="391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25819" y="5001207"/>
              <a:ext cx="0" cy="391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56514" y="5010538"/>
              <a:ext cx="0" cy="391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119256" y="5022982"/>
              <a:ext cx="0" cy="391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09193" y="5246919"/>
              <a:ext cx="485192" cy="167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74320" defTabSz="914400">
                <a:spcAft>
                  <a:spcPts val="9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Design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2090" y="5246919"/>
              <a:ext cx="485192" cy="167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74320" defTabSz="914400">
                <a:spcAft>
                  <a:spcPts val="9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Develop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9438" y="5246919"/>
              <a:ext cx="485192" cy="167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74320" defTabSz="914400">
                <a:spcAft>
                  <a:spcPts val="9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Pilot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14190" y="5246919"/>
              <a:ext cx="485192" cy="167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74320" defTabSz="914400">
                <a:spcAft>
                  <a:spcPts val="9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Evaluate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0262" y="2556592"/>
              <a:ext cx="167951" cy="2985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74320" defTabSz="914400">
                <a:spcAft>
                  <a:spcPts val="90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$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71015" y="2403678"/>
            <a:ext cx="1434244" cy="1963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 algn="ctr" defTabSz="914400">
              <a:spcAft>
                <a:spcPts val="900"/>
              </a:spcAft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BCDS Project Lifecycle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1588" y="3013045"/>
            <a:ext cx="516329" cy="486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74320" algn="ctr" defTabSz="914400">
              <a:spcAft>
                <a:spcPts val="900"/>
              </a:spcAft>
            </a:pPr>
            <a:r>
              <a:rPr lang="en-US" sz="1200" i="1" dirty="0">
                <a:solidFill>
                  <a:srgbClr val="000000"/>
                </a:solidFill>
                <a:latin typeface="+mn-lt"/>
              </a:rPr>
              <a:t>Value Added</a:t>
            </a:r>
          </a:p>
        </p:txBody>
      </p:sp>
      <p:sp>
        <p:nvSpPr>
          <p:cNvPr id="20" name="Diamond 19"/>
          <p:cNvSpPr/>
          <p:nvPr/>
        </p:nvSpPr>
        <p:spPr bwMode="ltGray">
          <a:xfrm>
            <a:off x="1810905" y="3652053"/>
            <a:ext cx="213832" cy="243107"/>
          </a:xfrm>
          <a:prstGeom prst="diamond">
            <a:avLst/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27531" y="3425619"/>
            <a:ext cx="271202" cy="1663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 defTabSz="914400">
              <a:spcAft>
                <a:spcPts val="900"/>
              </a:spcAft>
            </a:pPr>
            <a:r>
              <a:rPr lang="en-US" sz="1200" dirty="0">
                <a:solidFill>
                  <a:srgbClr val="002060"/>
                </a:solidFill>
                <a:latin typeface="+mn-lt"/>
              </a:rPr>
              <a:t>Today</a:t>
            </a:r>
          </a:p>
        </p:txBody>
      </p:sp>
      <p:cxnSp>
        <p:nvCxnSpPr>
          <p:cNvPr id="22" name="Straight Connector 21"/>
          <p:cNvCxnSpPr>
            <a:stCxn id="20" idx="3"/>
          </p:cNvCxnSpPr>
          <p:nvPr/>
        </p:nvCxnSpPr>
        <p:spPr>
          <a:xfrm flipV="1">
            <a:off x="2024737" y="3731487"/>
            <a:ext cx="3072877" cy="42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0769" y="5772150"/>
            <a:ext cx="457200" cy="2667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endParaRPr lang="en-US" sz="2000" dirty="0">
              <a:latin typeface="Georg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7930" y="2975395"/>
            <a:ext cx="914400" cy="2190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endParaRPr lang="en-US" sz="2000" dirty="0">
              <a:latin typeface="Georg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18171" y="1687460"/>
            <a:ext cx="3559612" cy="2047757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Confirmation that a viable and scalable modeling solution that exceeds performance requirements can be developed</a:t>
            </a:r>
          </a:p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Establishment of Pattern Inventories that can be maintained over time to accurately deliver issue-specific ratings with little or no human intervention</a:t>
            </a:r>
          </a:p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Completion of a foundation for finalization of BCDS Model Repository and Platform development</a:t>
            </a:r>
          </a:p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Unique insight into claimant filing patterns and VBA decisions relating to Ear and Knee related re-opened claims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18172" y="1332155"/>
            <a:ext cx="3559611" cy="427457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Delivered to Date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18170" y="3911571"/>
            <a:ext cx="3559612" cy="427457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Steps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18171" y="4291612"/>
            <a:ext cx="3559611" cy="1613888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Demonstration testing and performance analysis of automated modeling using the “to-be” platform architecture</a:t>
            </a:r>
          </a:p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Full-scale development of the modeling platform, repository, and user interface</a:t>
            </a:r>
          </a:p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Development of the Pilot Plan and Post-Pilot Evaluation requirements</a:t>
            </a:r>
          </a:p>
          <a:p>
            <a:pPr marL="171450" indent="-171450" defTabSz="9144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Identification of necessary policy, process, and law changes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2924047" y="6338943"/>
            <a:ext cx="2895600" cy="365125"/>
          </a:xfrm>
        </p:spPr>
        <p:txBody>
          <a:bodyPr/>
          <a:lstStyle/>
          <a:p>
            <a:pPr algn="ctr"/>
            <a:fld id="{0E324D3B-A9E9-1A41-8DD7-A2C81F05D718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6B67A2-DAD0-4B41-A08C-22F121D70A15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2"/>
          </p:nvPr>
        </p:nvSpPr>
        <p:spPr>
          <a:xfrm>
            <a:off x="185876" y="636362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7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88" y="818375"/>
            <a:ext cx="8598712" cy="39796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BCDS :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645" y="1913755"/>
            <a:ext cx="8674936" cy="11747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803" y="3251689"/>
            <a:ext cx="8673778" cy="9740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960" y="4472833"/>
            <a:ext cx="8672621" cy="9740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489" y="2089614"/>
            <a:ext cx="1625940" cy="6077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Background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44153" y="3434817"/>
            <a:ext cx="1625940" cy="6077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Value Proposition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331" y="4648538"/>
            <a:ext cx="1625940" cy="6077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Outcomes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9085" y="3284812"/>
            <a:ext cx="6696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Statistical Models can predict/recommend the rating of certain types of claims based on data from historical claims and veteran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Reduce the days to process a claim, improve consistency, reduce operational costs, improve Veterans’ experience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6014" y="1911681"/>
            <a:ext cx="6696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BCDSS is a collaboration between VACI and Compensation Services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Develop a pilot application to run predictive rating models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Pilot the use of rating models in the rating and quality assurance process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Builds on research from MITRE on feasibility of creating models for Knee and Hearing disability codes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0924" y="4492769"/>
            <a:ext cx="681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Higher accuracy and throughput for both knee and hearing  models (as compared to historical rater generated rating)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Developed a methodology for predicting rating outcomes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Can be replicated across additional body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3719" y="6399382"/>
            <a:ext cx="344750" cy="365125"/>
          </a:xfrm>
        </p:spPr>
        <p:txBody>
          <a:bodyPr/>
          <a:lstStyle/>
          <a:p>
            <a:fld id="{0E324D3B-A9E9-1A41-8DD7-A2C81F05D71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E119E45-2BB4-43AF-B2F1-6A8D62C158F5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40488" y="6396114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0488" y="1537154"/>
            <a:ext cx="86726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BCDS : Using Predictive Analytics for Benefits Claims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24679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8FF1A3-DAAC-4891-8A1E-83F585EBFB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EFCE84C-8C2A-4B87-A872-B993C084C50F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9612" y="2082890"/>
            <a:ext cx="7707085" cy="3657745"/>
            <a:chOff x="1800809" y="1819324"/>
            <a:chExt cx="7707085" cy="3657745"/>
          </a:xfrm>
        </p:grpSpPr>
        <p:sp>
          <p:nvSpPr>
            <p:cNvPr id="7" name="Rectangle 6"/>
            <p:cNvSpPr/>
            <p:nvPr/>
          </p:nvSpPr>
          <p:spPr bwMode="ltGray">
            <a:xfrm>
              <a:off x="6681871" y="2052734"/>
              <a:ext cx="2826023" cy="34243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4049486" y="2052734"/>
              <a:ext cx="2519263" cy="34243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ltGray">
            <a:xfrm>
              <a:off x="2108719" y="2985802"/>
              <a:ext cx="298580" cy="298580"/>
            </a:xfrm>
            <a:prstGeom prst="ellipse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00809" y="3405681"/>
              <a:ext cx="914400" cy="3638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Claim Established</a:t>
              </a:r>
            </a:p>
          </p:txBody>
        </p:sp>
        <p:sp>
          <p:nvSpPr>
            <p:cNvPr id="11" name="Flowchart: Predefined Process 10"/>
            <p:cNvSpPr/>
            <p:nvPr/>
          </p:nvSpPr>
          <p:spPr bwMode="ltGray">
            <a:xfrm>
              <a:off x="2957805" y="2288341"/>
              <a:ext cx="550506" cy="279918"/>
            </a:xfrm>
            <a:prstGeom prst="flowChartPredefined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2" name="Flowchart: Predefined Process 11"/>
            <p:cNvSpPr/>
            <p:nvPr/>
          </p:nvSpPr>
          <p:spPr bwMode="ltGray">
            <a:xfrm>
              <a:off x="2957805" y="3676266"/>
              <a:ext cx="550506" cy="279918"/>
            </a:xfrm>
            <a:prstGeom prst="flowChartPredefinedProcess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9" idx="7"/>
              <a:endCxn id="11" idx="1"/>
            </p:cNvCxnSpPr>
            <p:nvPr/>
          </p:nvCxnSpPr>
          <p:spPr>
            <a:xfrm flipV="1">
              <a:off x="2363573" y="2428300"/>
              <a:ext cx="594232" cy="601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2" idx="1"/>
            </p:cNvCxnSpPr>
            <p:nvPr/>
          </p:nvCxnSpPr>
          <p:spPr>
            <a:xfrm>
              <a:off x="2363573" y="3240656"/>
              <a:ext cx="594232" cy="575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75858" y="2615507"/>
              <a:ext cx="914400" cy="3638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Pre-defined Data call of Eligible Claims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75858" y="3996428"/>
              <a:ext cx="914400" cy="3638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Assignment of Claim to VSR (WIPP)</a:t>
              </a:r>
            </a:p>
          </p:txBody>
        </p:sp>
        <p:sp>
          <p:nvSpPr>
            <p:cNvPr id="17" name="Diamond 16"/>
            <p:cNvSpPr/>
            <p:nvPr/>
          </p:nvSpPr>
          <p:spPr bwMode="ltGray">
            <a:xfrm>
              <a:off x="4348065" y="2266599"/>
              <a:ext cx="541176" cy="327166"/>
            </a:xfrm>
            <a:prstGeom prst="diamond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8" name="Diamond 17"/>
            <p:cNvSpPr/>
            <p:nvPr/>
          </p:nvSpPr>
          <p:spPr bwMode="ltGray">
            <a:xfrm>
              <a:off x="5728995" y="2257268"/>
              <a:ext cx="541176" cy="327166"/>
            </a:xfrm>
            <a:prstGeom prst="diamond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76531" y="4064851"/>
              <a:ext cx="914400" cy="2485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Claim Rated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42379" y="4083802"/>
              <a:ext cx="914400" cy="2485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Decision Promulgated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57993" y="4102464"/>
              <a:ext cx="914400" cy="2485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Decision Q/A</a:t>
              </a:r>
            </a:p>
          </p:txBody>
        </p:sp>
        <p:sp>
          <p:nvSpPr>
            <p:cNvPr id="22" name="Snip Diagonal Corner Rectangle 21"/>
            <p:cNvSpPr/>
            <p:nvPr/>
          </p:nvSpPr>
          <p:spPr bwMode="ltGray">
            <a:xfrm>
              <a:off x="8486174" y="3676266"/>
              <a:ext cx="541176" cy="320162"/>
            </a:xfrm>
            <a:prstGeom prst="snip2Diag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99562" y="4102464"/>
              <a:ext cx="914400" cy="2485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RVSR Training</a:t>
              </a:r>
            </a:p>
          </p:txBody>
        </p:sp>
        <p:sp>
          <p:nvSpPr>
            <p:cNvPr id="24" name="Diamond 23"/>
            <p:cNvSpPr/>
            <p:nvPr/>
          </p:nvSpPr>
          <p:spPr bwMode="ltGray">
            <a:xfrm>
              <a:off x="7100594" y="2845097"/>
              <a:ext cx="541176" cy="327166"/>
            </a:xfrm>
            <a:prstGeom prst="diamond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5" name="Diamond 24"/>
            <p:cNvSpPr/>
            <p:nvPr/>
          </p:nvSpPr>
          <p:spPr bwMode="ltGray">
            <a:xfrm>
              <a:off x="8486174" y="2845096"/>
              <a:ext cx="541176" cy="327166"/>
            </a:xfrm>
            <a:prstGeom prst="diamond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26" name="Elbow Connector 25"/>
            <p:cNvCxnSpPr>
              <a:stCxn id="11" idx="3"/>
              <a:endCxn id="17" idx="1"/>
            </p:cNvCxnSpPr>
            <p:nvPr/>
          </p:nvCxnSpPr>
          <p:spPr>
            <a:xfrm>
              <a:off x="3508311" y="2428300"/>
              <a:ext cx="839754" cy="188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7" idx="3"/>
              <a:endCxn id="18" idx="1"/>
            </p:cNvCxnSpPr>
            <p:nvPr/>
          </p:nvCxnSpPr>
          <p:spPr>
            <a:xfrm flipV="1">
              <a:off x="4889241" y="2420851"/>
              <a:ext cx="839754" cy="933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8" idx="3"/>
              <a:endCxn id="24" idx="1"/>
            </p:cNvCxnSpPr>
            <p:nvPr/>
          </p:nvCxnSpPr>
          <p:spPr>
            <a:xfrm>
              <a:off x="6270171" y="2420851"/>
              <a:ext cx="830423" cy="58782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7641770" y="3008679"/>
              <a:ext cx="844404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3"/>
            </p:cNvCxnSpPr>
            <p:nvPr/>
          </p:nvCxnSpPr>
          <p:spPr>
            <a:xfrm>
              <a:off x="3508311" y="3816225"/>
              <a:ext cx="2218344" cy="8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nip Diagonal Corner Rectangle 30"/>
            <p:cNvSpPr/>
            <p:nvPr/>
          </p:nvSpPr>
          <p:spPr bwMode="ltGray">
            <a:xfrm>
              <a:off x="4346895" y="3676266"/>
              <a:ext cx="541176" cy="320162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32" name="Snip Diagonal Corner Rectangle 31"/>
            <p:cNvSpPr/>
            <p:nvPr/>
          </p:nvSpPr>
          <p:spPr bwMode="ltGray">
            <a:xfrm>
              <a:off x="5726655" y="3676266"/>
              <a:ext cx="541176" cy="320162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17" idx="2"/>
              <a:endCxn id="31" idx="3"/>
            </p:cNvCxnSpPr>
            <p:nvPr/>
          </p:nvCxnSpPr>
          <p:spPr>
            <a:xfrm flipH="1">
              <a:off x="4617483" y="2593765"/>
              <a:ext cx="1170" cy="10825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2"/>
              <a:endCxn id="32" idx="3"/>
            </p:cNvCxnSpPr>
            <p:nvPr/>
          </p:nvCxnSpPr>
          <p:spPr>
            <a:xfrm flipH="1">
              <a:off x="5997243" y="2584434"/>
              <a:ext cx="2340" cy="109183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  <a:endCxn id="47" idx="3"/>
            </p:cNvCxnSpPr>
            <p:nvPr/>
          </p:nvCxnSpPr>
          <p:spPr>
            <a:xfrm>
              <a:off x="7371182" y="3172263"/>
              <a:ext cx="5821" cy="5040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162608" y="2745386"/>
              <a:ext cx="1048520" cy="363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Use-Case 1: </a:t>
              </a: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BCDS Model run to Inform Claim Rating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53731" y="2738236"/>
              <a:ext cx="1096357" cy="363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Use-Case 2: </a:t>
              </a: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BCDS Model run to inform  Claim Authorization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97330" y="2264465"/>
              <a:ext cx="1170606" cy="363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Use-Case 4: </a:t>
              </a: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BCDS Model run to support RVSR Training on  Like Claims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67328" y="2250476"/>
              <a:ext cx="1068372" cy="363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Use-Case 3: </a:t>
              </a: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BCDS Model Run to support Aggregate Q/A of Like Claims</a:t>
              </a:r>
            </a:p>
          </p:txBody>
        </p:sp>
        <p:cxnSp>
          <p:nvCxnSpPr>
            <p:cNvPr id="40" name="Straight Arrow Connector 39"/>
            <p:cNvCxnSpPr>
              <a:stCxn id="25" idx="2"/>
              <a:endCxn id="22" idx="3"/>
            </p:cNvCxnSpPr>
            <p:nvPr/>
          </p:nvCxnSpPr>
          <p:spPr>
            <a:xfrm>
              <a:off x="8756762" y="3172262"/>
              <a:ext cx="0" cy="50400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162608" y="4513976"/>
              <a:ext cx="2346666" cy="698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12713" indent="-112713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Claim Selection Data Flushed after specified time frame</a:t>
              </a:r>
            </a:p>
            <a:p>
              <a:pPr marL="112713" indent="-112713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Results data retained for use in aggregate analysis and for future reference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48662" y="4499540"/>
              <a:ext cx="2346666" cy="698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12713" indent="-112713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Individual results retained for specified period and flushed</a:t>
              </a:r>
            </a:p>
            <a:p>
              <a:pPr marL="112713" indent="-112713">
                <a:spcAft>
                  <a:spcPts val="900"/>
                </a:spcAft>
                <a:buFont typeface="Arial" panose="020B0604020202020204" pitchFamily="34" charset="0"/>
                <a:buChar char="•"/>
              </a:pPr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Aggregated analysis reports retained based on user-specification for use in evaluating model and for other Q/A purposes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9487" y="1820919"/>
              <a:ext cx="2519262" cy="2168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Pre-Decision Use Cases</a:t>
              </a:r>
              <a:endPara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94700" y="1819324"/>
              <a:ext cx="2813194" cy="2229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Post-Decision Use Cases</a:t>
              </a:r>
              <a:endPara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07719" y="3527911"/>
              <a:ext cx="914400" cy="428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Claim Adjudication Process</a:t>
              </a:r>
            </a:p>
          </p:txBody>
        </p:sp>
        <p:cxnSp>
          <p:nvCxnSpPr>
            <p:cNvPr id="46" name="Straight Arrow Connector 45"/>
            <p:cNvCxnSpPr>
              <a:stCxn id="32" idx="0"/>
              <a:endCxn id="22" idx="2"/>
            </p:cNvCxnSpPr>
            <p:nvPr/>
          </p:nvCxnSpPr>
          <p:spPr>
            <a:xfrm>
              <a:off x="6267831" y="3836347"/>
              <a:ext cx="22183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nip Diagonal Corner Rectangle 46"/>
            <p:cNvSpPr/>
            <p:nvPr/>
          </p:nvSpPr>
          <p:spPr bwMode="ltGray">
            <a:xfrm>
              <a:off x="7106415" y="3676266"/>
              <a:ext cx="541176" cy="320162"/>
            </a:xfrm>
            <a:prstGeom prst="snip2Diag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44703" y="3550463"/>
              <a:ext cx="914400" cy="428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Adjudication Process Improvement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36302" y="2083265"/>
              <a:ext cx="914400" cy="194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BCDSS Claim-specific Ingest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89082" y="3046374"/>
              <a:ext cx="914400" cy="194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BCDSS Batch Ingest &amp; Output Retention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35669" y="1348055"/>
            <a:ext cx="841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Four potential enterprises-level use cases have been identified for the BCDSS – all are premised on the delivery of eligible data to the BCDS at specified intervals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7997" y="5829584"/>
            <a:ext cx="841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The BCDS Modeling Platform is designed to accommodate all four of these enterprise-level use-cases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238773" y="704543"/>
            <a:ext cx="8411890" cy="51605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BCDS Business Application  &amp; Potential Enterprise-level Use Cases</a:t>
            </a:r>
          </a:p>
        </p:txBody>
      </p:sp>
    </p:spTree>
    <p:extLst>
      <p:ext uri="{BB962C8B-B14F-4D97-AF65-F5344CB8AC3E}">
        <p14:creationId xmlns:p14="http://schemas.microsoft.com/office/powerpoint/2010/main" val="8636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8FF1A3-DAAC-4891-8A1E-83F585EBFB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B9402BB-5192-476C-92CC-425550892EAA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95" y="2245569"/>
            <a:ext cx="7657074" cy="373454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5669" y="1348055"/>
            <a:ext cx="841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The BCDS Solution is composed of the Modeling Platform (user interface and modeling engines) and the Model repository that stores the predictive models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235669" y="874621"/>
            <a:ext cx="7621480" cy="33274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BCDS Components</a:t>
            </a:r>
          </a:p>
        </p:txBody>
      </p:sp>
    </p:spTree>
    <p:extLst>
      <p:ext uri="{BB962C8B-B14F-4D97-AF65-F5344CB8AC3E}">
        <p14:creationId xmlns:p14="http://schemas.microsoft.com/office/powerpoint/2010/main" val="42047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0819" y="1267467"/>
            <a:ext cx="8673484" cy="50978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14247"/>
            <a:ext cx="8328486" cy="432847"/>
          </a:xfrm>
        </p:spPr>
        <p:txBody>
          <a:bodyPr/>
          <a:lstStyle/>
          <a:p>
            <a:pPr algn="ctr"/>
            <a:r>
              <a:rPr lang="en-US" dirty="0"/>
              <a:t>BCDS Model Prediction :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627E5D4-7FD5-47B9-B41E-6E65C7B0106C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63220" y="1267467"/>
            <a:ext cx="7115552" cy="5025383"/>
            <a:chOff x="1406752" y="1372646"/>
            <a:chExt cx="6228487" cy="4883716"/>
          </a:xfrm>
        </p:grpSpPr>
        <p:sp>
          <p:nvSpPr>
            <p:cNvPr id="27" name="Rectangle 26"/>
            <p:cNvSpPr/>
            <p:nvPr/>
          </p:nvSpPr>
          <p:spPr bwMode="ltGray">
            <a:xfrm>
              <a:off x="1406752" y="1584994"/>
              <a:ext cx="6228487" cy="2139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graphicFrame>
          <p:nvGraphicFramePr>
            <p:cNvPr id="28" name="Chart 27"/>
            <p:cNvGraphicFramePr/>
            <p:nvPr>
              <p:extLst/>
            </p:nvPr>
          </p:nvGraphicFramePr>
          <p:xfrm>
            <a:off x="1492898" y="1523941"/>
            <a:ext cx="3052826" cy="21198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3896122" y="2954566"/>
              <a:ext cx="2519918" cy="171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Non Supplemental Claims for Increase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1530" y="2335111"/>
              <a:ext cx="2707869" cy="2120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Non Ear-Related Supplemental Claims for Increase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96122" y="1998194"/>
              <a:ext cx="2396708" cy="178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New Ear-Related Claims within Supplemental Claims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8657" y="1713367"/>
              <a:ext cx="3645219" cy="3824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b="1" dirty="0">
                  <a:latin typeface="+mn-lt"/>
                </a:rPr>
                <a:t>Eligible Ear Related Supplemental Claims for Increase (</a:t>
              </a:r>
              <a:r>
                <a:rPr lang="en-US" sz="900" b="1" dirty="0">
                  <a:solidFill>
                    <a:srgbClr val="FF0000"/>
                  </a:solidFill>
                  <a:latin typeface="+mn-lt"/>
                </a:rPr>
                <a:t>289,092  </a:t>
              </a:r>
              <a:r>
                <a:rPr lang="en-US" sz="900" b="1" dirty="0">
                  <a:latin typeface="+mn-lt"/>
                </a:rPr>
                <a:t>TOTAL)</a:t>
              </a:r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2682668" y="1743892"/>
              <a:ext cx="168687" cy="1740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1214" y="2116723"/>
              <a:ext cx="676931" cy="10780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3.8M claims filed by Veterans with at least one ear related diagnosis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06753" y="1372646"/>
              <a:ext cx="6026433" cy="212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200" dirty="0">
                  <a:latin typeface="+mn-lt"/>
                </a:rPr>
                <a:t>Composition of Claims with Ear Contentions  (2005 to 2014)</a:t>
              </a: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1406752" y="4116936"/>
              <a:ext cx="6228487" cy="21394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graphicFrame>
          <p:nvGraphicFramePr>
            <p:cNvPr id="37" name="Chart 36"/>
            <p:cNvGraphicFramePr/>
            <p:nvPr>
              <p:extLst/>
            </p:nvPr>
          </p:nvGraphicFramePr>
          <p:xfrm>
            <a:off x="1492898" y="4055883"/>
            <a:ext cx="3052826" cy="21198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3896122" y="5486508"/>
              <a:ext cx="1364602" cy="1586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Non Supplemental Claims for Increase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1531" y="4867053"/>
              <a:ext cx="2327432" cy="1967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Non Knee-Related Supplemental Claims for Increase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6122" y="4484415"/>
              <a:ext cx="3213338" cy="192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New Knee-Related Claims within Supplemental Claims for Increase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96122" y="4304156"/>
              <a:ext cx="3645219" cy="20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b="1" dirty="0">
                  <a:latin typeface="+mn-lt"/>
                </a:rPr>
                <a:t>Eligible Knee Related Supplemental Claims  (</a:t>
              </a:r>
              <a:r>
                <a:rPr lang="en-US" sz="900" b="1" dirty="0">
                  <a:solidFill>
                    <a:srgbClr val="FF0000"/>
                  </a:solidFill>
                  <a:latin typeface="+mn-lt"/>
                </a:rPr>
                <a:t>223,394  </a:t>
              </a:r>
              <a:r>
                <a:rPr lang="en-US" sz="900" b="1" dirty="0">
                  <a:latin typeface="+mn-lt"/>
                </a:rPr>
                <a:t>TOTAL)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>
              <a:off x="2682668" y="4275834"/>
              <a:ext cx="168687" cy="17408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06753" y="3904588"/>
              <a:ext cx="6026433" cy="2123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1200" dirty="0">
                  <a:latin typeface="+mn-lt"/>
                </a:rPr>
                <a:t>Composition of Claims with Knee Contentions  (2005 to 2014)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1213" y="4573073"/>
              <a:ext cx="676931" cy="10780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274320"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2.9M claims filed by Veterans with at least one knee related diagnosis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311827" y="2964828"/>
            <a:ext cx="2488331" cy="8660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Fewer Supplement Claims than initially envisioned are eligible to be rated using the Models</a:t>
            </a:r>
          </a:p>
        </p:txBody>
      </p:sp>
    </p:spTree>
    <p:extLst>
      <p:ext uri="{BB962C8B-B14F-4D97-AF65-F5344CB8AC3E}">
        <p14:creationId xmlns:p14="http://schemas.microsoft.com/office/powerpoint/2010/main" val="36295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891341" y="1376039"/>
            <a:ext cx="2057080" cy="42171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696023" y="1373398"/>
            <a:ext cx="2057080" cy="42171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62926" y="1373398"/>
            <a:ext cx="2057080" cy="42171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5704" y="1373398"/>
            <a:ext cx="2057080" cy="42171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" y="795566"/>
            <a:ext cx="8328486" cy="420769"/>
          </a:xfrm>
        </p:spPr>
        <p:txBody>
          <a:bodyPr/>
          <a:lstStyle/>
          <a:p>
            <a:pPr algn="ctr"/>
            <a:r>
              <a:rPr lang="en-US" dirty="0"/>
              <a:t>BCDS : 4 – Step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E875523-8432-4B34-838E-BFD124A5422F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7464" y="1757277"/>
            <a:ext cx="1828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Synthesis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55272" y="1748472"/>
            <a:ext cx="1828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Pattern Development &amp; Analysis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98059" y="1761126"/>
            <a:ext cx="1828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Pattern  Synthesis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0400" y="1745469"/>
            <a:ext cx="1828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Verification &amp; Testing</a:t>
            </a:r>
          </a:p>
        </p:txBody>
      </p:sp>
      <p:sp>
        <p:nvSpPr>
          <p:cNvPr id="11" name="Oval 10"/>
          <p:cNvSpPr/>
          <p:nvPr/>
        </p:nvSpPr>
        <p:spPr>
          <a:xfrm>
            <a:off x="250944" y="167834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491015" y="1682409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770757" y="167834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955851" y="1682409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520" y="2440152"/>
            <a:ext cx="210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A set of claims are selected and segmented to support model development.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Claim and Claimant data is synthesized to match feature specifications identified in engineering notes.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A “Feature Vector Table” is constructed to support initial development</a:t>
            </a:r>
            <a:r>
              <a:rPr lang="en-US" sz="1100" dirty="0">
                <a:latin typeface="Lucida Bright" panose="020406020505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1580" y="2430455"/>
            <a:ext cx="1991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Features are aggregated to identify each unique combination of features and the resulting CDD for the issue.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A second set of data is synthesized for the selected features and segmented to support future testing.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The initial portfolio of feature patterns are next again aggregated and analyzed to identify and eliminate non-germane patterns.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4720" y="2470633"/>
            <a:ext cx="19913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Sensitivity analysis is then conducted on each feature to  characterize predictive value relative to the test data.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Features are then further synthesized to, and the number of patterns are reduced, to arrive at the minimal number of patterns needed to achieve through-put and accuracy requirements.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7840" y="2450312"/>
            <a:ext cx="199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Finally, the model is testing against an as yet unevaluated set of claims to determine whether model performance is within specified thresholds.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Further analysis is performed to characterize those claims that could not be assigned ratings, and where the modeled results differed from the ratings assigned by VA staff (RVSRs).</a:t>
            </a:r>
          </a:p>
        </p:txBody>
      </p:sp>
    </p:spTree>
    <p:extLst>
      <p:ext uri="{BB962C8B-B14F-4D97-AF65-F5344CB8AC3E}">
        <p14:creationId xmlns:p14="http://schemas.microsoft.com/office/powerpoint/2010/main" val="17714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0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76543" y="3507049"/>
            <a:ext cx="7377344" cy="26475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59" y="761244"/>
            <a:ext cx="8328486" cy="414757"/>
          </a:xfrm>
        </p:spPr>
        <p:txBody>
          <a:bodyPr/>
          <a:lstStyle/>
          <a:p>
            <a:pPr algn="ctr"/>
            <a:r>
              <a:rPr lang="en-US" dirty="0"/>
              <a:t>BCDS Predictive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BB31BFB-BF8C-404C-9D68-EE021BBAB268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2258" y="3845604"/>
            <a:ext cx="16764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2258" y="5064804"/>
            <a:ext cx="16764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Claimant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9029" y="3845604"/>
            <a:ext cx="1066800" cy="20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Composite Feature Set for Target Claim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74117" y="4395368"/>
            <a:ext cx="1567971" cy="38575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3562" y="3913950"/>
            <a:ext cx="12982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Computational Specifications for Target claim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3562" y="5162661"/>
            <a:ext cx="13179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Computational Specifications for Claimant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2458" y="3841303"/>
            <a:ext cx="1828800" cy="20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Decision Determination Matrix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580" y="3507050"/>
            <a:ext cx="120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Target Claim</a:t>
            </a:r>
          </a:p>
        </p:txBody>
      </p:sp>
      <p:sp>
        <p:nvSpPr>
          <p:cNvPr id="16" name="Oval 15"/>
          <p:cNvSpPr/>
          <p:nvPr/>
        </p:nvSpPr>
        <p:spPr>
          <a:xfrm>
            <a:off x="333375" y="1977194"/>
            <a:ext cx="2092960" cy="660827"/>
          </a:xfrm>
          <a:prstGeom prst="ellipse">
            <a:avLst/>
          </a:prstGeom>
          <a:solidFill>
            <a:srgbClr val="C000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Predictive Features are first calculated</a:t>
            </a:r>
          </a:p>
        </p:txBody>
      </p:sp>
      <p:sp>
        <p:nvSpPr>
          <p:cNvPr id="17" name="Oval 16"/>
          <p:cNvSpPr/>
          <p:nvPr/>
        </p:nvSpPr>
        <p:spPr>
          <a:xfrm>
            <a:off x="3129280" y="1977194"/>
            <a:ext cx="2667000" cy="660827"/>
          </a:xfrm>
          <a:prstGeom prst="ellipse">
            <a:avLst/>
          </a:prstGeom>
          <a:solidFill>
            <a:srgbClr val="C000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Then integrated to form a composite similar to the patterns stored in the DMM</a:t>
            </a:r>
          </a:p>
        </p:txBody>
      </p:sp>
      <p:sp>
        <p:nvSpPr>
          <p:cNvPr id="18" name="Oval 17"/>
          <p:cNvSpPr/>
          <p:nvPr/>
        </p:nvSpPr>
        <p:spPr>
          <a:xfrm>
            <a:off x="6365240" y="1977193"/>
            <a:ext cx="2473960" cy="660827"/>
          </a:xfrm>
          <a:prstGeom prst="ellipse">
            <a:avLst/>
          </a:prstGeom>
          <a:solidFill>
            <a:srgbClr val="C00000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…and then compared to the patterns in the DDM to identify a pattern match</a:t>
            </a:r>
          </a:p>
        </p:txBody>
      </p: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2426335" y="2307608"/>
            <a:ext cx="70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6"/>
            <a:endCxn id="18" idx="2"/>
          </p:cNvCxnSpPr>
          <p:nvPr/>
        </p:nvCxnSpPr>
        <p:spPr>
          <a:xfrm flipV="1">
            <a:off x="5796280" y="2307607"/>
            <a:ext cx="56896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Single Corner Rectangle 26"/>
          <p:cNvSpPr/>
          <p:nvPr/>
        </p:nvSpPr>
        <p:spPr>
          <a:xfrm>
            <a:off x="6326918" y="3903643"/>
            <a:ext cx="1676400" cy="123312"/>
          </a:xfrm>
          <a:prstGeom prst="round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Pattern Match</a:t>
            </a:r>
          </a:p>
        </p:txBody>
      </p:sp>
      <p:sp>
        <p:nvSpPr>
          <p:cNvPr id="28" name="Round Single Corner Rectangle 27"/>
          <p:cNvSpPr/>
          <p:nvPr/>
        </p:nvSpPr>
        <p:spPr>
          <a:xfrm>
            <a:off x="6326918" y="4112961"/>
            <a:ext cx="1676400" cy="123312"/>
          </a:xfrm>
          <a:prstGeom prst="round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 Single Corner Rectangle 28"/>
          <p:cNvSpPr/>
          <p:nvPr/>
        </p:nvSpPr>
        <p:spPr>
          <a:xfrm>
            <a:off x="6326918" y="4355354"/>
            <a:ext cx="1676400" cy="123312"/>
          </a:xfrm>
          <a:prstGeom prst="round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ingle Corner Rectangle 29"/>
          <p:cNvSpPr/>
          <p:nvPr/>
        </p:nvSpPr>
        <p:spPr>
          <a:xfrm>
            <a:off x="6326918" y="4583178"/>
            <a:ext cx="1676400" cy="123312"/>
          </a:xfrm>
          <a:prstGeom prst="round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 Single Corner Rectangle 30"/>
          <p:cNvSpPr/>
          <p:nvPr/>
        </p:nvSpPr>
        <p:spPr>
          <a:xfrm>
            <a:off x="6326918" y="4821047"/>
            <a:ext cx="1676400" cy="123312"/>
          </a:xfrm>
          <a:prstGeom prst="round1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974116" y="5616353"/>
            <a:ext cx="1567971" cy="38575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41538" y="2833937"/>
            <a:ext cx="2349720" cy="3994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Identified Pattern Match!</a:t>
            </a:r>
          </a:p>
        </p:txBody>
      </p:sp>
      <p:cxnSp>
        <p:nvCxnSpPr>
          <p:cNvPr id="40" name="Elbow Connector 39"/>
          <p:cNvCxnSpPr>
            <a:stCxn id="33" idx="2"/>
            <a:endCxn id="27" idx="1"/>
          </p:cNvCxnSpPr>
          <p:nvPr/>
        </p:nvCxnSpPr>
        <p:spPr>
          <a:xfrm rot="5400000">
            <a:off x="6255725" y="3304625"/>
            <a:ext cx="731867" cy="589480"/>
          </a:xfrm>
          <a:prstGeom prst="bentConnector4">
            <a:avLst>
              <a:gd name="adj1" fmla="val 45788"/>
              <a:gd name="adj2" fmla="val 13878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0659" y="1272639"/>
            <a:ext cx="8682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BCDS predictive models apply calculations to target claims data to derive a “composite feature set” which is then matched to valid patterns stored in a library (or DDM)</a:t>
            </a:r>
          </a:p>
        </p:txBody>
      </p:sp>
    </p:spTree>
    <p:extLst>
      <p:ext uri="{BB962C8B-B14F-4D97-AF65-F5344CB8AC3E}">
        <p14:creationId xmlns:p14="http://schemas.microsoft.com/office/powerpoint/2010/main" val="215459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77" y="846657"/>
            <a:ext cx="8328486" cy="395310"/>
          </a:xfrm>
        </p:spPr>
        <p:txBody>
          <a:bodyPr/>
          <a:lstStyle/>
          <a:p>
            <a:pPr algn="ctr"/>
            <a:r>
              <a:rPr lang="en-US" dirty="0">
                <a:ln w="12700">
                  <a:noFill/>
                </a:ln>
                <a:cs typeface="Arial"/>
              </a:rPr>
              <a:t>BCDS -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1CE67DC-5597-46AE-99CE-E562F02B22C1}" type="datetime1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BCDSS - September Update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92" y="1288973"/>
            <a:ext cx="574065" cy="492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5220" y="1824569"/>
            <a:ext cx="764580" cy="1942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1960" y="1826735"/>
            <a:ext cx="764580" cy="1920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71716" y="1817106"/>
            <a:ext cx="1376218" cy="192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Modeling Agent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93530" y="2043628"/>
            <a:ext cx="6380692" cy="10792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83365" y="3736595"/>
            <a:ext cx="6408929" cy="132590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400" b="1" dirty="0">
                <a:solidFill>
                  <a:schemeClr val="bg1"/>
                </a:solidFill>
              </a:rPr>
              <a:t>Services (Modeling Engines)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54146" y="3311153"/>
            <a:ext cx="6383792" cy="2485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Integration Layer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555788" y="3122860"/>
            <a:ext cx="187412" cy="211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flipV="1">
            <a:off x="5983114" y="3122860"/>
            <a:ext cx="183224" cy="176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251961" y="3577540"/>
            <a:ext cx="187412" cy="211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53704" y="4029431"/>
            <a:ext cx="2145988" cy="95645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Admin Services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71385" y="4029431"/>
            <a:ext cx="4036073" cy="9350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Core 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348398" y="4355325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Metadata Setup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55877" y="4355325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User Security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55718" y="4355325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Modeling Services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18691" y="4349688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Rating Services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470952" y="4349688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Reporting Services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46292" y="4349688"/>
            <a:ext cx="102642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Data Transformation Services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170581" y="5165886"/>
            <a:ext cx="6403641" cy="26203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and Business Integration Layer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70581" y="5579539"/>
            <a:ext cx="6421714" cy="8124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Data Staging  and Model Repository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224133" y="5846661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User Security </a:t>
            </a:r>
          </a:p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988276" y="5846661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Modeling Data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490074" y="5846661"/>
            <a:ext cx="910775" cy="53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Target Claim Data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1864130" y="5397136"/>
            <a:ext cx="187412" cy="211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4293309" y="5444029"/>
            <a:ext cx="187412" cy="211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6459570" y="5408858"/>
            <a:ext cx="187412" cy="211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50" y="2257490"/>
            <a:ext cx="1501656" cy="805948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flipV="1">
            <a:off x="4306713" y="4975104"/>
            <a:ext cx="183224" cy="176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urved Right Arrow 36"/>
          <p:cNvSpPr/>
          <p:nvPr/>
        </p:nvSpPr>
        <p:spPr>
          <a:xfrm>
            <a:off x="333375" y="2877861"/>
            <a:ext cx="839912" cy="1477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HTTP(S)</a:t>
            </a:r>
          </a:p>
        </p:txBody>
      </p:sp>
      <p:sp>
        <p:nvSpPr>
          <p:cNvPr id="38" name="Curved Left Arrow 37"/>
          <p:cNvSpPr/>
          <p:nvPr/>
        </p:nvSpPr>
        <p:spPr>
          <a:xfrm>
            <a:off x="7592294" y="4349688"/>
            <a:ext cx="962469" cy="17133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Java Database Connectivity</a:t>
            </a:r>
          </a:p>
        </p:txBody>
      </p:sp>
      <p:pic>
        <p:nvPicPr>
          <p:cNvPr id="4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17" y="1288973"/>
            <a:ext cx="574065" cy="492428"/>
          </a:xfrm>
          <a:prstGeom prst="rect">
            <a:avLst/>
          </a:prstGeom>
        </p:spPr>
      </p:pic>
      <p:pic>
        <p:nvPicPr>
          <p:cNvPr id="4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77" y="1291705"/>
            <a:ext cx="574065" cy="492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994" y="2285836"/>
            <a:ext cx="1427396" cy="7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9B488-D971-481D-8D8F-E36362E460B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728bc40-9ebe-4226-96b8-7eafc62ec4c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34596</TotalTime>
  <Words>1623</Words>
  <Application>Microsoft Office PowerPoint</Application>
  <PresentationFormat>On-screen Show (4:3)</PresentationFormat>
  <Paragraphs>281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Georgia</vt:lpstr>
      <vt:lpstr>Lucida Bright</vt:lpstr>
      <vt:lpstr>Times New Roman</vt:lpstr>
      <vt:lpstr>Wingdings</vt:lpstr>
      <vt:lpstr>ヒラギノ角ゴ ProN W6</vt:lpstr>
      <vt:lpstr>Office Theme</vt:lpstr>
      <vt:lpstr>Benefits Claims Decision Support System – September 2016</vt:lpstr>
      <vt:lpstr>Agenda/Key Topics</vt:lpstr>
      <vt:lpstr>BCDS : Overview</vt:lpstr>
      <vt:lpstr>BCDS Business Application  &amp; Potential Enterprise-level Use Cases</vt:lpstr>
      <vt:lpstr>BCDS Components</vt:lpstr>
      <vt:lpstr>BCDS Model Prediction : Observation</vt:lpstr>
      <vt:lpstr>BCDS : 4 – Step Approach</vt:lpstr>
      <vt:lpstr>BCDS Predictive Models</vt:lpstr>
      <vt:lpstr>BCDS - Architecture</vt:lpstr>
      <vt:lpstr>BCDS – Technologies Used</vt:lpstr>
      <vt:lpstr>BCDS : Program Calendar – BCDS Pilot</vt:lpstr>
      <vt:lpstr>BCDS : Functional Blocks</vt:lpstr>
      <vt:lpstr>BCDS: Project Progress Update </vt:lpstr>
      <vt:lpstr>BCDS: Project Progress Update </vt:lpstr>
      <vt:lpstr>BCDS v1.0 - Release Burnup</vt:lpstr>
      <vt:lpstr>BCDS : Pilot Discussion</vt:lpstr>
      <vt:lpstr>BCDS : Pilot Discussion</vt:lpstr>
      <vt:lpstr>BCDS Model Prediction : Observation 2</vt:lpstr>
      <vt:lpstr>BCDS – Model Prediction Analysis</vt:lpstr>
      <vt:lpstr>BCDS : Project 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Ganesh Panneer</cp:lastModifiedBy>
  <cp:revision>3635</cp:revision>
  <cp:lastPrinted>2016-05-27T15:04:32Z</cp:lastPrinted>
  <dcterms:created xsi:type="dcterms:W3CDTF">2015-07-14T15:57:28Z</dcterms:created>
  <dcterms:modified xsi:type="dcterms:W3CDTF">2016-09-13T13:38:53Z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