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75" r:id="rId6"/>
    <p:sldId id="271" r:id="rId7"/>
    <p:sldId id="272" r:id="rId8"/>
    <p:sldId id="274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neerg\Downloads\BCDSS%20Release%20v3.0%20-%20User%20Stories%20(JIRA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Charts'!$B$23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Charts'!$B$24:$B$30</c:f>
              <c:numCache>
                <c:formatCode>General</c:formatCode>
                <c:ptCount val="7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Charts'!$C$23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Charts'!$C$24:$C$30</c:f>
              <c:numCache>
                <c:formatCode>General</c:formatCode>
                <c:ptCount val="7"/>
                <c:pt idx="0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028592"/>
        <c:axId val="167033072"/>
        <c:axId val="0"/>
      </c:bar3DChart>
      <c:catAx>
        <c:axId val="16702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33072"/>
        <c:crosses val="autoZero"/>
        <c:auto val="1"/>
        <c:lblAlgn val="ctr"/>
        <c:lblOffset val="100"/>
        <c:noMultiLvlLbl val="0"/>
      </c:catAx>
      <c:valAx>
        <c:axId val="16703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285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14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[BCDSS Release v3.0.xlsx]Sheet2!PivotTable12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In Progress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Sheet2!$A$5:$A$14</c:f>
              <c:strCache>
                <c:ptCount val="9"/>
                <c:pt idx="0">
                  <c:v>Administrator Requirement</c:v>
                </c:pt>
                <c:pt idx="1">
                  <c:v>Alerts</c:v>
                </c:pt>
                <c:pt idx="2">
                  <c:v>Analysis Report</c:v>
                </c:pt>
                <c:pt idx="3">
                  <c:v>Functional Requirement</c:v>
                </c:pt>
                <c:pt idx="4">
                  <c:v>Manage Model</c:v>
                </c:pt>
                <c:pt idx="5">
                  <c:v>Modeling Engine</c:v>
                </c:pt>
                <c:pt idx="6">
                  <c:v>Platform Requirement</c:v>
                </c:pt>
                <c:pt idx="7">
                  <c:v>Predictive Model Result</c:v>
                </c:pt>
                <c:pt idx="8">
                  <c:v>UI Requirement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5">
                  <c:v>3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Sheet2!$A$5:$A$14</c:f>
              <c:strCache>
                <c:ptCount val="9"/>
                <c:pt idx="0">
                  <c:v>Administrator Requirement</c:v>
                </c:pt>
                <c:pt idx="1">
                  <c:v>Alerts</c:v>
                </c:pt>
                <c:pt idx="2">
                  <c:v>Analysis Report</c:v>
                </c:pt>
                <c:pt idx="3">
                  <c:v>Functional Requirement</c:v>
                </c:pt>
                <c:pt idx="4">
                  <c:v>Manage Model</c:v>
                </c:pt>
                <c:pt idx="5">
                  <c:v>Modeling Engine</c:v>
                </c:pt>
                <c:pt idx="6">
                  <c:v>Platform Requirement</c:v>
                </c:pt>
                <c:pt idx="7">
                  <c:v>Predictive Model Result</c:v>
                </c:pt>
                <c:pt idx="8">
                  <c:v>UI Requirement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6484768"/>
        <c:axId val="166649608"/>
        <c:axId val="0"/>
      </c:bar3DChart>
      <c:catAx>
        <c:axId val="10648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649608"/>
        <c:crosses val="autoZero"/>
        <c:auto val="1"/>
        <c:lblAlgn val="ctr"/>
        <c:lblOffset val="100"/>
        <c:noMultiLvlLbl val="0"/>
      </c:catAx>
      <c:valAx>
        <c:axId val="166649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84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492D0-4B3D-420A-99AC-679660895A6F}" type="datetime1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19994-4CA1-4224-BBE9-C3F5619B3D0E}" type="datetime1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37F7F7A-D72A-438E-9E64-122BA80DF309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55EAF9-4CFA-4580-A9F8-1B93A78C98C9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1C3C95F-6824-4E05-995B-AA8B24D9931C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A228-587F-4BBD-B569-120719350693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CE1-6987-49E1-B45C-407FE0731141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206B-7D32-4F67-B6F8-3FEC17CA6678}" type="datetime1">
              <a:rPr lang="en-US" smtClean="0"/>
              <a:t>12/13/2016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2F27-4171-4B7D-92AE-E518BA3E374C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1ACF-62FE-4350-A771-26518DA00061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DE9-4B6B-4184-A1DC-0976A051EAE7}" type="datetime1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7578-F77C-470E-B55A-99B9BE4652FF}" type="datetime1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692F-E48A-4983-B65B-BFD9B43E0B3D}" type="datetime1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9781-225C-4B4E-9122-6CF9D91F7D51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EC60-8EAF-4534-A390-DE526E84EC03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D4BB-E89E-4E55-97F9-54760C5F2385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16 Review &amp; Sprint 17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December </a:t>
            </a:r>
            <a:r>
              <a:rPr lang="en-US" dirty="0" smtClean="0">
                <a:solidFill>
                  <a:schemeClr val="tx1"/>
                </a:solidFill>
              </a:rPr>
              <a:t>12, </a:t>
            </a:r>
            <a:r>
              <a:rPr lang="en-US" dirty="0">
                <a:solidFill>
                  <a:schemeClr val="tx1"/>
                </a:solidFill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06C877F-AD73-4B0C-9885-272BCB0D9824}" type="datetime1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766221" y="3741695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16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11/28 - 12/09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2211989" y="381589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35701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12/09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68621" y="3602984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5536" y="4743956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18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7241646" y="3755384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038289" y="4727462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17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4624" y="480166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16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143839" y="364603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96974" y="3318875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12/23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4698071" y="363172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70301" y="2754603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9</a:t>
            </a:r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11557293" y="3115792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11487553" y="360408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744969" y="33142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01</a:t>
            </a:r>
            <a:r>
              <a:rPr lang="en-US" sz="1400" b="1" dirty="0" smtClean="0">
                <a:latin typeface="+mn-lt"/>
                <a:cs typeface="Calibri" pitchFamily="34" charset="0"/>
              </a:rPr>
              <a:t>/06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9573483" y="361072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082431" y="331460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01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16441" y="471951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19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9646508" y="376312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819937" y="358179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419930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02/03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77215" y="4738227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20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892962" y="3734190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3980772" y="2756068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8</a:t>
            </a: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5043682" y="313467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17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(12/12 - 12/23)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18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12/26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01/06)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6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19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(01/09 - 01/20)</a:t>
              </a:r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20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(01/23 - 02/03)</a:t>
              </a:r>
            </a:p>
          </p:txBody>
        </p:sp>
      </p:grpSp>
      <p:sp>
        <p:nvSpPr>
          <p:cNvPr id="58" name="Oval 57"/>
          <p:cNvSpPr/>
          <p:nvPr/>
        </p:nvSpPr>
        <p:spPr bwMode="auto">
          <a:xfrm>
            <a:off x="4980003" y="362695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859069" y="3312308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12/30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0850191" y="3309439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01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Develop Modeling Engine components</a:t>
            </a:r>
            <a:endParaRPr lang="en-US" sz="1600" dirty="0"/>
          </a:p>
          <a:p>
            <a:pPr lvl="1"/>
            <a:r>
              <a:rPr lang="en-US" sz="1600" dirty="0"/>
              <a:t>To Complete the Data Validation and Calculation of Knee processing claims</a:t>
            </a:r>
          </a:p>
          <a:p>
            <a:pPr lvl="1"/>
            <a:r>
              <a:rPr lang="en-US" sz="1600" dirty="0" smtClean="0"/>
              <a:t>To </a:t>
            </a:r>
            <a:r>
              <a:rPr lang="en-US" sz="1600" dirty="0"/>
              <a:t>implement EAR model processing functionality</a:t>
            </a:r>
          </a:p>
          <a:p>
            <a:pPr lvl="1"/>
            <a:r>
              <a:rPr lang="en-US" sz="1600" dirty="0"/>
              <a:t>To implement Agree/Disagree functionality to the process flow</a:t>
            </a:r>
          </a:p>
          <a:p>
            <a:pPr lvl="1"/>
            <a:r>
              <a:rPr lang="en-US" sz="1600" dirty="0"/>
              <a:t>To implement hyperlinks, pop-up and other mouse over user requirement on the Result page</a:t>
            </a:r>
          </a:p>
          <a:p>
            <a:pPr lvl="1"/>
            <a:r>
              <a:rPr lang="en-US" sz="1600" dirty="0"/>
              <a:t>To promote the final BCDSS v2.0 into Test Environment</a:t>
            </a:r>
          </a:p>
          <a:p>
            <a:pPr marL="0" indent="0">
              <a:buNone/>
            </a:pPr>
            <a:r>
              <a:rPr lang="en-US" sz="2000" dirty="0" smtClean="0"/>
              <a:t>Application </a:t>
            </a:r>
            <a:r>
              <a:rPr lang="en-US" sz="2000" dirty="0"/>
              <a:t>Enhancements</a:t>
            </a:r>
          </a:p>
          <a:p>
            <a:pPr lvl="1"/>
            <a:r>
              <a:rPr lang="en-US" sz="1600" dirty="0" smtClean="0"/>
              <a:t>Deployment </a:t>
            </a:r>
            <a:r>
              <a:rPr lang="en-US" sz="1600" dirty="0"/>
              <a:t>of Web application and web services – in </a:t>
            </a:r>
            <a:r>
              <a:rPr lang="en-US" sz="1600" dirty="0" smtClean="0"/>
              <a:t>FTL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ACD736D-89C3-4964-AD41-7A9349C56523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E759D56-3DF2-4F99-A3FE-33C5205175C6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14D4775-565D-4E9E-A099-067CD7B1E49D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D70792-F5AB-49CD-B465-8EB3CBDE47AC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16 Review &amp; Sprint 17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9185"/>
              </p:ext>
            </p:extLst>
          </p:nvPr>
        </p:nvGraphicFramePr>
        <p:xfrm>
          <a:off x="1186004" y="1399143"/>
          <a:ext cx="10167796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Samantha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Hamilton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Product Owner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Matthew Padula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Paul J Shute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Ellen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Rosen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+mn-lt"/>
                        </a:rPr>
                        <a:t>Erik Rothwell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Vasudeva Rayapati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Chiranjeevi Puttaswamy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PWS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David Teague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 Sphere (BCDSS)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Ganesh Panneer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Progress Update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</a:t>
            </a:r>
            <a:r>
              <a:rPr lang="en-US" sz="2000" dirty="0" smtClean="0"/>
              <a:t>Forward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BF7535E-55CD-45F4-8691-CB93ED3E07EB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16)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F6A2-851E-400C-87AA-17FCE0F8BFC7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85741"/>
              </p:ext>
            </p:extLst>
          </p:nvPr>
        </p:nvGraphicFramePr>
        <p:xfrm>
          <a:off x="838200" y="1557866"/>
          <a:ext cx="10515600" cy="446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="" xmlns:a16="http://schemas.microsoft.com/office/drawing/2014/main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="" xmlns:a16="http://schemas.microsoft.com/office/drawing/2014/main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 Knee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Release &amp; Sprint planning meetings for BCDSS v3.0 release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 BCDSS v2.0 to Test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Analyzed the dev instance of the claims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Made progress on the Knee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Partial results are now being populated in the Results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Conducted  Release / Sprint planning for the next sprint – which includes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Result page updates to include Agree/Disagree functionality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Report page updates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Implementing Ear model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/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Sprint </a:t>
                      </a:r>
                      <a:r>
                        <a:rPr lang="en-US" sz="1400" baseline="0" dirty="0" smtClean="0"/>
                        <a:t>16 </a:t>
                      </a:r>
                      <a:r>
                        <a:rPr lang="en-US" sz="1400" dirty="0" smtClean="0"/>
                        <a:t>code updates to Development environment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89D22E7-0638-445F-9175-95F81C376B38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0357776-4B76-404B-8EFC-8AFB0068265A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16 Review &amp; Sprint 17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783799"/>
              </p:ext>
            </p:extLst>
          </p:nvPr>
        </p:nvGraphicFramePr>
        <p:xfrm>
          <a:off x="328611" y="1514474"/>
          <a:ext cx="11530013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891298D-0FEA-44A4-9FDC-10CB8289948D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16 Review &amp; Sprint 17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7310"/>
              </p:ext>
            </p:extLst>
          </p:nvPr>
        </p:nvGraphicFramePr>
        <p:xfrm>
          <a:off x="514350" y="1628775"/>
          <a:ext cx="1114425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849900"/>
              </p:ext>
            </p:extLst>
          </p:nvPr>
        </p:nvGraphicFramePr>
        <p:xfrm>
          <a:off x="838200" y="1628775"/>
          <a:ext cx="10820400" cy="452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Progress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1ECC-3A63-4DD8-A157-DB36053EADF4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043429"/>
              </p:ext>
            </p:extLst>
          </p:nvPr>
        </p:nvGraphicFramePr>
        <p:xfrm>
          <a:off x="285750" y="1628775"/>
          <a:ext cx="11715749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3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16 </a:t>
            </a:r>
            <a:r>
              <a:rPr lang="en-US" dirty="0"/>
              <a:t>Retrospective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C7AB-CE00-4FB0-A0B8-8E94038F1EBB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16 Review &amp; Sprint 17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Internal Use of Project Documentation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Data Validation techniques in FTL and other environments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551</Words>
  <Application>Microsoft Office PowerPoint</Application>
  <PresentationFormat>Widescreen</PresentationFormat>
  <Paragraphs>173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16 Review &amp; Sprint 17 Planning</vt:lpstr>
      <vt:lpstr>Attendance</vt:lpstr>
      <vt:lpstr>Agenda</vt:lpstr>
      <vt:lpstr>Objectives  - Value Delivered (Sprint 16)</vt:lpstr>
      <vt:lpstr>Challenges</vt:lpstr>
      <vt:lpstr>Metrics – Velocity</vt:lpstr>
      <vt:lpstr>Metrics – Number of Tasks </vt:lpstr>
      <vt:lpstr>BCDSS – Progress Update</vt:lpstr>
      <vt:lpstr>Sprint 16 Retrospective</vt:lpstr>
      <vt:lpstr>Program Calendar</vt:lpstr>
      <vt:lpstr>Sprint Forward (Sprint 17)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324</cp:revision>
  <dcterms:created xsi:type="dcterms:W3CDTF">2016-08-15T18:33:13Z</dcterms:created>
  <dcterms:modified xsi:type="dcterms:W3CDTF">2016-12-13T14:42:34Z</dcterms:modified>
</cp:coreProperties>
</file>