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4" r:id="rId9"/>
    <p:sldId id="270" r:id="rId10"/>
    <p:sldId id="265" r:id="rId11"/>
    <p:sldId id="266" r:id="rId12"/>
    <p:sldId id="27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panneerg\Downloads\BCDSS%20Release%20v3.0%20-%20User%20Stories%20(JIRA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Charts'!$B$23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Charts'!$B$24:$B$30</c:f>
              <c:numCache>
                <c:formatCode>General</c:formatCode>
                <c:ptCount val="7"/>
                <c:pt idx="0">
                  <c:v>0</c:v>
                </c:pt>
                <c:pt idx="1">
                  <c:v>55</c:v>
                </c:pt>
              </c:numCache>
            </c:numRef>
          </c:val>
        </c:ser>
        <c:ser>
          <c:idx val="1"/>
          <c:order val="1"/>
          <c:tx>
            <c:strRef>
              <c:f>'BCDSS-Sprint Charts'!$C$23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Charts'!$A$24:$A$30</c:f>
              <c:strCache>
                <c:ptCount val="7"/>
                <c:pt idx="0">
                  <c:v>BCDSS Sprint 16</c:v>
                </c:pt>
                <c:pt idx="1">
                  <c:v>BCDSS Sprint 17</c:v>
                </c:pt>
                <c:pt idx="2">
                  <c:v>BCDSS Sprint 18</c:v>
                </c:pt>
                <c:pt idx="3">
                  <c:v>BCDSS Sprint 19</c:v>
                </c:pt>
                <c:pt idx="4">
                  <c:v>BCDSS Sprint 20</c:v>
                </c:pt>
                <c:pt idx="5">
                  <c:v>BCDSS Sprint 21</c:v>
                </c:pt>
                <c:pt idx="6">
                  <c:v>BCDSS Sprint 22</c:v>
                </c:pt>
              </c:strCache>
            </c:strRef>
          </c:cat>
          <c:val>
            <c:numRef>
              <c:f>'BCDSS-Sprint Charts'!$C$24:$C$30</c:f>
              <c:numCache>
                <c:formatCode>General</c:formatCode>
                <c:ptCount val="7"/>
                <c:pt idx="0">
                  <c:v>17</c:v>
                </c:pt>
                <c:pt idx="1">
                  <c:v>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0475224"/>
        <c:axId val="189727440"/>
        <c:axId val="0"/>
      </c:bar3DChart>
      <c:catAx>
        <c:axId val="19047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27440"/>
        <c:crosses val="autoZero"/>
        <c:auto val="1"/>
        <c:lblAlgn val="ctr"/>
        <c:lblOffset val="100"/>
        <c:noMultiLvlLbl val="0"/>
      </c:catAx>
      <c:valAx>
        <c:axId val="18972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752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33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v3.0 - User Stories (JIRA).csv]Sheet1!PivotTable3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Administrator Requirement</c:v>
                </c:pt>
                <c:pt idx="1">
                  <c:v>Alerts</c:v>
                </c:pt>
                <c:pt idx="2">
                  <c:v>Analysis Report</c:v>
                </c:pt>
                <c:pt idx="3">
                  <c:v>Dashboard</c:v>
                </c:pt>
                <c:pt idx="4">
                  <c:v>Manage Model</c:v>
                </c:pt>
                <c:pt idx="5">
                  <c:v>Model Agent Requirement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 Result</c:v>
                </c:pt>
                <c:pt idx="9">
                  <c:v>UI Requirement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3">
                  <c:v>1</c:v>
                </c:pt>
                <c:pt idx="6">
                  <c:v>1</c:v>
                </c:pt>
                <c:pt idx="8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Administrator Requirement</c:v>
                </c:pt>
                <c:pt idx="1">
                  <c:v>Alerts</c:v>
                </c:pt>
                <c:pt idx="2">
                  <c:v>Analysis Report</c:v>
                </c:pt>
                <c:pt idx="3">
                  <c:v>Dashboard</c:v>
                </c:pt>
                <c:pt idx="4">
                  <c:v>Manage Model</c:v>
                </c:pt>
                <c:pt idx="5">
                  <c:v>Model Agent Requirement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 Result</c:v>
                </c:pt>
                <c:pt idx="9">
                  <c:v>UI Requirement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Administrator Requirement</c:v>
                </c:pt>
                <c:pt idx="1">
                  <c:v>Alerts</c:v>
                </c:pt>
                <c:pt idx="2">
                  <c:v>Analysis Report</c:v>
                </c:pt>
                <c:pt idx="3">
                  <c:v>Dashboard</c:v>
                </c:pt>
                <c:pt idx="4">
                  <c:v>Manage Model</c:v>
                </c:pt>
                <c:pt idx="5">
                  <c:v>Model Agent Requirement</c:v>
                </c:pt>
                <c:pt idx="6">
                  <c:v>Modeling Engine</c:v>
                </c:pt>
                <c:pt idx="7">
                  <c:v>Platform Requirement</c:v>
                </c:pt>
                <c:pt idx="8">
                  <c:v>Predictive Model Result</c:v>
                </c:pt>
                <c:pt idx="9">
                  <c:v>UI Requirement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1347256"/>
        <c:axId val="189874752"/>
        <c:axId val="0"/>
      </c:bar3DChart>
      <c:catAx>
        <c:axId val="19134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74752"/>
        <c:crosses val="autoZero"/>
        <c:auto val="1"/>
        <c:lblAlgn val="ctr"/>
        <c:lblOffset val="100"/>
        <c:noMultiLvlLbl val="0"/>
      </c:catAx>
      <c:valAx>
        <c:axId val="18987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4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18FDF-8B36-4B51-87B0-66BC5F5FDB13}" type="datetime1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DA94-A218-4187-B024-9C4E937B5DD4}" type="datetime1">
              <a:rPr lang="en-US" smtClean="0"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B08B6D-84DC-442F-AF7A-9C388B9AAB2B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006DAD-0E50-4B1E-9ACC-9FE69B0A2526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D80EB87-3752-48F4-A210-6E5637F31135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0DAF-7786-4AFE-AEC0-807A5575B701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17F6-19FE-4737-8C13-ECEBED9A35CF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96AF-3DDE-43F1-B00A-1AD829F4CA84}" type="datetime1">
              <a:rPr lang="en-US" smtClean="0"/>
              <a:t>12/28/2016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46CA-B999-4EB7-9976-3B465466C0D1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3B1-AE3A-4588-9B5F-60DFA2B9CE08}" type="datetime1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539C-19DB-432E-AEB2-C1BB6A914135}" type="datetime1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E306E-B5ED-4B0B-BE93-418A70787504}" type="datetime1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62A9-2810-4BF3-B32B-BC19AB3A5F18}" type="datetime1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BE37-E783-4ECE-9CC7-7C8FCF4A8016}" type="datetime1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AF7E-6B49-4DFC-AF03-4CF8C2035D51}" type="datetime1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5620-AEDE-4A0C-8CD0-B0450849E4B7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17 Review &amp; Sprint 18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December </a:t>
            </a:r>
            <a:r>
              <a:rPr lang="en-US" dirty="0" smtClean="0">
                <a:solidFill>
                  <a:schemeClr val="tx1"/>
                </a:solidFill>
              </a:rPr>
              <a:t>27, </a:t>
            </a:r>
            <a:r>
              <a:rPr lang="en-US" dirty="0">
                <a:solidFill>
                  <a:schemeClr val="tx1"/>
                </a:solidFill>
              </a:rPr>
              <a:t>2016 </a:t>
            </a: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946059E-D603-423C-9775-E031E07D84FB}" type="datetime1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6221" y="3741695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16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11/28 - 12/09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2211989" y="381589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35701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12/09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18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17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4624" y="480166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16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43839" y="364603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96974" y="3318875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12/23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70301" y="2754603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9</a:t>
            </a:r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11557293" y="3115792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11487553" y="360408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744969" y="33142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01</a:t>
            </a:r>
            <a:r>
              <a:rPr lang="en-US" sz="1400" b="1" dirty="0" smtClean="0">
                <a:latin typeface="+mn-lt"/>
                <a:cs typeface="Calibri" pitchFamily="34" charset="0"/>
              </a:rPr>
              <a:t>/06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082431" y="33146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19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9937" y="358179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02/03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20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2962" y="3734190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3980772" y="2756068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8</a:t>
            </a: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5043682" y="313467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17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(12/12 - 12/23)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18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12/26 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-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01/06)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19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(01/09 - 01/20)</a:t>
              </a:r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20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(01/23 - 02/03)</a:t>
              </a:r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4980003" y="362695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859069" y="3312308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12/30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850191" y="3309439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01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/27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Code enhancements for Knee calculations on the bilateral</a:t>
            </a:r>
          </a:p>
          <a:p>
            <a:pPr lvl="1"/>
            <a:r>
              <a:rPr lang="en-US" sz="1600" dirty="0" smtClean="0"/>
              <a:t>Develop Ear Ratings calculations</a:t>
            </a:r>
          </a:p>
          <a:p>
            <a:pPr lvl="1"/>
            <a:r>
              <a:rPr lang="en-US" sz="1600" dirty="0" smtClean="0"/>
              <a:t>Develop Modeling Engine Services for Ear Contentions and Decisions</a:t>
            </a:r>
          </a:p>
          <a:p>
            <a:pPr lvl="1"/>
            <a:r>
              <a:rPr lang="en-US" sz="1600" dirty="0" smtClean="0"/>
              <a:t>Ability for the Rater/Modeling Agent to choose Agree/Disagree and “Save” – claim processing results</a:t>
            </a:r>
          </a:p>
          <a:p>
            <a:pPr lvl="1"/>
            <a:r>
              <a:rPr lang="en-US" sz="1600" dirty="0" smtClean="0"/>
              <a:t>Fix some minor UI / UX defects related to Dashboard</a:t>
            </a: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370CD8A-7AE1-4F52-9A6D-1AC1EE273C83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 processing Results</a:t>
            </a:r>
          </a:p>
          <a:p>
            <a:pPr lvl="1"/>
            <a:r>
              <a:rPr lang="en-US" dirty="0" smtClean="0"/>
              <a:t>Results are now being populated in Results page</a:t>
            </a:r>
          </a:p>
          <a:p>
            <a:r>
              <a:rPr lang="en-US" dirty="0" smtClean="0"/>
              <a:t>Advanced Search – Filter</a:t>
            </a:r>
          </a:p>
          <a:p>
            <a:pPr lvl="1"/>
            <a:r>
              <a:rPr lang="en-US" dirty="0" smtClean="0"/>
              <a:t>By Regional Office</a:t>
            </a:r>
          </a:p>
          <a:p>
            <a:pPr lvl="1"/>
            <a:r>
              <a:rPr lang="en-US" dirty="0" smtClean="0"/>
              <a:t>By Contention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96AF-3DDE-43F1-B00A-1AD829F4CA84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3678F8-7DB6-44C7-8C43-20F09932A0C4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9742B5-661F-41AC-913B-0823A251AEEF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449E24F-67DC-4C5F-B9D9-0A3417F8F558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5606"/>
              </p:ext>
            </p:extLst>
          </p:nvPr>
        </p:nvGraphicFramePr>
        <p:xfrm>
          <a:off x="1186004" y="1399143"/>
          <a:ext cx="10167796" cy="481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Jason Prewitt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Chiranjeevi Puttaswamy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PWS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 Sphere (BCDSS)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  <a:p>
            <a:r>
              <a:rPr lang="en-US" sz="2000" dirty="0" smtClean="0"/>
              <a:t>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8BE51E7-F5F2-458D-89FC-FB648C8DE829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(Sprint </a:t>
            </a:r>
            <a:r>
              <a:rPr lang="en-US" dirty="0" smtClean="0"/>
              <a:t>17)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01AA-76D4-42A6-9096-7D2035AAF24A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81370"/>
              </p:ext>
            </p:extLst>
          </p:nvPr>
        </p:nvGraphicFramePr>
        <p:xfrm>
          <a:off x="838200" y="1557866"/>
          <a:ext cx="10515600" cy="461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the Data Validation and Calculation of Knee processing claims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implement Agree/Disagree functionality to the process 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implement hyperlinks, pop-up and other mouse over user requirement on the Result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promote the final BCDSS v2.0 into Test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Analyzed the dev instance of the claims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Knee data validations and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Identified a data issue for the bilateral indicators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Results page is now populating all the values from a claim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Started working on the Result page updates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To include Agree/Disagree checkbox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To include Hyperlinks for more details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Promoted BCDSS v2.0 into Test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No new requirements </a:t>
                      </a:r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17 </a:t>
                      </a:r>
                      <a:r>
                        <a:rPr lang="en-US" sz="1400" dirty="0" smtClean="0"/>
                        <a:t>code updates to Development environment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 BCDSS v2.0 into Test Environment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3183D5E-9DE5-4C77-8A06-447D3F258C72}" type="datetime1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C394AAA-A7BE-4A27-8507-25B3330500CB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65575"/>
              </p:ext>
            </p:extLst>
          </p:nvPr>
        </p:nvGraphicFramePr>
        <p:xfrm>
          <a:off x="328611" y="1514474"/>
          <a:ext cx="11530013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15C626-6108-46A7-87BA-298593976B31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17 Review &amp; Sprint 18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662644"/>
              </p:ext>
            </p:extLst>
          </p:nvPr>
        </p:nvGraphicFramePr>
        <p:xfrm>
          <a:off x="838200" y="1628775"/>
          <a:ext cx="10820400" cy="452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Progress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B7B6-B3D6-4E82-89D3-E8E351E1EE97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422269"/>
              </p:ext>
            </p:extLst>
          </p:nvPr>
        </p:nvGraphicFramePr>
        <p:xfrm>
          <a:off x="328613" y="1419224"/>
          <a:ext cx="11487150" cy="493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3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16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941-40FB-4CD6-BC31-F8FD1B801BD6}" type="datetime1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17 Review &amp; Sprint 18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Were able to complete the data validations for Knee</a:t>
            </a:r>
          </a:p>
          <a:p>
            <a:r>
              <a:rPr lang="en-US" sz="2000" dirty="0" smtClean="0"/>
              <a:t>As part of Lesson Learnt – we documented the entire Knee calculations step by step - which can be utilized as a reference document for future use</a:t>
            </a:r>
          </a:p>
          <a:p>
            <a:r>
              <a:rPr lang="en-US" sz="2000" dirty="0" smtClean="0"/>
              <a:t>Full utilization of team meetings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To get better at our estimation skills</a:t>
            </a:r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652</Words>
  <Application>Microsoft Office PowerPoint</Application>
  <PresentationFormat>Widescreen</PresentationFormat>
  <Paragraphs>187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17 Review &amp; Sprint 18 Planning</vt:lpstr>
      <vt:lpstr>Attendance</vt:lpstr>
      <vt:lpstr>Agenda</vt:lpstr>
      <vt:lpstr>Objectives  - Value Delivered (Sprint 17)</vt:lpstr>
      <vt:lpstr>Challenges</vt:lpstr>
      <vt:lpstr>Metrics – Velocity</vt:lpstr>
      <vt:lpstr>Metrics – Number of Tasks </vt:lpstr>
      <vt:lpstr>BCDSS – Progress Update</vt:lpstr>
      <vt:lpstr>Sprint 16 Retrospective</vt:lpstr>
      <vt:lpstr>Program Calendar</vt:lpstr>
      <vt:lpstr>Sprint Forward (Sprint 18)</vt:lpstr>
      <vt:lpstr>Demonstration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353</cp:revision>
  <dcterms:created xsi:type="dcterms:W3CDTF">2016-08-15T18:33:13Z</dcterms:created>
  <dcterms:modified xsi:type="dcterms:W3CDTF">2016-12-28T14:19:23Z</dcterms:modified>
</cp:coreProperties>
</file>