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5" r:id="rId6"/>
    <p:sldId id="271" r:id="rId7"/>
    <p:sldId id="272" r:id="rId8"/>
    <p:sldId id="274" r:id="rId9"/>
    <p:sldId id="270" r:id="rId10"/>
    <p:sldId id="265" r:id="rId11"/>
    <p:sldId id="266" r:id="rId12"/>
    <p:sldId id="26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Ganesh%20Panneer\Project%20Documents\BCDSS\Documents\BCDSS%20Release%20v2.0%20-%20User%20Stories%20(JIR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Charts'!$B$13</c:f>
              <c:strCache>
                <c:ptCount val="1"/>
                <c:pt idx="0">
                  <c:v>Commited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Charts'!$A$14:$A$20</c:f>
              <c:strCache>
                <c:ptCount val="7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</c:strCache>
            </c:strRef>
          </c:cat>
          <c:val>
            <c:numRef>
              <c:f>'BCDSS-Sprint Charts'!$B$14:$B$20</c:f>
              <c:numCache>
                <c:formatCode>General</c:formatCode>
                <c:ptCount val="7"/>
                <c:pt idx="0">
                  <c:v>8</c:v>
                </c:pt>
                <c:pt idx="1">
                  <c:v>22</c:v>
                </c:pt>
                <c:pt idx="2">
                  <c:v>25</c:v>
                </c:pt>
                <c:pt idx="3">
                  <c:v>21</c:v>
                </c:pt>
                <c:pt idx="4">
                  <c:v>16</c:v>
                </c:pt>
                <c:pt idx="5">
                  <c:v>44</c:v>
                </c:pt>
                <c:pt idx="6">
                  <c:v>37</c:v>
                </c:pt>
              </c:numCache>
            </c:numRef>
          </c:val>
        </c:ser>
        <c:ser>
          <c:idx val="1"/>
          <c:order val="1"/>
          <c:tx>
            <c:strRef>
              <c:f>'BCDSS-Sprint Charts'!$C$13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'BCDSS-Sprint Charts'!$A$14:$A$20</c:f>
              <c:strCache>
                <c:ptCount val="7"/>
                <c:pt idx="0">
                  <c:v>BCDSS Sprint 9</c:v>
                </c:pt>
                <c:pt idx="1">
                  <c:v>BCDSS Sprint 10</c:v>
                </c:pt>
                <c:pt idx="2">
                  <c:v>BCDSS Sprint 11</c:v>
                </c:pt>
                <c:pt idx="3">
                  <c:v>BCDSS Sprint 12</c:v>
                </c:pt>
                <c:pt idx="4">
                  <c:v>BCDSS Sprint 13</c:v>
                </c:pt>
                <c:pt idx="5">
                  <c:v>BCDSS Sprint 14</c:v>
                </c:pt>
                <c:pt idx="6">
                  <c:v>BCDSS Sprint 15</c:v>
                </c:pt>
              </c:strCache>
            </c:strRef>
          </c:cat>
          <c:val>
            <c:numRef>
              <c:f>'BCDSS-Sprint Charts'!$C$14:$C$20</c:f>
              <c:numCache>
                <c:formatCode>General</c:formatCode>
                <c:ptCount val="7"/>
                <c:pt idx="0">
                  <c:v>23</c:v>
                </c:pt>
                <c:pt idx="1">
                  <c:v>19</c:v>
                </c:pt>
                <c:pt idx="2">
                  <c:v>17</c:v>
                </c:pt>
                <c:pt idx="3">
                  <c:v>20</c:v>
                </c:pt>
                <c:pt idx="4">
                  <c:v>16</c:v>
                </c:pt>
                <c:pt idx="5">
                  <c:v>34</c:v>
                </c:pt>
                <c:pt idx="6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0550736"/>
        <c:axId val="170551120"/>
        <c:axId val="0"/>
      </c:bar3DChart>
      <c:catAx>
        <c:axId val="17055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1120"/>
        <c:crosses val="autoZero"/>
        <c:auto val="1"/>
        <c:lblAlgn val="ctr"/>
        <c:lblOffset val="100"/>
        <c:noMultiLvlLbl val="0"/>
      </c:catAx>
      <c:valAx>
        <c:axId val="17055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5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32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[BCDSS Release v2.0 - User Stories (JIRA).xlsx]Sheet1!PivotTable3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Sheet1!$A$5:$A$12</c:f>
              <c:strCache>
                <c:ptCount val="7"/>
                <c:pt idx="0">
                  <c:v>Administrator Requirement</c:v>
                </c:pt>
                <c:pt idx="1">
                  <c:v>BCDS System</c:v>
                </c:pt>
                <c:pt idx="2">
                  <c:v>Dashboard</c:v>
                </c:pt>
                <c:pt idx="3">
                  <c:v>Manage Model</c:v>
                </c:pt>
                <c:pt idx="4">
                  <c:v>Modeling Engine</c:v>
                </c:pt>
                <c:pt idx="5">
                  <c:v>Platform Requirement</c:v>
                </c:pt>
                <c:pt idx="6">
                  <c:v>Predictive Model Result</c:v>
                </c:pt>
              </c:strCache>
            </c:strRef>
          </c:cat>
          <c:val>
            <c:numRef>
              <c:f>Sheet1!$B$5:$B$12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  <c:pt idx="4">
                  <c:v>20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8306920"/>
        <c:axId val="168307312"/>
        <c:axId val="0"/>
      </c:bar3DChart>
      <c:catAx>
        <c:axId val="168306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07312"/>
        <c:crosses val="autoZero"/>
        <c:auto val="1"/>
        <c:lblAlgn val="ctr"/>
        <c:lblOffset val="100"/>
        <c:noMultiLvlLbl val="0"/>
      </c:catAx>
      <c:valAx>
        <c:axId val="16830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069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8BBC-4689-496C-A0E8-B13878309458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F1B7-AB4F-4260-9CC0-8F8161F6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313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B27FF-7463-4FFB-A752-7FEA52B65A5B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7BB59-9B82-4D35-8DF6-A0D34E389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14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96CD42-87DE-4CBF-935A-3F47FE6C0EAB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3815DCC-9A0B-4D22-A6B4-E76B07CC7ED3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144C3-782D-4D8F-AFBB-2243914343F7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3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B144C3-782D-4D8F-AFBB-2243914343F7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11 Review &amp; Sprint 12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BB59-9B82-4D35-8DF6-A0D34E3894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63662"/>
            <a:ext cx="9144000" cy="1109663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1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75387"/>
            <a:ext cx="390525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6161469"/>
              </p:ext>
            </p:extLst>
          </p:nvPr>
        </p:nvGraphicFramePr>
        <p:xfrm>
          <a:off x="0" y="6029325"/>
          <a:ext cx="6337300" cy="800100"/>
        </p:xfrm>
        <a:graphic>
          <a:graphicData uri="http://schemas.openxmlformats.org/drawingml/2006/table">
            <a:tbl>
              <a:tblPr firstRow="1" firstCol="1" bandRow="1"/>
              <a:tblGrid>
                <a:gridCol w="1358900"/>
                <a:gridCol w="355600"/>
                <a:gridCol w="4622800"/>
              </a:tblGrid>
              <a:tr h="80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BCDSS</a:t>
                      </a:r>
                      <a:r>
                        <a:rPr lang="en-US" sz="3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CLAIMS DECISION SUPPORT SYSTEM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12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67900" y="618807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2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8EF1-8FD8-4B0C-8480-6E0A62B0CA24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E23-9CA2-4C65-98D1-E14A87A702C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357"/>
            <a:ext cx="10515600" cy="1035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AC4C-0FB4-46AC-8783-82CC6CE6BCBB}" type="datetime1">
              <a:rPr lang="en-US" smtClean="0"/>
              <a:t>11/29/2016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9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819-0BEE-4651-BFC3-2961DDBFAD67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BA03-8F5F-4106-8B2F-AA16FE09823B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hin_headerBar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4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C36A-651D-4ABB-8BF0-24C841C71A90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F7B3-0577-444A-8A57-A1751D06C73A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E3D-ED3A-4298-B4BC-0EFE4FA2D658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C9630-B524-4A4C-9E2A-71193C32A462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E061-ABF1-41C1-8295-33ED9D41096F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E788-92AF-4675-A11D-4E6298101515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E963-3D41-4E55-ACB2-BA25EA74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Sprint 15 Review &amp; Sprint 16 Planning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 28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2016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Calendar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DEDF6AF-5678-4B51-B699-6422054A8FDB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10</a:t>
            </a:fld>
            <a:endParaRPr lang="en-US"/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flipH="1" flipV="1">
            <a:off x="4766221" y="3741695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Straight Connector 46"/>
          <p:cNvCxnSpPr>
            <a:cxnSpLocks noChangeShapeType="1"/>
          </p:cNvCxnSpPr>
          <p:nvPr/>
        </p:nvCxnSpPr>
        <p:spPr bwMode="auto">
          <a:xfrm flipV="1">
            <a:off x="0" y="3741166"/>
            <a:ext cx="12192000" cy="73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" name="Group 77"/>
          <p:cNvGrpSpPr/>
          <p:nvPr/>
        </p:nvGrpSpPr>
        <p:grpSpPr>
          <a:xfrm>
            <a:off x="143637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5" name="Rectangle 1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13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(</a:t>
              </a:r>
              <a:r>
                <a:rPr lang="en-US" sz="1500" dirty="0">
                  <a:solidFill>
                    <a:schemeClr val="bg1"/>
                  </a:solidFill>
                  <a:cs typeface="Arial" pitchFamily="34" charset="0"/>
                </a:rPr>
                <a:t>10/17 - 10/28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flipH="1" flipV="1">
            <a:off x="2211989" y="381589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0624" y="337310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10/28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168621" y="3602984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15536" y="4743956"/>
            <a:ext cx="1206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15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  <a:p>
            <a:pPr marL="119063" indent="-119063"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&amp;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ヒラギノ角ゴ ProN W6"/>
                <a:cs typeface="Calibri" pitchFamily="34" charset="0"/>
              </a:rPr>
              <a:t>Release BCDSS v2.0 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cxnSp>
        <p:nvCxnSpPr>
          <p:cNvPr id="22" name="Straight Connector 21"/>
          <p:cNvCxnSpPr>
            <a:cxnSpLocks noChangeShapeType="1"/>
            <a:endCxn id="19" idx="4"/>
          </p:cNvCxnSpPr>
          <p:nvPr/>
        </p:nvCxnSpPr>
        <p:spPr bwMode="auto">
          <a:xfrm flipH="1" flipV="1">
            <a:off x="7241646" y="3755384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038289" y="4727462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14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4624" y="480166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13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8352" y="5742970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 bwMode="auto">
          <a:xfrm>
            <a:off x="3238888" y="6081945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969469" y="606496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143839" y="364603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942944" y="6064960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296136" y="3317833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/11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1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664660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4698071" y="3631720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88285" y="2755145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7</a:t>
            </a:r>
            <a:endParaRPr lang="en-US" sz="900" dirty="0"/>
          </a:p>
        </p:txBody>
      </p: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flipV="1">
            <a:off x="7426815" y="3112677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4"/>
          <p:cNvSpPr/>
          <p:nvPr/>
        </p:nvSpPr>
        <p:spPr bwMode="auto">
          <a:xfrm>
            <a:off x="7357075" y="3600970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490035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11</a:t>
            </a:r>
            <a:r>
              <a:rPr lang="en-US" sz="1400" b="1" dirty="0" smtClean="0">
                <a:latin typeface="+mn-lt"/>
                <a:cs typeface="Calibri" pitchFamily="34" charset="0"/>
              </a:rPr>
              <a:t>/25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9573483" y="361072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175231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/09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16441" y="4719514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Calibri" pitchFamily="34" charset="0"/>
              </a:rPr>
              <a:t>16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0" name="Straight Connector 39"/>
          <p:cNvCxnSpPr>
            <a:cxnSpLocks noChangeShapeType="1"/>
            <a:endCxn id="37" idx="4"/>
          </p:cNvCxnSpPr>
          <p:nvPr/>
        </p:nvCxnSpPr>
        <p:spPr bwMode="auto">
          <a:xfrm flipH="1" flipV="1">
            <a:off x="9646508" y="376312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40"/>
          <p:cNvSpPr/>
          <p:nvPr/>
        </p:nvSpPr>
        <p:spPr bwMode="auto">
          <a:xfrm>
            <a:off x="11818913" y="3665136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1419930" y="331390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ea typeface="ヒラギノ角ゴ ProN W6"/>
                <a:cs typeface="Calibri" pitchFamily="34" charset="0"/>
              </a:rPr>
              <a:t>12</a:t>
            </a: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/23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77215" y="4738227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17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44" name="Straight Connector 43"/>
          <p:cNvCxnSpPr>
            <a:cxnSpLocks noChangeShapeType="1"/>
            <a:endCxn id="41" idx="4"/>
          </p:cNvCxnSpPr>
          <p:nvPr/>
        </p:nvCxnSpPr>
        <p:spPr bwMode="auto">
          <a:xfrm flipH="1" flipV="1">
            <a:off x="11891938" y="3817536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/>
          <p:cNvSpPr txBox="1"/>
          <p:nvPr/>
        </p:nvSpPr>
        <p:spPr>
          <a:xfrm>
            <a:off x="143637" y="2770636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6</a:t>
            </a:r>
            <a:endParaRPr lang="en-US" sz="900" dirty="0"/>
          </a:p>
        </p:txBody>
      </p: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 flipV="1">
            <a:off x="881308" y="3165955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46"/>
          <p:cNvSpPr/>
          <p:nvPr/>
        </p:nvSpPr>
        <p:spPr bwMode="auto">
          <a:xfrm>
            <a:off x="821449" y="365232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grpSp>
        <p:nvGrpSpPr>
          <p:cNvPr id="48" name="Group 77"/>
          <p:cNvGrpSpPr/>
          <p:nvPr/>
        </p:nvGrpSpPr>
        <p:grpSpPr>
          <a:xfrm>
            <a:off x="2614179" y="1598634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0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(10/31 – 11/11)</a:t>
              </a:r>
            </a:p>
          </p:txBody>
        </p:sp>
      </p:grpSp>
      <p:grpSp>
        <p:nvGrpSpPr>
          <p:cNvPr id="51" name="Group 77"/>
          <p:cNvGrpSpPr/>
          <p:nvPr/>
        </p:nvGrpSpPr>
        <p:grpSpPr>
          <a:xfrm>
            <a:off x="5112036" y="1578839"/>
            <a:ext cx="2104264" cy="603504"/>
            <a:chOff x="200929" y="947005"/>
            <a:chExt cx="2743200" cy="606723"/>
          </a:xfrm>
          <a:solidFill>
            <a:srgbClr val="002060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200929" y="94700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15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(11/14 - 11/25)</a:t>
              </a: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7512715" y="1588627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56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6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(11/28 - 12/09)</a:t>
              </a: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36793" y="337872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cs typeface="Calibri" pitchFamily="34" charset="0"/>
              </a:rPr>
              <a:t>10</a:t>
            </a:r>
            <a:r>
              <a:rPr lang="en-US" sz="1400" b="1" dirty="0" smtClean="0">
                <a:latin typeface="+mn-lt"/>
                <a:cs typeface="Calibri" pitchFamily="34" charset="0"/>
              </a:rPr>
              <a:t>/21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grpSp>
        <p:nvGrpSpPr>
          <p:cNvPr id="62" name="Group 77"/>
          <p:cNvGrpSpPr/>
          <p:nvPr/>
        </p:nvGrpSpPr>
        <p:grpSpPr>
          <a:xfrm>
            <a:off x="9982201" y="1578839"/>
            <a:ext cx="2104264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64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</a:t>
              </a:r>
              <a:r>
                <a:rPr lang="en-US" sz="1500" dirty="0" smtClean="0">
                  <a:solidFill>
                    <a:schemeClr val="bg1"/>
                  </a:solidFill>
                  <a:cs typeface="Arial" pitchFamily="34" charset="0"/>
                </a:rPr>
                <a:t>17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(12/12 - 12/23)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4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Forward (Sprint </a:t>
            </a:r>
            <a:r>
              <a:rPr lang="en-US" dirty="0" smtClean="0"/>
              <a:t>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 Modeling Engine components</a:t>
            </a:r>
            <a:endParaRPr lang="en-US" sz="1600" dirty="0"/>
          </a:p>
          <a:p>
            <a:pPr lvl="1"/>
            <a:r>
              <a:rPr lang="en-US" sz="1600" dirty="0" smtClean="0"/>
              <a:t>To </a:t>
            </a:r>
            <a:r>
              <a:rPr lang="en-US" sz="1600" dirty="0"/>
              <a:t>implement EAR model processing </a:t>
            </a:r>
            <a:r>
              <a:rPr lang="en-US" sz="1600" dirty="0" smtClean="0"/>
              <a:t>functionality</a:t>
            </a:r>
          </a:p>
          <a:p>
            <a:pPr lvl="1"/>
            <a:r>
              <a:rPr lang="en-US" sz="1600" dirty="0" smtClean="0"/>
              <a:t>To have a clean subset of data in FTL – to complete the claim processes</a:t>
            </a:r>
            <a:endParaRPr lang="en-US" sz="1600" dirty="0"/>
          </a:p>
          <a:p>
            <a:pPr lvl="1"/>
            <a:r>
              <a:rPr lang="en-US" sz="1600" dirty="0" smtClean="0"/>
              <a:t>Final </a:t>
            </a:r>
            <a:r>
              <a:rPr lang="en-US" sz="1600" dirty="0"/>
              <a:t>- Release Deployment of BCDSS v2.0</a:t>
            </a:r>
          </a:p>
          <a:p>
            <a:pPr marL="0" indent="0">
              <a:buNone/>
            </a:pPr>
            <a:r>
              <a:rPr lang="en-US" sz="2000" dirty="0" smtClean="0"/>
              <a:t>Application </a:t>
            </a:r>
            <a:r>
              <a:rPr lang="en-US" sz="2000" dirty="0"/>
              <a:t>Enhancements</a:t>
            </a:r>
          </a:p>
          <a:p>
            <a:pPr lvl="1"/>
            <a:r>
              <a:rPr lang="en-US" sz="1600" dirty="0" smtClean="0"/>
              <a:t>Deployment </a:t>
            </a:r>
            <a:r>
              <a:rPr lang="en-US" sz="1600" dirty="0"/>
              <a:t>of Web application and web services – in </a:t>
            </a:r>
            <a:r>
              <a:rPr lang="en-US" sz="1600" dirty="0" smtClean="0"/>
              <a:t>FTL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513F1-8C0D-4B24-BCF3-641B4395809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BCDSS – v2.0 Release Demo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80A1ED9-4EA1-40DE-8772-0EA5A78C7197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908A0AD-0ECF-4CC1-8622-13D94CD609B6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0869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5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D3BC60C-0008-48F5-B883-8A0205B549C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524" y="301729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98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F88F2D-6494-4262-83B7-032ECE4949B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78626"/>
              </p:ext>
            </p:extLst>
          </p:nvPr>
        </p:nvGraphicFramePr>
        <p:xfrm>
          <a:off x="1186004" y="1399143"/>
          <a:ext cx="10167796" cy="456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8954"/>
                <a:gridCol w="2924366"/>
                <a:gridCol w="2414476"/>
              </a:tblGrid>
              <a:tr h="232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 SME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0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Samantha</a:t>
                      </a:r>
                      <a:r>
                        <a:rPr lang="en-US" sz="16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Hamilton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Product Owner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Elizabeth Wollin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Innovation Coordinator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Heath A Forney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Kaitlin Conron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Matthew Padula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Comp Services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Paul J Shute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OBPI 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Sasha Gillian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VILAYPHONG SENTHEP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Sarah Wear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OBPI Representative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Ellen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Rosen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(Evoke)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 of Strategic Planning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Jessica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Eberhardt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 gridSpan="3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+mn-lt"/>
                        </a:rPr>
                        <a:t>Erik Rothwell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Vasudeva Rayapati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Pro Sphere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Ganesh Panneer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3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PWS (BCDSS)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+mn-lt"/>
                        </a:rPr>
                        <a:t>David Teague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Objectives</a:t>
            </a:r>
          </a:p>
          <a:p>
            <a:r>
              <a:rPr lang="en-US" sz="2000" dirty="0"/>
              <a:t>Value Delivered</a:t>
            </a:r>
          </a:p>
          <a:p>
            <a:r>
              <a:rPr lang="en-US" sz="2000" dirty="0" smtClean="0"/>
              <a:t>Challenges</a:t>
            </a:r>
          </a:p>
          <a:p>
            <a:r>
              <a:rPr lang="en-US" sz="2000" dirty="0" smtClean="0"/>
              <a:t>Progress Update</a:t>
            </a:r>
          </a:p>
          <a:p>
            <a:r>
              <a:rPr lang="en-US" sz="2000" dirty="0" smtClean="0"/>
              <a:t>Retrospective</a:t>
            </a:r>
            <a:endParaRPr lang="en-US" sz="2000" dirty="0"/>
          </a:p>
          <a:p>
            <a:r>
              <a:rPr lang="en-US" sz="2000" dirty="0"/>
              <a:t>Program Calendar</a:t>
            </a:r>
          </a:p>
          <a:p>
            <a:r>
              <a:rPr lang="en-US" sz="2000" dirty="0"/>
              <a:t>Sprint </a:t>
            </a:r>
            <a:r>
              <a:rPr lang="en-US" sz="2000" dirty="0" smtClean="0"/>
              <a:t>Forward</a:t>
            </a:r>
          </a:p>
          <a:p>
            <a:r>
              <a:rPr lang="en-US" sz="2000" dirty="0" smtClean="0"/>
              <a:t>Demonstration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E831CC3-3A86-46DE-9B8B-357C0B1FE112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- </a:t>
            </a:r>
            <a:r>
              <a:rPr lang="en-US" dirty="0"/>
              <a:t>Value Delivered (</a:t>
            </a:r>
            <a:r>
              <a:rPr lang="en-US"/>
              <a:t>Sprint </a:t>
            </a:r>
            <a:r>
              <a:rPr lang="en-US" smtClean="0"/>
              <a:t>15)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3FBB-9C66-404E-B066-905F51F9326C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99122"/>
              </p:ext>
            </p:extLst>
          </p:nvPr>
        </p:nvGraphicFramePr>
        <p:xfrm>
          <a:off x="838200" y="1557866"/>
          <a:ext cx="10515600" cy="446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68">
                  <a:extLst>
                    <a:ext uri="{9D8B030D-6E8A-4147-A177-3AD203B41FA5}">
                      <a16:colId xmlns:a16="http://schemas.microsoft.com/office/drawing/2014/main" xmlns="" val="4123269079"/>
                    </a:ext>
                  </a:extLst>
                </a:gridCol>
                <a:gridCol w="5262932">
                  <a:extLst>
                    <a:ext uri="{9D8B030D-6E8A-4147-A177-3AD203B41FA5}">
                      <a16:colId xmlns:a16="http://schemas.microsoft.com/office/drawing/2014/main" xmlns="" val="3574926468"/>
                    </a:ext>
                  </a:extLst>
                </a:gridCol>
              </a:tblGrid>
              <a:tr h="315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Objectives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Value Delivered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0865463"/>
                  </a:ext>
                </a:extLst>
              </a:tr>
              <a:tr h="18615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Modeling Engine components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the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Ratings Operation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complete the Integration between the BCDSS web-application &amp; Modeling engine web service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Processing Results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Enhancements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 of Web application and web services – in FTL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BCDSS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getCurrent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aseline="0" dirty="0" smtClean="0"/>
                        <a:t>Ratings operation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Completed the Integration between the BCDSS web-application &amp; Modeling engine web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Successfully deployed BCDSS v2.0 in FTL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Dashboard Updates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Display processing Results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439345"/>
                  </a:ext>
                </a:extLst>
              </a:tr>
              <a:tr h="1419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Requirements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/>
                    </a:p>
                  </a:txBody>
                  <a:tcPr/>
                </a:tc>
              </a:tr>
              <a:tr h="865007">
                <a:tc>
                  <a:txBody>
                    <a:bodyPr/>
                    <a:lstStyle/>
                    <a:p>
                      <a:r>
                        <a:rPr lang="en-US" sz="1400" b="1" dirty="0"/>
                        <a:t>FTL Deployment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Sprint </a:t>
                      </a:r>
                      <a:r>
                        <a:rPr lang="en-US" sz="1400" baseline="0" dirty="0" smtClean="0"/>
                        <a:t>15 </a:t>
                      </a:r>
                      <a:r>
                        <a:rPr lang="en-US" sz="1400" dirty="0" smtClean="0"/>
                        <a:t>code updates to Development and Test environments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36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80A1ED9-4EA1-40DE-8772-0EA5A78C7197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Velocity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C9D8FB-9842-4C86-8E88-224D90A39D6C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092356"/>
              </p:ext>
            </p:extLst>
          </p:nvPr>
        </p:nvGraphicFramePr>
        <p:xfrm>
          <a:off x="920437" y="1566251"/>
          <a:ext cx="10433363" cy="441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4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– Number of Tasks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B8AFF-524A-4692-A667-8D6BA89E87B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Sprint 15 Review &amp; Sprint 16 Planning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28E963-3D41-4E55-ACB2-BA25EA74D77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37310"/>
              </p:ext>
            </p:extLst>
          </p:nvPr>
        </p:nvGraphicFramePr>
        <p:xfrm>
          <a:off x="514350" y="1628775"/>
          <a:ext cx="11144250" cy="472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830793"/>
              </p:ext>
            </p:extLst>
          </p:nvPr>
        </p:nvGraphicFramePr>
        <p:xfrm>
          <a:off x="838200" y="1628775"/>
          <a:ext cx="10515600" cy="431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91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Progress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FDDD-A495-40E9-8A0F-C57FEC95FFE7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170593"/>
              </p:ext>
            </p:extLst>
          </p:nvPr>
        </p:nvGraphicFramePr>
        <p:xfrm>
          <a:off x="838200" y="1437085"/>
          <a:ext cx="10515600" cy="470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3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</a:t>
            </a:r>
            <a:r>
              <a:rPr lang="en-US" dirty="0" smtClean="0"/>
              <a:t>15 </a:t>
            </a:r>
            <a:r>
              <a:rPr lang="en-US" dirty="0"/>
              <a:t>Retrospective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889B-57D3-4875-BB0F-B72297A1A0FD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Sprint 15 Review &amp; Sprint 16 Planning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E963-3D41-4E55-ACB2-BA25EA74D771}" type="slidenum">
              <a:rPr lang="en-US" smtClean="0"/>
              <a:t>9</a:t>
            </a:fld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idx="1"/>
          </p:nvPr>
        </p:nvSpPr>
        <p:spPr>
          <a:xfrm>
            <a:off x="838200" y="1560113"/>
            <a:ext cx="5157787" cy="390526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2700000" algn="tl" rotWithShape="0">
              <a:schemeClr val="accent3"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b="0" dirty="0"/>
              <a:t>What went well?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half" idx="2"/>
          </p:nvPr>
        </p:nvSpPr>
        <p:spPr>
          <a:xfrm>
            <a:off x="838200" y="1950639"/>
            <a:ext cx="5157787" cy="42048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BCDSS v2.0 Release</a:t>
            </a:r>
          </a:p>
          <a:p>
            <a:r>
              <a:rPr lang="en-US" sz="2000" dirty="0" smtClean="0"/>
              <a:t>Even though, Development team had their share of issues in terms of coordination/communication – everyone was focused to deliver on time.</a:t>
            </a:r>
          </a:p>
          <a:p>
            <a:r>
              <a:rPr lang="en-US" sz="2000" dirty="0" smtClean="0"/>
              <a:t>Automated Build – process along with Success/Failure email notification</a:t>
            </a:r>
          </a:p>
          <a:p>
            <a:r>
              <a:rPr lang="en-US" sz="2000" dirty="0" smtClean="0"/>
              <a:t>Team Dynamics – getting better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2200" y="1560114"/>
            <a:ext cx="5183188" cy="3905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schemeClr val="tx2">
                <a:alpha val="40000"/>
              </a:scheme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What can Improve?</a:t>
            </a:r>
            <a:endParaRPr lang="en-US" b="0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4"/>
          </p:nvPr>
        </p:nvSpPr>
        <p:spPr>
          <a:xfrm>
            <a:off x="6172200" y="1950639"/>
            <a:ext cx="5183188" cy="4204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Better Design review sessions among the team members – so that everyone is on the same page from the get go.</a:t>
            </a:r>
          </a:p>
          <a:p>
            <a:r>
              <a:rPr lang="en-US" sz="2000" dirty="0" smtClean="0"/>
              <a:t>Better use of JIRA/Confluence for knowledge sharing</a:t>
            </a:r>
          </a:p>
          <a:p>
            <a:r>
              <a:rPr lang="en-US" sz="2000" dirty="0" smtClean="0"/>
              <a:t>Better use of internal meetings for clarifying both technical &amp; business requirements</a:t>
            </a:r>
          </a:p>
          <a:p>
            <a:r>
              <a:rPr lang="en-US" sz="2000" dirty="0" smtClean="0"/>
              <a:t>Better use of GitHub – configuration techniques.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CC269"/>
    </a:accent1>
    <a:accent2>
      <a:srgbClr val="F6B687"/>
    </a:accent2>
    <a:accent3>
      <a:srgbClr val="FDC830"/>
    </a:accent3>
    <a:accent4>
      <a:srgbClr val="F2924B"/>
    </a:accent4>
    <a:accent5>
      <a:srgbClr val="FDDE82"/>
    </a:accent5>
    <a:accent6>
      <a:srgbClr val="BADAA4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622</Words>
  <Application>Microsoft Office PowerPoint</Application>
  <PresentationFormat>Widescreen</PresentationFormat>
  <Paragraphs>184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ヒラギノ角ゴ ProN W6</vt:lpstr>
      <vt:lpstr>Office Theme</vt:lpstr>
      <vt:lpstr>Sprint 15 Review &amp; Sprint 16 Planning</vt:lpstr>
      <vt:lpstr>Attendance</vt:lpstr>
      <vt:lpstr>Agenda</vt:lpstr>
      <vt:lpstr>Objectives  - Value Delivered (Sprint 15)</vt:lpstr>
      <vt:lpstr>Challenges</vt:lpstr>
      <vt:lpstr>Metrics – Velocity</vt:lpstr>
      <vt:lpstr>Metrics – Number of Tasks </vt:lpstr>
      <vt:lpstr>BCDSS – Progress Update</vt:lpstr>
      <vt:lpstr>Sprint 15 Retrospective</vt:lpstr>
      <vt:lpstr>Program Calendar</vt:lpstr>
      <vt:lpstr>Sprint Forward (Sprint 16)</vt:lpstr>
      <vt:lpstr>Demonstration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BCDSS</dc:title>
  <dc:creator>Ganesh Panneer</dc:creator>
  <cp:lastModifiedBy>Darrell Dorman</cp:lastModifiedBy>
  <cp:revision>291</cp:revision>
  <dcterms:created xsi:type="dcterms:W3CDTF">2016-08-15T18:33:13Z</dcterms:created>
  <dcterms:modified xsi:type="dcterms:W3CDTF">2016-11-29T13:55:07Z</dcterms:modified>
</cp:coreProperties>
</file>