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5"/>
  </p:sldMasterIdLst>
  <p:notesMasterIdLst>
    <p:notesMasterId r:id="rId19"/>
  </p:notesMasterIdLst>
  <p:handoutMasterIdLst>
    <p:handoutMasterId r:id="rId20"/>
  </p:handoutMasterIdLst>
  <p:sldIdLst>
    <p:sldId id="719" r:id="rId6"/>
    <p:sldId id="661" r:id="rId7"/>
    <p:sldId id="720" r:id="rId8"/>
    <p:sldId id="730" r:id="rId9"/>
    <p:sldId id="731" r:id="rId10"/>
    <p:sldId id="732" r:id="rId11"/>
    <p:sldId id="725" r:id="rId12"/>
    <p:sldId id="734" r:id="rId13"/>
    <p:sldId id="727" r:id="rId14"/>
    <p:sldId id="728" r:id="rId15"/>
    <p:sldId id="729" r:id="rId16"/>
    <p:sldId id="722" r:id="rId17"/>
    <p:sldId id="723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8">
          <p15:clr>
            <a:srgbClr val="A4A3A4"/>
          </p15:clr>
        </p15:guide>
        <p15:guide id="2" pos="2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as Ryan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8FB4FF"/>
    <a:srgbClr val="6699FF"/>
    <a:srgbClr val="70DE82"/>
    <a:srgbClr val="3399FF"/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95585" autoAdjust="0"/>
  </p:normalViewPr>
  <p:slideViewPr>
    <p:cSldViewPr snapToGrid="0" snapToObjects="1">
      <p:cViewPr varScale="1">
        <p:scale>
          <a:sx n="107" d="100"/>
          <a:sy n="107" d="100"/>
        </p:scale>
        <p:origin x="1194" y="114"/>
      </p:cViewPr>
      <p:guideLst>
        <p:guide orient="horz" pos="958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\Documents\Sprint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y%20Watson\Documents\External%20Review\V10.1%20Sprint%20102\Defects%20created%20during%20R10.1_Plug%20In%20Valu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'BCDSS-Sprint Charts'!$N$1</c:f>
              <c:strCache>
                <c:ptCount val="1"/>
                <c:pt idx="0">
                  <c:v>Number of Issues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'BCDSS-Sprint Charts'!$M$2:$M$6</c:f>
              <c:strCache>
                <c:ptCount val="5"/>
                <c:pt idx="0">
                  <c:v>Open</c:v>
                </c:pt>
                <c:pt idx="1">
                  <c:v>Closed</c:v>
                </c:pt>
                <c:pt idx="2">
                  <c:v>Resolved</c:v>
                </c:pt>
                <c:pt idx="3">
                  <c:v>In Progress</c:v>
                </c:pt>
                <c:pt idx="4">
                  <c:v>Reopened</c:v>
                </c:pt>
              </c:strCache>
            </c:strRef>
          </c:cat>
          <c:val>
            <c:numRef>
              <c:f>'BCDSS-Sprint Charts'!$N$2:$N$6</c:f>
              <c:numCache>
                <c:formatCode>General</c:formatCode>
                <c:ptCount val="5"/>
                <c:pt idx="0">
                  <c:v>102</c:v>
                </c:pt>
                <c:pt idx="1">
                  <c:v>83</c:v>
                </c:pt>
                <c:pt idx="2">
                  <c:v>20</c:v>
                </c:pt>
                <c:pt idx="3">
                  <c:v>9</c:v>
                </c:pt>
                <c:pt idx="4">
                  <c:v>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7883092738407699"/>
          <c:y val="0.92171296296296301"/>
          <c:w val="0.68122703412073493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Velocity </a:t>
            </a:r>
            <a:r>
              <a:rPr lang="en-US" dirty="0"/>
              <a:t>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'BCDSS-Sprint Charts'!$B$1</c:f>
              <c:strCache>
                <c:ptCount val="1"/>
                <c:pt idx="0">
                  <c:v>Commited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'BCDSS-Sprint Charts'!$A$2:$A$6</c:f>
              <c:strCache>
                <c:ptCount val="5"/>
                <c:pt idx="0">
                  <c:v>BCDSS Sprint 0</c:v>
                </c:pt>
                <c:pt idx="1">
                  <c:v>BCDSS Sprint 1</c:v>
                </c:pt>
                <c:pt idx="2">
                  <c:v>BCDSS Sprint 2</c:v>
                </c:pt>
                <c:pt idx="3">
                  <c:v>BCDSS Sprint 3</c:v>
                </c:pt>
                <c:pt idx="4">
                  <c:v>BCDSS Sprint 4</c:v>
                </c:pt>
              </c:strCache>
            </c:strRef>
          </c:cat>
          <c:val>
            <c:numRef>
              <c:f>'BCDSS-Sprint Charts'!$B$2:$B$6</c:f>
              <c:numCache>
                <c:formatCode>General</c:formatCode>
                <c:ptCount val="5"/>
                <c:pt idx="0">
                  <c:v>20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'BCDSS-Sprint Charts'!$C$1</c:f>
              <c:strCache>
                <c:ptCount val="1"/>
                <c:pt idx="0">
                  <c:v>Completed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'BCDSS-Sprint Charts'!$A$2:$A$6</c:f>
              <c:strCache>
                <c:ptCount val="5"/>
                <c:pt idx="0">
                  <c:v>BCDSS Sprint 0</c:v>
                </c:pt>
                <c:pt idx="1">
                  <c:v>BCDSS Sprint 1</c:v>
                </c:pt>
                <c:pt idx="2">
                  <c:v>BCDSS Sprint 2</c:v>
                </c:pt>
                <c:pt idx="3">
                  <c:v>BCDSS Sprint 3</c:v>
                </c:pt>
                <c:pt idx="4">
                  <c:v>BCDSS Sprint 4</c:v>
                </c:pt>
              </c:strCache>
            </c:strRef>
          </c:cat>
          <c:val>
            <c:numRef>
              <c:f>'BCDSS-Sprint Charts'!$C$2:$C$6</c:f>
              <c:numCache>
                <c:formatCode>General</c:formatCode>
                <c:ptCount val="5"/>
                <c:pt idx="0">
                  <c:v>12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13834256"/>
        <c:axId val="313834648"/>
        <c:axId val="0"/>
      </c:bar3DChart>
      <c:catAx>
        <c:axId val="31383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834648"/>
        <c:crosses val="autoZero"/>
        <c:auto val="1"/>
        <c:lblAlgn val="ctr"/>
        <c:lblOffset val="100"/>
        <c:noMultiLvlLbl val="0"/>
      </c:catAx>
      <c:valAx>
        <c:axId val="313834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83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13835432"/>
        <c:axId val="313835824"/>
        <c:axId val="0"/>
      </c:bar3DChart>
      <c:catAx>
        <c:axId val="313835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835824"/>
        <c:crosses val="autoZero"/>
        <c:auto val="1"/>
        <c:lblAlgn val="ctr"/>
        <c:lblOffset val="100"/>
        <c:noMultiLvlLbl val="0"/>
      </c:catAx>
      <c:valAx>
        <c:axId val="313835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835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14873112"/>
        <c:axId val="314873504"/>
        <c:axId val="0"/>
      </c:bar3DChart>
      <c:catAx>
        <c:axId val="314873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73504"/>
        <c:crosses val="autoZero"/>
        <c:auto val="1"/>
        <c:lblAlgn val="ctr"/>
        <c:lblOffset val="100"/>
        <c:noMultiLvlLbl val="0"/>
      </c:catAx>
      <c:valAx>
        <c:axId val="314873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73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44203849518811"/>
          <c:y val="0.13425925925925927"/>
          <c:w val="0.89655796150481193"/>
          <c:h val="0.44341863517060365"/>
        </c:manualLayout>
      </c:layout>
      <c:bar3D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14874288"/>
        <c:axId val="314874680"/>
        <c:axId val="0"/>
      </c:bar3DChart>
      <c:catAx>
        <c:axId val="31487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74680"/>
        <c:crosses val="autoZero"/>
        <c:auto val="1"/>
        <c:lblAlgn val="ctr"/>
        <c:lblOffset val="100"/>
        <c:noMultiLvlLbl val="0"/>
      </c:catAx>
      <c:valAx>
        <c:axId val="314874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7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4875464"/>
        <c:axId val="314875856"/>
      </c:lineChart>
      <c:catAx>
        <c:axId val="314875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75856"/>
        <c:crosses val="autoZero"/>
        <c:auto val="1"/>
        <c:lblAlgn val="ctr"/>
        <c:lblOffset val="100"/>
        <c:noMultiLvlLbl val="0"/>
      </c:catAx>
      <c:valAx>
        <c:axId val="31487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75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E2A78BE-8627-40A8-840F-C2D90C3F7C11}" type="datetimeFigureOut">
              <a:rPr lang="en-US"/>
              <a:pPr>
                <a:defRPr/>
              </a:pPr>
              <a:t>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2AB389F-3D78-4543-8805-C2706274B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3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6F7583-A1C6-4569-92A8-77B1FDC28819}" type="datetimeFigureOut">
              <a:rPr lang="en-US"/>
              <a:pPr>
                <a:defRPr/>
              </a:pPr>
              <a:t>5/2/2016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EA02E83-E908-473A-8A0B-A895009E3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8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9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60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8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52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51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brief</a:t>
            </a:r>
            <a:r>
              <a:rPr lang="en-US" baseline="0" dirty="0" smtClean="0"/>
              <a:t> notes about the Sprint deliverables in this section </a:t>
            </a:r>
            <a:r>
              <a:rPr lang="en-US" baseline="0" smtClean="0"/>
              <a:t>- Elizabeth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45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46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ands typing on computer keyboard"/>
          <p:cNvPicPr>
            <a:picLocks noChangeAspect="1"/>
          </p:cNvPicPr>
          <p:nvPr userDrawn="1"/>
        </p:nvPicPr>
        <p:blipFill>
          <a:blip r:embed="rId2"/>
          <a:srcRect b="14896"/>
          <a:stretch>
            <a:fillRect/>
          </a:stretch>
        </p:blipFill>
        <p:spPr bwMode="auto">
          <a:xfrm>
            <a:off x="0" y="0"/>
            <a:ext cx="91440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604202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VBMS Veterans Benefits Management System"/>
          <p:cNvPicPr>
            <a:picLocks noChangeAspect="1"/>
          </p:cNvPicPr>
          <p:nvPr userDrawn="1"/>
        </p:nvPicPr>
        <p:blipFill>
          <a:blip r:embed="rId4"/>
          <a:srcRect b="26436"/>
          <a:stretch>
            <a:fillRect/>
          </a:stretch>
        </p:blipFill>
        <p:spPr bwMode="auto">
          <a:xfrm>
            <a:off x="258763" y="6132513"/>
            <a:ext cx="35385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609600" y="268288"/>
            <a:ext cx="7772400" cy="18716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8314" y="274638"/>
            <a:ext cx="8328486" cy="186584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705600" y="5464175"/>
            <a:ext cx="2133600" cy="365125"/>
          </a:xfrm>
        </p:spPr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5791200" y="1746250"/>
            <a:ext cx="2895600" cy="365125"/>
          </a:xfrm>
        </p:spPr>
        <p:txBody>
          <a:bodyPr/>
          <a:lstStyle>
            <a:lvl1pPr algn="r">
              <a:defRPr sz="14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E0CDA-2F95-40B8-9B49-CF71974FD5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223838"/>
            <a:ext cx="8328486" cy="943405"/>
          </a:xfrm>
        </p:spPr>
        <p:txBody>
          <a:bodyPr/>
          <a:lstStyle>
            <a:lvl1pPr>
              <a:defRPr sz="2400" baseline="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509198"/>
            <a:ext cx="8503920" cy="4617720"/>
          </a:xfrm>
        </p:spPr>
        <p:txBody>
          <a:bodyPr/>
          <a:lstStyle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80D6-F81F-4496-8DE9-9B4189116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35" y="4406900"/>
            <a:ext cx="7914408" cy="1362075"/>
          </a:xfrm>
        </p:spPr>
        <p:txBody>
          <a:bodyPr anchor="t">
            <a:normAutofit/>
          </a:bodyPr>
          <a:lstStyle>
            <a:lvl1pPr algn="l">
              <a:defRPr sz="2400" b="1" cap="all" spc="10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35" y="2906713"/>
            <a:ext cx="791440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6316-36D5-4A29-BEDF-33440ED0E1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215" y="152282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215" y="2162589"/>
            <a:ext cx="4040188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9325" y="152282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9325" y="2162589"/>
            <a:ext cx="4041775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602CE-3718-4EF1-B7A7-5F286F2E5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1218043"/>
            <a:ext cx="8328486" cy="5042225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FF1A3-DAAC-4891-8A1E-83F585EBF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FB24B-AF58-460A-8838-85E1DB5D36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739" y="1520826"/>
            <a:ext cx="1983155" cy="460533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228600" indent="-228600">
              <a:buFont typeface="Arial" pitchFamily="34" charset="0"/>
              <a:buChar char="•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312988" y="1520825"/>
            <a:ext cx="6373812" cy="4605338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EC87-1E45-4CFA-80BA-690A68162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5C165-05A0-457A-8355-08671C468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D2F10-D07E-40CF-8EF9-B4E8EFB62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8775" y="274638"/>
            <a:ext cx="8328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504950"/>
            <a:ext cx="8505825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0225" y="6292850"/>
            <a:ext cx="490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C2744681-3606-442D-AB6C-D9BCCB21D5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3" descr="Thin_headerBar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8600" y="223838"/>
            <a:ext cx="8686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705600" y="6292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33375" y="6292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9" r:id="rId3"/>
    <p:sldLayoutId id="2147483660" r:id="rId4"/>
    <p:sldLayoutId id="2147483656" r:id="rId5"/>
    <p:sldLayoutId id="2147483661" r:id="rId6"/>
    <p:sldLayoutId id="2147483655" r:id="rId7"/>
    <p:sldLayoutId id="2147483654" r:id="rId8"/>
    <p:sldLayoutId id="214748365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Georgia"/>
          <a:ea typeface="+mj-ea"/>
          <a:cs typeface="Georgia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9pPr>
    </p:titleStyle>
    <p:bodyStyle>
      <a:lvl1pPr marL="171450" indent="-1714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Georgia"/>
        </a:defRPr>
      </a:lvl1pPr>
      <a:lvl2pPr marL="6286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Georgia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Georgia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Georgia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221510"/>
            <a:ext cx="8687261" cy="5592694"/>
          </a:xfrm>
          <a:prstGeom prst="rect">
            <a:avLst/>
          </a:prstGeom>
        </p:spPr>
      </p:pic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336330" y="1168578"/>
            <a:ext cx="8480425" cy="78560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BCDSS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Sprint 0 Review &amp; Sprint 1 Planning Meeting</a:t>
            </a: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9494" y="5420597"/>
            <a:ext cx="16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May 02, 2016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81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BCDSS </a:t>
            </a:r>
            <a:r>
              <a:rPr lang="en-US" dirty="0"/>
              <a:t>– Sprint 0 Review &amp; Sprint 1 Planning</a:t>
            </a:r>
            <a:br>
              <a:rPr lang="en-US" dirty="0"/>
            </a:br>
            <a:r>
              <a:rPr lang="en-US" dirty="0" smtClean="0"/>
              <a:t>Program Calendar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H="1" flipV="1">
            <a:off x="6951324" y="3786031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46"/>
          <p:cNvCxnSpPr>
            <a:cxnSpLocks noChangeShapeType="1"/>
          </p:cNvCxnSpPr>
          <p:nvPr/>
        </p:nvCxnSpPr>
        <p:spPr bwMode="auto">
          <a:xfrm>
            <a:off x="116646" y="3725346"/>
            <a:ext cx="88156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0" name="Group 77"/>
          <p:cNvGrpSpPr/>
          <p:nvPr/>
        </p:nvGrpSpPr>
        <p:grpSpPr>
          <a:xfrm>
            <a:off x="146411" y="1339984"/>
            <a:ext cx="2148840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11" name="Rectangle 10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2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0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(4/18 - 4/29)</a:t>
              </a:r>
            </a:p>
          </p:txBody>
        </p:sp>
      </p:grpSp>
      <p:grpSp>
        <p:nvGrpSpPr>
          <p:cNvPr id="13" name="Group 59"/>
          <p:cNvGrpSpPr/>
          <p:nvPr/>
        </p:nvGrpSpPr>
        <p:grpSpPr>
          <a:xfrm>
            <a:off x="4629181" y="1333297"/>
            <a:ext cx="2148840" cy="603504"/>
            <a:chOff x="152400" y="990600"/>
            <a:chExt cx="2819400" cy="609600"/>
          </a:xfrm>
          <a:solidFill>
            <a:srgbClr val="002060"/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152400" y="990600"/>
              <a:ext cx="2819400" cy="6096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9" name="TextBox 53"/>
            <p:cNvSpPr txBox="1">
              <a:spLocks noChangeArrowheads="1"/>
            </p:cNvSpPr>
            <p:nvPr/>
          </p:nvSpPr>
          <p:spPr bwMode="auto">
            <a:xfrm>
              <a:off x="525654" y="990600"/>
              <a:ext cx="2199532" cy="556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2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</a:rPr>
                <a:t>(5/16 - 5/27)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</p:grpSp>
      <p:grpSp>
        <p:nvGrpSpPr>
          <p:cNvPr id="21" name="Group 77"/>
          <p:cNvGrpSpPr/>
          <p:nvPr/>
        </p:nvGrpSpPr>
        <p:grpSpPr>
          <a:xfrm>
            <a:off x="6869207" y="1338738"/>
            <a:ext cx="2148840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23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3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(5/30 - 6/10)</a:t>
              </a:r>
            </a:p>
          </p:txBody>
        </p:sp>
      </p:grpSp>
      <p:grpSp>
        <p:nvGrpSpPr>
          <p:cNvPr id="25" name="Group 77"/>
          <p:cNvGrpSpPr/>
          <p:nvPr/>
        </p:nvGrpSpPr>
        <p:grpSpPr>
          <a:xfrm>
            <a:off x="2380517" y="1342014"/>
            <a:ext cx="2148840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26" name="Rectangle 25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27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1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(5/02 - 5/13)</a:t>
              </a:r>
            </a:p>
          </p:txBody>
        </p:sp>
      </p:grp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 flipH="1" flipV="1">
            <a:off x="4656259" y="3817537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901415" y="3381495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5/13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190019" y="336167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5/27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-99175" y="3384231"/>
            <a:ext cx="6231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4/29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8917581" y="366944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8448851" y="33375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6/24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51591" y="4800593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4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36" name="Straight Connector 35"/>
          <p:cNvCxnSpPr>
            <a:cxnSpLocks noChangeShapeType="1"/>
            <a:endCxn id="33" idx="4"/>
          </p:cNvCxnSpPr>
          <p:nvPr/>
        </p:nvCxnSpPr>
        <p:spPr bwMode="auto">
          <a:xfrm flipH="1" flipV="1">
            <a:off x="8990606" y="3821849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6"/>
          <p:cNvSpPr/>
          <p:nvPr/>
        </p:nvSpPr>
        <p:spPr bwMode="auto">
          <a:xfrm>
            <a:off x="2289294" y="366944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 flipV="1">
            <a:off x="151593" y="3814005"/>
            <a:ext cx="0" cy="103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TextBox 38"/>
          <p:cNvSpPr txBox="1"/>
          <p:nvPr/>
        </p:nvSpPr>
        <p:spPr>
          <a:xfrm>
            <a:off x="6296417" y="4813553"/>
            <a:ext cx="13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3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12468" y="4801106"/>
            <a:ext cx="192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 2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Completion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209935" y="4797234"/>
            <a:ext cx="1278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   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0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94" y="6001022"/>
            <a:ext cx="83880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 smtClean="0"/>
              <a:t>Completed         Not Completed          Future               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 bwMode="auto">
          <a:xfrm>
            <a:off x="2685317" y="6330961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46411" y="6323012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4580419" y="3663400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2369290" y="3806375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46"/>
          <p:cNvSpPr/>
          <p:nvPr/>
        </p:nvSpPr>
        <p:spPr bwMode="auto">
          <a:xfrm>
            <a:off x="1240346" y="6323012"/>
            <a:ext cx="14605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427905" y="3349063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6/10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50" name="AutoShape 2" descr="Image result for 2016 symbol pics"/>
          <p:cNvSpPr>
            <a:spLocks noChangeAspect="1" noChangeArrowheads="1"/>
          </p:cNvSpPr>
          <p:nvPr/>
        </p:nvSpPr>
        <p:spPr bwMode="auto">
          <a:xfrm>
            <a:off x="5332150" y="4385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297825" y="4824917"/>
            <a:ext cx="199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  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1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52" name="Oval 51"/>
          <p:cNvSpPr/>
          <p:nvPr/>
        </p:nvSpPr>
        <p:spPr bwMode="auto">
          <a:xfrm>
            <a:off x="6869207" y="3663400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90011" y="3665137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54285" y="2701455"/>
            <a:ext cx="2528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Collaborative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Deliverable Package and VASIC 1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cxnSp>
        <p:nvCxnSpPr>
          <p:cNvPr id="55" name="Straight Connector 54"/>
          <p:cNvCxnSpPr>
            <a:cxnSpLocks noChangeShapeType="1"/>
            <a:stCxn id="56" idx="4"/>
          </p:cNvCxnSpPr>
          <p:nvPr/>
        </p:nvCxnSpPr>
        <p:spPr bwMode="auto">
          <a:xfrm flipV="1">
            <a:off x="5815491" y="3224675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Oval 55"/>
          <p:cNvSpPr/>
          <p:nvPr/>
        </p:nvSpPr>
        <p:spPr bwMode="auto">
          <a:xfrm>
            <a:off x="5742466" y="3587200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57411" y="385083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5/30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BCDSS </a:t>
            </a:r>
            <a:r>
              <a:rPr lang="en-US" dirty="0"/>
              <a:t>– Sprint 0 Review &amp; Sprint 1 Planning</a:t>
            </a:r>
            <a:br>
              <a:rPr lang="en-US" dirty="0"/>
            </a:br>
            <a:r>
              <a:rPr lang="en-US" dirty="0" smtClean="0"/>
              <a:t>Sprint Forward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0166" y="1362974"/>
            <a:ext cx="66078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</a:t>
            </a:r>
            <a:r>
              <a:rPr lang="en-US" dirty="0" smtClean="0">
                <a:latin typeface="+mn-lt"/>
              </a:rPr>
              <a:t>egin </a:t>
            </a:r>
            <a:r>
              <a:rPr lang="en-US" dirty="0">
                <a:latin typeface="+mn-lt"/>
              </a:rPr>
              <a:t>development of BCDSS Pilot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Creation </a:t>
            </a:r>
            <a:r>
              <a:rPr lang="en-US" dirty="0">
                <a:latin typeface="+mn-lt"/>
              </a:rPr>
              <a:t>of database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Creation </a:t>
            </a:r>
            <a:r>
              <a:rPr lang="en-US" dirty="0">
                <a:latin typeface="+mn-lt"/>
              </a:rPr>
              <a:t>of data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Creation </a:t>
            </a:r>
            <a:r>
              <a:rPr lang="en-US" dirty="0">
                <a:latin typeface="+mn-lt"/>
              </a:rPr>
              <a:t>of base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543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 smtClean="0"/>
              <a:t>BCDSS – Sprint 0 Review &amp; Sprint 1 Planning</a:t>
            </a:r>
            <a:br>
              <a:rPr lang="en-US" dirty="0" smtClean="0"/>
            </a:b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30361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77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05527" y="257914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 smtClean="0"/>
              <a:t>BCDSS </a:t>
            </a:r>
            <a:r>
              <a:rPr lang="en-US" dirty="0"/>
              <a:t>– Sprint 0 Review &amp; Sprint 1 Planning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79619"/>
              </p:ext>
            </p:extLst>
          </p:nvPr>
        </p:nvGraphicFramePr>
        <p:xfrm>
          <a:off x="238484" y="1227476"/>
          <a:ext cx="8663977" cy="4043073"/>
        </p:xfrm>
        <a:graphic>
          <a:graphicData uri="http://schemas.openxmlformats.org/drawingml/2006/table">
            <a:tbl>
              <a:tblPr/>
              <a:tblGrid>
                <a:gridCol w="2573727"/>
                <a:gridCol w="1819275"/>
                <a:gridCol w="2745626"/>
                <a:gridCol w="183878"/>
                <a:gridCol w="1341471"/>
              </a:tblGrid>
              <a:tr h="181054"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 SME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</a:tr>
              <a:tr h="18105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05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Innovation Coordinator</a:t>
                      </a:r>
                    </a:p>
                  </a:txBody>
                  <a:tcPr marL="8890" marR="8890" marT="8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Brian Stevenson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OSP Liaison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Edward L Wells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4912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Owner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Elizabeth </a:t>
                      </a: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Wollin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Kaitlin Conron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6750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 Padula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 J Shute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VILAYPHONG SENTHEP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Karla Leal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 gridSpan="5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Contractors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Bhupinder Pal. Singh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Chiranjeevi Puttaswamy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Darrell Dorman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PWS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 Teague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Dominic Yeh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Erik Rothwell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279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Ganesh Panneer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15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Jeffrey Bamba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SPARC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Pete Grazaitis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Rebecca Garcia DeJesus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Vasudeva Rayapati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4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 smtClean="0"/>
              <a:t>BCDSS </a:t>
            </a:r>
            <a:r>
              <a:rPr lang="en-US" dirty="0"/>
              <a:t>– Sprint 0 Review &amp; Sprint 1 Planning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7112" y="1598250"/>
            <a:ext cx="81167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Delivered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Retrospective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Calendar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Forward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9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 smtClean="0"/>
              <a:t>BCDSS </a:t>
            </a:r>
            <a:r>
              <a:rPr lang="en-US" dirty="0"/>
              <a:t>– Sprint 0 Review &amp; Sprint 1 Planning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1249" y="1691947"/>
            <a:ext cx="766888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Design Document – Review/Updates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RTM, Ear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Knee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Review/Updates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installation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Developer Environment setup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 Server request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Configuration and release management process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 party library/API repository 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 process setup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 Environment setup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 setup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 smtClean="0"/>
              <a:t>BCDSS – Sprint 0 Review &amp; Sprint 1 Planning</a:t>
            </a:r>
            <a:br>
              <a:rPr lang="en-US" dirty="0" smtClean="0"/>
            </a:br>
            <a:r>
              <a:rPr lang="en-US" dirty="0" smtClean="0"/>
              <a:t>Value Delivered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1248" y="1598250"/>
            <a:ext cx="81167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Design Document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 Traceability Matrix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JIRA Backlog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Refinements to Ear and Knee Models based on input from VA/SMEs and coding refinements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Verification Testing of Both Models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revision of Related Model Deliverables </a:t>
            </a:r>
          </a:p>
        </p:txBody>
      </p:sp>
    </p:spTree>
    <p:extLst>
      <p:ext uri="{BB962C8B-B14F-4D97-AF65-F5344CB8AC3E}">
        <p14:creationId xmlns:p14="http://schemas.microsoft.com/office/powerpoint/2010/main" val="99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 smtClean="0"/>
              <a:t>BCDSS – Sprint 0 Review &amp; Sprint 1 Planning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1249" y="1460529"/>
            <a:ext cx="1542089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Mitigation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BCDSS </a:t>
            </a:r>
            <a:r>
              <a:rPr lang="en-US" dirty="0"/>
              <a:t>– Sprint 0 Review &amp; Sprint 1 Planning</a:t>
            </a:r>
            <a:br>
              <a:rPr lang="en-US" dirty="0"/>
            </a:br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913446"/>
              </p:ext>
            </p:extLst>
          </p:nvPr>
        </p:nvGraphicFramePr>
        <p:xfrm>
          <a:off x="4201064" y="16165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364622"/>
              </p:ext>
            </p:extLst>
          </p:nvPr>
        </p:nvGraphicFramePr>
        <p:xfrm>
          <a:off x="258763" y="16165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 rot="19588536">
            <a:off x="345385" y="2743046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rgbClr val="CCCC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Sample Charts</a:t>
            </a:r>
          </a:p>
        </p:txBody>
      </p:sp>
      <p:sp>
        <p:nvSpPr>
          <p:cNvPr id="11" name="Rectangle 10"/>
          <p:cNvSpPr/>
          <p:nvPr/>
        </p:nvSpPr>
        <p:spPr>
          <a:xfrm rot="19588536">
            <a:off x="4255662" y="3793716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rgbClr val="CCCC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Sample Charts</a:t>
            </a:r>
          </a:p>
        </p:txBody>
      </p:sp>
    </p:spTree>
    <p:extLst>
      <p:ext uri="{BB962C8B-B14F-4D97-AF65-F5344CB8AC3E}">
        <p14:creationId xmlns:p14="http://schemas.microsoft.com/office/powerpoint/2010/main" val="18115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 smtClean="0"/>
              <a:t>BCDSS – Sprint 0 Review &amp; Sprint 1 Planning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Why Retrospectives – Matter?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1249" y="1460529"/>
            <a:ext cx="83928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Why Retrospectives – matter?</a:t>
            </a:r>
            <a:endParaRPr lang="en-US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Regarded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the most indispensable of people-focused agile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Inspection and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Without pursuing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improvement,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 agility is simply not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achievable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Anatomy </a:t>
            </a:r>
            <a:r>
              <a:rPr lang="en-US" b="1" dirty="0"/>
              <a:t>of a Healthy Sprint Retrospective</a:t>
            </a:r>
            <a:endParaRPr lang="en-US" dirty="0"/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entire team is engaged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Discussion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focuses on the team rather than individuals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of actionable commitments is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of the previous Sprint Retrospective are visited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discussion is relevant for all attendees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4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BCDSS </a:t>
            </a:r>
            <a:r>
              <a:rPr lang="en-US" dirty="0"/>
              <a:t>– Sprint 0 Review &amp; Sprint 1 Planning</a:t>
            </a:r>
            <a:br>
              <a:rPr lang="en-US" dirty="0"/>
            </a:br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735592"/>
              </p:ext>
            </p:extLst>
          </p:nvPr>
        </p:nvGraphicFramePr>
        <p:xfrm>
          <a:off x="86190" y="4329856"/>
          <a:ext cx="4515073" cy="215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784974"/>
              </p:ext>
            </p:extLst>
          </p:nvPr>
        </p:nvGraphicFramePr>
        <p:xfrm>
          <a:off x="4346309" y="4329053"/>
          <a:ext cx="4572000" cy="215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069859"/>
              </p:ext>
            </p:extLst>
          </p:nvPr>
        </p:nvGraphicFramePr>
        <p:xfrm>
          <a:off x="-51547" y="1342686"/>
          <a:ext cx="4572000" cy="261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65133"/>
              </p:ext>
            </p:extLst>
          </p:nvPr>
        </p:nvGraphicFramePr>
        <p:xfrm>
          <a:off x="4520453" y="1561049"/>
          <a:ext cx="4102666" cy="239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493337" y="1800024"/>
            <a:ext cx="4409401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we can see something concrete?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the expectation well ahead of time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Keep continue the open communication channel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0"/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-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0980" y="1791040"/>
            <a:ext cx="4119245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Collaboration with our partners on all technical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On-boarding process for new team </a:t>
            </a:r>
            <a:r>
              <a:rPr lang="en-US" dirty="0" smtClean="0"/>
              <a:t>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Latest version of documentation has improved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SDD is in very good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Communication has improved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Meetings started on time – Online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 response time for SME questions</a:t>
            </a:r>
            <a:endParaRPr lang="en-US" dirty="0"/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036" y="1382086"/>
            <a:ext cx="4408170" cy="394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" y="1372819"/>
            <a:ext cx="4119245" cy="4182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398" y="1415006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Went Well</a:t>
            </a:r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8680" y="1394593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Can Improve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27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BA Color Theme">
      <a:dk1>
        <a:sysClr val="windowText" lastClr="000000"/>
      </a:dk1>
      <a:lt1>
        <a:sysClr val="window" lastClr="FFFFFF"/>
      </a:lt1>
      <a:dk2>
        <a:srgbClr val="0083BE"/>
      </a:dk2>
      <a:lt2>
        <a:srgbClr val="003F72"/>
      </a:lt2>
      <a:accent1>
        <a:srgbClr val="FF5800"/>
      </a:accent1>
      <a:accent2>
        <a:srgbClr val="003F72"/>
      </a:accent2>
      <a:accent3>
        <a:srgbClr val="156570"/>
      </a:accent3>
      <a:accent4>
        <a:srgbClr val="AE9A00"/>
      </a:accent4>
      <a:accent5>
        <a:srgbClr val="4F324C"/>
      </a:accent5>
      <a:accent6>
        <a:srgbClr val="DADF71"/>
      </a:accent6>
      <a:hlink>
        <a:srgbClr val="4D4F53"/>
      </a:hlink>
      <a:folHlink>
        <a:srgbClr val="4D4F5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728bc40-9ebe-4226-96b8-7eafc62ec4c6">3SVQN3J3KJXZ-2-5174</_dlc_DocId>
    <_dlc_DocIdUrl xmlns="b728bc40-9ebe-4226-96b8-7eafc62ec4c6">
      <Url>https://www.aide.oit.va.gov/sites/rba/_layouts/DocIdRedir.aspx?ID=3SVQN3J3KJXZ-2-5174</Url>
      <Description>3SVQN3J3KJXZ-2-5174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D149D57B116C49BD7B761C1264D8CC" ma:contentTypeVersion="1" ma:contentTypeDescription="Create a new document." ma:contentTypeScope="" ma:versionID="d98670c9e564f4e973fd9f96ef100ab2">
  <xsd:schema xmlns:xsd="http://www.w3.org/2001/XMLSchema" xmlns:xs="http://www.w3.org/2001/XMLSchema" xmlns:p="http://schemas.microsoft.com/office/2006/metadata/properties" xmlns:ns2="b728bc40-9ebe-4226-96b8-7eafc62ec4c6" targetNamespace="http://schemas.microsoft.com/office/2006/metadata/properties" ma:root="true" ma:fieldsID="01305487d51d9c304dc8d5f7bdeb4abc" ns2:_="">
    <xsd:import namespace="b728bc40-9ebe-4226-96b8-7eafc62ec4c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8bc40-9ebe-4226-96b8-7eafc62ec4c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669B488-D971-481D-8D8F-E36362E460B9}">
  <ds:schemaRefs>
    <ds:schemaRef ds:uri="http://schemas.microsoft.com/office/2006/documentManagement/types"/>
    <ds:schemaRef ds:uri="http://purl.org/dc/elements/1.1/"/>
    <ds:schemaRef ds:uri="http://purl.org/dc/terms/"/>
    <ds:schemaRef ds:uri="b728bc40-9ebe-4226-96b8-7eafc62ec4c6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65ED34C-D220-4DEE-BDB6-DABBFDFFC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28bc40-9ebe-4226-96b8-7eafc62ec4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FC0FAB-0B7D-4CC7-9047-E33E96DD754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98B1575-7E8E-4074-88A4-6651E60AC0B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34068</TotalTime>
  <Words>598</Words>
  <Application>Microsoft Office PowerPoint</Application>
  <PresentationFormat>On-screen Show (4:3)</PresentationFormat>
  <Paragraphs>227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Georgia</vt:lpstr>
      <vt:lpstr>Symbol</vt:lpstr>
      <vt:lpstr>Times New Roman</vt:lpstr>
      <vt:lpstr>ヒラギノ角ゴ ProN W6</vt:lpstr>
      <vt:lpstr>Office Theme</vt:lpstr>
      <vt:lpstr>BCDSS  Sprint 0 Review &amp; Sprint 1 Planning Meeting</vt:lpstr>
      <vt:lpstr>BCDSS – Sprint 0 Review &amp; Sprint 1 Planning Attendance</vt:lpstr>
      <vt:lpstr>BCDSS – Sprint 0 Review &amp; Sprint 1 Planning Agenda</vt:lpstr>
      <vt:lpstr>BCDSS – Sprint 0 Review &amp; Sprint 1 Planning Objectives</vt:lpstr>
      <vt:lpstr>BCDSS – Sprint 0 Review &amp; Sprint 1 Planning Value Delivered</vt:lpstr>
      <vt:lpstr>BCDSS – Sprint 0 Review &amp; Sprint 1 Planning Challenges</vt:lpstr>
      <vt:lpstr>BCDSS – Sprint 0 Review &amp; Sprint 1 Planning Metrics</vt:lpstr>
      <vt:lpstr>BCDSS – Sprint 0 Review &amp; Sprint 1 Planning Why Retrospectives – Matter?</vt:lpstr>
      <vt:lpstr>BCDSS – Sprint 0 Review &amp; Sprint 1 Planning Retrospective</vt:lpstr>
      <vt:lpstr>BCDSS – Sprint 0 Review &amp; Sprint 1 Planning Program Calendar</vt:lpstr>
      <vt:lpstr>BCDSS – Sprint 0 Review &amp; Sprint 1 Planning Sprint Forward</vt:lpstr>
      <vt:lpstr>BCDSS – Sprint 0 Review &amp; Sprint 1 Planning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VBMS PowerPoint Template</dc:title>
  <dc:creator>Leslie Turner</dc:creator>
  <cp:lastModifiedBy>Darrell Dorman</cp:lastModifiedBy>
  <cp:revision>3530</cp:revision>
  <cp:lastPrinted>2011-11-01T18:32:37Z</cp:lastPrinted>
  <dcterms:created xsi:type="dcterms:W3CDTF">2015-07-14T15:57:28Z</dcterms:created>
  <dcterms:modified xsi:type="dcterms:W3CDTF">2016-05-02T19:36:28Z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0x010100BDD149D57B116C49BD7B761C1264D8CC</vt:lpwstr>
  </property>
  <property fmtid="{D5CDD505-2E9C-101B-9397-08002B2CF9AE}" pid="3" name="Audience">
    <vt:lpwstr>;#Internal VBA;#Other VA;#RO Staff/VBA Employees;#</vt:lpwstr>
  </property>
  <property fmtid="{D5CDD505-2E9C-101B-9397-08002B2CF9AE}" pid="4" name="Description0">
    <vt:lpwstr>Standard VBMS PowerPoint template</vt:lpwstr>
  </property>
  <property fmtid="{D5CDD505-2E9C-101B-9397-08002B2CF9AE}" pid="5" name="Driver">
    <vt:lpwstr>Recurring Communication Channel</vt:lpwstr>
  </property>
  <property fmtid="{D5CDD505-2E9C-101B-9397-08002B2CF9AE}" pid="6" name="Document Type">
    <vt:lpwstr>Template</vt:lpwstr>
  </property>
  <property fmtid="{D5CDD505-2E9C-101B-9397-08002B2CF9AE}" pid="7" name="Date Approved/Distributed">
    <vt:lpwstr>2012-02-06T01:00:00Z</vt:lpwstr>
  </property>
  <property fmtid="{D5CDD505-2E9C-101B-9397-08002B2CF9AE}" pid="8" name="Workstream">
    <vt:lpwstr>Communications</vt:lpwstr>
  </property>
  <property fmtid="{D5CDD505-2E9C-101B-9397-08002B2CF9AE}" pid="9" name="Approver">
    <vt:lpwstr>19357;#Bontempo, Dawn, VBAVACO</vt:lpwstr>
  </property>
  <property fmtid="{D5CDD505-2E9C-101B-9397-08002B2CF9AE}" pid="10" name="_dlc_DocIdItemGuid">
    <vt:lpwstr>e110fe5b-273f-47c7-90f3-671abc273e8e</vt:lpwstr>
  </property>
</Properties>
</file>