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73" r:id="rId7"/>
    <p:sldId id="271" r:id="rId8"/>
    <p:sldId id="272" r:id="rId9"/>
    <p:sldId id="270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434" autoAdjust="0"/>
  </p:normalViewPr>
  <p:slideViewPr>
    <p:cSldViewPr snapToGrid="0">
      <p:cViewPr varScale="1">
        <p:scale>
          <a:sx n="105" d="100"/>
          <a:sy n="105" d="100"/>
        </p:scale>
        <p:origin x="12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i="0" baseline="0">
                <a:effectLst/>
              </a:rPr>
              <a:t>Velocity Chart – based on Story points</a:t>
            </a:r>
            <a:endParaRPr lang="en-US" sz="2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'BCDSS-Sprint Charts'!$B$13</c:f>
              <c:strCache>
                <c:ptCount val="1"/>
                <c:pt idx="0">
                  <c:v>Commited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'BCDSS-Sprint Charts'!$A$14:$A$22</c:f>
              <c:strCache>
                <c:ptCount val="9"/>
                <c:pt idx="0">
                  <c:v>BCDSS Sprint 9</c:v>
                </c:pt>
                <c:pt idx="1">
                  <c:v>BCDSS Sprint 10</c:v>
                </c:pt>
                <c:pt idx="2">
                  <c:v>BCDSS Sprint 11</c:v>
                </c:pt>
                <c:pt idx="3">
                  <c:v>BCDSS Sprint 12</c:v>
                </c:pt>
                <c:pt idx="4">
                  <c:v>BCDSS Sprint 13</c:v>
                </c:pt>
                <c:pt idx="5">
                  <c:v>BCDSS Sprint 14</c:v>
                </c:pt>
                <c:pt idx="6">
                  <c:v>BCDSS Sprint 15</c:v>
                </c:pt>
                <c:pt idx="7">
                  <c:v>BCDSS Sprint 16</c:v>
                </c:pt>
                <c:pt idx="8">
                  <c:v>BCDSS Sprint 17</c:v>
                </c:pt>
              </c:strCache>
            </c:strRef>
          </c:cat>
          <c:val>
            <c:numRef>
              <c:f>'BCDSS-Sprint Charts'!$B$14:$B$22</c:f>
              <c:numCache>
                <c:formatCode>General</c:formatCode>
                <c:ptCount val="9"/>
                <c:pt idx="0">
                  <c:v>8</c:v>
                </c:pt>
                <c:pt idx="1">
                  <c:v>22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ser>
          <c:idx val="1"/>
          <c:order val="1"/>
          <c:tx>
            <c:strRef>
              <c:f>'BCDSS-Sprint Charts'!$C$13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'BCDSS-Sprint Charts'!$A$14:$A$22</c:f>
              <c:strCache>
                <c:ptCount val="9"/>
                <c:pt idx="0">
                  <c:v>BCDSS Sprint 9</c:v>
                </c:pt>
                <c:pt idx="1">
                  <c:v>BCDSS Sprint 10</c:v>
                </c:pt>
                <c:pt idx="2">
                  <c:v>BCDSS Sprint 11</c:v>
                </c:pt>
                <c:pt idx="3">
                  <c:v>BCDSS Sprint 12</c:v>
                </c:pt>
                <c:pt idx="4">
                  <c:v>BCDSS Sprint 13</c:v>
                </c:pt>
                <c:pt idx="5">
                  <c:v>BCDSS Sprint 14</c:v>
                </c:pt>
                <c:pt idx="6">
                  <c:v>BCDSS Sprint 15</c:v>
                </c:pt>
                <c:pt idx="7">
                  <c:v>BCDSS Sprint 16</c:v>
                </c:pt>
                <c:pt idx="8">
                  <c:v>BCDSS Sprint 17</c:v>
                </c:pt>
              </c:strCache>
            </c:strRef>
          </c:cat>
          <c:val>
            <c:numRef>
              <c:f>'BCDSS-Sprint Charts'!$C$14:$C$22</c:f>
              <c:numCache>
                <c:formatCode>General</c:formatCode>
                <c:ptCount val="9"/>
                <c:pt idx="0">
                  <c:v>23</c:v>
                </c:pt>
                <c:pt idx="1">
                  <c:v>19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5342984"/>
        <c:axId val="146963648"/>
        <c:axId val="0"/>
      </c:bar3DChart>
      <c:catAx>
        <c:axId val="145342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963648"/>
        <c:crosses val="autoZero"/>
        <c:auto val="1"/>
        <c:lblAlgn val="ctr"/>
        <c:lblOffset val="100"/>
        <c:noMultiLvlLbl val="0"/>
      </c:catAx>
      <c:valAx>
        <c:axId val="146963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34298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'BCDSS-Sprint Charts'!$N$1</c:f>
              <c:strCache>
                <c:ptCount val="1"/>
                <c:pt idx="0">
                  <c:v>Number of Issues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'BCDSS-Sprint Charts'!$M$2:$M$6</c:f>
              <c:strCache>
                <c:ptCount val="5"/>
                <c:pt idx="0">
                  <c:v>Open</c:v>
                </c:pt>
                <c:pt idx="1">
                  <c:v>Closed</c:v>
                </c:pt>
                <c:pt idx="2">
                  <c:v>Resolved</c:v>
                </c:pt>
                <c:pt idx="3">
                  <c:v>In Progress</c:v>
                </c:pt>
                <c:pt idx="4">
                  <c:v>Reopened</c:v>
                </c:pt>
              </c:strCache>
            </c:strRef>
          </c:cat>
          <c:val>
            <c:numRef>
              <c:f>'BCDSS-Sprint Charts'!$N$2:$N$6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25</c:v>
                </c:pt>
                <c:pt idx="4">
                  <c:v>0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E5608-D7D2-4BF4-A928-E732B70ED596}" type="datetime1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Sprint 8 Review &amp; Sprint 9 Planning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3F1B7-AB4F-4260-9CC0-8F8161F6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5313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A3B25-A7F7-458B-BC42-E1F00822B18D}" type="datetime1">
              <a:rPr lang="en-US" smtClean="0"/>
              <a:t>9/19/2016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Sprint 8 Review &amp; Sprint 9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7BB59-9B82-4D35-8DF6-A0D34E389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8142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566DAC8-05B6-4EFF-92EA-F38BA2D2B3B7}" type="datetime1">
              <a:rPr lang="en-US" smtClean="0"/>
              <a:t>9/19/2016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37BB59-9B82-4D35-8DF6-A0D34E3894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6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1C3D7CC-4AD8-444D-9A9A-F0A18E9626CB}" type="datetime1">
              <a:rPr lang="en-US" smtClean="0"/>
              <a:t>9/19/2016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37BB59-9B82-4D35-8DF6-A0D34E3894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9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78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63662"/>
            <a:ext cx="9144000" cy="1109663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01107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275387"/>
            <a:ext cx="390525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6161469"/>
              </p:ext>
            </p:extLst>
          </p:nvPr>
        </p:nvGraphicFramePr>
        <p:xfrm>
          <a:off x="0" y="6029325"/>
          <a:ext cx="6337300" cy="800100"/>
        </p:xfrm>
        <a:graphic>
          <a:graphicData uri="http://schemas.openxmlformats.org/drawingml/2006/table">
            <a:tbl>
              <a:tblPr firstRow="1" firstCol="1" bandRow="1"/>
              <a:tblGrid>
                <a:gridCol w="1358900"/>
                <a:gridCol w="355600"/>
                <a:gridCol w="4622800"/>
              </a:tblGrid>
              <a:tr h="800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BCDSS</a:t>
                      </a:r>
                      <a:r>
                        <a:rPr lang="en-US" sz="3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BENEFITS CLAIMS DECISION SUPPORT SYSTEM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3" name="Picture 12" descr="U.S. Department of Veterans Affairs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867900" y="6188075"/>
            <a:ext cx="2143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244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8F33D-A5C3-4F92-9EA6-AC188B706B60}" type="datetime1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10 Review &amp; Sprint 11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3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C188-8611-40A8-AE9F-9B19025038FE}" type="datetime1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10 Review &amp; Sprint 11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5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Thin_headerBa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3357"/>
            <a:ext cx="10515600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762D-DE56-4F57-9503-76060B3A4F05}" type="datetime1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10 Review &amp; Sprint 11 Planning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09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59B9-1EE9-47EF-BB6C-67504DA8FC17}" type="datetime1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10 Review &amp; Sprint 11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Thin_headerBa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8577-A35D-49B0-A249-A25B33F709AB}" type="datetime1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10 Review &amp; Sprint 11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06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hin_headerBa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43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2BC6-377A-4587-A199-8CDED6C2FD1B}" type="datetime1">
              <a:rPr lang="en-US" smtClean="0"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10 Review &amp; Sprint 11 Planning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6F0D-43A0-4AD7-B67A-5D7437097694}" type="datetime1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10 Review &amp; Sprint 11 Planning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5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C5E0-841C-4ECA-B414-AD1D65B7B27A}" type="datetime1">
              <a:rPr lang="en-US" smtClean="0"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10 Review &amp; Sprint 11 Planning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2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030C-8260-4814-9CD4-F06D39E89251}" type="datetime1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10 Review &amp; Sprint 11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0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46B7-0DC5-4949-B322-E69634AA9215}" type="datetime1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10 Review &amp; Sprint 11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8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EEBC9-59EA-42BF-BC78-B54DAAF1C6D2}" type="datetime1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Sprint 10 Review &amp; Sprint 11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2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Sprint 10 Review &amp; Sprint 11 Planning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September 19</a:t>
            </a:r>
            <a:r>
              <a:rPr lang="en-US" baseline="30000" dirty="0" smtClean="0">
                <a:solidFill>
                  <a:schemeClr val="tx1"/>
                </a:solidFill>
              </a:rPr>
              <a:t>th</a:t>
            </a:r>
            <a:r>
              <a:rPr lang="en-US" dirty="0" smtClean="0">
                <a:solidFill>
                  <a:schemeClr val="tx1"/>
                </a:solidFill>
              </a:rPr>
              <a:t> 2016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3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Calendar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E9BA-D04C-4610-A96F-A7F00CF99B73}" type="datetime1">
              <a:rPr lang="en-US" smtClean="0"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10 Review &amp; Sprint 11 Planning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10</a:t>
            </a:fld>
            <a:endParaRPr lang="en-US"/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flipH="1" flipV="1">
            <a:off x="4067917" y="3761364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Straight Connector 46"/>
          <p:cNvCxnSpPr>
            <a:cxnSpLocks noChangeShapeType="1"/>
          </p:cNvCxnSpPr>
          <p:nvPr/>
        </p:nvCxnSpPr>
        <p:spPr bwMode="auto">
          <a:xfrm flipV="1">
            <a:off x="0" y="3741166"/>
            <a:ext cx="12192000" cy="739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4" name="Group 77"/>
          <p:cNvGrpSpPr/>
          <p:nvPr/>
        </p:nvGrpSpPr>
        <p:grpSpPr>
          <a:xfrm>
            <a:off x="143637" y="1598634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15" name="Rectangle 14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16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10</a:t>
              </a: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</a:t>
              </a:r>
              <a:r>
                <a:rPr lang="en-US" sz="1500" dirty="0">
                  <a:solidFill>
                    <a:schemeClr val="bg1"/>
                  </a:solidFill>
                  <a:cs typeface="Arial" pitchFamily="34" charset="0"/>
                </a:rPr>
                <a:t>(9/5 - 9/16)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</p:txBody>
        </p:sp>
      </p:grp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 flipH="1" flipV="1">
            <a:off x="1207819" y="3761364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46454" y="3318573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cs typeface="Calibri" pitchFamily="34" charset="0"/>
              </a:rPr>
              <a:t>9</a:t>
            </a:r>
            <a:r>
              <a:rPr lang="en-US" sz="1400" b="1" dirty="0" smtClean="0">
                <a:latin typeface="+mn-lt"/>
                <a:cs typeface="Calibri" pitchFamily="34" charset="0"/>
              </a:rPr>
              <a:t>/16</a:t>
            </a:r>
            <a:r>
              <a:rPr lang="en-US" sz="1400" b="1" dirty="0" smtClean="0">
                <a:solidFill>
                  <a:srgbClr val="FF0000"/>
                </a:solidFill>
                <a:latin typeface="+mn-lt"/>
                <a:cs typeface="Calibri" pitchFamily="34" charset="0"/>
              </a:rPr>
              <a:t> </a:t>
            </a:r>
            <a:endParaRPr lang="en-US" sz="1400" b="1" dirty="0">
              <a:solidFill>
                <a:srgbClr val="FF0000"/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209052" y="3634571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798562" y="3343612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ea typeface="ヒラギノ角ゴ ProN W6"/>
                <a:cs typeface="Calibri" pitchFamily="34" charset="0"/>
              </a:rPr>
              <a:t>10</a:t>
            </a: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/14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55967" y="4775543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 pitchFamily="34" charset="0"/>
              </a:rPr>
              <a:t>12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22" name="Straight Connector 21"/>
          <p:cNvCxnSpPr>
            <a:cxnSpLocks noChangeShapeType="1"/>
            <a:endCxn id="19" idx="4"/>
          </p:cNvCxnSpPr>
          <p:nvPr/>
        </p:nvCxnSpPr>
        <p:spPr bwMode="auto">
          <a:xfrm flipH="1" flipV="1">
            <a:off x="6282077" y="3786971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TextBox 22"/>
          <p:cNvSpPr txBox="1"/>
          <p:nvPr/>
        </p:nvSpPr>
        <p:spPr>
          <a:xfrm>
            <a:off x="3339985" y="4747131"/>
            <a:ext cx="131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 pitchFamily="34" charset="0"/>
              </a:rPr>
              <a:t>11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0454" y="4747131"/>
            <a:ext cx="1924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 10</a:t>
            </a: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Completion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38352" y="5742970"/>
            <a:ext cx="83880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Legend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en-US" sz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-US" sz="1200" dirty="0" smtClean="0"/>
              <a:t>Completed         Not Completed          Future               </a:t>
            </a:r>
            <a:endParaRPr lang="en-US" sz="1200" dirty="0"/>
          </a:p>
        </p:txBody>
      </p:sp>
      <p:sp>
        <p:nvSpPr>
          <p:cNvPr id="26" name="Oval 25"/>
          <p:cNvSpPr/>
          <p:nvPr/>
        </p:nvSpPr>
        <p:spPr bwMode="auto">
          <a:xfrm>
            <a:off x="3238888" y="6081945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969469" y="6064960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139669" y="3645279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942944" y="6064960"/>
            <a:ext cx="14605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597832" y="3337502"/>
            <a:ext cx="10429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cs typeface="Calibri" pitchFamily="34" charset="0"/>
              </a:rPr>
              <a:t>9/30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1" name="AutoShape 2" descr="Image result for 2016 symbol pics"/>
          <p:cNvSpPr>
            <a:spLocks noChangeAspect="1" noChangeArrowheads="1"/>
          </p:cNvSpPr>
          <p:nvPr/>
        </p:nvSpPr>
        <p:spPr bwMode="auto">
          <a:xfrm>
            <a:off x="6646600" y="43850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Oval 31"/>
          <p:cNvSpPr/>
          <p:nvPr/>
        </p:nvSpPr>
        <p:spPr bwMode="auto">
          <a:xfrm>
            <a:off x="3999767" y="3651389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02314" y="2756918"/>
            <a:ext cx="1475342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19063" indent="-119063"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sz="900" dirty="0"/>
              <a:t>Collaborative Deliverable </a:t>
            </a:r>
            <a:endParaRPr lang="en-US" sz="900" dirty="0" smtClean="0"/>
          </a:p>
          <a:p>
            <a:pPr algn="ctr"/>
            <a:r>
              <a:rPr lang="en-US" sz="900" dirty="0" smtClean="0"/>
              <a:t>Package </a:t>
            </a:r>
            <a:r>
              <a:rPr lang="en-US" sz="900" dirty="0"/>
              <a:t>and VASIC 5</a:t>
            </a:r>
          </a:p>
        </p:txBody>
      </p:sp>
      <p:cxnSp>
        <p:nvCxnSpPr>
          <p:cNvPr id="34" name="Straight Connector 33"/>
          <p:cNvCxnSpPr>
            <a:cxnSpLocks noChangeShapeType="1"/>
          </p:cNvCxnSpPr>
          <p:nvPr/>
        </p:nvCxnSpPr>
        <p:spPr bwMode="auto">
          <a:xfrm flipV="1">
            <a:off x="3336700" y="3169195"/>
            <a:ext cx="3285" cy="51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5" name="Oval 34"/>
          <p:cNvSpPr/>
          <p:nvPr/>
        </p:nvSpPr>
        <p:spPr bwMode="auto">
          <a:xfrm>
            <a:off x="3266960" y="3657488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78620" y="3847011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cs typeface="Calibri" pitchFamily="34" charset="0"/>
              </a:rPr>
              <a:t>9</a:t>
            </a:r>
            <a:r>
              <a:rPr lang="en-US" sz="1400" b="1" dirty="0" smtClean="0">
                <a:latin typeface="+mn-lt"/>
                <a:cs typeface="Calibri" pitchFamily="34" charset="0"/>
              </a:rPr>
              <a:t>/23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8666324" y="3651389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8240785" y="3335867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ea typeface="ヒラギノ角ゴ ProN W6"/>
                <a:cs typeface="Calibri" pitchFamily="34" charset="0"/>
              </a:rPr>
              <a:t>10</a:t>
            </a: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/28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09282" y="4760174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 pitchFamily="34" charset="0"/>
              </a:rPr>
              <a:t>13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40" name="Straight Connector 39"/>
          <p:cNvCxnSpPr>
            <a:cxnSpLocks noChangeShapeType="1"/>
            <a:endCxn id="37" idx="4"/>
          </p:cNvCxnSpPr>
          <p:nvPr/>
        </p:nvCxnSpPr>
        <p:spPr bwMode="auto">
          <a:xfrm flipH="1" flipV="1">
            <a:off x="8739349" y="3803789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Oval 40"/>
          <p:cNvSpPr/>
          <p:nvPr/>
        </p:nvSpPr>
        <p:spPr bwMode="auto">
          <a:xfrm>
            <a:off x="11068334" y="3657621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0656177" y="3371208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ea typeface="ヒラギノ角ゴ ProN W6"/>
                <a:cs typeface="Calibri" pitchFamily="34" charset="0"/>
              </a:rPr>
              <a:t>11</a:t>
            </a: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/11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611292" y="4794143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14</a:t>
            </a: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44" name="Straight Connector 43"/>
          <p:cNvCxnSpPr>
            <a:cxnSpLocks noChangeShapeType="1"/>
            <a:endCxn id="41" idx="4"/>
          </p:cNvCxnSpPr>
          <p:nvPr/>
        </p:nvCxnSpPr>
        <p:spPr bwMode="auto">
          <a:xfrm flipH="1" flipV="1">
            <a:off x="11141359" y="3810021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TextBox 44"/>
          <p:cNvSpPr txBox="1"/>
          <p:nvPr/>
        </p:nvSpPr>
        <p:spPr>
          <a:xfrm>
            <a:off x="7461234" y="2743340"/>
            <a:ext cx="1475342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19063" indent="-119063"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sz="900" dirty="0"/>
              <a:t>Collaborative Deliverable </a:t>
            </a:r>
            <a:endParaRPr lang="en-US" sz="900" dirty="0" smtClean="0"/>
          </a:p>
          <a:p>
            <a:pPr algn="ctr"/>
            <a:r>
              <a:rPr lang="en-US" sz="900" dirty="0" smtClean="0"/>
              <a:t>Package </a:t>
            </a:r>
            <a:r>
              <a:rPr lang="en-US" sz="900" dirty="0"/>
              <a:t>and VASIC </a:t>
            </a:r>
            <a:r>
              <a:rPr lang="en-US" sz="900" dirty="0" smtClean="0"/>
              <a:t>6</a:t>
            </a:r>
            <a:endParaRPr lang="en-US" sz="900" dirty="0"/>
          </a:p>
        </p:txBody>
      </p: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V="1">
            <a:off x="8198905" y="3138659"/>
            <a:ext cx="3285" cy="51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Oval 46"/>
          <p:cNvSpPr/>
          <p:nvPr/>
        </p:nvSpPr>
        <p:spPr bwMode="auto">
          <a:xfrm>
            <a:off x="8139046" y="3625033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grpSp>
        <p:nvGrpSpPr>
          <p:cNvPr id="48" name="Group 77"/>
          <p:cNvGrpSpPr/>
          <p:nvPr/>
        </p:nvGrpSpPr>
        <p:grpSpPr>
          <a:xfrm>
            <a:off x="2614179" y="1598634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49" name="Rectangle 48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50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11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(9/16 - 9/30)</a:t>
              </a:r>
            </a:p>
          </p:txBody>
        </p:sp>
      </p:grpSp>
      <p:grpSp>
        <p:nvGrpSpPr>
          <p:cNvPr id="51" name="Group 77"/>
          <p:cNvGrpSpPr/>
          <p:nvPr/>
        </p:nvGrpSpPr>
        <p:grpSpPr>
          <a:xfrm>
            <a:off x="5112036" y="1578839"/>
            <a:ext cx="2104264" cy="603504"/>
            <a:chOff x="200929" y="947005"/>
            <a:chExt cx="2743200" cy="606723"/>
          </a:xfrm>
          <a:solidFill>
            <a:srgbClr val="002060"/>
          </a:solidFill>
        </p:grpSpPr>
        <p:sp>
          <p:nvSpPr>
            <p:cNvPr id="52" name="Rectangle 51"/>
            <p:cNvSpPr/>
            <p:nvPr/>
          </p:nvSpPr>
          <p:spPr bwMode="auto">
            <a:xfrm>
              <a:off x="200929" y="94700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53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12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(10/3 - 10/14)</a:t>
              </a:r>
            </a:p>
          </p:txBody>
        </p:sp>
      </p:grpSp>
      <p:grpSp>
        <p:nvGrpSpPr>
          <p:cNvPr id="54" name="Group 77"/>
          <p:cNvGrpSpPr/>
          <p:nvPr/>
        </p:nvGrpSpPr>
        <p:grpSpPr>
          <a:xfrm>
            <a:off x="7512715" y="1588627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55" name="Rectangle 54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56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13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(10/17 - 10/28)</a:t>
              </a:r>
            </a:p>
          </p:txBody>
        </p:sp>
      </p:grp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7750706" y="3835329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cs typeface="Calibri" pitchFamily="34" charset="0"/>
              </a:rPr>
              <a:t>10</a:t>
            </a:r>
            <a:r>
              <a:rPr lang="en-US" sz="1400" b="1" dirty="0" smtClean="0">
                <a:latin typeface="+mn-lt"/>
                <a:cs typeface="Calibri" pitchFamily="34" charset="0"/>
              </a:rPr>
              <a:t>/21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grpSp>
        <p:nvGrpSpPr>
          <p:cNvPr id="62" name="Group 77"/>
          <p:cNvGrpSpPr/>
          <p:nvPr/>
        </p:nvGrpSpPr>
        <p:grpSpPr>
          <a:xfrm>
            <a:off x="9982201" y="1578839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63" name="Rectangle 62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64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14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(10/31 - 11/11)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147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Forward (Sprint </a:t>
            </a:r>
            <a:r>
              <a:rPr lang="en-US" dirty="0" smtClean="0"/>
              <a:t>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Complete Modeling </a:t>
            </a:r>
            <a:r>
              <a:rPr lang="en-US" dirty="0"/>
              <a:t>engine database structure</a:t>
            </a:r>
          </a:p>
          <a:p>
            <a:r>
              <a:rPr lang="en-US" dirty="0" smtClean="0"/>
              <a:t>Implementation of Modeling engine web </a:t>
            </a:r>
            <a:r>
              <a:rPr lang="en-US" dirty="0"/>
              <a:t>service </a:t>
            </a:r>
            <a:r>
              <a:rPr lang="en-US" dirty="0" smtClean="0"/>
              <a:t>and </a:t>
            </a:r>
            <a:r>
              <a:rPr lang="en-US" dirty="0"/>
              <a:t>integration framework </a:t>
            </a:r>
            <a:r>
              <a:rPr lang="en-US" dirty="0" smtClean="0"/>
              <a:t>design</a:t>
            </a:r>
          </a:p>
          <a:p>
            <a:pPr lvl="1"/>
            <a:r>
              <a:rPr lang="en-US" dirty="0"/>
              <a:t>Develop </a:t>
            </a:r>
            <a:r>
              <a:rPr lang="en-US" dirty="0" smtClean="0"/>
              <a:t>SOAP based web service for the Modeling Engine implementation </a:t>
            </a:r>
            <a:r>
              <a:rPr lang="en-US" dirty="0"/>
              <a:t>using Java, Jaxws </a:t>
            </a:r>
            <a:r>
              <a:rPr lang="en-US" dirty="0" smtClean="0"/>
              <a:t>APIs</a:t>
            </a:r>
          </a:p>
          <a:p>
            <a:pPr lvl="1"/>
            <a:r>
              <a:rPr lang="en-US" dirty="0"/>
              <a:t>Configure </a:t>
            </a:r>
            <a:r>
              <a:rPr lang="en-US" dirty="0" err="1"/>
              <a:t>SoapUI</a:t>
            </a:r>
            <a:r>
              <a:rPr lang="en-US" dirty="0"/>
              <a:t> in local </a:t>
            </a:r>
            <a:r>
              <a:rPr lang="en-US" dirty="0" smtClean="0"/>
              <a:t>and </a:t>
            </a:r>
            <a:r>
              <a:rPr lang="en-US" dirty="0"/>
              <a:t>FTL </a:t>
            </a:r>
            <a:r>
              <a:rPr lang="en-US" dirty="0" smtClean="0"/>
              <a:t>environment</a:t>
            </a:r>
          </a:p>
          <a:p>
            <a:pPr lvl="1"/>
            <a:r>
              <a:rPr lang="en-US" dirty="0"/>
              <a:t>Create mock service using </a:t>
            </a:r>
            <a:r>
              <a:rPr lang="en-US" dirty="0" smtClean="0"/>
              <a:t>SOAPUI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0D32-AEF5-463C-84E5-D91E18E28A46}" type="datetime1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10 Review &amp; Sprint 11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159E8-6A54-4D36-B714-5EE690F6BCC9}" type="datetime1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10 Review &amp; Sprint 11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12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50869" y="1405955"/>
            <a:ext cx="1890261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?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75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48C7F-4321-4892-AC75-D0125C379C8B}" type="datetime1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10 Review &amp; Sprint 11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29524" y="3017297"/>
            <a:ext cx="493295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Thank you!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985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B5E0-7D6F-43C5-841F-B3837BA8FBD0}" type="datetime1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10 Review &amp; Sprint 11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529613"/>
              </p:ext>
            </p:extLst>
          </p:nvPr>
        </p:nvGraphicFramePr>
        <p:xfrm>
          <a:off x="1186004" y="1399143"/>
          <a:ext cx="10167796" cy="49572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8954"/>
                <a:gridCol w="2924366"/>
                <a:gridCol w="2414476"/>
              </a:tblGrid>
              <a:tr h="232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Office SME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Name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Attendance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3204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Veteran Health Administration Innovations Program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OBPI Representative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Casey Curry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Product Owner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Elizabeth Wollin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smtClean="0">
                          <a:effectLst/>
                          <a:latin typeface="+mn-lt"/>
                        </a:rPr>
                        <a:t>*</a:t>
                      </a:r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Innovation Coordinator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Heath A Forney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OBPI Representative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Kaitlin Conron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Comp Services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Matthew Padula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Comp Services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Paul J Shute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smtClean="0">
                          <a:effectLst/>
                          <a:latin typeface="+mn-lt"/>
                        </a:rPr>
                        <a:t>*</a:t>
                      </a:r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OSP Liaison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Sarah Wear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smtClean="0">
                          <a:effectLst/>
                          <a:latin typeface="+mn-lt"/>
                        </a:rPr>
                        <a:t>OBPI </a:t>
                      </a:r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Representative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Sasha Gillian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SME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VILAYPHONG SENTHEP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smtClean="0"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Office of Strategic Planning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Sarah Wear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OBPI Representative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Ellen</a:t>
                      </a: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Rosen</a:t>
                      </a: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(Evoke)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Office of Strategic Planning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Jessica</a:t>
                      </a: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Eberhardt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Pro Sphere (BCDSS)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Bhupinder Pal. Singh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Pro Sphere (BCDSS)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Chiranjeevi Puttaswamy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smtClean="0"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Pro Sphere (BCDSS)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Darrell Dorman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smtClean="0"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PWS (BCDSS)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David Teague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Pro Sphere (BCDSS)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Dominic Yeh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smtClean="0">
                          <a:effectLst/>
                          <a:latin typeface="+mn-lt"/>
                        </a:rPr>
                        <a:t>*</a:t>
                      </a:r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Pro Sphere (BCDSS)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Erik Rothwell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smtClean="0">
                          <a:effectLst/>
                          <a:latin typeface="+mn-lt"/>
                        </a:rPr>
                        <a:t>*</a:t>
                      </a:r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Pro Sphere (BCDSS)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Ganesh Panneer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Pro Sphere (BCDSS)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Jeffrey Bamba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Pro Sphere (BCDSS)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Masud Habib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smtClean="0">
                          <a:effectLst/>
                          <a:latin typeface="+mn-lt"/>
                        </a:rPr>
                        <a:t>*</a:t>
                      </a:r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Pro Sphere (BCDSS)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Vasudeva Rayapati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smtClean="0">
                          <a:effectLst/>
                          <a:latin typeface="+mn-lt"/>
                        </a:rPr>
                        <a:t>*</a:t>
                      </a:r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18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000" dirty="0"/>
              <a:t>Objectives</a:t>
            </a:r>
          </a:p>
          <a:p>
            <a:r>
              <a:rPr lang="en-US" sz="2000" dirty="0"/>
              <a:t>Value Delivered</a:t>
            </a:r>
          </a:p>
          <a:p>
            <a:r>
              <a:rPr lang="en-US" sz="2000" dirty="0" smtClean="0"/>
              <a:t>Challenges</a:t>
            </a:r>
          </a:p>
          <a:p>
            <a:r>
              <a:rPr lang="en-US" sz="2000" dirty="0" smtClean="0"/>
              <a:t>Demonstration</a:t>
            </a:r>
          </a:p>
          <a:p>
            <a:r>
              <a:rPr lang="en-US" sz="2000" dirty="0" smtClean="0"/>
              <a:t>Retrospective</a:t>
            </a:r>
            <a:endParaRPr lang="en-US" sz="2000" dirty="0"/>
          </a:p>
          <a:p>
            <a:r>
              <a:rPr lang="en-US" sz="2000" dirty="0"/>
              <a:t>Program Calendar</a:t>
            </a:r>
          </a:p>
          <a:p>
            <a:r>
              <a:rPr lang="en-US" sz="2000" dirty="0"/>
              <a:t>Sprint Forward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4B2D-88D2-4B7F-8634-1560B8FD390F}" type="datetime1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10 Review &amp; Sprint 11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7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 - </a:t>
            </a:r>
            <a:r>
              <a:rPr lang="en-US" dirty="0"/>
              <a:t>Value Delivered (Sprint </a:t>
            </a:r>
            <a:r>
              <a:rPr lang="en-US" dirty="0" smtClean="0"/>
              <a:t>10)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895D-A892-4AE6-B1E9-8CE7BC45DE8C}" type="datetime1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10 Review &amp; Sprint 11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663285"/>
              </p:ext>
            </p:extLst>
          </p:nvPr>
        </p:nvGraphicFramePr>
        <p:xfrm>
          <a:off x="838200" y="1557866"/>
          <a:ext cx="10515600" cy="4825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2668">
                  <a:extLst>
                    <a:ext uri="{9D8B030D-6E8A-4147-A177-3AD203B41FA5}">
                      <a16:colId xmlns:a16="http://schemas.microsoft.com/office/drawing/2014/main" xmlns="" val="4123269079"/>
                    </a:ext>
                  </a:extLst>
                </a:gridCol>
                <a:gridCol w="5262932">
                  <a:extLst>
                    <a:ext uri="{9D8B030D-6E8A-4147-A177-3AD203B41FA5}">
                      <a16:colId xmlns:a16="http://schemas.microsoft.com/office/drawing/2014/main" xmlns="" val="3574926468"/>
                    </a:ext>
                  </a:extLst>
                </a:gridCol>
              </a:tblGrid>
              <a:tr h="3155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Objectives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Value Delivered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0865463"/>
                  </a:ext>
                </a:extLst>
              </a:tr>
              <a:tr h="186156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dirty="0" smtClean="0"/>
                        <a:t>To conduct design review sessions for Modeling engine components (Framework and Utilities)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dirty="0" smtClean="0"/>
                        <a:t>Create Data base structure and tables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dirty="0" smtClean="0"/>
                        <a:t>Identify components, frameworks required for modeling engine.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dirty="0" smtClean="0"/>
                        <a:t>Analyze</a:t>
                      </a:r>
                      <a:r>
                        <a:rPr lang="en-US" sz="1400" b="0" baseline="0" dirty="0" smtClean="0"/>
                        <a:t> and </a:t>
                      </a:r>
                      <a:r>
                        <a:rPr lang="en-US" sz="1400" b="0" dirty="0" smtClean="0"/>
                        <a:t>document</a:t>
                      </a:r>
                      <a:r>
                        <a:rPr lang="en-US" sz="1400" b="0" baseline="0" dirty="0" smtClean="0"/>
                        <a:t> rating calculations for Knee and Ear models.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dirty="0" smtClean="0"/>
                        <a:t>To Improve Dashboard functionalities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dirty="0" smtClean="0"/>
                        <a:t>Administrator Dashboard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dirty="0" smtClean="0"/>
                        <a:t>Add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Analyzed Distributed Data Model (DDM) tables for modeling engine.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Designed</a:t>
                      </a:r>
                      <a:r>
                        <a:rPr lang="en-US" sz="1400" baseline="0" dirty="0" smtClean="0"/>
                        <a:t> and analyzed modeling engine process flow, components and utilities.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Updates to Administrator Dashboard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Ability</a:t>
                      </a:r>
                      <a:r>
                        <a:rPr lang="en-US" sz="1400" baseline="0" dirty="0" smtClean="0"/>
                        <a:t> to Add user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Edit User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Reset 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4439345"/>
                  </a:ext>
                </a:extLst>
              </a:tr>
              <a:tr h="1419840">
                <a:tc>
                  <a:txBody>
                    <a:bodyPr/>
                    <a:lstStyle/>
                    <a:p>
                      <a:r>
                        <a:rPr lang="en-US" sz="1400" b="1" dirty="0"/>
                        <a:t>Requirements </a:t>
                      </a:r>
                      <a:r>
                        <a:rPr lang="en-US" sz="1400" b="1" dirty="0" smtClean="0"/>
                        <a:t>Updates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 smtClean="0"/>
                        <a:t>Accept/Reject functionality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Created</a:t>
                      </a:r>
                      <a:r>
                        <a:rPr lang="en-US" sz="1400" baseline="0" dirty="0" smtClean="0"/>
                        <a:t> a Change Request Analysis report on the </a:t>
                      </a:r>
                      <a:r>
                        <a:rPr lang="en-US" sz="1400" dirty="0" smtClean="0"/>
                        <a:t>Accept / Reject functionality</a:t>
                      </a:r>
                      <a:r>
                        <a:rPr lang="en-US" sz="1400" baseline="0" dirty="0" smtClean="0"/>
                        <a:t> along with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Process flow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Use</a:t>
                      </a:r>
                      <a:r>
                        <a:rPr lang="en-US" sz="1400" baseline="0" dirty="0" smtClean="0"/>
                        <a:t> cases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Assumptions and Questions</a:t>
                      </a:r>
                      <a:endParaRPr lang="en-US" sz="1400" dirty="0" smtClean="0"/>
                    </a:p>
                  </a:txBody>
                  <a:tcPr/>
                </a:tc>
              </a:tr>
              <a:tr h="865007">
                <a:tc>
                  <a:txBody>
                    <a:bodyPr/>
                    <a:lstStyle/>
                    <a:p>
                      <a:r>
                        <a:rPr lang="en-US" sz="1400" b="1" dirty="0"/>
                        <a:t>FTL Deployment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Deployed </a:t>
                      </a:r>
                      <a:r>
                        <a:rPr lang="en-US" sz="1400" dirty="0"/>
                        <a:t>Sprint </a:t>
                      </a:r>
                      <a:r>
                        <a:rPr lang="en-US" sz="1400" dirty="0" smtClean="0"/>
                        <a:t>10 </a:t>
                      </a:r>
                      <a:r>
                        <a:rPr lang="en-US" sz="1400" dirty="0"/>
                        <a:t>code updates to Development and Test environments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3365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82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/>
              <a:t>No Challenges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6562-9F5A-4904-9D8F-548B4D573902}" type="datetime1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10 Review &amp; Sprint 11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4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/>
              <a:t>Demonstration of Administrator Dashboard</a:t>
            </a:r>
          </a:p>
          <a:p>
            <a:pPr lvl="1"/>
            <a:r>
              <a:rPr lang="en-US" dirty="0" smtClean="0"/>
              <a:t>Edit User</a:t>
            </a:r>
          </a:p>
          <a:p>
            <a:pPr lvl="1"/>
            <a:r>
              <a:rPr lang="en-US" dirty="0" smtClean="0"/>
              <a:t>Reset Password</a:t>
            </a:r>
          </a:p>
          <a:p>
            <a:pPr lvl="1"/>
            <a:r>
              <a:rPr lang="en-US" dirty="0" smtClean="0"/>
              <a:t>Create New User</a:t>
            </a:r>
          </a:p>
          <a:p>
            <a:pPr marL="0" indent="0">
              <a:buNone/>
            </a:pPr>
            <a:r>
              <a:rPr lang="en-US" dirty="0" smtClean="0"/>
              <a:t>Demonstration of Rater/Modeling Agent Dashboard</a:t>
            </a:r>
          </a:p>
          <a:p>
            <a:pPr lvl="1"/>
            <a:r>
              <a:rPr lang="en-US" dirty="0" smtClean="0"/>
              <a:t>Using Filter</a:t>
            </a:r>
          </a:p>
          <a:p>
            <a:pPr lvl="1"/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6562-9F5A-4904-9D8F-548B4D573902}" type="datetime1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10 Review &amp; Sprint 11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7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– Velocity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A6DF-FC3F-4491-AD54-1CDFBB43E92D}" type="datetime1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Sprint 10 Review &amp; Sprint 11 Planning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018353"/>
              </p:ext>
            </p:extLst>
          </p:nvPr>
        </p:nvGraphicFramePr>
        <p:xfrm>
          <a:off x="838200" y="1438834"/>
          <a:ext cx="10515600" cy="4787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042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– Number of Tasks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089E-1294-4344-BCE6-FCCBE582559F}" type="datetime1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Sprint 10 Review &amp; Sprint 11 Planning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8428193"/>
              </p:ext>
            </p:extLst>
          </p:nvPr>
        </p:nvGraphicFramePr>
        <p:xfrm>
          <a:off x="838200" y="1438834"/>
          <a:ext cx="10515600" cy="4917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912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</a:t>
            </a:r>
            <a:r>
              <a:rPr lang="en-US" dirty="0" smtClean="0"/>
              <a:t>10 </a:t>
            </a:r>
            <a:r>
              <a:rPr lang="en-US" dirty="0"/>
              <a:t>Retrospective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8339-6F8D-4411-BD6F-5E5E66678C68}" type="datetime1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10 Review &amp; Sprint 11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9</a:t>
            </a:fld>
            <a:endParaRPr lang="en-US"/>
          </a:p>
        </p:txBody>
      </p:sp>
      <p:sp>
        <p:nvSpPr>
          <p:cNvPr id="12" name="Text Placeholder 7"/>
          <p:cNvSpPr>
            <a:spLocks noGrp="1"/>
          </p:cNvSpPr>
          <p:nvPr>
            <p:ph type="body" idx="1"/>
          </p:nvPr>
        </p:nvSpPr>
        <p:spPr>
          <a:xfrm>
            <a:off x="838200" y="1560113"/>
            <a:ext cx="5157787" cy="390526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  <a:effectLst>
            <a:outerShdw blurRad="50800" dist="38100" dir="2700000" algn="tl" rotWithShape="0">
              <a:schemeClr val="accent3">
                <a:alpha val="40000"/>
              </a:schemeClr>
            </a:outerShdw>
          </a:effectLst>
        </p:spPr>
        <p:txBody>
          <a:bodyPr>
            <a:noAutofit/>
          </a:bodyPr>
          <a:lstStyle/>
          <a:p>
            <a:r>
              <a:rPr lang="en-US" b="0" dirty="0"/>
              <a:t>What went well?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half" idx="2"/>
          </p:nvPr>
        </p:nvSpPr>
        <p:spPr>
          <a:xfrm>
            <a:off x="838200" y="1950639"/>
            <a:ext cx="5157787" cy="420489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/>
              <a:t>Good communication between the team</a:t>
            </a:r>
          </a:p>
          <a:p>
            <a:r>
              <a:rPr lang="en-US" sz="2000" dirty="0" smtClean="0"/>
              <a:t>Immediate bug fixes for the issues reported in the current sprint</a:t>
            </a:r>
          </a:p>
          <a:p>
            <a:r>
              <a:rPr lang="en-US" sz="2000" dirty="0" smtClean="0"/>
              <a:t>Quality time spent on the code and document reviews</a:t>
            </a:r>
          </a:p>
          <a:p>
            <a:r>
              <a:rPr lang="en-US" sz="2000" dirty="0" smtClean="0"/>
              <a:t>Good interactive meetings for Accept/Reject functionality; Would like to see the same kind of Interactive </a:t>
            </a:r>
            <a:r>
              <a:rPr lang="en-US" sz="2000" dirty="0"/>
              <a:t>r</a:t>
            </a:r>
            <a:r>
              <a:rPr lang="en-US" sz="2000" dirty="0" smtClean="0"/>
              <a:t>equirement gathering meetings in future;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72200" y="1560114"/>
            <a:ext cx="5183188" cy="390525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  <a:effectLst>
            <a:outerShdw blurRad="50800" dist="38100" dir="5400000" algn="t" rotWithShape="0">
              <a:schemeClr val="tx2">
                <a:alpha val="40000"/>
              </a:schemeClr>
            </a:outerShdw>
          </a:effectLst>
        </p:spPr>
        <p:txBody>
          <a:bodyPr>
            <a:normAutofit fontScale="92500" lnSpcReduction="10000"/>
          </a:bodyPr>
          <a:lstStyle/>
          <a:p>
            <a:r>
              <a:rPr lang="en-US" b="0" dirty="0" smtClean="0"/>
              <a:t>What can Improve?</a:t>
            </a:r>
            <a:endParaRPr lang="en-US" b="0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4"/>
          </p:nvPr>
        </p:nvSpPr>
        <p:spPr>
          <a:xfrm>
            <a:off x="6172200" y="1950639"/>
            <a:ext cx="5183188" cy="420489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Periodic Review of Sprint Backlog – with team to get updates on the user story prioritization</a:t>
            </a:r>
          </a:p>
        </p:txBody>
      </p:sp>
    </p:spTree>
    <p:extLst>
      <p:ext uri="{BB962C8B-B14F-4D97-AF65-F5344CB8AC3E}">
        <p14:creationId xmlns:p14="http://schemas.microsoft.com/office/powerpoint/2010/main" val="74976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662</Words>
  <Application>Microsoft Office PowerPoint</Application>
  <PresentationFormat>Widescreen</PresentationFormat>
  <Paragraphs>209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ヒラギノ角ゴ ProN W6</vt:lpstr>
      <vt:lpstr>Office Theme</vt:lpstr>
      <vt:lpstr>Sprint 10 Review &amp; Sprint 11 Planning</vt:lpstr>
      <vt:lpstr>Attendance</vt:lpstr>
      <vt:lpstr>Agenda</vt:lpstr>
      <vt:lpstr>Objectives  - Value Delivered (Sprint 10)</vt:lpstr>
      <vt:lpstr>Challenges</vt:lpstr>
      <vt:lpstr>Demonstration</vt:lpstr>
      <vt:lpstr>Metrics – Velocity</vt:lpstr>
      <vt:lpstr>Metrics – Number of Tasks </vt:lpstr>
      <vt:lpstr>Sprint 10 Retrospective</vt:lpstr>
      <vt:lpstr>Program Calendar</vt:lpstr>
      <vt:lpstr>Sprint Forward (Sprint 11)</vt:lpstr>
      <vt:lpstr>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BCDSS</dc:title>
  <dc:creator>Ganesh Panneer</dc:creator>
  <cp:lastModifiedBy>Darrell Dorman</cp:lastModifiedBy>
  <cp:revision>108</cp:revision>
  <dcterms:created xsi:type="dcterms:W3CDTF">2016-08-15T18:33:13Z</dcterms:created>
  <dcterms:modified xsi:type="dcterms:W3CDTF">2016-09-19T20:28:50Z</dcterms:modified>
</cp:coreProperties>
</file>