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4"/>
  </p:sldMasterIdLst>
  <p:notesMasterIdLst>
    <p:notesMasterId r:id="rId21"/>
  </p:notesMasterIdLst>
  <p:handoutMasterIdLst>
    <p:handoutMasterId r:id="rId22"/>
  </p:handoutMasterIdLst>
  <p:sldIdLst>
    <p:sldId id="257" r:id="rId5"/>
    <p:sldId id="337" r:id="rId6"/>
    <p:sldId id="336" r:id="rId7"/>
    <p:sldId id="351" r:id="rId8"/>
    <p:sldId id="346" r:id="rId9"/>
    <p:sldId id="343" r:id="rId10"/>
    <p:sldId id="296" r:id="rId11"/>
    <p:sldId id="297" r:id="rId12"/>
    <p:sldId id="286" r:id="rId13"/>
    <p:sldId id="340" r:id="rId14"/>
    <p:sldId id="350" r:id="rId15"/>
    <p:sldId id="349" r:id="rId16"/>
    <p:sldId id="333" r:id="rId17"/>
    <p:sldId id="348" r:id="rId18"/>
    <p:sldId id="274" r:id="rId19"/>
    <p:sldId id="33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Walsh" initials="J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71781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4569-8C82-49A3-827F-7C2120CEF6C1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5C62-D74A-4FB7-A48C-223A889FA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767F-7D56-48A0-BDB5-E9C7843B1C92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B507-ECCA-4512-8E75-63404AF37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5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Presented</a:t>
            </a:r>
            <a:r>
              <a:rPr lang="en-US" baseline="0" dirty="0" smtClean="0"/>
              <a:t> by: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 Michalak, PMP, CSM</a:t>
            </a:r>
          </a:p>
          <a:p>
            <a:r>
              <a:rPr lang="en-US" baseline="0" dirty="0" smtClean="0"/>
              <a:t>New Models of Health Care, OED</a:t>
            </a:r>
          </a:p>
          <a:p>
            <a:r>
              <a:rPr lang="en-US" baseline="0" dirty="0" smtClean="0"/>
              <a:t>Albany, OIFO</a:t>
            </a:r>
          </a:p>
          <a:p>
            <a:r>
              <a:rPr lang="en-US" baseline="0" dirty="0" smtClean="0"/>
              <a:t>518-449-0242 (office)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 free to use all or some of this presentation but give credit to the appropriate source and authors to avoid any copyright issues.  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>
                <a:solidFill>
                  <a:srgbClr val="1E1F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52916"/>
            <a:ext cx="84582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A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01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525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BB6207-8D79-4529-92A3-75C97F25894A}" type="datetimeFigureOut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E1F58"/>
          </a:solidFill>
          <a:latin typeface="+mn-lt"/>
          <a:ea typeface="+mn-ea"/>
          <a:cs typeface="+mn-cs"/>
        </a:defRPr>
      </a:lvl1pPr>
      <a:lvl2pPr marL="631825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 kern="1200">
          <a:solidFill>
            <a:srgbClr val="1E1F58"/>
          </a:solidFill>
          <a:latin typeface="+mn-lt"/>
          <a:ea typeface="+mn-ea"/>
          <a:cs typeface="+mn-cs"/>
        </a:defRPr>
      </a:lvl2pPr>
      <a:lvl3pPr marL="10350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 kern="1200">
          <a:solidFill>
            <a:srgbClr val="1E1F58"/>
          </a:solidFill>
          <a:latin typeface="+mn-lt"/>
          <a:ea typeface="+mn-ea"/>
          <a:cs typeface="+mn-cs"/>
        </a:defRPr>
      </a:lvl3pPr>
      <a:lvl4pPr marL="14922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1400" kern="1200">
          <a:solidFill>
            <a:srgbClr val="1E1F58"/>
          </a:solidFill>
          <a:latin typeface="+mn-lt"/>
          <a:ea typeface="+mn-ea"/>
          <a:cs typeface="+mn-cs"/>
        </a:defRPr>
      </a:lvl4pPr>
      <a:lvl5pPr marL="1828800" indent="-1682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200" kern="1200">
          <a:solidFill>
            <a:srgbClr val="1E1F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craig.davis3@va.gov" TargetMode="External"/><Relationship Id="rId3" Type="http://schemas.openxmlformats.org/officeDocument/2006/relationships/hyperlink" Target="mailto:Meghan.Mccloskey@va.gov" TargetMode="External"/><Relationship Id="rId7" Type="http://schemas.openxmlformats.org/officeDocument/2006/relationships/hyperlink" Target="mailto:Kristopher.Teague@va.gov" TargetMode="External"/><Relationship Id="rId2" Type="http://schemas.openxmlformats.org/officeDocument/2006/relationships/hyperlink" Target="mailto:Matthew.Ginty@va.gov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Janet.Colyard@va.gov" TargetMode="External"/><Relationship Id="rId11" Type="http://schemas.openxmlformats.org/officeDocument/2006/relationships/hyperlink" Target="mailto:george.knight@va.gov" TargetMode="External"/><Relationship Id="rId5" Type="http://schemas.openxmlformats.org/officeDocument/2006/relationships/hyperlink" Target="mailto:Matthew.Newell@va.gov" TargetMode="External"/><Relationship Id="rId10" Type="http://schemas.openxmlformats.org/officeDocument/2006/relationships/hyperlink" Target="mailto:margaret.raisch@va.gov" TargetMode="External"/><Relationship Id="rId4" Type="http://schemas.openxmlformats.org/officeDocument/2006/relationships/hyperlink" Target="mailto:Kendra.Archbald@va.gov" TargetMode="External"/><Relationship Id="rId9" Type="http://schemas.openxmlformats.org/officeDocument/2006/relationships/hyperlink" Target="mailto:michael.cortright@va.go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John.Lechman@va.gov" TargetMode="External"/><Relationship Id="rId13" Type="http://schemas.openxmlformats.org/officeDocument/2006/relationships/hyperlink" Target="mailto:Don.Lees@va.gov" TargetMode="External"/><Relationship Id="rId3" Type="http://schemas.openxmlformats.org/officeDocument/2006/relationships/hyperlink" Target="mailto:Jack.Staudt@va.gov" TargetMode="External"/><Relationship Id="rId7" Type="http://schemas.openxmlformats.org/officeDocument/2006/relationships/hyperlink" Target="mailto:Robert.Vanarsdale@va.gov" TargetMode="External"/><Relationship Id="rId12" Type="http://schemas.openxmlformats.org/officeDocument/2006/relationships/hyperlink" Target="mailto:Robert.Silverman@va.gov" TargetMode="External"/><Relationship Id="rId2" Type="http://schemas.openxmlformats.org/officeDocument/2006/relationships/hyperlink" Target="mailto:Carolyn.Gutowski@va.gov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George.Knight@va.gov" TargetMode="External"/><Relationship Id="rId11" Type="http://schemas.openxmlformats.org/officeDocument/2006/relationships/hyperlink" Target="mailto:Ruth.Gholz@va.gov" TargetMode="External"/><Relationship Id="rId5" Type="http://schemas.openxmlformats.org/officeDocument/2006/relationships/hyperlink" Target="mailto:Vaiyapuri.Subramaniam@va.gov" TargetMode="External"/><Relationship Id="rId10" Type="http://schemas.openxmlformats.org/officeDocument/2006/relationships/hyperlink" Target="mailto:Clarice.Grens@va.gov" TargetMode="External"/><Relationship Id="rId4" Type="http://schemas.openxmlformats.org/officeDocument/2006/relationships/hyperlink" Target="mailto:William.Kulas@va.gov" TargetMode="External"/><Relationship Id="rId9" Type="http://schemas.openxmlformats.org/officeDocument/2006/relationships/hyperlink" Target="mailto:Daniel.Erwin@va.gov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yuki.olinger@hp.com" TargetMode="External"/><Relationship Id="rId3" Type="http://schemas.openxmlformats.org/officeDocument/2006/relationships/hyperlink" Target="mailto:carol.greening@hp.com" TargetMode="External"/><Relationship Id="rId7" Type="http://schemas.openxmlformats.org/officeDocument/2006/relationships/hyperlink" Target="mailto:nana.frimpong@hp.com" TargetMode="External"/><Relationship Id="rId2" Type="http://schemas.openxmlformats.org/officeDocument/2006/relationships/hyperlink" Target="mailto:brittany.jackson@hp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terrie.hohimer@hp.com" TargetMode="External"/><Relationship Id="rId5" Type="http://schemas.openxmlformats.org/officeDocument/2006/relationships/hyperlink" Target="mailto:nicole.watt@hp.com" TargetMode="External"/><Relationship Id="rId4" Type="http://schemas.openxmlformats.org/officeDocument/2006/relationships/hyperlink" Target="mailto:jay.heroux@hp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/>
          <a:lstStyle/>
          <a:p>
            <a:r>
              <a:rPr lang="en-US" sz="3600" b="1" i="1" dirty="0">
                <a:solidFill>
                  <a:srgbClr val="002060"/>
                </a:solidFill>
              </a:rPr>
              <a:t>Innovation #665 Hazardous </a:t>
            </a:r>
            <a:r>
              <a:rPr lang="en-US" sz="3600" b="1" i="1" dirty="0" smtClean="0">
                <a:solidFill>
                  <a:srgbClr val="002060"/>
                </a:solidFill>
              </a:rPr>
              <a:t>Pharmaceuticals 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dirty="0" smtClean="0"/>
              <a:t>Project Kickoff Meeting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rgbClr val="002060"/>
                </a:solidFill>
              </a:rPr>
              <a:t>February 19, 2013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On-boarding Status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86716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10 Resources for the Project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 from HPES 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1 Tech writer resource from Flexion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Government Furnished Equipment (GFE)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Not Applicable, folks will be accessing the VA Sandbox – outside of VA firewall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Non-Disclosure Agreement (NDA)/PIV/Security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identified resources are already onboard and have clearance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Reciprocity packets sent to COR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endParaRPr lang="en-US" sz="2600" i="1" dirty="0" smtClean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COR Items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 smtClean="0"/>
              <a:t>COR Role in this Project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COR is Eyes and Ears of the CO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Receive and Evaluate Deliverables (as part of SME Team)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Certify Invoices 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Help Resolve Problems, Issues, or Delays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Maintain Scope of Work 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Consult with CO when Contractual Issues Arise (Scope Issues, Modifications, etc.)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 smtClean="0"/>
              <a:t>On-Boarding Requirements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Status of On-Boarding Package Reviews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Annual Mandatory Training Updates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Reciprocation Request with VA SIC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 smtClean="0"/>
              <a:t>Sandbox Access and Setup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/>
              <a:t>Web Help Desk Accounts and Sandbox Accounts (Wikis and Persistent Virtual Environment)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/>
              <a:t>Technical Sandbox Call with Craig Davis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/>
              <a:t>Working on Getting Information on NDF/PPS-N 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COR Items (cont.)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 smtClean="0"/>
              <a:t>Deliverable and Invoice Submissions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All Deliverables should be Sent to Innovator, COR, and SME Team (CO is Optional Unless They Deem Necessary).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The COR should be Given a “Heads-Up” before an Invoice is Submitted.  This will Ensure Timely Certification and Payment.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 smtClean="0"/>
              <a:t>Important Contract Clauses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6.2 Communications/Public Affairs (Page 29 of Task Order)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 smtClean="0"/>
              <a:t>Lines of Communication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/>
              <a:t>Clear Lines of Communication are Necessary to Stay Ahead of Problem 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/>
              <a:t>As COR and VA PM, my Preferred Line of Communication is with the HP PM Only.  This Way Both PMs (VA and HP) are Aware of All Issues at All Times.</a:t>
            </a:r>
            <a:endParaRPr lang="en-US" sz="1600" dirty="0"/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/>
              <a:t>Issues should be Documented in Issue Log and Discuss as an Action Item at Bi-Weekly Meeting until a Resolution is Reached.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Reporting &amp; Reviews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 smtClean="0"/>
              <a:t>Quarterly Prime Reviews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Provide overall programmatic status and updates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Ensure consistency across all Primes 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Discuss and resolve issues effecting all Primes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 smtClean="0"/>
              <a:t>Program Monthly Reviews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/>
              <a:t>Monthly Meetings with individual Primes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/>
              <a:t>Review of Each Task Order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 smtClean="0"/>
              <a:t>Discussions/Review of issues unique to the Contractor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/>
              <a:t>BI-WEEKLY </a:t>
            </a:r>
            <a:r>
              <a:rPr lang="en-US" sz="2000" dirty="0" smtClean="0"/>
              <a:t>MEETINGS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B</a:t>
            </a:r>
            <a:r>
              <a:rPr lang="en-US" sz="1600" dirty="0" smtClean="0">
                <a:solidFill>
                  <a:srgbClr val="002060"/>
                </a:solidFill>
              </a:rPr>
              <a:t>i-weekly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meetings and minutes (will be held on Thursdays via Live Meeting; Time TBD)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000" dirty="0" smtClean="0"/>
              <a:t>Reports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/>
              <a:t>Small Business Participation Report due quarterly on the 15</a:t>
            </a:r>
            <a:r>
              <a:rPr lang="en-US" sz="1600" baseline="30000" dirty="0"/>
              <a:t>th</a:t>
            </a:r>
            <a:endParaRPr lang="en-US" sz="1600" dirty="0"/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/>
              <a:t>Monthly Progress, Status and Management Report due on the 15</a:t>
            </a:r>
            <a:r>
              <a:rPr lang="en-US" sz="1600" baseline="30000" dirty="0"/>
              <a:t>th</a:t>
            </a:r>
            <a:endParaRPr lang="en-US" sz="1600" dirty="0"/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/>
              <a:t>Manpower Report due every month on the 15th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600" dirty="0"/>
              <a:t>GFE due every month on the 15th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Other Project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Software for PPS-N installation in Sandbox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listed the software we need to do the PPS-N installation in the Sandbox in the ODC section of our pricing proposal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If some or all of that software is already in the Sandbox, a contract modification will be necessary to decrease the amount of software that is needed to be purchased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19400" y="2362200"/>
            <a:ext cx="373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 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19400" y="2362200"/>
            <a:ext cx="373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Wrap up and Action Items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Agenda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VA Introductions &amp; Opening Remarks </a:t>
            </a:r>
            <a:r>
              <a:rPr lang="en-US" sz="1800" i="1" dirty="0">
                <a:solidFill>
                  <a:srgbClr val="002060"/>
                </a:solidFill>
              </a:rPr>
              <a:t>(Kristopher </a:t>
            </a:r>
            <a:r>
              <a:rPr lang="en-US" sz="1800" i="1" dirty="0" smtClean="0">
                <a:solidFill>
                  <a:srgbClr val="002060"/>
                </a:solidFill>
              </a:rPr>
              <a:t>Teague)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HPES </a:t>
            </a:r>
            <a:r>
              <a:rPr lang="en-US" sz="1800" b="1" i="1" dirty="0">
                <a:solidFill>
                  <a:srgbClr val="002060"/>
                </a:solidFill>
              </a:rPr>
              <a:t>Introductions &amp; Opening Remarks </a:t>
            </a:r>
            <a:r>
              <a:rPr lang="en-US" sz="1800" i="1" dirty="0" smtClean="0">
                <a:solidFill>
                  <a:srgbClr val="002060"/>
                </a:solidFill>
              </a:rPr>
              <a:t>(John Walsh)</a:t>
            </a:r>
            <a:endParaRPr lang="en-US" sz="1800" i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Overview of Project </a:t>
            </a:r>
            <a:r>
              <a:rPr lang="en-US" sz="1800" i="1" dirty="0" smtClean="0">
                <a:solidFill>
                  <a:srgbClr val="002060"/>
                </a:solidFill>
              </a:rPr>
              <a:t>(</a:t>
            </a:r>
            <a:r>
              <a:rPr lang="en-US" sz="1800" dirty="0"/>
              <a:t>Margaret </a:t>
            </a:r>
            <a:r>
              <a:rPr lang="en-US" sz="1800" dirty="0" smtClean="0"/>
              <a:t>Raisch</a:t>
            </a:r>
            <a:r>
              <a:rPr lang="en-US" sz="1800" i="1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Overview of Contract </a:t>
            </a:r>
            <a:r>
              <a:rPr lang="en-US" sz="1800" i="1" dirty="0">
                <a:solidFill>
                  <a:srgbClr val="002060"/>
                </a:solidFill>
              </a:rPr>
              <a:t>(Niha Goyal)</a:t>
            </a:r>
            <a:endParaRPr lang="en-US" sz="1800" i="1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Project Management Plan </a:t>
            </a:r>
            <a:r>
              <a:rPr lang="en-US" sz="1800" i="1" dirty="0">
                <a:solidFill>
                  <a:srgbClr val="002060"/>
                </a:solidFill>
              </a:rPr>
              <a:t>(Niha Goyal)</a:t>
            </a:r>
            <a:endParaRPr lang="en-US" sz="1800" i="1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On-boarding status </a:t>
            </a:r>
            <a:r>
              <a:rPr lang="en-US" sz="1800" i="1" dirty="0">
                <a:solidFill>
                  <a:srgbClr val="002060"/>
                </a:solidFill>
              </a:rPr>
              <a:t>(Niha Goyal)</a:t>
            </a:r>
            <a:endParaRPr lang="en-US" sz="1800" i="1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COR Items </a:t>
            </a:r>
            <a:r>
              <a:rPr lang="en-US" sz="1800" i="1" dirty="0" smtClean="0">
                <a:solidFill>
                  <a:srgbClr val="002060"/>
                </a:solidFill>
              </a:rPr>
              <a:t>(</a:t>
            </a:r>
            <a:r>
              <a:rPr lang="en-US" sz="1800" i="1" dirty="0">
                <a:solidFill>
                  <a:srgbClr val="002060"/>
                </a:solidFill>
              </a:rPr>
              <a:t>Kristopher </a:t>
            </a:r>
            <a:r>
              <a:rPr lang="en-US" sz="1800" i="1" dirty="0" smtClean="0">
                <a:solidFill>
                  <a:srgbClr val="002060"/>
                </a:solidFill>
              </a:rPr>
              <a:t>Teague)</a:t>
            </a:r>
            <a:endParaRPr lang="en-US" sz="1800" b="1" i="1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Reporting &amp; Reviews </a:t>
            </a:r>
            <a:r>
              <a:rPr lang="en-US" sz="1800" i="1" dirty="0" smtClean="0">
                <a:solidFill>
                  <a:srgbClr val="002060"/>
                </a:solidFill>
              </a:rPr>
              <a:t>(John Walsh)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>
                <a:solidFill>
                  <a:srgbClr val="002060"/>
                </a:solidFill>
              </a:rPr>
              <a:t>Other Project Topics </a:t>
            </a:r>
            <a:r>
              <a:rPr lang="en-US" sz="1800" i="1" dirty="0">
                <a:solidFill>
                  <a:srgbClr val="002060"/>
                </a:solidFill>
              </a:rPr>
              <a:t>(Niha Goyal)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Questions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2060"/>
                </a:solidFill>
              </a:rPr>
              <a:t>Wrap –Up &amp; Action items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Introductions &amp; Opening Remarks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Veterans Affairs (VA)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Acquisition Center (TAC)</a:t>
            </a:r>
            <a:endParaRPr lang="en-US" sz="2000" dirty="0" smtClean="0"/>
          </a:p>
          <a:p>
            <a:r>
              <a:rPr lang="en-US" sz="1600" dirty="0" smtClean="0">
                <a:solidFill>
                  <a:srgbClr val="002060"/>
                </a:solidFill>
              </a:rPr>
              <a:t>Matthew Ginty (HPES </a:t>
            </a:r>
            <a:r>
              <a:rPr lang="en-US" sz="1600" dirty="0">
                <a:solidFill>
                  <a:srgbClr val="002060"/>
                </a:solidFill>
              </a:rPr>
              <a:t>Contract Officer) - </a:t>
            </a:r>
            <a:r>
              <a:rPr lang="en-US" sz="1600" dirty="0" smtClean="0">
                <a:solidFill>
                  <a:srgbClr val="FF0000"/>
                </a:solidFill>
                <a:hlinkClick r:id="rId2"/>
              </a:rPr>
              <a:t>Matthew.Ginty@va.gov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Meghan McCloskey (HPES Contract Specialist) -  </a:t>
            </a:r>
            <a:r>
              <a:rPr lang="en-US" sz="1600" u="sng" dirty="0" smtClean="0">
                <a:hlinkClick r:id="rId3"/>
              </a:rPr>
              <a:t>Meghan.Mccloskey@va.gov</a:t>
            </a:r>
            <a:endParaRPr lang="en-US" sz="1600" u="sng" dirty="0" smtClean="0"/>
          </a:p>
          <a:p>
            <a:r>
              <a:rPr lang="en-US" sz="1600" dirty="0"/>
              <a:t>Kendra Archbald </a:t>
            </a:r>
            <a:r>
              <a:rPr lang="en-US" sz="1600" dirty="0" smtClean="0"/>
              <a:t>(Project Contract </a:t>
            </a:r>
            <a:r>
              <a:rPr lang="en-US" sz="1600" dirty="0"/>
              <a:t>Officer) - </a:t>
            </a:r>
            <a:r>
              <a:rPr lang="en-US" sz="1600" u="sng" dirty="0" smtClean="0">
                <a:hlinkClick r:id="rId4"/>
              </a:rPr>
              <a:t>Kendra.Archbald@va.gov</a:t>
            </a:r>
            <a:endParaRPr lang="en-US" sz="1600" dirty="0"/>
          </a:p>
          <a:p>
            <a:r>
              <a:rPr lang="en-US" sz="1600" dirty="0" smtClean="0">
                <a:solidFill>
                  <a:srgbClr val="002060"/>
                </a:solidFill>
              </a:rPr>
              <a:t>Matthew </a:t>
            </a:r>
            <a:r>
              <a:rPr lang="en-US" sz="1600" dirty="0">
                <a:solidFill>
                  <a:srgbClr val="002060"/>
                </a:solidFill>
              </a:rPr>
              <a:t>Newell </a:t>
            </a:r>
            <a:r>
              <a:rPr lang="en-US" sz="1600" dirty="0"/>
              <a:t>(Project Contract Specialist) -  </a:t>
            </a:r>
            <a:r>
              <a:rPr lang="en-US" sz="1600" dirty="0" smtClean="0">
                <a:hlinkClick r:id="rId5"/>
              </a:rPr>
              <a:t>Matthew.Newell@va.gov</a:t>
            </a:r>
            <a:endParaRPr lang="en-US" sz="1600" dirty="0"/>
          </a:p>
          <a:p>
            <a:r>
              <a:rPr lang="en-US" sz="1600" dirty="0" smtClean="0"/>
              <a:t>Janet </a:t>
            </a:r>
            <a:r>
              <a:rPr lang="en-US" sz="1600" dirty="0"/>
              <a:t>Colyard (Procurement Coordinator) -  </a:t>
            </a:r>
            <a:r>
              <a:rPr lang="en-US" sz="1600" u="sng" dirty="0" smtClean="0">
                <a:hlinkClick r:id="rId6"/>
              </a:rPr>
              <a:t>Janet.Colyard@va.gov</a:t>
            </a:r>
            <a:r>
              <a:rPr lang="en-US" sz="1600" u="sng" dirty="0" smtClean="0"/>
              <a:t> </a:t>
            </a:r>
            <a:r>
              <a:rPr lang="en-US" sz="1600" dirty="0" smtClean="0"/>
              <a:t> 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 #665 Hazardous Pharmaceuticals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  <a:p>
            <a:r>
              <a:rPr lang="en-US" sz="1600" dirty="0" smtClean="0"/>
              <a:t>Kristopher </a:t>
            </a:r>
            <a:r>
              <a:rPr lang="en-US" sz="1600" dirty="0"/>
              <a:t>"Kit" </a:t>
            </a:r>
            <a:r>
              <a:rPr lang="en-US" sz="1600" dirty="0">
                <a:solidFill>
                  <a:srgbClr val="002060"/>
                </a:solidFill>
              </a:rPr>
              <a:t>Teague </a:t>
            </a:r>
            <a:r>
              <a:rPr lang="en-US" sz="1600" i="1" dirty="0" smtClean="0">
                <a:solidFill>
                  <a:srgbClr val="002060"/>
                </a:solidFill>
              </a:rPr>
              <a:t>(</a:t>
            </a:r>
            <a:r>
              <a:rPr lang="en-US" sz="1600" dirty="0" smtClean="0">
                <a:solidFill>
                  <a:srgbClr val="002060"/>
                </a:solidFill>
              </a:rPr>
              <a:t>PM and COR</a:t>
            </a:r>
            <a:r>
              <a:rPr lang="en-US" sz="1600" i="1" dirty="0" smtClean="0">
                <a:solidFill>
                  <a:srgbClr val="002060"/>
                </a:solidFill>
              </a:rPr>
              <a:t>) – </a:t>
            </a:r>
            <a:r>
              <a:rPr lang="en-US" sz="1600" dirty="0" smtClean="0">
                <a:solidFill>
                  <a:srgbClr val="002060"/>
                </a:solidFill>
                <a:hlinkClick r:id="rId7"/>
              </a:rPr>
              <a:t>Kristopher.Teague@va.gov</a:t>
            </a:r>
            <a:endParaRPr lang="en-US" sz="1600" dirty="0" smtClean="0"/>
          </a:p>
          <a:p>
            <a:r>
              <a:rPr lang="en-US" sz="1600" dirty="0"/>
              <a:t>Craig Davis (Innovation) </a:t>
            </a:r>
            <a:r>
              <a:rPr lang="en-US" sz="1600" dirty="0" smtClean="0"/>
              <a:t>- </a:t>
            </a:r>
            <a:r>
              <a:rPr lang="en-US" sz="1600" u="sng" dirty="0" smtClean="0">
                <a:hlinkClick r:id="rId8"/>
              </a:rPr>
              <a:t>craig.davis3@va.gov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Michael Cortright (Innovation</a:t>
            </a:r>
            <a:r>
              <a:rPr lang="en-US" sz="1600" dirty="0" smtClean="0"/>
              <a:t>) - </a:t>
            </a:r>
            <a:r>
              <a:rPr lang="en-US" sz="1600" u="sng" dirty="0" smtClean="0">
                <a:hlinkClick r:id="rId9"/>
              </a:rPr>
              <a:t>michael.cortright@va.gov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Margaret Raisch (Project Lead) -  </a:t>
            </a:r>
            <a:r>
              <a:rPr lang="en-US" sz="1600" u="sng" dirty="0">
                <a:hlinkClick r:id="rId10"/>
              </a:rPr>
              <a:t>margaret.raisch@va.gov</a:t>
            </a:r>
            <a:r>
              <a:rPr lang="en-US" sz="1600" dirty="0"/>
              <a:t> </a:t>
            </a:r>
          </a:p>
          <a:p>
            <a:r>
              <a:rPr lang="en-US" sz="1600" dirty="0" smtClean="0"/>
              <a:t>George </a:t>
            </a:r>
            <a:r>
              <a:rPr lang="en-US" sz="1600" dirty="0"/>
              <a:t>Knight (SME</a:t>
            </a:r>
            <a:r>
              <a:rPr lang="en-US" sz="1600" dirty="0" smtClean="0"/>
              <a:t>) -  </a:t>
            </a:r>
            <a:r>
              <a:rPr lang="en-US" sz="1600" u="sng" dirty="0">
                <a:hlinkClick r:id="rId11"/>
              </a:rPr>
              <a:t>george.knight@va.gov</a:t>
            </a:r>
            <a:r>
              <a:rPr lang="en-US" sz="1600" dirty="0"/>
              <a:t> </a:t>
            </a:r>
          </a:p>
          <a:p>
            <a:endParaRPr lang="en-US" sz="1600" dirty="0" smtClean="0">
              <a:solidFill>
                <a:srgbClr val="00206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Introductions &amp; Opening Remarks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 #665 Hazardous Pharmaceuticals </a:t>
            </a: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b="1" u="sng" dirty="0">
                <a:solidFill>
                  <a:srgbClr val="002060"/>
                </a:solidFill>
              </a:rPr>
              <a:t>Name		</a:t>
            </a:r>
            <a:r>
              <a:rPr lang="en-US" sz="1400" b="1" u="sng" dirty="0" smtClean="0">
                <a:solidFill>
                  <a:srgbClr val="002060"/>
                </a:solidFill>
              </a:rPr>
              <a:t>Area </a:t>
            </a:r>
            <a:r>
              <a:rPr lang="en-US" sz="1400" b="1" u="sng" dirty="0">
                <a:solidFill>
                  <a:srgbClr val="002060"/>
                </a:solidFill>
              </a:rPr>
              <a:t>Representing	</a:t>
            </a:r>
            <a:r>
              <a:rPr lang="en-US" sz="1400" b="1" u="sng" dirty="0" smtClean="0">
                <a:solidFill>
                  <a:srgbClr val="002060"/>
                </a:solidFill>
              </a:rPr>
              <a:t>	E-Mail____________________________________                                     </a:t>
            </a:r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Carolyn </a:t>
            </a:r>
            <a:r>
              <a:rPr lang="en-US" sz="1400" dirty="0" smtClean="0">
                <a:solidFill>
                  <a:srgbClr val="002060"/>
                </a:solidFill>
              </a:rPr>
              <a:t>Gutowski	</a:t>
            </a:r>
            <a:r>
              <a:rPr lang="en-US" sz="1400" dirty="0" smtClean="0">
                <a:solidFill>
                  <a:srgbClr val="002060"/>
                </a:solidFill>
              </a:rPr>
              <a:t>Industrial </a:t>
            </a:r>
            <a:r>
              <a:rPr lang="en-US" sz="1400" dirty="0">
                <a:solidFill>
                  <a:srgbClr val="002060"/>
                </a:solidFill>
              </a:rPr>
              <a:t>Hygiene </a:t>
            </a:r>
            <a:r>
              <a:rPr lang="en-US" sz="1400" dirty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Carolyn.Gutowski@va.gov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Jack </a:t>
            </a:r>
            <a:r>
              <a:rPr lang="en-US" sz="1400" dirty="0">
                <a:solidFill>
                  <a:srgbClr val="002060"/>
                </a:solidFill>
              </a:rPr>
              <a:t>Staudt		Environmental		</a:t>
            </a:r>
            <a:r>
              <a:rPr lang="en-US" sz="1400" dirty="0" smtClean="0">
                <a:solidFill>
                  <a:srgbClr val="002060"/>
                </a:solidFill>
                <a:hlinkClick r:id="rId3"/>
              </a:rPr>
              <a:t>Jack.Staudt@va.gov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Bill </a:t>
            </a:r>
            <a:r>
              <a:rPr lang="en-US" sz="1400" dirty="0">
                <a:solidFill>
                  <a:srgbClr val="002060"/>
                </a:solidFill>
              </a:rPr>
              <a:t>Kulas		Environmental		</a:t>
            </a:r>
            <a:r>
              <a:rPr lang="en-US" sz="1400" dirty="0" smtClean="0">
                <a:solidFill>
                  <a:srgbClr val="002060"/>
                </a:solidFill>
                <a:hlinkClick r:id="rId4"/>
              </a:rPr>
              <a:t>William.Kulas@va.gov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Vaiyapuri </a:t>
            </a:r>
            <a:r>
              <a:rPr lang="en-US" sz="1400" dirty="0">
                <a:solidFill>
                  <a:srgbClr val="002060"/>
                </a:solidFill>
              </a:rPr>
              <a:t>Subramaniam	Pharmacy		</a:t>
            </a: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hlinkClick r:id="rId5"/>
              </a:rPr>
              <a:t>Vaiyapuri.Subramaniam@va.gov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George </a:t>
            </a:r>
            <a:r>
              <a:rPr lang="en-US" sz="1400" dirty="0">
                <a:solidFill>
                  <a:srgbClr val="002060"/>
                </a:solidFill>
              </a:rPr>
              <a:t>Knight	</a:t>
            </a:r>
            <a:r>
              <a:rPr lang="en-US" sz="1400" dirty="0" smtClean="0">
                <a:solidFill>
                  <a:srgbClr val="002060"/>
                </a:solidFill>
              </a:rPr>
              <a:t>Pharmacy</a:t>
            </a:r>
            <a:r>
              <a:rPr lang="en-US" sz="1400" dirty="0">
                <a:solidFill>
                  <a:srgbClr val="002060"/>
                </a:solidFill>
              </a:rPr>
              <a:t>		</a:t>
            </a: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hlinkClick r:id="rId6"/>
              </a:rPr>
              <a:t>George.Knight@va.gov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Bob </a:t>
            </a:r>
            <a:r>
              <a:rPr lang="en-US" sz="1400" dirty="0">
                <a:solidFill>
                  <a:srgbClr val="002060"/>
                </a:solidFill>
              </a:rPr>
              <a:t>Van Arsdale	</a:t>
            </a:r>
            <a:r>
              <a:rPr lang="en-US" sz="1400" dirty="0" smtClean="0">
                <a:solidFill>
                  <a:srgbClr val="002060"/>
                </a:solidFill>
              </a:rPr>
              <a:t>Pharmacy</a:t>
            </a:r>
            <a:r>
              <a:rPr lang="en-US" sz="1400" dirty="0">
                <a:solidFill>
                  <a:srgbClr val="002060"/>
                </a:solidFill>
              </a:rPr>
              <a:t>		</a:t>
            </a: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hlinkClick r:id="rId7"/>
              </a:rPr>
              <a:t>Robert.Vanarsdale@va.gov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John </a:t>
            </a:r>
            <a:r>
              <a:rPr lang="en-US" sz="1400" dirty="0">
                <a:solidFill>
                  <a:srgbClr val="002060"/>
                </a:solidFill>
              </a:rPr>
              <a:t>Lechman	</a:t>
            </a:r>
            <a:r>
              <a:rPr lang="en-US" sz="1400" dirty="0" smtClean="0">
                <a:solidFill>
                  <a:srgbClr val="002060"/>
                </a:solidFill>
              </a:rPr>
              <a:t>Health </a:t>
            </a:r>
            <a:r>
              <a:rPr lang="en-US" sz="1400" dirty="0">
                <a:solidFill>
                  <a:srgbClr val="002060"/>
                </a:solidFill>
              </a:rPr>
              <a:t>&amp; Safety CMOP	</a:t>
            </a: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hlinkClick r:id="rId8"/>
              </a:rPr>
              <a:t>John.Lechman@va.gov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Dick </a:t>
            </a:r>
            <a:r>
              <a:rPr lang="en-US" sz="1400" dirty="0">
                <a:solidFill>
                  <a:srgbClr val="002060"/>
                </a:solidFill>
              </a:rPr>
              <a:t>Hoffman     	</a:t>
            </a:r>
            <a:r>
              <a:rPr lang="en-US" sz="1400" dirty="0" smtClean="0">
                <a:solidFill>
                  <a:srgbClr val="002060"/>
                </a:solidFill>
              </a:rPr>
              <a:t>Industrial </a:t>
            </a:r>
            <a:r>
              <a:rPr lang="en-US" sz="1400" dirty="0">
                <a:solidFill>
                  <a:srgbClr val="002060"/>
                </a:solidFill>
              </a:rPr>
              <a:t>Hygiene	</a:t>
            </a: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Dan </a:t>
            </a:r>
            <a:r>
              <a:rPr lang="en-US" sz="1400" dirty="0">
                <a:solidFill>
                  <a:srgbClr val="002060"/>
                </a:solidFill>
              </a:rPr>
              <a:t>Erwin		Industrial Hygiene	</a:t>
            </a: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hlinkClick r:id="rId9"/>
              </a:rPr>
              <a:t>Daniel.Erwin@va.gov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Clarice </a:t>
            </a:r>
            <a:r>
              <a:rPr lang="en-US" sz="1400" dirty="0">
                <a:solidFill>
                  <a:srgbClr val="002060"/>
                </a:solidFill>
              </a:rPr>
              <a:t>Grens	</a:t>
            </a:r>
            <a:r>
              <a:rPr lang="en-US" sz="1400" dirty="0" smtClean="0">
                <a:solidFill>
                  <a:srgbClr val="002060"/>
                </a:solidFill>
              </a:rPr>
              <a:t>Nursing</a:t>
            </a:r>
            <a:r>
              <a:rPr lang="en-US" sz="1400" dirty="0">
                <a:solidFill>
                  <a:srgbClr val="002060"/>
                </a:solidFill>
              </a:rPr>
              <a:t>		</a:t>
            </a: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hlinkClick r:id="rId10"/>
              </a:rPr>
              <a:t>Clarice.Grens@va.gov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Ruth </a:t>
            </a:r>
            <a:r>
              <a:rPr lang="en-US" sz="1400" dirty="0">
                <a:solidFill>
                  <a:srgbClr val="002060"/>
                </a:solidFill>
              </a:rPr>
              <a:t>Gholz		Nursing		</a:t>
            </a: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hlinkClick r:id="rId11"/>
              </a:rPr>
              <a:t>Ruth.Gholz@va.gov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Rob </a:t>
            </a:r>
            <a:r>
              <a:rPr lang="en-US" sz="1400" dirty="0">
                <a:solidFill>
                  <a:srgbClr val="002060"/>
                </a:solidFill>
              </a:rPr>
              <a:t>Silverman	</a:t>
            </a:r>
            <a:r>
              <a:rPr lang="en-US" sz="1400" dirty="0" smtClean="0">
                <a:solidFill>
                  <a:srgbClr val="002060"/>
                </a:solidFill>
              </a:rPr>
              <a:t>Pharmacy </a:t>
            </a:r>
            <a:r>
              <a:rPr lang="en-US" sz="1400" dirty="0">
                <a:solidFill>
                  <a:srgbClr val="002060"/>
                </a:solidFill>
              </a:rPr>
              <a:t>Informatics, PBM	</a:t>
            </a:r>
            <a:r>
              <a:rPr lang="en-US" sz="1400" dirty="0" smtClean="0">
                <a:solidFill>
                  <a:srgbClr val="002060"/>
                </a:solidFill>
                <a:hlinkClick r:id="rId12"/>
              </a:rPr>
              <a:t>Robert.Silverman@va.gov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Don </a:t>
            </a:r>
            <a:r>
              <a:rPr lang="en-US" sz="1400" dirty="0">
                <a:solidFill>
                  <a:srgbClr val="002060"/>
                </a:solidFill>
              </a:rPr>
              <a:t>Lees		Pharmacy Informatics, PBM	</a:t>
            </a:r>
            <a:r>
              <a:rPr lang="en-US" sz="1400" dirty="0" smtClean="0">
                <a:solidFill>
                  <a:srgbClr val="002060"/>
                </a:solidFill>
                <a:hlinkClick r:id="rId13"/>
              </a:rPr>
              <a:t>Don.Lees@va.gov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  <a:p>
            <a:endParaRPr lang="en-US" sz="1000" dirty="0">
              <a:solidFill>
                <a:srgbClr val="002060"/>
              </a:solidFill>
            </a:endParaRPr>
          </a:p>
          <a:p>
            <a:endParaRPr lang="en-US" sz="1000" dirty="0" smtClean="0">
              <a:solidFill>
                <a:srgbClr val="00206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Introductions &amp; Opening Remarks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47648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 Enterprise Services, LLC</a:t>
            </a:r>
          </a:p>
          <a:p>
            <a:r>
              <a:rPr lang="en-US" sz="1600" dirty="0" smtClean="0"/>
              <a:t>Barry Keiser (Account Executive) – </a:t>
            </a:r>
            <a:r>
              <a:rPr lang="en-US" sz="1600" u="sng" dirty="0" smtClean="0">
                <a:hlinkClick r:id="rId2"/>
              </a:rPr>
              <a:t>barry.keiser@hp.com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Carol Greening (Account Manager) – </a:t>
            </a:r>
            <a:r>
              <a:rPr lang="en-US" sz="1600" dirty="0" smtClean="0">
                <a:solidFill>
                  <a:srgbClr val="002060"/>
                </a:solidFill>
                <a:hlinkClick r:id="rId3"/>
              </a:rPr>
              <a:t>carol.greening@hp.com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endParaRPr lang="en-US" sz="1600" u="sng" dirty="0" smtClean="0">
              <a:solidFill>
                <a:srgbClr val="002060"/>
              </a:solidFill>
              <a:hlinkClick r:id="rId2"/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Jay Heroux(Client Sales Executive) – </a:t>
            </a:r>
            <a:r>
              <a:rPr lang="en-US" sz="1600" dirty="0" smtClean="0">
                <a:solidFill>
                  <a:srgbClr val="002060"/>
                </a:solidFill>
                <a:hlinkClick r:id="rId4"/>
              </a:rPr>
              <a:t>jay.heroux@hp.com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endParaRPr lang="en-US" sz="1600" u="sng" dirty="0" smtClean="0">
              <a:solidFill>
                <a:srgbClr val="002060"/>
              </a:solidFill>
              <a:hlinkClick r:id="rId2"/>
            </a:endParaRPr>
          </a:p>
          <a:p>
            <a:endParaRPr lang="en-US" sz="1600" dirty="0" smtClean="0"/>
          </a:p>
          <a:p>
            <a:r>
              <a:rPr lang="en-US" sz="1600" dirty="0" smtClean="0"/>
              <a:t>Maria Meleca (MHVA ePMO Leader) – </a:t>
            </a:r>
            <a:r>
              <a:rPr lang="en-US" sz="1600" u="sng" dirty="0" smtClean="0">
                <a:hlinkClick r:id="rId2"/>
              </a:rPr>
              <a:t>maria.kirk@hp.com</a:t>
            </a:r>
          </a:p>
          <a:p>
            <a:r>
              <a:rPr lang="en-US" sz="1600" dirty="0" smtClean="0"/>
              <a:t>Nicole Watt (MHVA ePMO Delivery Assurance Manager) – </a:t>
            </a:r>
            <a:r>
              <a:rPr lang="en-US" sz="1600" dirty="0" smtClean="0">
                <a:hlinkClick r:id="rId5"/>
              </a:rPr>
              <a:t>nicole.watt@hp.com</a:t>
            </a:r>
            <a:r>
              <a:rPr lang="en-US" sz="1600" dirty="0" smtClean="0"/>
              <a:t> 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Terrie Hohimer (ePMO Security Clearance Lead) </a:t>
            </a:r>
            <a:r>
              <a:rPr lang="en-US" sz="1600" dirty="0"/>
              <a:t>- </a:t>
            </a:r>
            <a:r>
              <a:rPr lang="en-US" sz="1600" dirty="0" smtClean="0">
                <a:hlinkClick r:id="rId6"/>
              </a:rPr>
              <a:t>terrie.hohimer@hp.com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Brittany Jackson (ePMO Project Lead) - </a:t>
            </a:r>
            <a:r>
              <a:rPr lang="en-US" sz="1600" u="sng" dirty="0" smtClean="0">
                <a:hlinkClick r:id="rId2"/>
              </a:rPr>
              <a:t>brittany.jackson@hp.com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Geff Garnhart (T4 Project Director) – </a:t>
            </a:r>
            <a:r>
              <a:rPr lang="en-US" sz="1600" u="sng" dirty="0" smtClean="0">
                <a:hlinkClick r:id="rId2"/>
              </a:rPr>
              <a:t>geff.garnhart@hp.com</a:t>
            </a:r>
          </a:p>
          <a:p>
            <a:r>
              <a:rPr lang="en-US" sz="1600" dirty="0" smtClean="0"/>
              <a:t>Katie Bowen (T4 Deputy Project Director) –</a:t>
            </a:r>
            <a:r>
              <a:rPr lang="en-US" sz="1600" u="sng" dirty="0" smtClean="0">
                <a:hlinkClick r:id="rId2"/>
              </a:rPr>
              <a:t> katie.bowen@hp.com</a:t>
            </a:r>
          </a:p>
          <a:p>
            <a:r>
              <a:rPr lang="en-US" sz="1600" dirty="0" smtClean="0"/>
              <a:t>John Walsh (T4 PMO) – </a:t>
            </a:r>
            <a:r>
              <a:rPr lang="en-US" sz="1600" u="sng" dirty="0" smtClean="0">
                <a:hlinkClick r:id="rId2"/>
              </a:rPr>
              <a:t>john.walsh3@hp.com</a:t>
            </a:r>
          </a:p>
          <a:p>
            <a:r>
              <a:rPr lang="en-US" sz="1600" dirty="0"/>
              <a:t>Nana Frimpong (Contracts Manager) – </a:t>
            </a:r>
            <a:r>
              <a:rPr lang="en-US" sz="1600" dirty="0" smtClean="0">
                <a:hlinkClick r:id="rId7"/>
              </a:rPr>
              <a:t>nana.frimpong@hp.com</a:t>
            </a:r>
            <a:endParaRPr lang="en-US" sz="1600" u="sng" dirty="0" smtClean="0">
              <a:hlinkClick r:id="rId2"/>
            </a:endParaRPr>
          </a:p>
          <a:p>
            <a:endParaRPr lang="en-US" sz="1600" i="1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Niha Goyal (</a:t>
            </a:r>
            <a:r>
              <a:rPr lang="en-US" sz="1600" dirty="0" smtClean="0"/>
              <a:t>Program Manager) - </a:t>
            </a:r>
            <a:r>
              <a:rPr lang="en-US" sz="1600" u="sng" dirty="0" smtClean="0">
                <a:hlinkClick r:id="rId2"/>
              </a:rPr>
              <a:t>niharika.goyal@hp.com</a:t>
            </a:r>
          </a:p>
          <a:p>
            <a:pPr marL="0" indent="0"/>
            <a:r>
              <a:rPr lang="en-US" sz="1600" dirty="0" smtClean="0">
                <a:solidFill>
                  <a:srgbClr val="002060"/>
                </a:solidFill>
              </a:rPr>
              <a:t>Yuki Olinger (</a:t>
            </a:r>
            <a:r>
              <a:rPr lang="en-US" sz="1600" dirty="0" smtClean="0"/>
              <a:t>Project Manager) – </a:t>
            </a:r>
            <a:r>
              <a:rPr lang="en-US" sz="1600" dirty="0" smtClean="0">
                <a:hlinkClick r:id="rId8"/>
              </a:rPr>
              <a:t>yuki.olinger@hp.com</a:t>
            </a:r>
            <a:endParaRPr lang="en-US" sz="1600" dirty="0" smtClean="0"/>
          </a:p>
          <a:p>
            <a:pPr marL="0" indent="0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Team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Personnel:</a:t>
            </a:r>
          </a:p>
          <a:p>
            <a:endParaRPr lang="en-US" i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Program Manager – Niha Goyal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Project Manager – Yuki Olinger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Business Analyst – Marla Newman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Delphi Developer – Bob Kaiser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Mumps Developer – John Castle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Java Developer – </a:t>
            </a:r>
            <a:r>
              <a:rPr lang="en-US" dirty="0" smtClean="0">
                <a:solidFill>
                  <a:srgbClr val="002060"/>
                </a:solidFill>
              </a:rPr>
              <a:t>Anand Narayanaswamy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System </a:t>
            </a:r>
            <a:r>
              <a:rPr lang="en-US" dirty="0">
                <a:solidFill>
                  <a:srgbClr val="002060"/>
                </a:solidFill>
              </a:rPr>
              <a:t>Administrator – Bob Steidl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DBA – Alicia Ray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SQA – Zafar Kazi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Technical </a:t>
            </a:r>
            <a:r>
              <a:rPr lang="en-US" dirty="0">
                <a:solidFill>
                  <a:srgbClr val="002060"/>
                </a:solidFill>
              </a:rPr>
              <a:t>Writer – </a:t>
            </a:r>
            <a:r>
              <a:rPr lang="en-US" dirty="0" smtClean="0">
                <a:solidFill>
                  <a:srgbClr val="002060"/>
                </a:solidFill>
              </a:rPr>
              <a:t>Kiley Kapple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Overview of Project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Development of a prototype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ll </a:t>
            </a:r>
            <a:r>
              <a:rPr lang="en-US" sz="2800" dirty="0"/>
              <a:t>work is accomplished </a:t>
            </a:r>
            <a:r>
              <a:rPr lang="en-US" sz="2800" dirty="0" smtClean="0"/>
              <a:t>in VA’s </a:t>
            </a:r>
            <a:r>
              <a:rPr lang="en-US" sz="2800" dirty="0"/>
              <a:t>Innovation </a:t>
            </a:r>
            <a:r>
              <a:rPr lang="en-US" sz="2800" dirty="0" smtClean="0"/>
              <a:t>Sandbox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Following applications to be enhanced:</a:t>
            </a:r>
          </a:p>
          <a:p>
            <a:pPr lvl="1"/>
            <a:r>
              <a:rPr lang="en-US" dirty="0" smtClean="0"/>
              <a:t>Pharmacy Product System – National (PPS-N)</a:t>
            </a:r>
          </a:p>
          <a:p>
            <a:pPr lvl="1"/>
            <a:r>
              <a:rPr lang="en-US" dirty="0" smtClean="0"/>
              <a:t>National Drug File </a:t>
            </a:r>
          </a:p>
          <a:p>
            <a:pPr lvl="1"/>
            <a:r>
              <a:rPr lang="en-US" dirty="0" smtClean="0"/>
              <a:t>BCMA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Identify and create alerts for drugs and supplies:</a:t>
            </a:r>
          </a:p>
          <a:p>
            <a:pPr lvl="1"/>
            <a:r>
              <a:rPr lang="en-US" dirty="0" smtClean="0"/>
              <a:t>Hazardous to handle </a:t>
            </a:r>
          </a:p>
          <a:p>
            <a:pPr lvl="1"/>
            <a:r>
              <a:rPr lang="en-US" dirty="0" smtClean="0"/>
              <a:t>Hazardous to dispose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Business Value: Prevent hazards </a:t>
            </a:r>
            <a:r>
              <a:rPr lang="en-US" sz="2800" dirty="0"/>
              <a:t>for human exposure and environmental hazards upon disposal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Overview of Contract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Task Order 0114: titled, “</a:t>
            </a:r>
            <a:r>
              <a:rPr lang="en-US" sz="2000" i="1" dirty="0">
                <a:solidFill>
                  <a:srgbClr val="002060"/>
                </a:solidFill>
              </a:rPr>
              <a:t>Innovation #665 Hazardous </a:t>
            </a:r>
            <a:r>
              <a:rPr lang="en-US" sz="2000" i="1" dirty="0" smtClean="0">
                <a:solidFill>
                  <a:srgbClr val="002060"/>
                </a:solidFill>
              </a:rPr>
              <a:t>Pharmaceuticals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This performance-based Task Order 0008 titled, “Innovation #665 Hazardous Pharmaceuticals” </a:t>
            </a:r>
            <a:r>
              <a:rPr lang="en-US" dirty="0" smtClean="0">
                <a:solidFill>
                  <a:srgbClr val="002060"/>
                </a:solidFill>
              </a:rPr>
              <a:t>is issued </a:t>
            </a:r>
            <a:r>
              <a:rPr lang="en-US" dirty="0">
                <a:solidFill>
                  <a:srgbClr val="002060"/>
                </a:solidFill>
              </a:rPr>
              <a:t>on a Firm-Fixed-Price (FFP) basis, in accordance with the terms and conditions of </a:t>
            </a:r>
            <a:r>
              <a:rPr lang="en-US" dirty="0" smtClean="0">
                <a:solidFill>
                  <a:srgbClr val="002060"/>
                </a:solidFill>
              </a:rPr>
              <a:t>Contract VA118-11-D-1014 </a:t>
            </a:r>
            <a:r>
              <a:rPr lang="en-US" dirty="0">
                <a:solidFill>
                  <a:srgbClr val="002060"/>
                </a:solidFill>
              </a:rPr>
              <a:t>and modifications thereto. The TAC Number associated with this task is </a:t>
            </a:r>
            <a:r>
              <a:rPr lang="en-US" dirty="0" smtClean="0">
                <a:solidFill>
                  <a:srgbClr val="002060"/>
                </a:solidFill>
              </a:rPr>
              <a:t>TAC-13-05296.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Task Order period of performance is: 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Base Period</a:t>
            </a:r>
            <a:r>
              <a:rPr lang="en-US" dirty="0">
                <a:solidFill>
                  <a:srgbClr val="002060"/>
                </a:solidFill>
              </a:rPr>
              <a:t>: February 7, 2013-October 6, 2013</a:t>
            </a:r>
            <a:endParaRPr lang="en-US" i="1" dirty="0" smtClean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Option Period: </a:t>
            </a:r>
            <a:r>
              <a:rPr lang="en-US" i="1" dirty="0" smtClean="0">
                <a:solidFill>
                  <a:srgbClr val="002060"/>
                </a:solidFill>
              </a:rPr>
              <a:t>None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Prime Contractor is HPES</a:t>
            </a: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Sub-contractor: </a:t>
            </a:r>
            <a:r>
              <a:rPr lang="en-US" dirty="0">
                <a:solidFill>
                  <a:srgbClr val="002060"/>
                </a:solidFill>
              </a:rPr>
              <a:t>Flexion Inc.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HPES </a:t>
            </a:r>
            <a:r>
              <a:rPr lang="en-US" dirty="0" smtClean="0">
                <a:solidFill>
                  <a:srgbClr val="002060"/>
                </a:solidFill>
              </a:rPr>
              <a:t>will provide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Program </a:t>
            </a:r>
            <a:r>
              <a:rPr lang="en-US" dirty="0">
                <a:solidFill>
                  <a:srgbClr val="002060"/>
                </a:solidFill>
              </a:rPr>
              <a:t>management, Systems/Software Engineering, Software Technology Demonstration and Transition, Test and Evaluation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Management</a:t>
            </a:r>
            <a:endParaRPr lang="en-US" sz="2000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1E1F5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1E1F5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1219200"/>
            <a:ext cx="7208014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Deliverables:</a:t>
            </a:r>
            <a:endParaRPr lang="en-US" sz="2400" i="1" dirty="0">
              <a:solidFill>
                <a:srgbClr val="002060"/>
              </a:solidFill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Roster (02/08/2013)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Technical Kick off Agenda </a:t>
            </a:r>
            <a:r>
              <a:rPr lang="en-US" sz="2000" dirty="0" smtClean="0">
                <a:solidFill>
                  <a:srgbClr val="002060"/>
                </a:solidFill>
              </a:rPr>
              <a:t>2/14/13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Technical Kick off Meeting Minutes 2/22/13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Project Management Plan 3/7/13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Monthly reports starting 3/15/13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GFE Report due every 15</a:t>
            </a:r>
            <a:r>
              <a:rPr lang="en-US" sz="2000" baseline="30000" dirty="0" smtClean="0">
                <a:solidFill>
                  <a:srgbClr val="002060"/>
                </a:solidFill>
              </a:rPr>
              <a:t>th</a:t>
            </a:r>
            <a:r>
              <a:rPr lang="en-US" sz="2000" dirty="0" smtClean="0">
                <a:solidFill>
                  <a:srgbClr val="002060"/>
                </a:solidFill>
              </a:rPr>
              <a:t> of the month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Small Business Report (Quarterly)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Requirements Document 5/8/13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Design Document 5/8/13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PPS-N Installation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Milestone Reviews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Prototype Demo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678DAD6-6648-48BF-9843-68C1C9B29E7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-Baker Briefing Template-110209-JB[1].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6437D8444854B81573462B64C5896" ma:contentTypeVersion="0" ma:contentTypeDescription="Create a new document." ma:contentTypeScope="" ma:versionID="cec602078864eacfa1d99d7ce54560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585C6-E887-43E4-A165-C9E951729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42F123-427C-4ECE-8AFE-8167BA72677F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3DB17DB-4BFF-4AD2-BBF1-85A10EDB75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Cross-Baker Briefing Template-110209-JB[1].v1</Template>
  <TotalTime>8000</TotalTime>
  <Words>1140</Words>
  <Application>Microsoft Office PowerPoint</Application>
  <PresentationFormat>On-screen Show (4:3)</PresentationFormat>
  <Paragraphs>199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Cross-Baker Briefing Template-110209-JB[1].v1</vt:lpstr>
      <vt:lpstr>Innovation #665 Hazardous Pharmaceuticals  Project Kickoff Meeting </vt:lpstr>
      <vt:lpstr>Agenda</vt:lpstr>
      <vt:lpstr>Introductions &amp; Opening Remarks</vt:lpstr>
      <vt:lpstr>Introductions &amp; Opening Remarks</vt:lpstr>
      <vt:lpstr>Introductions &amp; Opening Remarks</vt:lpstr>
      <vt:lpstr>Project Team</vt:lpstr>
      <vt:lpstr>Overview of Project</vt:lpstr>
      <vt:lpstr>Overview of Contract</vt:lpstr>
      <vt:lpstr>Project Management</vt:lpstr>
      <vt:lpstr>On-boarding Status</vt:lpstr>
      <vt:lpstr>COR Items</vt:lpstr>
      <vt:lpstr>COR Items (cont.)</vt:lpstr>
      <vt:lpstr>Reporting &amp; Reviews</vt:lpstr>
      <vt:lpstr>Other Project Topics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Kickoff</dc:title>
  <dc:creator>Urso, Eddie</dc:creator>
  <cp:lastModifiedBy>John Walsh</cp:lastModifiedBy>
  <cp:revision>414</cp:revision>
  <dcterms:created xsi:type="dcterms:W3CDTF">2009-11-16T16:20:27Z</dcterms:created>
  <dcterms:modified xsi:type="dcterms:W3CDTF">2013-02-14T22:45:02Z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0x010100ADA6437D8444854B81573462B64C5896</vt:lpwstr>
  </property>
  <property fmtid="{D5CDD505-2E9C-101B-9397-08002B2CF9AE}" pid="3" name="_NewReviewCycle">
    <vt:lpwstr/>
  </property>
  <property fmtid="{D5CDD505-2E9C-101B-9397-08002B2CF9AE}" pid="4" name="_AdHocReviewCycleID">
    <vt:i4>1305436263</vt:i4>
  </property>
  <property fmtid="{D5CDD505-2E9C-101B-9397-08002B2CF9AE}" pid="5" name="_EmailSubject">
    <vt:lpwstr>Hazardous Pharmaceuticals - Agenda for kick-off on 2/19/13 </vt:lpwstr>
  </property>
  <property fmtid="{D5CDD505-2E9C-101B-9397-08002B2CF9AE}" pid="6" name="_AuthorEmail">
    <vt:lpwstr>john.walsh3@hp.com</vt:lpwstr>
  </property>
  <property fmtid="{D5CDD505-2E9C-101B-9397-08002B2CF9AE}" pid="7" name="_AuthorEmailDisplayName">
    <vt:lpwstr>Walsh, John (MHVA)</vt:lpwstr>
  </property>
</Properties>
</file>