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9.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37" r:id="rId2"/>
    <p:sldMasterId id="2147483698" r:id="rId3"/>
    <p:sldMasterId id="2147483705" r:id="rId4"/>
    <p:sldMasterId id="2147483717" r:id="rId5"/>
    <p:sldMasterId id="2147483724" r:id="rId6"/>
    <p:sldMasterId id="2147483679" r:id="rId7"/>
    <p:sldMasterId id="2147483691" r:id="rId8"/>
    <p:sldMasterId id="2147483660" r:id="rId9"/>
    <p:sldMasterId id="2147483667" r:id="rId10"/>
  </p:sldMasterIdLst>
  <p:notesMasterIdLst>
    <p:notesMasterId r:id="rId32"/>
  </p:notesMasterIdLst>
  <p:sldIdLst>
    <p:sldId id="275" r:id="rId11"/>
    <p:sldId id="294" r:id="rId12"/>
    <p:sldId id="257" r:id="rId13"/>
    <p:sldId id="289" r:id="rId14"/>
    <p:sldId id="299" r:id="rId15"/>
    <p:sldId id="295" r:id="rId16"/>
    <p:sldId id="297" r:id="rId17"/>
    <p:sldId id="277" r:id="rId18"/>
    <p:sldId id="278" r:id="rId19"/>
    <p:sldId id="291" r:id="rId20"/>
    <p:sldId id="276" r:id="rId21"/>
    <p:sldId id="280" r:id="rId22"/>
    <p:sldId id="281" r:id="rId23"/>
    <p:sldId id="282" r:id="rId24"/>
    <p:sldId id="283" r:id="rId25"/>
    <p:sldId id="284" r:id="rId26"/>
    <p:sldId id="285" r:id="rId27"/>
    <p:sldId id="296" r:id="rId28"/>
    <p:sldId id="286" r:id="rId29"/>
    <p:sldId id="287" r:id="rId30"/>
    <p:sldId id="300" r:id="rId3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A9D"/>
    <a:srgbClr val="005FB2"/>
    <a:srgbClr val="04804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8252" autoAdjust="0"/>
    <p:restoredTop sz="97864" autoAdjust="0"/>
  </p:normalViewPr>
  <p:slideViewPr>
    <p:cSldViewPr snapToGrid="0" snapToObjects="1">
      <p:cViewPr varScale="1">
        <p:scale>
          <a:sx n="65" d="100"/>
          <a:sy n="65" d="100"/>
        </p:scale>
        <p:origin x="1974" y="6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vhacohendeb\Desktop\Nov%202016\LEAF\Business%20Case\New_FTE_Backfill_Process_\Hiring%20Times%20Data%20Analysis%20for%20LEAF_20161211.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sz="1600"/>
            </a:pPr>
            <a:r>
              <a:rPr lang="en-US" sz="1600" dirty="0"/>
              <a:t>Average Days Between Request Opened and</a:t>
            </a:r>
            <a:r>
              <a:rPr lang="en-US" sz="1600" baseline="0" dirty="0"/>
              <a:t> Final Decision</a:t>
            </a:r>
            <a:endParaRPr lang="en-US" sz="1600" dirty="0"/>
          </a:p>
        </c:rich>
      </c:tx>
      <c:layout/>
      <c:overlay val="0"/>
    </c:title>
    <c:autoTitleDeleted val="0"/>
    <c:plotArea>
      <c:layout/>
      <c:barChart>
        <c:barDir val="col"/>
        <c:grouping val="clustered"/>
        <c:varyColors val="0"/>
        <c:ser>
          <c:idx val="0"/>
          <c:order val="0"/>
          <c:tx>
            <c:strRef>
              <c:f>'[Hiring Times Data Analysis for LEAF_20161211.xlsx]Comparison'!$A$2</c:f>
              <c:strCache>
                <c:ptCount val="1"/>
                <c:pt idx="0">
                  <c:v>Old Process</c:v>
                </c:pt>
              </c:strCache>
            </c:strRef>
          </c:tx>
          <c:invertIfNegative val="0"/>
          <c:dLbls>
            <c:dLbl>
              <c:idx val="0"/>
              <c:layout>
                <c:manualLayout>
                  <c:x val="0"/>
                  <c:y val="1.48514851485148E-2"/>
                </c:manualLayout>
              </c:layout>
              <c:tx>
                <c:rich>
                  <a:bodyPr/>
                  <a:lstStyle/>
                  <a:p>
                    <a:r>
                      <a:rPr lang="en-US" sz="2000" dirty="0"/>
                      <a:t>48.4 </a:t>
                    </a:r>
                    <a:endParaRPr lang="en-US" dirty="0"/>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04D8-45D3-99AA-3CC76080E681}"/>
                </c:ext>
              </c:extLst>
            </c:dLbl>
            <c:spPr>
              <a:noFill/>
              <a:ln>
                <a:noFill/>
              </a:ln>
              <a:effectLst/>
            </c:spPr>
            <c:txPr>
              <a:bodyPr/>
              <a:lstStyle/>
              <a:p>
                <a:pPr>
                  <a:defRPr sz="2000" b="1"/>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'[Hiring Times Data Analysis for LEAF_20161211.xlsx]Comparison'!$D$1</c:f>
              <c:strCache>
                <c:ptCount val="1"/>
                <c:pt idx="0">
                  <c:v>Average Days between Request Opened and Final Decision </c:v>
                </c:pt>
              </c:strCache>
            </c:strRef>
          </c:cat>
          <c:val>
            <c:numRef>
              <c:f>'[Hiring Times Data Analysis for LEAF_20161211.xlsx]Comparison'!$D$2</c:f>
              <c:numCache>
                <c:formatCode>General</c:formatCode>
                <c:ptCount val="1"/>
                <c:pt idx="0">
                  <c:v>48.4</c:v>
                </c:pt>
              </c:numCache>
            </c:numRef>
          </c:val>
          <c:extLst xmlns:c16r2="http://schemas.microsoft.com/office/drawing/2015/06/chart">
            <c:ext xmlns:c16="http://schemas.microsoft.com/office/drawing/2014/chart" uri="{C3380CC4-5D6E-409C-BE32-E72D297353CC}">
              <c16:uniqueId val="{00000001-04D8-45D3-99AA-3CC76080E681}"/>
            </c:ext>
          </c:extLst>
        </c:ser>
        <c:ser>
          <c:idx val="1"/>
          <c:order val="1"/>
          <c:tx>
            <c:strRef>
              <c:f>'[Hiring Times Data Analysis for LEAF_20161211.xlsx]Comparison'!$A$3</c:f>
              <c:strCache>
                <c:ptCount val="1"/>
                <c:pt idx="0">
                  <c:v>LEAF</c:v>
                </c:pt>
              </c:strCache>
            </c:strRef>
          </c:tx>
          <c:spPr>
            <a:solidFill>
              <a:srgbClr val="008000"/>
            </a:solidFill>
          </c:spPr>
          <c:invertIfNegative val="0"/>
          <c:dLbls>
            <c:spPr>
              <a:noFill/>
              <a:ln>
                <a:noFill/>
              </a:ln>
              <a:effectLst/>
            </c:spPr>
            <c:txPr>
              <a:bodyPr/>
              <a:lstStyle/>
              <a:p>
                <a:pPr>
                  <a:defRPr sz="2000" b="1"/>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'[Hiring Times Data Analysis for LEAF_20161211.xlsx]Comparison'!$D$1</c:f>
              <c:strCache>
                <c:ptCount val="1"/>
                <c:pt idx="0">
                  <c:v>Average Days between Request Opened and Final Decision </c:v>
                </c:pt>
              </c:strCache>
            </c:strRef>
          </c:cat>
          <c:val>
            <c:numRef>
              <c:f>'[Hiring Times Data Analysis for LEAF_20161211.xlsx]Comparison'!$D$3</c:f>
              <c:numCache>
                <c:formatCode>General</c:formatCode>
                <c:ptCount val="1"/>
                <c:pt idx="0">
                  <c:v>22.1</c:v>
                </c:pt>
              </c:numCache>
            </c:numRef>
          </c:val>
          <c:extLst xmlns:c16r2="http://schemas.microsoft.com/office/drawing/2015/06/chart">
            <c:ext xmlns:c16="http://schemas.microsoft.com/office/drawing/2014/chart" uri="{C3380CC4-5D6E-409C-BE32-E72D297353CC}">
              <c16:uniqueId val="{00000002-04D8-45D3-99AA-3CC76080E681}"/>
            </c:ext>
          </c:extLst>
        </c:ser>
        <c:dLbls>
          <c:showLegendKey val="0"/>
          <c:showVal val="1"/>
          <c:showCatName val="0"/>
          <c:showSerName val="0"/>
          <c:showPercent val="0"/>
          <c:showBubbleSize val="0"/>
        </c:dLbls>
        <c:gapWidth val="75"/>
        <c:overlap val="-25"/>
        <c:axId val="78400512"/>
        <c:axId val="78422784"/>
      </c:barChart>
      <c:catAx>
        <c:axId val="78400512"/>
        <c:scaling>
          <c:orientation val="minMax"/>
        </c:scaling>
        <c:delete val="1"/>
        <c:axPos val="b"/>
        <c:numFmt formatCode="General" sourceLinked="0"/>
        <c:majorTickMark val="none"/>
        <c:minorTickMark val="none"/>
        <c:tickLblPos val="nextTo"/>
        <c:crossAx val="78422784"/>
        <c:crosses val="autoZero"/>
        <c:auto val="1"/>
        <c:lblAlgn val="ctr"/>
        <c:lblOffset val="100"/>
        <c:noMultiLvlLbl val="0"/>
      </c:catAx>
      <c:valAx>
        <c:axId val="78422784"/>
        <c:scaling>
          <c:orientation val="minMax"/>
        </c:scaling>
        <c:delete val="0"/>
        <c:axPos val="l"/>
        <c:majorGridlines/>
        <c:numFmt formatCode="General" sourceLinked="1"/>
        <c:majorTickMark val="none"/>
        <c:minorTickMark val="none"/>
        <c:tickLblPos val="nextTo"/>
        <c:spPr>
          <a:ln w="9525">
            <a:noFill/>
          </a:ln>
        </c:spPr>
        <c:txPr>
          <a:bodyPr/>
          <a:lstStyle/>
          <a:p>
            <a:pPr>
              <a:defRPr sz="1200"/>
            </a:pPr>
            <a:endParaRPr lang="en-US"/>
          </a:p>
        </c:txPr>
        <c:crossAx val="78400512"/>
        <c:crosses val="autoZero"/>
        <c:crossBetween val="between"/>
      </c:valAx>
      <c:spPr>
        <a:effectLst>
          <a:outerShdw blurRad="50800" dist="38100" dir="5400000" algn="t" rotWithShape="0">
            <a:prstClr val="black">
              <a:alpha val="40000"/>
            </a:prstClr>
          </a:outerShdw>
        </a:effectLst>
      </c:spPr>
    </c:plotArea>
    <c:legend>
      <c:legendPos val="t"/>
      <c:layout/>
      <c:overlay val="0"/>
      <c:txPr>
        <a:bodyPr/>
        <a:lstStyle/>
        <a:p>
          <a:pPr>
            <a:defRPr sz="1600"/>
          </a:pPr>
          <a:endParaRPr lang="en-US"/>
        </a:p>
      </c:txPr>
    </c:legend>
    <c:plotVisOnly val="1"/>
    <c:dispBlanksAs val="gap"/>
    <c:showDLblsOverMax val="0"/>
  </c:chart>
  <c:spPr>
    <a:ln>
      <a:solidFill>
        <a:schemeClr val="tx1">
          <a:lumMod val="75000"/>
          <a:lumOff val="25000"/>
        </a:schemeClr>
      </a:solidFill>
    </a:ln>
    <a:effectLst>
      <a:outerShdw blurRad="50800" dist="38100" dir="2700000" algn="tl" rotWithShape="0">
        <a:prstClr val="black">
          <a:alpha val="40000"/>
        </a:prstClr>
      </a:outerShdw>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C6D4A13-7EE2-C740-8E37-979C0E74E730}" type="datetimeFigureOut">
              <a:rPr lang="en-US" smtClean="0"/>
              <a:t>7/18/2018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BFA152F-14D0-254A-8E76-130501E20A62}" type="slidenum">
              <a:rPr lang="en-US" smtClean="0"/>
              <a:t>‹#›</a:t>
            </a:fld>
            <a:endParaRPr lang="en-US" dirty="0"/>
          </a:p>
        </p:txBody>
      </p:sp>
    </p:spTree>
    <p:extLst>
      <p:ext uri="{BB962C8B-B14F-4D97-AF65-F5344CB8AC3E}">
        <p14:creationId xmlns:p14="http://schemas.microsoft.com/office/powerpoint/2010/main" val="34848718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VA LEAF Monthly demo.  Please keep your microphones muted during the demo.  The demo will take about 25 minutes without interruption, so we’d like you to hold your questions until the end.  You CAN feel free to post questions in the chat window as we go, and we’ll circle back to them at the end. </a:t>
            </a:r>
          </a:p>
        </p:txBody>
      </p:sp>
      <p:sp>
        <p:nvSpPr>
          <p:cNvPr id="4" name="Slide Number Placeholder 3"/>
          <p:cNvSpPr>
            <a:spLocks noGrp="1"/>
          </p:cNvSpPr>
          <p:nvPr>
            <p:ph type="sldNum" sz="quarter" idx="10"/>
          </p:nvPr>
        </p:nvSpPr>
        <p:spPr/>
        <p:txBody>
          <a:bodyPr/>
          <a:lstStyle/>
          <a:p>
            <a:fld id="{CBFA152F-14D0-254A-8E76-130501E20A62}" type="slidenum">
              <a:rPr lang="en-US" smtClean="0"/>
              <a:t>1</a:t>
            </a:fld>
            <a:endParaRPr lang="en-US" dirty="0"/>
          </a:p>
        </p:txBody>
      </p:sp>
    </p:spTree>
    <p:extLst>
      <p:ext uri="{BB962C8B-B14F-4D97-AF65-F5344CB8AC3E}">
        <p14:creationId xmlns:p14="http://schemas.microsoft.com/office/powerpoint/2010/main" val="73888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a:t>
            </a:r>
            <a:r>
              <a:rPr lang="en-US" baseline="0" dirty="0"/>
              <a:t> in VA, while most of our desks hopefully don’t look like this, our business processes are often fragmented.  They are split between paper-based forms, excel spreadsheets, email, Sharepoint sites, and a variety of other tools. This often leads to confusion, lost requests, poor data security, and inefficiency. </a:t>
            </a:r>
          </a:p>
          <a:p>
            <a:endParaRPr lang="en-US" baseline="0" dirty="0"/>
          </a:p>
          <a:p>
            <a:r>
              <a:rPr lang="en-US" baseline="0" dirty="0"/>
              <a:t>LEAF began at Washington VAMC back in 2008.  The Associate Director wanted an online, streamlined tool for various processes at the medical center.</a:t>
            </a:r>
            <a:endParaRPr lang="en-US" dirty="0"/>
          </a:p>
        </p:txBody>
      </p:sp>
      <p:sp>
        <p:nvSpPr>
          <p:cNvPr id="4" name="Slide Number Placeholder 3"/>
          <p:cNvSpPr>
            <a:spLocks noGrp="1"/>
          </p:cNvSpPr>
          <p:nvPr>
            <p:ph type="sldNum" sz="quarter" idx="10"/>
          </p:nvPr>
        </p:nvSpPr>
        <p:spPr/>
        <p:txBody>
          <a:bodyPr/>
          <a:lstStyle/>
          <a:p>
            <a:fld id="{CBFA152F-14D0-254A-8E76-130501E20A62}" type="slidenum">
              <a:rPr lang="en-US" smtClean="0"/>
              <a:t>3</a:t>
            </a:fld>
            <a:endParaRPr lang="en-US" dirty="0"/>
          </a:p>
        </p:txBody>
      </p:sp>
    </p:spTree>
    <p:extLst>
      <p:ext uri="{BB962C8B-B14F-4D97-AF65-F5344CB8AC3E}">
        <p14:creationId xmlns:p14="http://schemas.microsoft.com/office/powerpoint/2010/main" val="350817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5</a:t>
            </a:fld>
            <a:endParaRPr lang="en-US"/>
          </a:p>
        </p:txBody>
      </p:sp>
    </p:spTree>
    <p:extLst>
      <p:ext uri="{BB962C8B-B14F-4D97-AF65-F5344CB8AC3E}">
        <p14:creationId xmlns:p14="http://schemas.microsoft.com/office/powerpoint/2010/main" val="515997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Exhibit A – The travel memo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This artifacts is demoralizing to our staff.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Be sure to print out. </a:t>
            </a:r>
          </a:p>
          <a:p>
            <a:endParaRPr lang="en-US" dirty="0"/>
          </a:p>
        </p:txBody>
      </p:sp>
      <p:sp>
        <p:nvSpPr>
          <p:cNvPr id="4" name="Slide Number Placeholder 3"/>
          <p:cNvSpPr>
            <a:spLocks noGrp="1"/>
          </p:cNvSpPr>
          <p:nvPr>
            <p:ph type="sldNum" sz="quarter" idx="10"/>
          </p:nvPr>
        </p:nvSpPr>
        <p:spPr/>
        <p:txBody>
          <a:bodyPr/>
          <a:lstStyle/>
          <a:p>
            <a:fld id="{CBFA152F-14D0-254A-8E76-130501E20A62}" type="slidenum">
              <a:rPr lang="en-US" smtClean="0"/>
              <a:t>9</a:t>
            </a:fld>
            <a:endParaRPr lang="en-US" dirty="0"/>
          </a:p>
        </p:txBody>
      </p:sp>
    </p:spTree>
    <p:extLst>
      <p:ext uri="{BB962C8B-B14F-4D97-AF65-F5344CB8AC3E}">
        <p14:creationId xmlns:p14="http://schemas.microsoft.com/office/powerpoint/2010/main" val="369903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195672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58704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104620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47580" y="4289522"/>
            <a:ext cx="8051801" cy="642595"/>
          </a:xfrm>
          <a:prstGeom prst="rect">
            <a:avLst/>
          </a:prstGeom>
        </p:spPr>
        <p:txBody>
          <a:bodyPr anchor="t" anchorCtr="0">
            <a:noAutofit/>
          </a:bodyPr>
          <a:lstStyle>
            <a:lvl1pPr algn="l">
              <a:defRPr sz="2000" b="1" i="0" spc="75" baseline="0">
                <a:solidFill>
                  <a:schemeClr val="accent4"/>
                </a:solidFill>
                <a:latin typeface="Myriad Pro" charset="0"/>
                <a:ea typeface="Myriad Pro" charset="0"/>
                <a:cs typeface="Myriad Pro" charset="0"/>
              </a:defRPr>
            </a:lvl1pPr>
          </a:lstStyle>
          <a:p>
            <a:r>
              <a:rPr lang="en-US" dirty="0"/>
              <a:t>CLICK TO EDIT MASTER TITLE STYLE</a:t>
            </a:r>
          </a:p>
        </p:txBody>
      </p:sp>
      <p:sp>
        <p:nvSpPr>
          <p:cNvPr id="8" name="Subtitle 2"/>
          <p:cNvSpPr>
            <a:spLocks noGrp="1"/>
          </p:cNvSpPr>
          <p:nvPr>
            <p:ph type="subTitle" idx="1"/>
          </p:nvPr>
        </p:nvSpPr>
        <p:spPr>
          <a:xfrm>
            <a:off x="447580" y="5014629"/>
            <a:ext cx="8051801" cy="424205"/>
          </a:xfrm>
        </p:spPr>
        <p:txBody>
          <a:bodyPr>
            <a:noAutofit/>
          </a:bodyPr>
          <a:lstStyle>
            <a:lvl1pPr marL="0" indent="0" algn="l">
              <a:buNone/>
              <a:defRPr sz="1350">
                <a:solidFill>
                  <a:schemeClr val="accent2"/>
                </a:solidFill>
                <a:latin typeface="Myriad Pro" charset="0"/>
                <a:ea typeface="Myriad Pro" charset="0"/>
                <a:cs typeface="Myriad Pro"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244333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0ED4269-ED1E-2448-B236-9A8C3BB2650A}" type="datetime1">
              <a:rPr lang="en-US" smtClean="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D63132-0251-5741-8FDE-F7B2B1A6CC75}" type="slidenum">
              <a:rPr lang="en-US" smtClean="0"/>
              <a:t>‹#›</a:t>
            </a:fld>
            <a:endParaRPr lang="en-US" dirty="0"/>
          </a:p>
        </p:txBody>
      </p:sp>
      <p:sp>
        <p:nvSpPr>
          <p:cNvPr id="14" name="Title Placeholder 1"/>
          <p:cNvSpPr>
            <a:spLocks noGrp="1"/>
          </p:cNvSpPr>
          <p:nvPr>
            <p:ph type="title"/>
          </p:nvPr>
        </p:nvSpPr>
        <p:spPr>
          <a:xfrm>
            <a:off x="457198" y="636021"/>
            <a:ext cx="8229601" cy="533400"/>
          </a:xfrm>
          <a:prstGeom prst="rect">
            <a:avLst/>
          </a:prstGeom>
        </p:spPr>
        <p:txBody>
          <a:bodyPr vert="horz" lIns="91440" tIns="45720" rIns="91440" bIns="45720" rtlCol="0" anchor="ctr">
            <a:noAutofit/>
          </a:bodyPr>
          <a:lstStyle/>
          <a:p>
            <a:r>
              <a:rPr lang="en-US" dirty="0"/>
              <a:t>Click to edit Master title style</a:t>
            </a:r>
          </a:p>
        </p:txBody>
      </p:sp>
      <p:sp>
        <p:nvSpPr>
          <p:cNvPr id="10" name="Content Placeholder 2"/>
          <p:cNvSpPr>
            <a:spLocks noGrp="1"/>
          </p:cNvSpPr>
          <p:nvPr>
            <p:ph sz="half" idx="13"/>
          </p:nvPr>
        </p:nvSpPr>
        <p:spPr>
          <a:xfrm>
            <a:off x="457200" y="1494722"/>
            <a:ext cx="8229601"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4257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64A141-3E94-1841-823D-1FF83DA61523}" type="datetime1">
              <a:rPr lang="en-US" smtClean="0"/>
              <a:t>7/18/2018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D63132-0251-5741-8FDE-F7B2B1A6CC75}" type="slidenum">
              <a:rPr lang="en-US" smtClean="0"/>
              <a:t>‹#›</a:t>
            </a:fld>
            <a:endParaRPr lang="en-US" dirty="0"/>
          </a:p>
        </p:txBody>
      </p:sp>
    </p:spTree>
    <p:extLst>
      <p:ext uri="{BB962C8B-B14F-4D97-AF65-F5344CB8AC3E}">
        <p14:creationId xmlns:p14="http://schemas.microsoft.com/office/powerpoint/2010/main" val="3415973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68F9377-0D16-C544-B9AF-E8BED0CECAB9}" type="datetime1">
              <a:rPr lang="en-US" smtClean="0"/>
              <a:t>7/18/2018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D63132-0251-5741-8FDE-F7B2B1A6CC75}" type="slidenum">
              <a:rPr lang="en-US" smtClean="0"/>
              <a:t>‹#›</a:t>
            </a:fld>
            <a:endParaRPr lang="en-US" dirty="0"/>
          </a:p>
        </p:txBody>
      </p:sp>
      <p:sp>
        <p:nvSpPr>
          <p:cNvPr id="9" name="Title Placeholder 1"/>
          <p:cNvSpPr>
            <a:spLocks noGrp="1"/>
          </p:cNvSpPr>
          <p:nvPr>
            <p:ph type="title"/>
          </p:nvPr>
        </p:nvSpPr>
        <p:spPr>
          <a:xfrm>
            <a:off x="609599" y="665519"/>
            <a:ext cx="8077201" cy="5334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882622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86F53C-434B-4949-9551-19A2F53F7E4B}" type="datetime1">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63132-0251-5741-8FDE-F7B2B1A6CC75}" type="slidenum">
              <a:rPr lang="en-US" smtClean="0"/>
              <a:t>‹#›</a:t>
            </a:fld>
            <a:endParaRPr lang="en-US" dirty="0"/>
          </a:p>
        </p:txBody>
      </p:sp>
      <p:sp>
        <p:nvSpPr>
          <p:cNvPr id="7" name="Title 1"/>
          <p:cNvSpPr>
            <a:spLocks noGrp="1"/>
          </p:cNvSpPr>
          <p:nvPr>
            <p:ph type="ctrTitle"/>
          </p:nvPr>
        </p:nvSpPr>
        <p:spPr>
          <a:xfrm>
            <a:off x="302612" y="3722399"/>
            <a:ext cx="8051801" cy="642595"/>
          </a:xfrm>
        </p:spPr>
        <p:txBody>
          <a:bodyPr/>
          <a:lstStyle/>
          <a:p>
            <a:pPr algn="just"/>
            <a:endParaRPr lang="en-US" dirty="0"/>
          </a:p>
        </p:txBody>
      </p:sp>
    </p:spTree>
    <p:extLst>
      <p:ext uri="{BB962C8B-B14F-4D97-AF65-F5344CB8AC3E}">
        <p14:creationId xmlns:p14="http://schemas.microsoft.com/office/powerpoint/2010/main" val="587515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185784"/>
            <a:ext cx="7772400" cy="1362075"/>
          </a:xfrm>
        </p:spPr>
        <p:txBody>
          <a:bodyPr anchor="t">
            <a:noAutofit/>
          </a:bodyPr>
          <a:lstStyle>
            <a:lvl1pPr algn="l">
              <a:defRPr sz="1600" b="1" i="0" cap="all">
                <a:solidFill>
                  <a:schemeClr val="tx1"/>
                </a:solidFill>
                <a:latin typeface="+mj-lt"/>
                <a:ea typeface="Myriad Pro" charset="0"/>
                <a:cs typeface="Myriad Pro" charset="0"/>
              </a:defRPr>
            </a:lvl1pPr>
          </a:lstStyle>
          <a:p>
            <a:r>
              <a:rPr lang="en-US" dirty="0"/>
              <a:t>Divider slide</a:t>
            </a:r>
          </a:p>
        </p:txBody>
      </p:sp>
      <p:sp>
        <p:nvSpPr>
          <p:cNvPr id="4" name="Date Placeholder 3"/>
          <p:cNvSpPr>
            <a:spLocks noGrp="1"/>
          </p:cNvSpPr>
          <p:nvPr>
            <p:ph type="dt" sz="half" idx="10"/>
          </p:nvPr>
        </p:nvSpPr>
        <p:spPr/>
        <p:txBody>
          <a:bodyPr/>
          <a:lstStyle/>
          <a:p>
            <a:fld id="{DBDAFB59-8890-C74C-AD02-64E19821FEFA}" type="datetime1">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63132-0251-5741-8FDE-F7B2B1A6CC75}" type="slidenum">
              <a:rPr lang="en-US" smtClean="0"/>
              <a:t>‹#›</a:t>
            </a:fld>
            <a:endParaRPr lang="en-US" dirty="0"/>
          </a:p>
        </p:txBody>
      </p:sp>
    </p:spTree>
    <p:extLst>
      <p:ext uri="{BB962C8B-B14F-4D97-AF65-F5344CB8AC3E}">
        <p14:creationId xmlns:p14="http://schemas.microsoft.com/office/powerpoint/2010/main" val="2692317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47580" y="4289522"/>
            <a:ext cx="8051801" cy="642595"/>
          </a:xfrm>
          <a:prstGeom prst="rect">
            <a:avLst/>
          </a:prstGeom>
        </p:spPr>
        <p:txBody>
          <a:bodyPr anchor="t" anchorCtr="0">
            <a:noAutofit/>
          </a:bodyPr>
          <a:lstStyle>
            <a:lvl1pPr algn="l">
              <a:defRPr sz="2000" b="1" i="0" spc="75" baseline="0">
                <a:solidFill>
                  <a:schemeClr val="accent4"/>
                </a:solidFill>
                <a:latin typeface="Myriad Pro" charset="0"/>
                <a:ea typeface="Myriad Pro" charset="0"/>
                <a:cs typeface="Myriad Pro" charset="0"/>
              </a:defRPr>
            </a:lvl1pPr>
          </a:lstStyle>
          <a:p>
            <a:r>
              <a:rPr lang="en-US" dirty="0"/>
              <a:t>CLICK TO EDIT MASTER TITLE STYLE</a:t>
            </a:r>
          </a:p>
        </p:txBody>
      </p:sp>
      <p:sp>
        <p:nvSpPr>
          <p:cNvPr id="8" name="Subtitle 2"/>
          <p:cNvSpPr>
            <a:spLocks noGrp="1"/>
          </p:cNvSpPr>
          <p:nvPr>
            <p:ph type="subTitle" idx="1"/>
          </p:nvPr>
        </p:nvSpPr>
        <p:spPr>
          <a:xfrm>
            <a:off x="447580" y="5014629"/>
            <a:ext cx="8051801" cy="424205"/>
          </a:xfrm>
        </p:spPr>
        <p:txBody>
          <a:bodyPr>
            <a:noAutofit/>
          </a:bodyPr>
          <a:lstStyle>
            <a:lvl1pPr marL="0" indent="0" algn="l">
              <a:buNone/>
              <a:defRPr sz="1350">
                <a:solidFill>
                  <a:schemeClr val="accent2"/>
                </a:solidFill>
                <a:latin typeface="Myriad Pro" charset="0"/>
                <a:ea typeface="Myriad Pro" charset="0"/>
                <a:cs typeface="Myriad Pro"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89141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0ED4269-ED1E-2448-B236-9A8C3BB2650A}" type="datetime1">
              <a:rPr lang="en-US" smtClean="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D63132-0251-5741-8FDE-F7B2B1A6CC75}" type="slidenum">
              <a:rPr lang="en-US" smtClean="0"/>
              <a:t>‹#›</a:t>
            </a:fld>
            <a:endParaRPr lang="en-US" dirty="0"/>
          </a:p>
        </p:txBody>
      </p:sp>
      <p:sp>
        <p:nvSpPr>
          <p:cNvPr id="14" name="Title Placeholder 1"/>
          <p:cNvSpPr>
            <a:spLocks noGrp="1"/>
          </p:cNvSpPr>
          <p:nvPr>
            <p:ph type="title"/>
          </p:nvPr>
        </p:nvSpPr>
        <p:spPr>
          <a:xfrm>
            <a:off x="457198" y="636021"/>
            <a:ext cx="8229601" cy="533400"/>
          </a:xfrm>
          <a:prstGeom prst="rect">
            <a:avLst/>
          </a:prstGeom>
        </p:spPr>
        <p:txBody>
          <a:bodyPr vert="horz" lIns="91440" tIns="45720" rIns="91440" bIns="45720" rtlCol="0" anchor="ctr">
            <a:noAutofit/>
          </a:bodyPr>
          <a:lstStyle/>
          <a:p>
            <a:r>
              <a:rPr lang="en-US" dirty="0"/>
              <a:t>Click to edit Master title style</a:t>
            </a:r>
          </a:p>
        </p:txBody>
      </p:sp>
      <p:sp>
        <p:nvSpPr>
          <p:cNvPr id="10" name="Content Placeholder 2"/>
          <p:cNvSpPr>
            <a:spLocks noGrp="1"/>
          </p:cNvSpPr>
          <p:nvPr>
            <p:ph sz="half" idx="13"/>
          </p:nvPr>
        </p:nvSpPr>
        <p:spPr>
          <a:xfrm>
            <a:off x="457200" y="1494722"/>
            <a:ext cx="8229601"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617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8EC3F-595F-4849-8D37-D055A3EB7936}" type="slidenum">
              <a:rPr lang="en-US" smtClean="0"/>
              <a:t>‹#›</a:t>
            </a:fld>
            <a:endParaRPr lang="en-US" dirty="0"/>
          </a:p>
        </p:txBody>
      </p:sp>
      <p:pic>
        <p:nvPicPr>
          <p:cNvPr id="7" name="Picture 2" descr="C:\Users\vhawasgaom1\Desktop\LEAF\Logos\LEAF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96539" y="274638"/>
            <a:ext cx="2390261" cy="59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309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64A141-3E94-1841-823D-1FF83DA61523}" type="datetime1">
              <a:rPr lang="en-US" smtClean="0"/>
              <a:t>7/18/2018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D63132-0251-5741-8FDE-F7B2B1A6CC75}" type="slidenum">
              <a:rPr lang="en-US" smtClean="0"/>
              <a:t>‹#›</a:t>
            </a:fld>
            <a:endParaRPr lang="en-US" dirty="0"/>
          </a:p>
        </p:txBody>
      </p:sp>
    </p:spTree>
    <p:extLst>
      <p:ext uri="{BB962C8B-B14F-4D97-AF65-F5344CB8AC3E}">
        <p14:creationId xmlns:p14="http://schemas.microsoft.com/office/powerpoint/2010/main" val="1792117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68F9377-0D16-C544-B9AF-E8BED0CECAB9}" type="datetime1">
              <a:rPr lang="en-US" smtClean="0"/>
              <a:t>7/18/2018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D63132-0251-5741-8FDE-F7B2B1A6CC75}" type="slidenum">
              <a:rPr lang="en-US" smtClean="0"/>
              <a:t>‹#›</a:t>
            </a:fld>
            <a:endParaRPr lang="en-US" dirty="0"/>
          </a:p>
        </p:txBody>
      </p:sp>
      <p:sp>
        <p:nvSpPr>
          <p:cNvPr id="9" name="Title Placeholder 1"/>
          <p:cNvSpPr>
            <a:spLocks noGrp="1"/>
          </p:cNvSpPr>
          <p:nvPr>
            <p:ph type="title"/>
          </p:nvPr>
        </p:nvSpPr>
        <p:spPr>
          <a:xfrm>
            <a:off x="609599" y="665519"/>
            <a:ext cx="8077201" cy="5334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011112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86F53C-434B-4949-9551-19A2F53F7E4B}" type="datetime1">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63132-0251-5741-8FDE-F7B2B1A6CC75}" type="slidenum">
              <a:rPr lang="en-US" smtClean="0"/>
              <a:t>‹#›</a:t>
            </a:fld>
            <a:endParaRPr lang="en-US" dirty="0"/>
          </a:p>
        </p:txBody>
      </p:sp>
      <p:sp>
        <p:nvSpPr>
          <p:cNvPr id="7" name="Title 1"/>
          <p:cNvSpPr>
            <a:spLocks noGrp="1"/>
          </p:cNvSpPr>
          <p:nvPr>
            <p:ph type="ctrTitle"/>
          </p:nvPr>
        </p:nvSpPr>
        <p:spPr>
          <a:xfrm>
            <a:off x="302612" y="3722399"/>
            <a:ext cx="8051801" cy="642595"/>
          </a:xfrm>
        </p:spPr>
        <p:txBody>
          <a:bodyPr/>
          <a:lstStyle/>
          <a:p>
            <a:pPr algn="just"/>
            <a:endParaRPr lang="en-US" dirty="0"/>
          </a:p>
        </p:txBody>
      </p:sp>
    </p:spTree>
    <p:extLst>
      <p:ext uri="{BB962C8B-B14F-4D97-AF65-F5344CB8AC3E}">
        <p14:creationId xmlns:p14="http://schemas.microsoft.com/office/powerpoint/2010/main" val="303893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185784"/>
            <a:ext cx="7772400" cy="1362075"/>
          </a:xfrm>
        </p:spPr>
        <p:txBody>
          <a:bodyPr anchor="t">
            <a:noAutofit/>
          </a:bodyPr>
          <a:lstStyle>
            <a:lvl1pPr algn="l">
              <a:defRPr sz="1600" b="1" i="0" cap="all">
                <a:solidFill>
                  <a:schemeClr val="tx1"/>
                </a:solidFill>
                <a:latin typeface="+mj-lt"/>
                <a:ea typeface="Myriad Pro" charset="0"/>
                <a:cs typeface="Myriad Pro" charset="0"/>
              </a:defRPr>
            </a:lvl1pPr>
          </a:lstStyle>
          <a:p>
            <a:r>
              <a:rPr lang="en-US" dirty="0"/>
              <a:t>Divider slide</a:t>
            </a:r>
          </a:p>
        </p:txBody>
      </p:sp>
      <p:sp>
        <p:nvSpPr>
          <p:cNvPr id="4" name="Date Placeholder 3"/>
          <p:cNvSpPr>
            <a:spLocks noGrp="1"/>
          </p:cNvSpPr>
          <p:nvPr>
            <p:ph type="dt" sz="half" idx="10"/>
          </p:nvPr>
        </p:nvSpPr>
        <p:spPr/>
        <p:txBody>
          <a:bodyPr/>
          <a:lstStyle/>
          <a:p>
            <a:fld id="{DBDAFB59-8890-C74C-AD02-64E19821FEFA}" type="datetime1">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63132-0251-5741-8FDE-F7B2B1A6CC75}" type="slidenum">
              <a:rPr lang="en-US" smtClean="0"/>
              <a:t>‹#›</a:t>
            </a:fld>
            <a:endParaRPr lang="en-US" dirty="0"/>
          </a:p>
        </p:txBody>
      </p:sp>
    </p:spTree>
    <p:extLst>
      <p:ext uri="{BB962C8B-B14F-4D97-AF65-F5344CB8AC3E}">
        <p14:creationId xmlns:p14="http://schemas.microsoft.com/office/powerpoint/2010/main" val="4249299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E5FBA8-596A-4D10-A9C4-FE44A1FFDA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10A8533-F4E4-417C-8AD1-B4874992E34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10FE1B4-CDA4-4033-8288-4A8AB522C5F9}"/>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5" name="Footer Placeholder 4">
            <a:extLst>
              <a:ext uri="{FF2B5EF4-FFF2-40B4-BE49-F238E27FC236}">
                <a16:creationId xmlns:a16="http://schemas.microsoft.com/office/drawing/2014/main" xmlns="" id="{4FF6E4B7-5BD4-439F-BD2C-F2894C4821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8C1D546-FB52-4466-91C3-47841B623491}"/>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13648835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A4F28-E2D7-4E32-AA96-F333689DC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E49E828-C235-49D4-801B-7AE5A95BF6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111D7D-186B-40C6-88F1-95CEFAA82E40}"/>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5" name="Footer Placeholder 4">
            <a:extLst>
              <a:ext uri="{FF2B5EF4-FFF2-40B4-BE49-F238E27FC236}">
                <a16:creationId xmlns:a16="http://schemas.microsoft.com/office/drawing/2014/main" xmlns="" id="{3DBB64CF-43F7-4118-A745-675B457092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F7306DC-2904-41F4-AAC2-D46B2CB7F6E1}"/>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3717145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6AE647-E21F-490E-82FB-FC4C0109AF4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CBC16B9-15F9-429E-8EB5-7B456A7756E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2B205D5-A276-441B-A599-F995C504C2E2}"/>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5" name="Footer Placeholder 4">
            <a:extLst>
              <a:ext uri="{FF2B5EF4-FFF2-40B4-BE49-F238E27FC236}">
                <a16:creationId xmlns:a16="http://schemas.microsoft.com/office/drawing/2014/main" xmlns="" id="{8113428C-6322-4E74-8BDB-30E9932D2F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A225792-9ACA-4678-A176-49AA736D83D0}"/>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2212346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18D80-8BED-4257-9B2E-53D5A51F8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C80A8D-B9DC-4FF1-8B57-0D5325C7CDDC}"/>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687D2F4-2307-4BC0-AA1A-96660389FC01}"/>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59C376B-C394-419C-8AE7-CF774E84D22C}"/>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6" name="Footer Placeholder 5">
            <a:extLst>
              <a:ext uri="{FF2B5EF4-FFF2-40B4-BE49-F238E27FC236}">
                <a16:creationId xmlns:a16="http://schemas.microsoft.com/office/drawing/2014/main" xmlns="" id="{07895E62-A0C9-403B-AB37-BF5E653142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A54B612-2F79-40C6-8E1B-272BE808C1DA}"/>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1814195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C3DA5-FD91-45FE-A6CF-D634E81870A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B77BC1C-CB58-4AD2-842D-B1687A0F421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F16F8B0-8A9D-4B98-A81D-0A694AE21129}"/>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F242F13-0EDA-45D3-AD24-BF8FD6902E8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1F6BEB8-6732-47C2-98A5-59F9EF5A247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908A879-A69F-4BE9-A958-9EBC8937A3E5}"/>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8" name="Footer Placeholder 7">
            <a:extLst>
              <a:ext uri="{FF2B5EF4-FFF2-40B4-BE49-F238E27FC236}">
                <a16:creationId xmlns:a16="http://schemas.microsoft.com/office/drawing/2014/main" xmlns="" id="{2B34A45C-58C2-42AC-A753-998A0A1F1FF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B82A5BB4-C09D-4260-A326-547CC1E8AA46}"/>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3807367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588E9-36DF-40B7-B1DF-CA46DD274A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B7CE273-D1B9-4D3B-9C60-63D23159BD16}"/>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4" name="Footer Placeholder 3">
            <a:extLst>
              <a:ext uri="{FF2B5EF4-FFF2-40B4-BE49-F238E27FC236}">
                <a16:creationId xmlns:a16="http://schemas.microsoft.com/office/drawing/2014/main" xmlns="" id="{61057C06-5850-465C-954D-2867504A56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F35C6945-EC64-42DA-BF2C-8AC4C8487836}"/>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404638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3195611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D863DD-9CC3-4F1C-9158-DAADB06C0AA1}"/>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3" name="Footer Placeholder 2">
            <a:extLst>
              <a:ext uri="{FF2B5EF4-FFF2-40B4-BE49-F238E27FC236}">
                <a16:creationId xmlns:a16="http://schemas.microsoft.com/office/drawing/2014/main" xmlns="" id="{D7527250-6C06-43E8-8000-B3FB2C0B44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530623D7-252F-4012-961C-A5C10BC7652C}"/>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1162794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E5DE1-858C-436C-9969-59EF400BBF0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4F60DD3-38C5-4A7B-AD7C-0C6AA462520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63F0C61-495C-481F-9C32-4163945C769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E23A315-E0E1-41B3-B97C-C70347C8BC40}"/>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6" name="Footer Placeholder 5">
            <a:extLst>
              <a:ext uri="{FF2B5EF4-FFF2-40B4-BE49-F238E27FC236}">
                <a16:creationId xmlns:a16="http://schemas.microsoft.com/office/drawing/2014/main" xmlns="" id="{9C35D7F8-4361-4FF8-BBCC-D3D7F4F5CF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E50A050-11A7-4D2D-AB46-CA1B9EB0FFB8}"/>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2094767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D585E-8C3A-49A1-888C-C835ED89932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50CB353-0AB9-40DB-9622-471C61AB4CB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015E7D37-0B44-42CD-84E3-62220B36BD7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FA4EDE0-5210-4CBF-AAF7-B6F37BFDE119}"/>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6" name="Footer Placeholder 5">
            <a:extLst>
              <a:ext uri="{FF2B5EF4-FFF2-40B4-BE49-F238E27FC236}">
                <a16:creationId xmlns:a16="http://schemas.microsoft.com/office/drawing/2014/main" xmlns="" id="{D67CC6D6-E3CD-4DD9-871B-A697B71946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879C8C3-861B-487B-B6FC-97EBBBC5E537}"/>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27697876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BEDCF-E42F-4FD0-90AC-34855175AF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E8DAFDC-963C-4DD5-AFD3-8533FBB202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FCC19E-C2F7-4456-B291-582CE6F92BE9}"/>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5" name="Footer Placeholder 4">
            <a:extLst>
              <a:ext uri="{FF2B5EF4-FFF2-40B4-BE49-F238E27FC236}">
                <a16:creationId xmlns:a16="http://schemas.microsoft.com/office/drawing/2014/main" xmlns="" id="{16736B32-CAF0-43B9-977A-F2C4B13693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9E52F5A-FCBE-4996-BAFE-45911822FAAF}"/>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24626300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A8A940D-C0E6-4132-BEAB-AD41E343449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9399745-4CA9-4216-9A12-7686BFBBF2DB}"/>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F26FA47-872A-49A1-A8BC-9CD4991E1C1C}"/>
              </a:ext>
            </a:extLst>
          </p:cNvPr>
          <p:cNvSpPr>
            <a:spLocks noGrp="1"/>
          </p:cNvSpPr>
          <p:nvPr>
            <p:ph type="dt" sz="half" idx="10"/>
          </p:nvPr>
        </p:nvSpPr>
        <p:spPr/>
        <p:txBody>
          <a:bodyPr/>
          <a:lstStyle/>
          <a:p>
            <a:fld id="{06FFAA55-8D5F-4C79-8645-8C4D9D8A0582}" type="datetimeFigureOut">
              <a:rPr lang="en-US" smtClean="0"/>
              <a:t>7/18/2018</a:t>
            </a:fld>
            <a:endParaRPr lang="en-US" dirty="0"/>
          </a:p>
        </p:txBody>
      </p:sp>
      <p:sp>
        <p:nvSpPr>
          <p:cNvPr id="5" name="Footer Placeholder 4">
            <a:extLst>
              <a:ext uri="{FF2B5EF4-FFF2-40B4-BE49-F238E27FC236}">
                <a16:creationId xmlns:a16="http://schemas.microsoft.com/office/drawing/2014/main" xmlns="" id="{C1EAB91A-9F5D-4FAE-97F5-21E6DDF049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9E881A1-68DA-436E-831D-ED9A68ADAAA6}"/>
              </a:ext>
            </a:extLst>
          </p:cNvPr>
          <p:cNvSpPr>
            <a:spLocks noGrp="1"/>
          </p:cNvSpPr>
          <p:nvPr>
            <p:ph type="sldNum" sz="quarter" idx="12"/>
          </p:nvPr>
        </p:nvSpPr>
        <p:spPr/>
        <p:txBody>
          <a:bodyPr/>
          <a:lstStyle/>
          <a:p>
            <a:fld id="{37B8AF57-9484-4A0E-B58D-1D8029FABCC4}" type="slidenum">
              <a:rPr lang="en-US" smtClean="0"/>
              <a:t>‹#›</a:t>
            </a:fld>
            <a:endParaRPr lang="en-US" dirty="0"/>
          </a:p>
        </p:txBody>
      </p:sp>
    </p:spTree>
    <p:extLst>
      <p:ext uri="{BB962C8B-B14F-4D97-AF65-F5344CB8AC3E}">
        <p14:creationId xmlns:p14="http://schemas.microsoft.com/office/powerpoint/2010/main" val="22047763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47580" y="4289522"/>
            <a:ext cx="8051801" cy="642595"/>
          </a:xfrm>
          <a:prstGeom prst="rect">
            <a:avLst/>
          </a:prstGeom>
        </p:spPr>
        <p:txBody>
          <a:bodyPr anchor="t" anchorCtr="0">
            <a:noAutofit/>
          </a:bodyPr>
          <a:lstStyle>
            <a:lvl1pPr algn="l">
              <a:defRPr sz="2000" b="1" i="0" spc="75" baseline="0">
                <a:solidFill>
                  <a:schemeClr val="accent4"/>
                </a:solidFill>
                <a:latin typeface="Myriad Pro" charset="0"/>
                <a:ea typeface="Myriad Pro" charset="0"/>
                <a:cs typeface="Myriad Pro" charset="0"/>
              </a:defRPr>
            </a:lvl1pPr>
          </a:lstStyle>
          <a:p>
            <a:r>
              <a:rPr lang="en-US" dirty="0"/>
              <a:t>CLICK TO EDIT MASTER TITLE STYLE</a:t>
            </a:r>
          </a:p>
        </p:txBody>
      </p:sp>
      <p:sp>
        <p:nvSpPr>
          <p:cNvPr id="8" name="Subtitle 2"/>
          <p:cNvSpPr>
            <a:spLocks noGrp="1"/>
          </p:cNvSpPr>
          <p:nvPr>
            <p:ph type="subTitle" idx="1"/>
          </p:nvPr>
        </p:nvSpPr>
        <p:spPr>
          <a:xfrm>
            <a:off x="447580" y="5014629"/>
            <a:ext cx="8051801" cy="424205"/>
          </a:xfrm>
        </p:spPr>
        <p:txBody>
          <a:bodyPr>
            <a:noAutofit/>
          </a:bodyPr>
          <a:lstStyle>
            <a:lvl1pPr marL="0" indent="0" algn="l">
              <a:buNone/>
              <a:defRPr sz="1350">
                <a:solidFill>
                  <a:schemeClr val="accent2"/>
                </a:solidFill>
                <a:latin typeface="Myriad Pro" charset="0"/>
                <a:ea typeface="Myriad Pro" charset="0"/>
                <a:cs typeface="Myriad Pro"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71826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0ED4269-ED1E-2448-B236-9A8C3BB2650A}"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14" name="Title Placeholder 1"/>
          <p:cNvSpPr>
            <a:spLocks noGrp="1"/>
          </p:cNvSpPr>
          <p:nvPr>
            <p:ph type="title"/>
          </p:nvPr>
        </p:nvSpPr>
        <p:spPr>
          <a:xfrm>
            <a:off x="457198" y="636021"/>
            <a:ext cx="8229601" cy="533400"/>
          </a:xfrm>
          <a:prstGeom prst="rect">
            <a:avLst/>
          </a:prstGeom>
        </p:spPr>
        <p:txBody>
          <a:bodyPr vert="horz" lIns="91440" tIns="45720" rIns="91440" bIns="45720" rtlCol="0" anchor="ctr">
            <a:noAutofit/>
          </a:bodyPr>
          <a:lstStyle/>
          <a:p>
            <a:r>
              <a:rPr lang="en-US" dirty="0"/>
              <a:t>Click to edit Master title style</a:t>
            </a:r>
          </a:p>
        </p:txBody>
      </p:sp>
      <p:sp>
        <p:nvSpPr>
          <p:cNvPr id="10" name="Content Placeholder 2"/>
          <p:cNvSpPr>
            <a:spLocks noGrp="1"/>
          </p:cNvSpPr>
          <p:nvPr>
            <p:ph sz="half" idx="13"/>
          </p:nvPr>
        </p:nvSpPr>
        <p:spPr>
          <a:xfrm>
            <a:off x="457200" y="1494722"/>
            <a:ext cx="8229601"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1007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364A141-3E94-1841-823D-1FF83DA61523}"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30811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68F9377-0D16-C544-B9AF-E8BED0CECAB9}"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9" name="Title Placeholder 1"/>
          <p:cNvSpPr>
            <a:spLocks noGrp="1"/>
          </p:cNvSpPr>
          <p:nvPr>
            <p:ph type="title"/>
          </p:nvPr>
        </p:nvSpPr>
        <p:spPr>
          <a:xfrm>
            <a:off x="609599" y="665519"/>
            <a:ext cx="8077201" cy="5334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6984726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D86F53C-434B-4949-9551-19A2F53F7E4B}"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7" name="Title 1"/>
          <p:cNvSpPr>
            <a:spLocks noGrp="1"/>
          </p:cNvSpPr>
          <p:nvPr>
            <p:ph type="ctrTitle"/>
          </p:nvPr>
        </p:nvSpPr>
        <p:spPr>
          <a:xfrm>
            <a:off x="302612" y="3722399"/>
            <a:ext cx="8051801" cy="642595"/>
          </a:xfrm>
        </p:spPr>
        <p:txBody>
          <a:bodyPr/>
          <a:lstStyle/>
          <a:p>
            <a:pPr algn="just"/>
            <a:endParaRPr lang="en-US" dirty="0"/>
          </a:p>
        </p:txBody>
      </p:sp>
    </p:spTree>
    <p:extLst>
      <p:ext uri="{BB962C8B-B14F-4D97-AF65-F5344CB8AC3E}">
        <p14:creationId xmlns:p14="http://schemas.microsoft.com/office/powerpoint/2010/main" val="320706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31093549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185784"/>
            <a:ext cx="7772400" cy="1362075"/>
          </a:xfrm>
        </p:spPr>
        <p:txBody>
          <a:bodyPr anchor="t">
            <a:noAutofit/>
          </a:bodyPr>
          <a:lstStyle>
            <a:lvl1pPr algn="l">
              <a:defRPr sz="1600" b="1" i="0" cap="all">
                <a:solidFill>
                  <a:schemeClr val="tx1"/>
                </a:solidFill>
                <a:latin typeface="+mj-lt"/>
                <a:ea typeface="Myriad Pro" charset="0"/>
                <a:cs typeface="Myriad Pro" charset="0"/>
              </a:defRPr>
            </a:lvl1pPr>
          </a:lstStyle>
          <a:p>
            <a:r>
              <a:rPr lang="en-US" dirty="0"/>
              <a:t>Divider slide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BDAFB59-8890-C74C-AD02-64E19821FEFA}"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746798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47BA2-0363-4ACF-88EC-C8C5CC24831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2586D03-080F-4BCB-B250-B6C4788A6E5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FCB02C4-F3F1-498F-802B-E710018586CE}"/>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5" name="Footer Placeholder 4">
            <a:extLst>
              <a:ext uri="{FF2B5EF4-FFF2-40B4-BE49-F238E27FC236}">
                <a16:creationId xmlns:a16="http://schemas.microsoft.com/office/drawing/2014/main" xmlns="" id="{B6B04E38-9ED3-449C-AAC0-1564E2A6B9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2AC9BF3-6D97-46A0-8FF5-6E62E7C6E94A}"/>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2902000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68F6E-B12A-4BFE-AD6B-045F19C80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ED13AA-C39A-4FAE-B3AE-240BA32327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8110945-7D38-499F-B7D2-02A782F1D434}"/>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5" name="Footer Placeholder 4">
            <a:extLst>
              <a:ext uri="{FF2B5EF4-FFF2-40B4-BE49-F238E27FC236}">
                <a16:creationId xmlns:a16="http://schemas.microsoft.com/office/drawing/2014/main" xmlns="" id="{A31B872B-40D6-420A-9148-8CC3EE80AB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16C59A2-3859-490F-88CA-8C72D4C36E7C}"/>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23922784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00B6F-AE86-4058-9052-6A10B023428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030600E-D21A-448C-A15E-1E8AF491DF6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774ACC7-928B-4E89-A22F-878A0F22AB73}"/>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5" name="Footer Placeholder 4">
            <a:extLst>
              <a:ext uri="{FF2B5EF4-FFF2-40B4-BE49-F238E27FC236}">
                <a16:creationId xmlns:a16="http://schemas.microsoft.com/office/drawing/2014/main" xmlns="" id="{7019562A-710D-429F-8AFA-AD6F946D01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9F59D4F-F7B1-4FEB-AD5F-D47CC98B7127}"/>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34517785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27C0-851B-42EA-AA2A-D0EA2C262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938F36A-3BE3-4311-B5DE-536996B61F9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EC015B6-8562-4AD3-99E2-357E53B19B71}"/>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F2077FD-35FF-4885-B1A4-83A1380C2517}"/>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6" name="Footer Placeholder 5">
            <a:extLst>
              <a:ext uri="{FF2B5EF4-FFF2-40B4-BE49-F238E27FC236}">
                <a16:creationId xmlns:a16="http://schemas.microsoft.com/office/drawing/2014/main" xmlns="" id="{93E82173-A731-48F3-8ADA-B72399D1A5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F54F2BE-B2E5-4E76-AF78-BF6ABE0407B6}"/>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18474695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63EF7-5FA1-447F-A18D-20F3219EF66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89C27F0-E3EA-4BF9-9D08-DFA850C6D9B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7245C2F-507C-446F-8577-E640152F27BE}"/>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77C3497-8D50-42CB-A730-B204F72D996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FE6039D-F016-4FFC-B9A6-15B5A2D858C2}"/>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10C4687-01F7-403A-BB81-1D82216F5062}"/>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8" name="Footer Placeholder 7">
            <a:extLst>
              <a:ext uri="{FF2B5EF4-FFF2-40B4-BE49-F238E27FC236}">
                <a16:creationId xmlns:a16="http://schemas.microsoft.com/office/drawing/2014/main" xmlns="" id="{B607A0EB-8D15-46EF-B5FE-4A545EF1D0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2C49D2DF-6EC1-4ADB-87A2-52F699B88DED}"/>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1169483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AE0EC-8528-4811-9000-06C5859B0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928D40B-8B5E-4F3F-B77F-8701901244AF}"/>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4" name="Footer Placeholder 3">
            <a:extLst>
              <a:ext uri="{FF2B5EF4-FFF2-40B4-BE49-F238E27FC236}">
                <a16:creationId xmlns:a16="http://schemas.microsoft.com/office/drawing/2014/main" xmlns="" id="{6EE69464-194B-4339-8315-32BBF9302F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02ECB48C-C20F-4ECB-859F-A4A3B6BB8779}"/>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24936457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BB9070D-84FA-4962-92CB-F0E4BA436A31}"/>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3" name="Footer Placeholder 2">
            <a:extLst>
              <a:ext uri="{FF2B5EF4-FFF2-40B4-BE49-F238E27FC236}">
                <a16:creationId xmlns:a16="http://schemas.microsoft.com/office/drawing/2014/main" xmlns="" id="{726CC3A5-5844-48F9-BDF3-F0C85128336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3231F6A-C9DA-423C-90D3-EDE14547E3C2}"/>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21002693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3A517-9C22-452B-9D14-86597BAFF0B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358E889-1DFD-4876-AC9D-8047EC46BD8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85D7C7F-E83A-43DA-B290-3B71F903316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178256C-D92A-47ED-ABDF-B82651DE91D2}"/>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6" name="Footer Placeholder 5">
            <a:extLst>
              <a:ext uri="{FF2B5EF4-FFF2-40B4-BE49-F238E27FC236}">
                <a16:creationId xmlns:a16="http://schemas.microsoft.com/office/drawing/2014/main" xmlns="" id="{33EFD061-068A-4820-AB15-65BCB33470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024201A-5192-4635-BEFC-5D258BED1999}"/>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38099135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765F-5D2D-49B3-A80B-385AE640C4F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6B5AC92-4A51-4552-966B-29039C349CD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A0DAB6BE-4B81-4E74-96ED-2B31C0DC3B9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EB7AEDC-0E0F-4944-8803-D3DB274FD025}"/>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6" name="Footer Placeholder 5">
            <a:extLst>
              <a:ext uri="{FF2B5EF4-FFF2-40B4-BE49-F238E27FC236}">
                <a16:creationId xmlns:a16="http://schemas.microsoft.com/office/drawing/2014/main" xmlns="" id="{CF72F33E-C848-402F-8B11-8A33D5072A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2B63EA4-7802-49DC-ADC9-F057EC448F25}"/>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406282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41446822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55DA9-7181-4596-B493-9F237A697A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0C12120-3119-4841-869F-81C9BD8FAC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B9E23B9-A53C-412B-81EA-64F9D74916B9}"/>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5" name="Footer Placeholder 4">
            <a:extLst>
              <a:ext uri="{FF2B5EF4-FFF2-40B4-BE49-F238E27FC236}">
                <a16:creationId xmlns:a16="http://schemas.microsoft.com/office/drawing/2014/main" xmlns="" id="{6B8E0C98-5E1C-49C9-8844-305108AF5D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0BB4890-F22A-4C15-B5DF-81CBD3FBE9B3}"/>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7263032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DF22906-B899-4020-AC4D-2D209D11C48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7514CF5-0026-46F5-BD70-89E6C7C2A15A}"/>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9B5D33A-996B-4D39-8BB7-FE0B5A5B68F9}"/>
              </a:ext>
            </a:extLst>
          </p:cNvPr>
          <p:cNvSpPr>
            <a:spLocks noGrp="1"/>
          </p:cNvSpPr>
          <p:nvPr>
            <p:ph type="dt" sz="half" idx="10"/>
          </p:nvPr>
        </p:nvSpPr>
        <p:spPr/>
        <p:txBody>
          <a:bodyPr/>
          <a:lstStyle/>
          <a:p>
            <a:fld id="{DD22EB42-3E69-4094-B5F8-8C9B9801CE23}" type="datetimeFigureOut">
              <a:rPr lang="en-US" smtClean="0"/>
              <a:t>7/18/2018</a:t>
            </a:fld>
            <a:endParaRPr lang="en-US" dirty="0"/>
          </a:p>
        </p:txBody>
      </p:sp>
      <p:sp>
        <p:nvSpPr>
          <p:cNvPr id="5" name="Footer Placeholder 4">
            <a:extLst>
              <a:ext uri="{FF2B5EF4-FFF2-40B4-BE49-F238E27FC236}">
                <a16:creationId xmlns:a16="http://schemas.microsoft.com/office/drawing/2014/main" xmlns="" id="{0BBBEA65-25A2-4E57-9A69-0FA7610801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1EF54C3-4997-43D0-841C-9F5421DB803B}"/>
              </a:ext>
            </a:extLst>
          </p:cNvPr>
          <p:cNvSpPr>
            <a:spLocks noGrp="1"/>
          </p:cNvSpPr>
          <p:nvPr>
            <p:ph type="sldNum" sz="quarter" idx="12"/>
          </p:nvPr>
        </p:nvSpPr>
        <p:spPr/>
        <p:txBody>
          <a:bodyPr/>
          <a:lstStyle/>
          <a:p>
            <a:fld id="{9004EAF5-B37A-4A99-962B-39BB9AEECC69}" type="slidenum">
              <a:rPr lang="en-US" smtClean="0"/>
              <a:t>‹#›</a:t>
            </a:fld>
            <a:endParaRPr lang="en-US" dirty="0"/>
          </a:p>
        </p:txBody>
      </p:sp>
    </p:spTree>
    <p:extLst>
      <p:ext uri="{BB962C8B-B14F-4D97-AF65-F5344CB8AC3E}">
        <p14:creationId xmlns:p14="http://schemas.microsoft.com/office/powerpoint/2010/main" val="8811577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26B72-C1C6-48C7-97FB-435ACFF1CB3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7709117-5B40-46AD-AF97-D7785BF6C15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0BA2AF2-961C-415A-B881-BB1393D2F5DB}"/>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5" name="Footer Placeholder 4">
            <a:extLst>
              <a:ext uri="{FF2B5EF4-FFF2-40B4-BE49-F238E27FC236}">
                <a16:creationId xmlns:a16="http://schemas.microsoft.com/office/drawing/2014/main" xmlns="" id="{F123BBD7-BD61-4B17-BA85-2B9D2339F3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A9937B7-0490-4E9B-B873-1921C2638CBE}"/>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7280875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9E05E-C518-45FD-9046-9EC782B02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AD3FE21-F821-4E1E-AA58-44A6EA90D8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D892976-8B9F-4769-A8BC-BBB76F129A2C}"/>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5" name="Footer Placeholder 4">
            <a:extLst>
              <a:ext uri="{FF2B5EF4-FFF2-40B4-BE49-F238E27FC236}">
                <a16:creationId xmlns:a16="http://schemas.microsoft.com/office/drawing/2014/main" xmlns="" id="{66A24CF2-681F-4266-B11A-B4BD5A27E0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3F5F39D-F6B0-4ABE-8F47-84AC679087DC}"/>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7397327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52389-2260-4587-B747-E598CCF1939E}"/>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3B4FB52-943A-41A8-8B2E-1BF52E23625D}"/>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CFCD8BF-F254-44D4-B5D0-12E5F99489A5}"/>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5" name="Footer Placeholder 4">
            <a:extLst>
              <a:ext uri="{FF2B5EF4-FFF2-40B4-BE49-F238E27FC236}">
                <a16:creationId xmlns:a16="http://schemas.microsoft.com/office/drawing/2014/main" xmlns="" id="{1EEBC6AB-DF6D-4484-9A76-02C36D8E14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58E4CF1-E0DA-408E-A4B4-775F06E1DCAD}"/>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25613852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B087D-7E07-46FA-B381-3B2A0BFB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E332159-C8F1-43C2-A516-01EE6D150261}"/>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36C1D24-0902-44A6-AD9F-6D3B9D3F659D}"/>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E7373BE-E70D-456C-B782-DAFF007F1BDB}"/>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6" name="Footer Placeholder 5">
            <a:extLst>
              <a:ext uri="{FF2B5EF4-FFF2-40B4-BE49-F238E27FC236}">
                <a16:creationId xmlns:a16="http://schemas.microsoft.com/office/drawing/2014/main" xmlns="" id="{1BD8BE2F-D00A-4FFE-BFB5-9F946411B2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A7B5499-A74B-4632-9D0C-0A407E482630}"/>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33930087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C1442-D59B-478F-8650-E3CE50D93EE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B911F14-4EEE-464C-945A-2906FA6F3AF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48517B6-1B96-4DBC-97DA-7745D7160BA3}"/>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E2E04BA-3A63-4A18-8A9A-187B9FDBF3E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9C312C6-9177-4732-84D5-D229FDE2FBC0}"/>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A2A3A8B-9D24-4940-8AC0-BE8AD977EB8D}"/>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8" name="Footer Placeholder 7">
            <a:extLst>
              <a:ext uri="{FF2B5EF4-FFF2-40B4-BE49-F238E27FC236}">
                <a16:creationId xmlns:a16="http://schemas.microsoft.com/office/drawing/2014/main" xmlns="" id="{4888EB10-1CD1-4EC5-890E-3B7FEFF5A6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831D2945-439C-4E75-A6F3-8890B2C6E7C3}"/>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8508888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411480-0539-43F8-802B-F89A807192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3A0EBC1-66E5-4B0B-8BCB-F22AF2BB5B3E}"/>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4" name="Footer Placeholder 3">
            <a:extLst>
              <a:ext uri="{FF2B5EF4-FFF2-40B4-BE49-F238E27FC236}">
                <a16:creationId xmlns:a16="http://schemas.microsoft.com/office/drawing/2014/main" xmlns="" id="{594C0A35-5699-4D45-8051-6CCBBB8D2F0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E2CB640E-487C-4347-A3F1-D492730AA656}"/>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1858218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C0705A-3764-4FFF-B7A5-DF256676D052}"/>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3" name="Footer Placeholder 2">
            <a:extLst>
              <a:ext uri="{FF2B5EF4-FFF2-40B4-BE49-F238E27FC236}">
                <a16:creationId xmlns:a16="http://schemas.microsoft.com/office/drawing/2014/main" xmlns="" id="{BA67096A-25DB-4706-BCE9-FA8C20D137A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574475EE-5363-4AAC-AE68-FF377B7AB889}"/>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41133558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71F6A-5185-452A-8A32-FC6A51D3288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4F83522-E93A-4EE8-BF62-6FF4D4303C1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43684CE-DFC7-4CB0-8DF2-C1E83CC1A9B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864FD28-B83B-489B-B139-77101D7C04B9}"/>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6" name="Footer Placeholder 5">
            <a:extLst>
              <a:ext uri="{FF2B5EF4-FFF2-40B4-BE49-F238E27FC236}">
                <a16:creationId xmlns:a16="http://schemas.microsoft.com/office/drawing/2014/main" xmlns="" id="{7ECA156D-F4BD-4D86-8A97-EA47A37D5D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79718D0-45BC-4768-B27F-D3E62E973015}"/>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349140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5361337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D48A1-E429-480D-82FF-9595CFB84F2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D006458-619A-4983-B816-F4F14F8B522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9E3A9D8A-875E-464E-AF61-938F0A967F2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A03A90F-7356-4361-973A-10BBA0B96A43}"/>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6" name="Footer Placeholder 5">
            <a:extLst>
              <a:ext uri="{FF2B5EF4-FFF2-40B4-BE49-F238E27FC236}">
                <a16:creationId xmlns:a16="http://schemas.microsoft.com/office/drawing/2014/main" xmlns="" id="{7AC6AAEF-1B16-45E9-A8F1-E052E65C82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EEB56F77-BAF4-4D5A-99AA-100AF426E381}"/>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2049252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357DF8-BB9F-43E0-85C6-E026FB9CC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95EF60C-6A5A-4D63-B4DC-4A71D0C9D0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08E084-5691-4434-ADAD-AADB8DF5A6C4}"/>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5" name="Footer Placeholder 4">
            <a:extLst>
              <a:ext uri="{FF2B5EF4-FFF2-40B4-BE49-F238E27FC236}">
                <a16:creationId xmlns:a16="http://schemas.microsoft.com/office/drawing/2014/main" xmlns="" id="{43314DA3-4560-4908-8E25-3E3D7F724E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B8233D0-4C91-4DFA-8201-2DAF6D579633}"/>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25819624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AB48F70-1A05-4758-A7BB-D033B9140F5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4A9324F-2F68-4A17-ABBD-AE4DB974B2A7}"/>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28FFD44-8765-4FED-A9D9-45611F76759A}"/>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5" name="Footer Placeholder 4">
            <a:extLst>
              <a:ext uri="{FF2B5EF4-FFF2-40B4-BE49-F238E27FC236}">
                <a16:creationId xmlns:a16="http://schemas.microsoft.com/office/drawing/2014/main" xmlns="" id="{B669240A-9393-4E43-A43C-ACEBCCAF7F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B932B3D-3F58-4E0B-9A2D-A2A8D77A2339}"/>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2269006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160E75-7D32-47FF-BAC1-BED2DCC613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84834F9-CD76-4386-AEA0-39642C45CC0F}"/>
              </a:ext>
            </a:extLst>
          </p:cNvPr>
          <p:cNvSpPr>
            <a:spLocks noGrp="1"/>
          </p:cNvSpPr>
          <p:nvPr>
            <p:ph type="dt" sz="half" idx="10"/>
          </p:nvPr>
        </p:nvSpPr>
        <p:spPr/>
        <p:txBody>
          <a:bodyPr/>
          <a:lstStyle/>
          <a:p>
            <a:fld id="{BF5BE861-BE68-4848-9344-56360F055AC7}" type="datetimeFigureOut">
              <a:rPr lang="en-US" smtClean="0"/>
              <a:t>7/18/2018</a:t>
            </a:fld>
            <a:endParaRPr lang="en-US" dirty="0"/>
          </a:p>
        </p:txBody>
      </p:sp>
      <p:sp>
        <p:nvSpPr>
          <p:cNvPr id="4" name="Footer Placeholder 3">
            <a:extLst>
              <a:ext uri="{FF2B5EF4-FFF2-40B4-BE49-F238E27FC236}">
                <a16:creationId xmlns:a16="http://schemas.microsoft.com/office/drawing/2014/main" xmlns="" id="{4C08D5E4-4202-4E76-90CB-2E9C280D6F2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F754A68E-B9A7-4287-9456-78185B63CC8A}"/>
              </a:ext>
            </a:extLst>
          </p:cNvPr>
          <p:cNvSpPr>
            <a:spLocks noGrp="1"/>
          </p:cNvSpPr>
          <p:nvPr>
            <p:ph type="sldNum" sz="quarter" idx="12"/>
          </p:nvPr>
        </p:nvSpPr>
        <p:spPr/>
        <p:txBody>
          <a:bodyPr/>
          <a:lstStyle/>
          <a:p>
            <a:fld id="{EDFD99B3-75E0-4069-84F4-3C91B333CECB}" type="slidenum">
              <a:rPr lang="en-US" smtClean="0"/>
              <a:t>‹#›</a:t>
            </a:fld>
            <a:endParaRPr lang="en-US" dirty="0"/>
          </a:p>
        </p:txBody>
      </p:sp>
    </p:spTree>
    <p:extLst>
      <p:ext uri="{BB962C8B-B14F-4D97-AF65-F5344CB8AC3E}">
        <p14:creationId xmlns:p14="http://schemas.microsoft.com/office/powerpoint/2010/main" val="10078073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47580" y="4289522"/>
            <a:ext cx="8051801" cy="642595"/>
          </a:xfrm>
          <a:prstGeom prst="rect">
            <a:avLst/>
          </a:prstGeom>
        </p:spPr>
        <p:txBody>
          <a:bodyPr anchor="t" anchorCtr="0">
            <a:noAutofit/>
          </a:bodyPr>
          <a:lstStyle>
            <a:lvl1pPr algn="l">
              <a:defRPr sz="2000" b="1" i="0" spc="75" baseline="0">
                <a:solidFill>
                  <a:schemeClr val="accent4"/>
                </a:solidFill>
                <a:latin typeface="Myriad Pro" charset="0"/>
                <a:ea typeface="Myriad Pro" charset="0"/>
                <a:cs typeface="Myriad Pro" charset="0"/>
              </a:defRPr>
            </a:lvl1pPr>
          </a:lstStyle>
          <a:p>
            <a:r>
              <a:rPr lang="en-US" dirty="0"/>
              <a:t>CLICK TO EDIT MASTER TITLE STYLE</a:t>
            </a:r>
          </a:p>
        </p:txBody>
      </p:sp>
      <p:sp>
        <p:nvSpPr>
          <p:cNvPr id="8" name="Subtitle 2"/>
          <p:cNvSpPr>
            <a:spLocks noGrp="1"/>
          </p:cNvSpPr>
          <p:nvPr>
            <p:ph type="subTitle" idx="1"/>
          </p:nvPr>
        </p:nvSpPr>
        <p:spPr>
          <a:xfrm>
            <a:off x="447580" y="5014629"/>
            <a:ext cx="8051801" cy="424205"/>
          </a:xfrm>
        </p:spPr>
        <p:txBody>
          <a:bodyPr>
            <a:noAutofit/>
          </a:bodyPr>
          <a:lstStyle>
            <a:lvl1pPr marL="0" indent="0" algn="l">
              <a:buNone/>
              <a:defRPr sz="1350">
                <a:solidFill>
                  <a:schemeClr val="accent2"/>
                </a:solidFill>
                <a:latin typeface="Myriad Pro" charset="0"/>
                <a:ea typeface="Myriad Pro" charset="0"/>
                <a:cs typeface="Myriad Pro"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167461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0ED4269-ED1E-2448-B236-9A8C3BB2650A}"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14" name="Title Placeholder 1"/>
          <p:cNvSpPr>
            <a:spLocks noGrp="1"/>
          </p:cNvSpPr>
          <p:nvPr>
            <p:ph type="title"/>
          </p:nvPr>
        </p:nvSpPr>
        <p:spPr>
          <a:xfrm>
            <a:off x="457198" y="636021"/>
            <a:ext cx="8229601" cy="533400"/>
          </a:xfrm>
          <a:prstGeom prst="rect">
            <a:avLst/>
          </a:prstGeom>
        </p:spPr>
        <p:txBody>
          <a:bodyPr vert="horz" lIns="91440" tIns="45720" rIns="91440" bIns="45720" rtlCol="0" anchor="ctr">
            <a:noAutofit/>
          </a:bodyPr>
          <a:lstStyle/>
          <a:p>
            <a:r>
              <a:rPr lang="en-US" dirty="0"/>
              <a:t>Click to edit Master title style</a:t>
            </a:r>
          </a:p>
        </p:txBody>
      </p:sp>
      <p:sp>
        <p:nvSpPr>
          <p:cNvPr id="10" name="Content Placeholder 2"/>
          <p:cNvSpPr>
            <a:spLocks noGrp="1"/>
          </p:cNvSpPr>
          <p:nvPr>
            <p:ph sz="half" idx="13"/>
          </p:nvPr>
        </p:nvSpPr>
        <p:spPr>
          <a:xfrm>
            <a:off x="457200" y="1494722"/>
            <a:ext cx="8229601"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08926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364A141-3E94-1841-823D-1FF83DA61523}"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534698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68F9377-0D16-C544-B9AF-E8BED0CECAB9}"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9" name="Title Placeholder 1"/>
          <p:cNvSpPr>
            <a:spLocks noGrp="1"/>
          </p:cNvSpPr>
          <p:nvPr>
            <p:ph type="title"/>
          </p:nvPr>
        </p:nvSpPr>
        <p:spPr>
          <a:xfrm>
            <a:off x="609599" y="665519"/>
            <a:ext cx="8077201" cy="5334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7093581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D86F53C-434B-4949-9551-19A2F53F7E4B}"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7" name="Title 1"/>
          <p:cNvSpPr>
            <a:spLocks noGrp="1"/>
          </p:cNvSpPr>
          <p:nvPr>
            <p:ph type="ctrTitle"/>
          </p:nvPr>
        </p:nvSpPr>
        <p:spPr>
          <a:xfrm>
            <a:off x="302612" y="3722399"/>
            <a:ext cx="8051801" cy="642595"/>
          </a:xfrm>
        </p:spPr>
        <p:txBody>
          <a:bodyPr/>
          <a:lstStyle/>
          <a:p>
            <a:pPr algn="just"/>
            <a:endParaRPr lang="en-US" dirty="0"/>
          </a:p>
        </p:txBody>
      </p:sp>
    </p:spTree>
    <p:extLst>
      <p:ext uri="{BB962C8B-B14F-4D97-AF65-F5344CB8AC3E}">
        <p14:creationId xmlns:p14="http://schemas.microsoft.com/office/powerpoint/2010/main" val="37675177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185784"/>
            <a:ext cx="7772400" cy="1362075"/>
          </a:xfrm>
        </p:spPr>
        <p:txBody>
          <a:bodyPr anchor="t">
            <a:noAutofit/>
          </a:bodyPr>
          <a:lstStyle>
            <a:lvl1pPr algn="l">
              <a:defRPr sz="1600" b="1" i="0" cap="all">
                <a:solidFill>
                  <a:schemeClr val="tx1"/>
                </a:solidFill>
                <a:latin typeface="+mj-lt"/>
                <a:ea typeface="Myriad Pro" charset="0"/>
                <a:cs typeface="Myriad Pro" charset="0"/>
              </a:defRPr>
            </a:lvl1pPr>
          </a:lstStyle>
          <a:p>
            <a:r>
              <a:rPr lang="en-US" dirty="0"/>
              <a:t>Divider slide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BDAFB59-8890-C74C-AD02-64E19821FEFA}"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0782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111891386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47580" y="4289522"/>
            <a:ext cx="8051801" cy="642595"/>
          </a:xfrm>
          <a:prstGeom prst="rect">
            <a:avLst/>
          </a:prstGeom>
        </p:spPr>
        <p:txBody>
          <a:bodyPr anchor="t" anchorCtr="0">
            <a:noAutofit/>
          </a:bodyPr>
          <a:lstStyle>
            <a:lvl1pPr algn="l">
              <a:defRPr sz="2000" b="1" i="0" spc="75" baseline="0">
                <a:solidFill>
                  <a:schemeClr val="accent4"/>
                </a:solidFill>
                <a:latin typeface="Myriad Pro" charset="0"/>
                <a:ea typeface="Myriad Pro" charset="0"/>
                <a:cs typeface="Myriad Pro" charset="0"/>
              </a:defRPr>
            </a:lvl1pPr>
          </a:lstStyle>
          <a:p>
            <a:r>
              <a:rPr lang="en-US" dirty="0"/>
              <a:t>CLICK TO EDIT MASTER TITLE STYLE</a:t>
            </a:r>
          </a:p>
        </p:txBody>
      </p:sp>
      <p:sp>
        <p:nvSpPr>
          <p:cNvPr id="8" name="Subtitle 2"/>
          <p:cNvSpPr>
            <a:spLocks noGrp="1"/>
          </p:cNvSpPr>
          <p:nvPr>
            <p:ph type="subTitle" idx="1"/>
          </p:nvPr>
        </p:nvSpPr>
        <p:spPr>
          <a:xfrm>
            <a:off x="447580" y="5014629"/>
            <a:ext cx="8051801" cy="424205"/>
          </a:xfrm>
        </p:spPr>
        <p:txBody>
          <a:bodyPr>
            <a:noAutofit/>
          </a:bodyPr>
          <a:lstStyle>
            <a:lvl1pPr marL="0" indent="0" algn="l">
              <a:buNone/>
              <a:defRPr sz="1350">
                <a:solidFill>
                  <a:schemeClr val="accent2"/>
                </a:solidFill>
                <a:latin typeface="Myriad Pro" charset="0"/>
                <a:ea typeface="Myriad Pro" charset="0"/>
                <a:cs typeface="Myriad Pro"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7566720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0ED4269-ED1E-2448-B236-9A8C3BB2650A}"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14" name="Title Placeholder 1"/>
          <p:cNvSpPr>
            <a:spLocks noGrp="1"/>
          </p:cNvSpPr>
          <p:nvPr>
            <p:ph type="title"/>
          </p:nvPr>
        </p:nvSpPr>
        <p:spPr>
          <a:xfrm>
            <a:off x="457198" y="636021"/>
            <a:ext cx="8229601" cy="533400"/>
          </a:xfrm>
          <a:prstGeom prst="rect">
            <a:avLst/>
          </a:prstGeom>
        </p:spPr>
        <p:txBody>
          <a:bodyPr vert="horz" lIns="91440" tIns="45720" rIns="91440" bIns="45720" rtlCol="0" anchor="ctr">
            <a:noAutofit/>
          </a:bodyPr>
          <a:lstStyle/>
          <a:p>
            <a:r>
              <a:rPr lang="en-US" dirty="0"/>
              <a:t>Click to edit Master title style</a:t>
            </a:r>
          </a:p>
        </p:txBody>
      </p:sp>
      <p:sp>
        <p:nvSpPr>
          <p:cNvPr id="10" name="Content Placeholder 2"/>
          <p:cNvSpPr>
            <a:spLocks noGrp="1"/>
          </p:cNvSpPr>
          <p:nvPr>
            <p:ph sz="half" idx="13"/>
          </p:nvPr>
        </p:nvSpPr>
        <p:spPr>
          <a:xfrm>
            <a:off x="457200" y="1494722"/>
            <a:ext cx="8229601"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1920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364A141-3E94-1841-823D-1FF83DA61523}"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Tree>
    <p:extLst>
      <p:ext uri="{BB962C8B-B14F-4D97-AF65-F5344CB8AC3E}">
        <p14:creationId xmlns:p14="http://schemas.microsoft.com/office/powerpoint/2010/main" val="30236875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05650"/>
            <a:ext cx="4038600" cy="3827832"/>
          </a:xfrm>
        </p:spPr>
        <p:txBody>
          <a:bodyPr/>
          <a:lstStyle>
            <a:lvl1pPr>
              <a:defRPr sz="2100">
                <a:latin typeface="+mj-lt"/>
                <a:ea typeface="Myriad Pro" charset="0"/>
                <a:cs typeface="Myriad Pro" charset="0"/>
              </a:defRPr>
            </a:lvl1pPr>
            <a:lvl2pPr>
              <a:defRPr sz="1800">
                <a:latin typeface="+mj-lt"/>
                <a:ea typeface="Myriad Pro" charset="0"/>
                <a:cs typeface="Myriad Pro" charset="0"/>
              </a:defRPr>
            </a:lvl2pPr>
            <a:lvl3pPr>
              <a:defRPr sz="1500">
                <a:latin typeface="+mj-lt"/>
                <a:ea typeface="Myriad Pro" charset="0"/>
                <a:cs typeface="Myriad Pro" charset="0"/>
              </a:defRPr>
            </a:lvl3pPr>
            <a:lvl4pPr>
              <a:defRPr sz="1350">
                <a:latin typeface="+mj-lt"/>
                <a:ea typeface="Myriad Pro" charset="0"/>
                <a:cs typeface="Myriad Pro" charset="0"/>
              </a:defRPr>
            </a:lvl4pPr>
            <a:lvl5pPr>
              <a:defRPr sz="1350">
                <a:latin typeface="+mj-lt"/>
                <a:ea typeface="Myriad Pro" charset="0"/>
                <a:cs typeface="Myriad Pro"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68F9377-0D16-C544-B9AF-E8BED0CECAB9}"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9" name="Title Placeholder 1"/>
          <p:cNvSpPr>
            <a:spLocks noGrp="1"/>
          </p:cNvSpPr>
          <p:nvPr>
            <p:ph type="title"/>
          </p:nvPr>
        </p:nvSpPr>
        <p:spPr>
          <a:xfrm>
            <a:off x="609599" y="665519"/>
            <a:ext cx="8077201" cy="5334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8074132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D86F53C-434B-4949-9551-19A2F53F7E4B}"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7" name="Title 1"/>
          <p:cNvSpPr>
            <a:spLocks noGrp="1"/>
          </p:cNvSpPr>
          <p:nvPr>
            <p:ph type="ctrTitle"/>
          </p:nvPr>
        </p:nvSpPr>
        <p:spPr>
          <a:xfrm>
            <a:off x="302612" y="3722399"/>
            <a:ext cx="8051801" cy="642595"/>
          </a:xfrm>
        </p:spPr>
        <p:txBody>
          <a:bodyPr/>
          <a:lstStyle/>
          <a:p>
            <a:pPr algn="just"/>
            <a:endParaRPr lang="en-US" dirty="0"/>
          </a:p>
        </p:txBody>
      </p:sp>
    </p:spTree>
    <p:extLst>
      <p:ext uri="{BB962C8B-B14F-4D97-AF65-F5344CB8AC3E}">
        <p14:creationId xmlns:p14="http://schemas.microsoft.com/office/powerpoint/2010/main" val="35415944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185784"/>
            <a:ext cx="7772400" cy="1362075"/>
          </a:xfrm>
        </p:spPr>
        <p:txBody>
          <a:bodyPr anchor="t">
            <a:noAutofit/>
          </a:bodyPr>
          <a:lstStyle>
            <a:lvl1pPr algn="l">
              <a:defRPr sz="1600" b="1" i="0" cap="all">
                <a:solidFill>
                  <a:schemeClr val="tx1"/>
                </a:solidFill>
                <a:latin typeface="+mj-lt"/>
                <a:ea typeface="Myriad Pro" charset="0"/>
                <a:cs typeface="Myriad Pro" charset="0"/>
              </a:defRPr>
            </a:lvl1pPr>
          </a:lstStyle>
          <a:p>
            <a:r>
              <a:rPr lang="en-US" dirty="0"/>
              <a:t>Divider slide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BDAFB59-8890-C74C-AD02-64E19821FEFA}"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Tree>
    <p:extLst>
      <p:ext uri="{BB962C8B-B14F-4D97-AF65-F5344CB8AC3E}">
        <p14:creationId xmlns:p14="http://schemas.microsoft.com/office/powerpoint/2010/main" val="26366080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96311-A9A3-40A8-8C5A-E3DF67DD8A0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4EF20E0-2C2C-4EE5-9E69-5E85BD195E1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90D498F-6DD3-4118-8DDD-D27A18CCE5BF}"/>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5" name="Footer Placeholder 4">
            <a:extLst>
              <a:ext uri="{FF2B5EF4-FFF2-40B4-BE49-F238E27FC236}">
                <a16:creationId xmlns:a16="http://schemas.microsoft.com/office/drawing/2014/main" xmlns="" id="{09D796E0-18B2-4EB9-B973-7742FA654C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0A24D01-95D6-4E97-A82F-005EC83C2A1B}"/>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8913519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33FF8-0D99-4F76-83CB-299995BBDC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C782345-2F9D-43BA-8759-5F4CCDF843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843569-3C39-45FE-B95B-2DD9B1065518}"/>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5" name="Footer Placeholder 4">
            <a:extLst>
              <a:ext uri="{FF2B5EF4-FFF2-40B4-BE49-F238E27FC236}">
                <a16:creationId xmlns:a16="http://schemas.microsoft.com/office/drawing/2014/main" xmlns="" id="{867209DB-8B3D-4241-B0D9-78BA5EF088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FFF16F3-C32A-4142-A6AD-87F7CE734945}"/>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17469873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403FB-4A28-41B9-80B8-7467197E608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465D429-E121-484F-A965-C2D5F673E13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9D609BA-2DEF-42CC-BB01-5CCD253A6261}"/>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5" name="Footer Placeholder 4">
            <a:extLst>
              <a:ext uri="{FF2B5EF4-FFF2-40B4-BE49-F238E27FC236}">
                <a16:creationId xmlns:a16="http://schemas.microsoft.com/office/drawing/2014/main" xmlns="" id="{692DFB57-114C-47E9-94D7-A88F33F2D2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003F349-70E8-4D18-B628-D837F0A8D2F1}"/>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22416163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C95DC-3CC1-451B-B301-B1C18F406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0EF8BA-96A2-4CCF-9414-B5FCCC6AC23B}"/>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05D6FAF-5A93-4207-BE7F-761C1ECE362D}"/>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0B1C679-3CCE-486B-97FF-7DA05E4E10F8}"/>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6" name="Footer Placeholder 5">
            <a:extLst>
              <a:ext uri="{FF2B5EF4-FFF2-40B4-BE49-F238E27FC236}">
                <a16:creationId xmlns:a16="http://schemas.microsoft.com/office/drawing/2014/main" xmlns="" id="{AE12EE8C-DB8A-4FF5-B197-D275F58A75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D7B7299-095F-4868-853A-A6E7B9F7716E}"/>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31714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11405324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43B20E-8195-490F-9B28-4088EC814CC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9EF42F7-0DF2-4A58-8424-6B41650CB8F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F22A4E4-E126-42EA-AFB7-9424A0FFC959}"/>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4F91089-8F4B-4355-9FEC-B71F88B692B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B456B08-293B-443B-BA76-D43B18B29A2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5A4414-3FA3-450A-8DD4-C7C1299F1FC2}"/>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8" name="Footer Placeholder 7">
            <a:extLst>
              <a:ext uri="{FF2B5EF4-FFF2-40B4-BE49-F238E27FC236}">
                <a16:creationId xmlns:a16="http://schemas.microsoft.com/office/drawing/2014/main" xmlns="" id="{7F3C0F8D-D2FB-4C0F-A26C-DA802AE544B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DACF5DAE-206B-4901-84B2-0BB5A7CB850C}"/>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19828155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223CE-7DF0-4CA9-958A-9CD5738453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9CD49A0-0F16-45B6-A3EC-DA6F5834447E}"/>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4" name="Footer Placeholder 3">
            <a:extLst>
              <a:ext uri="{FF2B5EF4-FFF2-40B4-BE49-F238E27FC236}">
                <a16:creationId xmlns:a16="http://schemas.microsoft.com/office/drawing/2014/main" xmlns="" id="{2185AB98-6E0B-4573-AAFB-35BC2445262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B416545-49B7-4E27-B476-16C38E2E5FAA}"/>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20177692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50F7A6A-A5FA-407F-A9DE-BAA69AFAC932}"/>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3" name="Footer Placeholder 2">
            <a:extLst>
              <a:ext uri="{FF2B5EF4-FFF2-40B4-BE49-F238E27FC236}">
                <a16:creationId xmlns:a16="http://schemas.microsoft.com/office/drawing/2014/main" xmlns="" id="{D18A2B62-0300-41CF-B00A-ED122490CED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8D6C5BA-0034-4203-8474-CB52A9C713A7}"/>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31159824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A2549-C76D-4A58-B1CC-E9D65706369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260B9A9-1FC7-48D5-94E4-6AAE44E1614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6C71541-52F6-40C2-B35C-A4DFE6FE972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EBEDB4D-9B96-42E4-8006-ED6D8DBBA42C}"/>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6" name="Footer Placeholder 5">
            <a:extLst>
              <a:ext uri="{FF2B5EF4-FFF2-40B4-BE49-F238E27FC236}">
                <a16:creationId xmlns:a16="http://schemas.microsoft.com/office/drawing/2014/main" xmlns="" id="{F590DBA6-465E-4AF9-A095-513477DFE3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E34B187B-5F89-49A7-8C9D-5CD49FBA15BE}"/>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350554677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D4955-BB88-4D1F-A1C6-CBE158CC012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C6816B9-2C72-4581-A703-6D3D48A765A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38C80D97-52AE-483B-9EA8-599B4718BA3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A8A5D26-5E85-4C65-99C6-45C7399F698D}"/>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6" name="Footer Placeholder 5">
            <a:extLst>
              <a:ext uri="{FF2B5EF4-FFF2-40B4-BE49-F238E27FC236}">
                <a16:creationId xmlns:a16="http://schemas.microsoft.com/office/drawing/2014/main" xmlns="" id="{D02C9EAF-9693-4D9C-9880-08871C0974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424E574-1A2C-4495-84C9-275156F1123D}"/>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21909428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270F5-1FA3-43B4-A44D-1C39C4309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6BB5D9A-2284-4BE1-BB47-9EB1DA3DA6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F97C84E-0960-4143-94FB-488067EE220C}"/>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5" name="Footer Placeholder 4">
            <a:extLst>
              <a:ext uri="{FF2B5EF4-FFF2-40B4-BE49-F238E27FC236}">
                <a16:creationId xmlns:a16="http://schemas.microsoft.com/office/drawing/2014/main" xmlns="" id="{818380C3-8F30-42FA-858A-C7968354FC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F1C7149-365B-4132-A179-2C1E46160A08}"/>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40895819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DF14F61-ECEF-4299-B49F-9F443C4BF9C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DEC1942-EDC4-4853-91CD-7043148CE147}"/>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EB818B-5A9C-4819-B4DF-15A5E19ADE64}"/>
              </a:ext>
            </a:extLst>
          </p:cNvPr>
          <p:cNvSpPr>
            <a:spLocks noGrp="1"/>
          </p:cNvSpPr>
          <p:nvPr>
            <p:ph type="dt" sz="half" idx="10"/>
          </p:nvPr>
        </p:nvSpPr>
        <p:spPr/>
        <p:txBody>
          <a:bodyPr/>
          <a:lstStyle/>
          <a:p>
            <a:fld id="{A18B712D-B3F4-44EC-9B8F-10B667F1C57C}" type="datetimeFigureOut">
              <a:rPr lang="en-US" smtClean="0"/>
              <a:t>7/18/2018</a:t>
            </a:fld>
            <a:endParaRPr lang="en-US" dirty="0"/>
          </a:p>
        </p:txBody>
      </p:sp>
      <p:sp>
        <p:nvSpPr>
          <p:cNvPr id="5" name="Footer Placeholder 4">
            <a:extLst>
              <a:ext uri="{FF2B5EF4-FFF2-40B4-BE49-F238E27FC236}">
                <a16:creationId xmlns:a16="http://schemas.microsoft.com/office/drawing/2014/main" xmlns="" id="{CB6A256E-9456-41BC-BE87-6D931C4BA8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68E8F4A-D784-433E-B7AC-C5B448E27F24}"/>
              </a:ext>
            </a:extLst>
          </p:cNvPr>
          <p:cNvSpPr>
            <a:spLocks noGrp="1"/>
          </p:cNvSpPr>
          <p:nvPr>
            <p:ph type="sldNum" sz="quarter" idx="12"/>
          </p:nvPr>
        </p:nvSpPr>
        <p:spPr/>
        <p:txBody>
          <a:bodyPr/>
          <a:lstStyle/>
          <a:p>
            <a:fld id="{C6B8F772-66C1-4F2F-B188-C08348F6266A}" type="slidenum">
              <a:rPr lang="en-US" smtClean="0"/>
              <a:t>‹#›</a:t>
            </a:fld>
            <a:endParaRPr lang="en-US" dirty="0"/>
          </a:p>
        </p:txBody>
      </p:sp>
    </p:spTree>
    <p:extLst>
      <p:ext uri="{BB962C8B-B14F-4D97-AF65-F5344CB8AC3E}">
        <p14:creationId xmlns:p14="http://schemas.microsoft.com/office/powerpoint/2010/main" val="60224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BFC15-D9BE-2A49-8B5E-B6B962B75B76}" type="datetimeFigureOut">
              <a:rPr lang="en-US" smtClean="0"/>
              <a:t>7/18/2018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8EC3F-595F-4849-8D37-D055A3EB7936}" type="slidenum">
              <a:rPr lang="en-US" smtClean="0"/>
              <a:t>‹#›</a:t>
            </a:fld>
            <a:endParaRPr lang="en-US" dirty="0"/>
          </a:p>
        </p:txBody>
      </p:sp>
    </p:spTree>
    <p:extLst>
      <p:ext uri="{BB962C8B-B14F-4D97-AF65-F5344CB8AC3E}">
        <p14:creationId xmlns:p14="http://schemas.microsoft.com/office/powerpoint/2010/main" val="305042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10.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7.xml"/><Relationship Id="rId7"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6.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7.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6.xml"/><Relationship Id="rId7" Type="http://schemas.openxmlformats.org/officeDocument/2006/relationships/theme" Target="../theme/theme8.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2.xml"/><Relationship Id="rId7" Type="http://schemas.openxmlformats.org/officeDocument/2006/relationships/theme" Target="../theme/theme9.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BFC15-D9BE-2A49-8B5E-B6B962B75B76}" type="datetimeFigureOut">
              <a:rPr lang="en-US" smtClean="0"/>
              <a:t>7/18/2018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8EC3F-595F-4849-8D37-D055A3EB7936}" type="slidenum">
              <a:rPr lang="en-US" smtClean="0"/>
              <a:t>‹#›</a:t>
            </a:fld>
            <a:endParaRPr lang="en-US" dirty="0"/>
          </a:p>
        </p:txBody>
      </p:sp>
    </p:spTree>
    <p:extLst>
      <p:ext uri="{BB962C8B-B14F-4D97-AF65-F5344CB8AC3E}">
        <p14:creationId xmlns:p14="http://schemas.microsoft.com/office/powerpoint/2010/main" val="388789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133DE0F-AAA4-4FA5-B3C7-815EBC2DDBE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ADB60B8-9C90-43EF-94EE-3EB69B89059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1729B0-31F4-4940-A199-0F451C7453E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B712D-B3F4-44EC-9B8F-10B667F1C57C}" type="datetimeFigureOut">
              <a:rPr lang="en-US" smtClean="0"/>
              <a:t>7/18/2018</a:t>
            </a:fld>
            <a:endParaRPr lang="en-US" dirty="0"/>
          </a:p>
        </p:txBody>
      </p:sp>
      <p:sp>
        <p:nvSpPr>
          <p:cNvPr id="5" name="Footer Placeholder 4">
            <a:extLst>
              <a:ext uri="{FF2B5EF4-FFF2-40B4-BE49-F238E27FC236}">
                <a16:creationId xmlns:a16="http://schemas.microsoft.com/office/drawing/2014/main" xmlns="" id="{BE5BEDDD-4267-42FD-B2AC-B9AE0AF846F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B73BCFE-56A5-4E89-98ED-3C072249DB9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8F772-66C1-4F2F-B188-C08348F6266A}" type="slidenum">
              <a:rPr lang="en-US" smtClean="0"/>
              <a:t>‹#›</a:t>
            </a:fld>
            <a:endParaRPr lang="en-US" dirty="0"/>
          </a:p>
        </p:txBody>
      </p:sp>
    </p:spTree>
    <p:extLst>
      <p:ext uri="{BB962C8B-B14F-4D97-AF65-F5344CB8AC3E}">
        <p14:creationId xmlns:p14="http://schemas.microsoft.com/office/powerpoint/2010/main" val="41963575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642985"/>
            <a:ext cx="8471648" cy="533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199" y="1313335"/>
            <a:ext cx="8471647" cy="440614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93700" y="6470652"/>
            <a:ext cx="2133600" cy="365125"/>
          </a:xfrm>
          <a:prstGeom prst="rect">
            <a:avLst/>
          </a:prstGeom>
        </p:spPr>
        <p:txBody>
          <a:bodyPr vert="horz" lIns="91440" tIns="45720" rIns="91440" bIns="45720" rtlCol="0" anchor="ctr"/>
          <a:lstStyle>
            <a:lvl1pPr algn="l">
              <a:defRPr sz="1000">
                <a:solidFill>
                  <a:schemeClr val="accent3"/>
                </a:solidFill>
              </a:defRPr>
            </a:lvl1pPr>
          </a:lstStyle>
          <a:p>
            <a:fld id="{5364A141-3E94-1841-823D-1FF83DA61523}" type="datetime1">
              <a:rPr lang="en-US" smtClean="0"/>
              <a:pPr/>
              <a:t>7/18/2018</a:t>
            </a:fld>
            <a:endParaRPr lang="en-US" dirty="0"/>
          </a:p>
        </p:txBody>
      </p:sp>
      <p:sp>
        <p:nvSpPr>
          <p:cNvPr id="5" name="Footer Placeholder 4"/>
          <p:cNvSpPr>
            <a:spLocks noGrp="1"/>
          </p:cNvSpPr>
          <p:nvPr>
            <p:ph type="ftr" sz="quarter" idx="3"/>
          </p:nvPr>
        </p:nvSpPr>
        <p:spPr>
          <a:xfrm>
            <a:off x="3124200" y="6470652"/>
            <a:ext cx="2895600" cy="365125"/>
          </a:xfrm>
          <a:prstGeom prst="rect">
            <a:avLst/>
          </a:prstGeom>
        </p:spPr>
        <p:txBody>
          <a:bodyPr vert="horz" lIns="91440" tIns="45720" rIns="91440" bIns="45720" rtlCol="0" anchor="ctr"/>
          <a:lstStyle>
            <a:lvl1pPr algn="ctr">
              <a:defRPr sz="1000">
                <a:solidFill>
                  <a:schemeClr val="accent3"/>
                </a:solidFill>
              </a:defRPr>
            </a:lvl1pPr>
          </a:lstStyle>
          <a:p>
            <a:endParaRPr lang="en-US" dirty="0"/>
          </a:p>
        </p:txBody>
      </p:sp>
      <p:sp>
        <p:nvSpPr>
          <p:cNvPr id="6" name="Slide Number Placeholder 5"/>
          <p:cNvSpPr>
            <a:spLocks noGrp="1"/>
          </p:cNvSpPr>
          <p:nvPr>
            <p:ph type="sldNum" sz="quarter" idx="4"/>
          </p:nvPr>
        </p:nvSpPr>
        <p:spPr>
          <a:xfrm>
            <a:off x="6908800" y="6470652"/>
            <a:ext cx="2133600" cy="365125"/>
          </a:xfrm>
          <a:prstGeom prst="rect">
            <a:avLst/>
          </a:prstGeom>
        </p:spPr>
        <p:txBody>
          <a:bodyPr vert="horz" lIns="91440" tIns="45720" rIns="91440" bIns="45720" rtlCol="0" anchor="ctr"/>
          <a:lstStyle>
            <a:lvl1pPr algn="r">
              <a:defRPr sz="1000">
                <a:solidFill>
                  <a:schemeClr val="accent3"/>
                </a:solidFill>
              </a:defRPr>
            </a:lvl1pPr>
          </a:lstStyle>
          <a:p>
            <a:fld id="{95D63132-0251-5741-8FDE-F7B2B1A6CC75}" type="slidenum">
              <a:rPr lang="en-US" smtClean="0"/>
              <a:pPr/>
              <a:t>‹#›</a:t>
            </a:fld>
            <a:endParaRPr lang="en-US" dirty="0"/>
          </a:p>
        </p:txBody>
      </p:sp>
      <p:sp>
        <p:nvSpPr>
          <p:cNvPr id="8" name="Rectangle 7"/>
          <p:cNvSpPr/>
          <p:nvPr userDrawn="1"/>
        </p:nvSpPr>
        <p:spPr>
          <a:xfrm>
            <a:off x="0" y="0"/>
            <a:ext cx="1714500" cy="461501"/>
          </a:xfrm>
          <a:prstGeom prst="rect">
            <a:avLst/>
          </a:prstGeom>
          <a:solidFill>
            <a:schemeClr val="accent4"/>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714500" y="0"/>
            <a:ext cx="7429499" cy="461501"/>
          </a:xfrm>
          <a:prstGeom prst="rect">
            <a:avLst/>
          </a:prstGeom>
          <a:solidFill>
            <a:schemeClr val="tx2"/>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5599" y="97141"/>
            <a:ext cx="1079501" cy="267218"/>
          </a:xfrm>
          <a:prstGeom prst="rect">
            <a:avLst/>
          </a:prstGeom>
        </p:spPr>
      </p:pic>
    </p:spTree>
    <p:extLst>
      <p:ext uri="{BB962C8B-B14F-4D97-AF65-F5344CB8AC3E}">
        <p14:creationId xmlns:p14="http://schemas.microsoft.com/office/powerpoint/2010/main" val="169744626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Lst>
  <p:hf hdr="0" ftr="0" dt="0"/>
  <p:txStyles>
    <p:titleStyle>
      <a:lvl1pPr algn="l" defTabSz="342900" rtl="0" eaLnBrk="1" latinLnBrk="0" hangingPunct="1">
        <a:spcBef>
          <a:spcPct val="0"/>
        </a:spcBef>
        <a:buNone/>
        <a:defRPr sz="2400" b="1" i="0" kern="1200">
          <a:solidFill>
            <a:schemeClr val="tx1"/>
          </a:solidFill>
          <a:latin typeface="+mj-lt"/>
          <a:ea typeface="Myriad Pro" charset="0"/>
          <a:cs typeface="Myriad Pro" charset="0"/>
        </a:defRPr>
      </a:lvl1pPr>
    </p:titleStyle>
    <p:bodyStyle>
      <a:lvl1pPr marL="257175" indent="-257175"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1pPr>
      <a:lvl2pPr marL="557213" indent="-214313"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2pPr>
      <a:lvl3pPr marL="8572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3pPr>
      <a:lvl4pPr marL="12001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4pPr>
      <a:lvl5pPr marL="15430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642985"/>
            <a:ext cx="8471648" cy="533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199" y="1313335"/>
            <a:ext cx="8471647" cy="440614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93700" y="6470652"/>
            <a:ext cx="2133600" cy="365125"/>
          </a:xfrm>
          <a:prstGeom prst="rect">
            <a:avLst/>
          </a:prstGeom>
        </p:spPr>
        <p:txBody>
          <a:bodyPr vert="horz" lIns="91440" tIns="45720" rIns="91440" bIns="45720" rtlCol="0" anchor="ctr"/>
          <a:lstStyle>
            <a:lvl1pPr algn="l">
              <a:defRPr sz="1000">
                <a:solidFill>
                  <a:schemeClr val="accent3"/>
                </a:solidFill>
              </a:defRPr>
            </a:lvl1pPr>
          </a:lstStyle>
          <a:p>
            <a:fld id="{5364A141-3E94-1841-823D-1FF83DA61523}" type="datetime1">
              <a:rPr lang="en-US" smtClean="0"/>
              <a:pPr/>
              <a:t>7/18/2018</a:t>
            </a:fld>
            <a:endParaRPr lang="en-US" dirty="0"/>
          </a:p>
        </p:txBody>
      </p:sp>
      <p:sp>
        <p:nvSpPr>
          <p:cNvPr id="5" name="Footer Placeholder 4"/>
          <p:cNvSpPr>
            <a:spLocks noGrp="1"/>
          </p:cNvSpPr>
          <p:nvPr>
            <p:ph type="ftr" sz="quarter" idx="3"/>
          </p:nvPr>
        </p:nvSpPr>
        <p:spPr>
          <a:xfrm>
            <a:off x="3124200" y="6470652"/>
            <a:ext cx="2895600" cy="365125"/>
          </a:xfrm>
          <a:prstGeom prst="rect">
            <a:avLst/>
          </a:prstGeom>
        </p:spPr>
        <p:txBody>
          <a:bodyPr vert="horz" lIns="91440" tIns="45720" rIns="91440" bIns="45720" rtlCol="0" anchor="ctr"/>
          <a:lstStyle>
            <a:lvl1pPr algn="ctr">
              <a:defRPr sz="1000">
                <a:solidFill>
                  <a:schemeClr val="accent3"/>
                </a:solidFill>
              </a:defRPr>
            </a:lvl1pPr>
          </a:lstStyle>
          <a:p>
            <a:endParaRPr lang="en-US" dirty="0"/>
          </a:p>
        </p:txBody>
      </p:sp>
      <p:sp>
        <p:nvSpPr>
          <p:cNvPr id="6" name="Slide Number Placeholder 5"/>
          <p:cNvSpPr>
            <a:spLocks noGrp="1"/>
          </p:cNvSpPr>
          <p:nvPr>
            <p:ph type="sldNum" sz="quarter" idx="4"/>
          </p:nvPr>
        </p:nvSpPr>
        <p:spPr>
          <a:xfrm>
            <a:off x="6908800" y="6470652"/>
            <a:ext cx="2133600" cy="365125"/>
          </a:xfrm>
          <a:prstGeom prst="rect">
            <a:avLst/>
          </a:prstGeom>
        </p:spPr>
        <p:txBody>
          <a:bodyPr vert="horz" lIns="91440" tIns="45720" rIns="91440" bIns="45720" rtlCol="0" anchor="ctr"/>
          <a:lstStyle>
            <a:lvl1pPr algn="r">
              <a:defRPr sz="1000">
                <a:solidFill>
                  <a:schemeClr val="accent3"/>
                </a:solidFill>
              </a:defRPr>
            </a:lvl1pPr>
          </a:lstStyle>
          <a:p>
            <a:fld id="{95D63132-0251-5741-8FDE-F7B2B1A6CC75}" type="slidenum">
              <a:rPr lang="en-US" smtClean="0"/>
              <a:pPr/>
              <a:t>‹#›</a:t>
            </a:fld>
            <a:endParaRPr lang="en-US" dirty="0"/>
          </a:p>
        </p:txBody>
      </p:sp>
      <p:sp>
        <p:nvSpPr>
          <p:cNvPr id="8" name="Rectangle 7"/>
          <p:cNvSpPr/>
          <p:nvPr userDrawn="1"/>
        </p:nvSpPr>
        <p:spPr>
          <a:xfrm>
            <a:off x="0" y="0"/>
            <a:ext cx="1714500" cy="461501"/>
          </a:xfrm>
          <a:prstGeom prst="rect">
            <a:avLst/>
          </a:prstGeom>
          <a:solidFill>
            <a:schemeClr val="accent4"/>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714500" y="0"/>
            <a:ext cx="7429499" cy="461501"/>
          </a:xfrm>
          <a:prstGeom prst="rect">
            <a:avLst/>
          </a:prstGeom>
          <a:solidFill>
            <a:schemeClr val="tx2"/>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5599" y="97141"/>
            <a:ext cx="1079501" cy="267218"/>
          </a:xfrm>
          <a:prstGeom prst="rect">
            <a:avLst/>
          </a:prstGeom>
        </p:spPr>
      </p:pic>
    </p:spTree>
    <p:extLst>
      <p:ext uri="{BB962C8B-B14F-4D97-AF65-F5344CB8AC3E}">
        <p14:creationId xmlns:p14="http://schemas.microsoft.com/office/powerpoint/2010/main" val="302576830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Lst>
  <p:hf hdr="0" ftr="0" dt="0"/>
  <p:txStyles>
    <p:titleStyle>
      <a:lvl1pPr algn="l" defTabSz="342900" rtl="0" eaLnBrk="1" latinLnBrk="0" hangingPunct="1">
        <a:spcBef>
          <a:spcPct val="0"/>
        </a:spcBef>
        <a:buNone/>
        <a:defRPr sz="2400" b="1" i="0" kern="1200">
          <a:solidFill>
            <a:schemeClr val="tx1"/>
          </a:solidFill>
          <a:latin typeface="+mj-lt"/>
          <a:ea typeface="Myriad Pro" charset="0"/>
          <a:cs typeface="Myriad Pro" charset="0"/>
        </a:defRPr>
      </a:lvl1pPr>
    </p:titleStyle>
    <p:bodyStyle>
      <a:lvl1pPr marL="257175" indent="-257175"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1pPr>
      <a:lvl2pPr marL="557213" indent="-214313"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2pPr>
      <a:lvl3pPr marL="8572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3pPr>
      <a:lvl4pPr marL="12001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4pPr>
      <a:lvl5pPr marL="15430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D802E52-0F3B-4AC4-B091-3D7475C3FD7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EC81613-E1AF-4A8E-B0FF-9C095CDE85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4DFCEF-C884-4CFE-94EE-551ADFF0417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FAA55-8D5F-4C79-8645-8C4D9D8A0582}" type="datetimeFigureOut">
              <a:rPr lang="en-US" smtClean="0"/>
              <a:t>7/18/2018</a:t>
            </a:fld>
            <a:endParaRPr lang="en-US" dirty="0"/>
          </a:p>
        </p:txBody>
      </p:sp>
      <p:sp>
        <p:nvSpPr>
          <p:cNvPr id="5" name="Footer Placeholder 4">
            <a:extLst>
              <a:ext uri="{FF2B5EF4-FFF2-40B4-BE49-F238E27FC236}">
                <a16:creationId xmlns:a16="http://schemas.microsoft.com/office/drawing/2014/main" xmlns="" id="{9568E097-D4D7-4AEF-94C2-2B03C693655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3C4BBD47-8C61-4357-8181-BFA209C24C6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8AF57-9484-4A0E-B58D-1D8029FABCC4}" type="slidenum">
              <a:rPr lang="en-US" smtClean="0"/>
              <a:t>‹#›</a:t>
            </a:fld>
            <a:endParaRPr lang="en-US" dirty="0"/>
          </a:p>
        </p:txBody>
      </p:sp>
    </p:spTree>
    <p:extLst>
      <p:ext uri="{BB962C8B-B14F-4D97-AF65-F5344CB8AC3E}">
        <p14:creationId xmlns:p14="http://schemas.microsoft.com/office/powerpoint/2010/main" val="222123299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642985"/>
            <a:ext cx="8471648" cy="533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199" y="1313335"/>
            <a:ext cx="8471647" cy="440614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93700" y="6470652"/>
            <a:ext cx="2133600" cy="365125"/>
          </a:xfrm>
          <a:prstGeom prst="rect">
            <a:avLst/>
          </a:prstGeom>
        </p:spPr>
        <p:txBody>
          <a:bodyPr vert="horz" lIns="91440" tIns="45720" rIns="91440" bIns="45720" rtlCol="0" anchor="ctr"/>
          <a:lstStyle>
            <a:lvl1pPr algn="l">
              <a:defRPr sz="1000">
                <a:solidFill>
                  <a:schemeClr val="accent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364A141-3E94-1841-823D-1FF83DA61523}"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3"/>
          </p:nvPr>
        </p:nvSpPr>
        <p:spPr>
          <a:xfrm>
            <a:off x="3124200" y="6470652"/>
            <a:ext cx="2895600" cy="365125"/>
          </a:xfrm>
          <a:prstGeom prst="rect">
            <a:avLst/>
          </a:prstGeom>
        </p:spPr>
        <p:txBody>
          <a:bodyPr vert="horz" lIns="91440" tIns="45720" rIns="91440" bIns="45720" rtlCol="0" anchor="ctr"/>
          <a:lstStyle>
            <a:lvl1pPr algn="ctr">
              <a:defRPr sz="1000">
                <a:solidFill>
                  <a:schemeClr val="accent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4"/>
          </p:nvPr>
        </p:nvSpPr>
        <p:spPr>
          <a:xfrm>
            <a:off x="6908800" y="6470652"/>
            <a:ext cx="2133600" cy="365125"/>
          </a:xfrm>
          <a:prstGeom prst="rect">
            <a:avLst/>
          </a:prstGeom>
        </p:spPr>
        <p:txBody>
          <a:bodyPr vert="horz" lIns="91440" tIns="45720" rIns="91440" bIns="45720" rtlCol="0" anchor="ctr"/>
          <a:lstStyle>
            <a:lvl1pPr algn="r">
              <a:defRPr sz="1000">
                <a:solidFill>
                  <a:schemeClr val="accent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8" name="Rectangle 7"/>
          <p:cNvSpPr/>
          <p:nvPr userDrawn="1"/>
        </p:nvSpPr>
        <p:spPr>
          <a:xfrm>
            <a:off x="0" y="0"/>
            <a:ext cx="1714500" cy="461501"/>
          </a:xfrm>
          <a:prstGeom prst="rect">
            <a:avLst/>
          </a:prstGeom>
          <a:solidFill>
            <a:schemeClr val="accent4"/>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Rectangle 9"/>
          <p:cNvSpPr/>
          <p:nvPr userDrawn="1"/>
        </p:nvSpPr>
        <p:spPr>
          <a:xfrm>
            <a:off x="1714500" y="0"/>
            <a:ext cx="7429499" cy="461501"/>
          </a:xfrm>
          <a:prstGeom prst="rect">
            <a:avLst/>
          </a:prstGeom>
          <a:solidFill>
            <a:schemeClr val="tx2"/>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 </a:t>
            </a: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5599" y="97141"/>
            <a:ext cx="1079501" cy="267218"/>
          </a:xfrm>
          <a:prstGeom prst="rect">
            <a:avLst/>
          </a:prstGeom>
        </p:spPr>
      </p:pic>
    </p:spTree>
    <p:extLst>
      <p:ext uri="{BB962C8B-B14F-4D97-AF65-F5344CB8AC3E}">
        <p14:creationId xmlns:p14="http://schemas.microsoft.com/office/powerpoint/2010/main" val="2182608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Lst>
  <p:hf hdr="0" ftr="0" dt="0"/>
  <p:txStyles>
    <p:titleStyle>
      <a:lvl1pPr algn="l" defTabSz="342900" rtl="0" eaLnBrk="1" latinLnBrk="0" hangingPunct="1">
        <a:spcBef>
          <a:spcPct val="0"/>
        </a:spcBef>
        <a:buNone/>
        <a:defRPr sz="2400" b="1" i="0" kern="1200">
          <a:solidFill>
            <a:schemeClr val="tx1"/>
          </a:solidFill>
          <a:latin typeface="+mj-lt"/>
          <a:ea typeface="Myriad Pro" charset="0"/>
          <a:cs typeface="Myriad Pro" charset="0"/>
        </a:defRPr>
      </a:lvl1pPr>
    </p:titleStyle>
    <p:bodyStyle>
      <a:lvl1pPr marL="257175" indent="-257175"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1pPr>
      <a:lvl2pPr marL="557213" indent="-214313"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2pPr>
      <a:lvl3pPr marL="8572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3pPr>
      <a:lvl4pPr marL="12001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4pPr>
      <a:lvl5pPr marL="15430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65B9673-925B-4AE9-BB6D-7A8A2441ADC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4BB34BF-76F6-4711-8937-BAADB6BC1D9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5DC0C0-BCA0-4DD8-8B90-453ABF7E374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2EB42-3E69-4094-B5F8-8C9B9801CE23}" type="datetimeFigureOut">
              <a:rPr lang="en-US" smtClean="0"/>
              <a:t>7/18/2018</a:t>
            </a:fld>
            <a:endParaRPr lang="en-US" dirty="0"/>
          </a:p>
        </p:txBody>
      </p:sp>
      <p:sp>
        <p:nvSpPr>
          <p:cNvPr id="5" name="Footer Placeholder 4">
            <a:extLst>
              <a:ext uri="{FF2B5EF4-FFF2-40B4-BE49-F238E27FC236}">
                <a16:creationId xmlns:a16="http://schemas.microsoft.com/office/drawing/2014/main" xmlns="" id="{031DAB0B-BD91-49B9-840A-8A8AEE68A66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699E2D3-6607-4ED6-BA06-77FDF085C79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4EAF5-B37A-4A99-962B-39BB9AEECC69}" type="slidenum">
              <a:rPr lang="en-US" smtClean="0"/>
              <a:t>‹#›</a:t>
            </a:fld>
            <a:endParaRPr lang="en-US" dirty="0"/>
          </a:p>
        </p:txBody>
      </p:sp>
    </p:spTree>
    <p:extLst>
      <p:ext uri="{BB962C8B-B14F-4D97-AF65-F5344CB8AC3E}">
        <p14:creationId xmlns:p14="http://schemas.microsoft.com/office/powerpoint/2010/main" val="303103128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F8CDC61-6F59-44E4-B2BE-7C3234347A6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BA5391E-CD78-418B-955A-B6B1E2BC944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21F2C3-D07F-4336-832F-5C4C59BA55E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BE861-BE68-4848-9344-56360F055AC7}" type="datetimeFigureOut">
              <a:rPr lang="en-US" smtClean="0"/>
              <a:t>7/18/2018</a:t>
            </a:fld>
            <a:endParaRPr lang="en-US" dirty="0"/>
          </a:p>
        </p:txBody>
      </p:sp>
      <p:sp>
        <p:nvSpPr>
          <p:cNvPr id="5" name="Footer Placeholder 4">
            <a:extLst>
              <a:ext uri="{FF2B5EF4-FFF2-40B4-BE49-F238E27FC236}">
                <a16:creationId xmlns:a16="http://schemas.microsoft.com/office/drawing/2014/main" xmlns="" id="{477A38A4-994A-414D-A05C-0C996F301A5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21485F8-2AAF-455B-B5BB-D72094B90CD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D99B3-75E0-4069-84F4-3C91B333CECB}" type="slidenum">
              <a:rPr lang="en-US" smtClean="0"/>
              <a:t>‹#›</a:t>
            </a:fld>
            <a:endParaRPr lang="en-US" dirty="0"/>
          </a:p>
        </p:txBody>
      </p:sp>
    </p:spTree>
    <p:extLst>
      <p:ext uri="{BB962C8B-B14F-4D97-AF65-F5344CB8AC3E}">
        <p14:creationId xmlns:p14="http://schemas.microsoft.com/office/powerpoint/2010/main" val="336418760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3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642985"/>
            <a:ext cx="8471648" cy="533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199" y="1313335"/>
            <a:ext cx="8471647" cy="440614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93700" y="6470652"/>
            <a:ext cx="2133600" cy="365125"/>
          </a:xfrm>
          <a:prstGeom prst="rect">
            <a:avLst/>
          </a:prstGeom>
        </p:spPr>
        <p:txBody>
          <a:bodyPr vert="horz" lIns="91440" tIns="45720" rIns="91440" bIns="45720" rtlCol="0" anchor="ctr"/>
          <a:lstStyle>
            <a:lvl1pPr algn="l">
              <a:defRPr sz="1000">
                <a:solidFill>
                  <a:schemeClr val="accent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364A141-3E94-1841-823D-1FF83DA61523}"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3"/>
          </p:nvPr>
        </p:nvSpPr>
        <p:spPr>
          <a:xfrm>
            <a:off x="3124200" y="6470652"/>
            <a:ext cx="2895600" cy="365125"/>
          </a:xfrm>
          <a:prstGeom prst="rect">
            <a:avLst/>
          </a:prstGeom>
        </p:spPr>
        <p:txBody>
          <a:bodyPr vert="horz" lIns="91440" tIns="45720" rIns="91440" bIns="45720" rtlCol="0" anchor="ctr"/>
          <a:lstStyle>
            <a:lvl1pPr algn="ctr">
              <a:defRPr sz="1000">
                <a:solidFill>
                  <a:schemeClr val="accent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4"/>
          </p:nvPr>
        </p:nvSpPr>
        <p:spPr>
          <a:xfrm>
            <a:off x="6908800" y="6470652"/>
            <a:ext cx="2133600" cy="365125"/>
          </a:xfrm>
          <a:prstGeom prst="rect">
            <a:avLst/>
          </a:prstGeom>
        </p:spPr>
        <p:txBody>
          <a:bodyPr vert="horz" lIns="91440" tIns="45720" rIns="91440" bIns="45720" rtlCol="0" anchor="ctr"/>
          <a:lstStyle>
            <a:lvl1pPr algn="r">
              <a:defRPr sz="1000">
                <a:solidFill>
                  <a:schemeClr val="accent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8" name="Rectangle 7"/>
          <p:cNvSpPr/>
          <p:nvPr userDrawn="1"/>
        </p:nvSpPr>
        <p:spPr>
          <a:xfrm>
            <a:off x="0" y="0"/>
            <a:ext cx="1714500" cy="461501"/>
          </a:xfrm>
          <a:prstGeom prst="rect">
            <a:avLst/>
          </a:prstGeom>
          <a:solidFill>
            <a:schemeClr val="accent4"/>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Rectangle 9"/>
          <p:cNvSpPr/>
          <p:nvPr userDrawn="1"/>
        </p:nvSpPr>
        <p:spPr>
          <a:xfrm>
            <a:off x="1714500" y="0"/>
            <a:ext cx="7429499" cy="461501"/>
          </a:xfrm>
          <a:prstGeom prst="rect">
            <a:avLst/>
          </a:prstGeom>
          <a:solidFill>
            <a:schemeClr val="tx2"/>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 </a:t>
            </a: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5599" y="97141"/>
            <a:ext cx="1079501" cy="267218"/>
          </a:xfrm>
          <a:prstGeom prst="rect">
            <a:avLst/>
          </a:prstGeom>
        </p:spPr>
      </p:pic>
    </p:spTree>
    <p:extLst>
      <p:ext uri="{BB962C8B-B14F-4D97-AF65-F5344CB8AC3E}">
        <p14:creationId xmlns:p14="http://schemas.microsoft.com/office/powerpoint/2010/main" val="321838413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Lst>
  <p:hf hdr="0" ftr="0" dt="0"/>
  <p:txStyles>
    <p:titleStyle>
      <a:lvl1pPr algn="l" defTabSz="342900" rtl="0" eaLnBrk="1" latinLnBrk="0" hangingPunct="1">
        <a:spcBef>
          <a:spcPct val="0"/>
        </a:spcBef>
        <a:buNone/>
        <a:defRPr sz="2400" b="1" i="0" kern="1200">
          <a:solidFill>
            <a:schemeClr val="tx1"/>
          </a:solidFill>
          <a:latin typeface="+mj-lt"/>
          <a:ea typeface="Myriad Pro" charset="0"/>
          <a:cs typeface="Myriad Pro" charset="0"/>
        </a:defRPr>
      </a:lvl1pPr>
    </p:titleStyle>
    <p:bodyStyle>
      <a:lvl1pPr marL="257175" indent="-257175"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1pPr>
      <a:lvl2pPr marL="557213" indent="-214313"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2pPr>
      <a:lvl3pPr marL="8572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3pPr>
      <a:lvl4pPr marL="12001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4pPr>
      <a:lvl5pPr marL="15430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642985"/>
            <a:ext cx="8471648" cy="533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199" y="1313335"/>
            <a:ext cx="8471647" cy="440614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93700" y="6470652"/>
            <a:ext cx="2133600" cy="365125"/>
          </a:xfrm>
          <a:prstGeom prst="rect">
            <a:avLst/>
          </a:prstGeom>
        </p:spPr>
        <p:txBody>
          <a:bodyPr vert="horz" lIns="91440" tIns="45720" rIns="91440" bIns="45720" rtlCol="0" anchor="ctr"/>
          <a:lstStyle>
            <a:lvl1pPr algn="l">
              <a:defRPr sz="1000">
                <a:solidFill>
                  <a:schemeClr val="accent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364A141-3E94-1841-823D-1FF83DA61523}" type="datetime1">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7/18/2018</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5" name="Footer Placeholder 4"/>
          <p:cNvSpPr>
            <a:spLocks noGrp="1"/>
          </p:cNvSpPr>
          <p:nvPr>
            <p:ph type="ftr" sz="quarter" idx="3"/>
          </p:nvPr>
        </p:nvSpPr>
        <p:spPr>
          <a:xfrm>
            <a:off x="3124200" y="6470652"/>
            <a:ext cx="2895600" cy="365125"/>
          </a:xfrm>
          <a:prstGeom prst="rect">
            <a:avLst/>
          </a:prstGeom>
        </p:spPr>
        <p:txBody>
          <a:bodyPr vert="horz" lIns="91440" tIns="45720" rIns="91440" bIns="45720" rtlCol="0" anchor="ctr"/>
          <a:lstStyle>
            <a:lvl1pPr algn="ctr">
              <a:defRPr sz="1000">
                <a:solidFill>
                  <a:schemeClr val="accent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6" name="Slide Number Placeholder 5"/>
          <p:cNvSpPr>
            <a:spLocks noGrp="1"/>
          </p:cNvSpPr>
          <p:nvPr>
            <p:ph type="sldNum" sz="quarter" idx="4"/>
          </p:nvPr>
        </p:nvSpPr>
        <p:spPr>
          <a:xfrm>
            <a:off x="6908800" y="6470652"/>
            <a:ext cx="2133600" cy="365125"/>
          </a:xfrm>
          <a:prstGeom prst="rect">
            <a:avLst/>
          </a:prstGeom>
        </p:spPr>
        <p:txBody>
          <a:bodyPr vert="horz" lIns="91440" tIns="45720" rIns="91440" bIns="45720" rtlCol="0" anchor="ctr"/>
          <a:lstStyle>
            <a:lvl1pPr algn="r">
              <a:defRPr sz="1000">
                <a:solidFill>
                  <a:schemeClr val="accent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5D63132-0251-5741-8FDE-F7B2B1A6CC75}" type="slidenum">
              <a:rPr kumimoji="0" lang="en-US" sz="1000" b="0" i="0" u="none" strike="noStrike" kern="1200" cap="none" spc="0" normalizeH="0" baseline="0" noProof="0" smtClean="0">
                <a:ln>
                  <a:noFill/>
                </a:ln>
                <a:solidFill>
                  <a:srgbClr val="A6A8AC"/>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A6A8AC"/>
              </a:solidFill>
              <a:effectLst/>
              <a:uLnTx/>
              <a:uFillTx/>
              <a:latin typeface="Arial" panose="020B0604020202020204"/>
              <a:ea typeface="+mn-ea"/>
              <a:cs typeface="+mn-cs"/>
            </a:endParaRPr>
          </a:p>
        </p:txBody>
      </p:sp>
      <p:sp>
        <p:nvSpPr>
          <p:cNvPr id="8" name="Rectangle 7"/>
          <p:cNvSpPr/>
          <p:nvPr userDrawn="1"/>
        </p:nvSpPr>
        <p:spPr>
          <a:xfrm>
            <a:off x="0" y="0"/>
            <a:ext cx="1714500" cy="461501"/>
          </a:xfrm>
          <a:prstGeom prst="rect">
            <a:avLst/>
          </a:prstGeom>
          <a:solidFill>
            <a:schemeClr val="accent4"/>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Rectangle 9"/>
          <p:cNvSpPr/>
          <p:nvPr userDrawn="1"/>
        </p:nvSpPr>
        <p:spPr>
          <a:xfrm>
            <a:off x="1714500" y="0"/>
            <a:ext cx="7429499" cy="461501"/>
          </a:xfrm>
          <a:prstGeom prst="rect">
            <a:avLst/>
          </a:prstGeom>
          <a:solidFill>
            <a:schemeClr val="tx2"/>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 </a:t>
            </a: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5599" y="97141"/>
            <a:ext cx="1079501" cy="267218"/>
          </a:xfrm>
          <a:prstGeom prst="rect">
            <a:avLst/>
          </a:prstGeom>
        </p:spPr>
      </p:pic>
    </p:spTree>
    <p:extLst>
      <p:ext uri="{BB962C8B-B14F-4D97-AF65-F5344CB8AC3E}">
        <p14:creationId xmlns:p14="http://schemas.microsoft.com/office/powerpoint/2010/main" val="2676414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defTabSz="342900" rtl="0" eaLnBrk="1" latinLnBrk="0" hangingPunct="1">
        <a:spcBef>
          <a:spcPct val="0"/>
        </a:spcBef>
        <a:buNone/>
        <a:defRPr sz="2400" b="1" i="0" kern="1200">
          <a:solidFill>
            <a:schemeClr val="tx1"/>
          </a:solidFill>
          <a:latin typeface="+mj-lt"/>
          <a:ea typeface="Myriad Pro" charset="0"/>
          <a:cs typeface="Myriad Pro" charset="0"/>
        </a:defRPr>
      </a:lvl1pPr>
    </p:titleStyle>
    <p:bodyStyle>
      <a:lvl1pPr marL="257175" indent="-257175"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1pPr>
      <a:lvl2pPr marL="557213" indent="-214313"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2pPr>
      <a:lvl3pPr marL="8572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3pPr>
      <a:lvl4pPr marL="12001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4pPr>
      <a:lvl5pPr marL="1543050" indent="-171450" algn="l" defTabSz="342900" rtl="0" eaLnBrk="1" latinLnBrk="0" hangingPunct="1">
        <a:spcBef>
          <a:spcPct val="20000"/>
        </a:spcBef>
        <a:buFont typeface="Arial"/>
        <a:buChar char="»"/>
        <a:defRPr sz="1400" kern="1200">
          <a:solidFill>
            <a:schemeClr val="accent6">
              <a:lumMod val="25000"/>
            </a:schemeClr>
          </a:solidFill>
          <a:latin typeface="+mj-lt"/>
          <a:ea typeface="Myriad Pro" charset="0"/>
          <a:cs typeface="Myriad Pro"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hyperlink" Target="https://www.vapulse.net/groups/leaf/pages/leaf-academy" TargetMode="External"/><Relationship Id="rId2" Type="http://schemas.openxmlformats.org/officeDocument/2006/relationships/hyperlink" Target="https://vhav05webrm.v05.med.va.gov/LEAF/coaches/report.php?a=coach_roster" TargetMode="Externa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41.jpg"/><Relationship Id="rId4" Type="http://schemas.openxmlformats.org/officeDocument/2006/relationships/hyperlink" Target="https://www.vapulse.net/groups/lea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eadershipfreak.wordpress.com/category/community-update/" TargetMode="External"/><Relationship Id="rId2" Type="http://schemas.openxmlformats.org/officeDocument/2006/relationships/image" Target="../media/image42.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3.png"/><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hyperlink" Target="https://www.vapulse.net/groups/leaf/place-calendar.jspa?container=6142&amp;containerType=700" TargetMode="External"/><Relationship Id="rId2" Type="http://schemas.openxmlformats.org/officeDocument/2006/relationships/hyperlink" Target="https://vhav05webrm.v05.med.va.gov/LEAF/launchpad/" TargetMode="External"/><Relationship Id="rId1" Type="http://schemas.openxmlformats.org/officeDocument/2006/relationships/slideLayout" Target="../slideLayouts/slideLayout12.xml"/><Relationship Id="rId6" Type="http://schemas.openxmlformats.org/officeDocument/2006/relationships/hyperlink" Target="https://www.vapulse.net/groups/place-calendar.jspa?container=6142&amp;containerType=700" TargetMode="External"/><Relationship Id="rId5" Type="http://schemas.openxmlformats.org/officeDocument/2006/relationships/hyperlink" Target="https://www.vapulse.net/docs/DOC-118926" TargetMode="External"/><Relationship Id="rId4" Type="http://schemas.openxmlformats.org/officeDocument/2006/relationships/hyperlink" Target="https://www.vapulse.net/groups/lea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gif"/><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HA.png">
            <a:extLst>
              <a:ext uri="{FF2B5EF4-FFF2-40B4-BE49-F238E27FC236}">
                <a16:creationId xmlns:a16="http://schemas.microsoft.com/office/drawing/2014/main" xmlns="" id="{EF843BFD-095B-40E6-A806-69EEFDB3E9CC}"/>
              </a:ext>
            </a:extLst>
          </p:cNvPr>
          <p:cNvPicPr>
            <a:picLocks noChangeAspect="1"/>
          </p:cNvPicPr>
          <p:nvPr/>
        </p:nvPicPr>
        <p:blipFill rotWithShape="1">
          <a:blip r:embed="rId3">
            <a:extLst>
              <a:ext uri="{28A0092B-C50C-407E-A947-70E740481C1C}">
                <a14:useLocalDpi xmlns:a14="http://schemas.microsoft.com/office/drawing/2010/main" val="0"/>
              </a:ext>
            </a:extLst>
          </a:blip>
          <a:srcRect b="16661"/>
          <a:stretch/>
        </p:blipFill>
        <p:spPr>
          <a:xfrm>
            <a:off x="1525855" y="4869438"/>
            <a:ext cx="2234840" cy="654575"/>
          </a:xfrm>
          <a:prstGeom prst="rect">
            <a:avLst/>
          </a:prstGeom>
        </p:spPr>
      </p:pic>
      <p:sp>
        <p:nvSpPr>
          <p:cNvPr id="6" name="TextBox 5">
            <a:extLst>
              <a:ext uri="{FF2B5EF4-FFF2-40B4-BE49-F238E27FC236}">
                <a16:creationId xmlns:a16="http://schemas.microsoft.com/office/drawing/2014/main" xmlns="" id="{F0637445-1623-4C55-9507-3170D75F0801}"/>
              </a:ext>
            </a:extLst>
          </p:cNvPr>
          <p:cNvSpPr txBox="1"/>
          <p:nvPr/>
        </p:nvSpPr>
        <p:spPr>
          <a:xfrm>
            <a:off x="1386304" y="5454228"/>
            <a:ext cx="3226318" cy="307777"/>
          </a:xfrm>
          <a:prstGeom prst="rect">
            <a:avLst/>
          </a:prstGeom>
          <a:noFill/>
        </p:spPr>
        <p:txBody>
          <a:bodyPr wrap="square" rtlCol="0">
            <a:spAutoFit/>
          </a:bodyPr>
          <a:lstStyle/>
          <a:p>
            <a:r>
              <a:rPr lang="en-US" sz="1400" dirty="0">
                <a:solidFill>
                  <a:prstClr val="black">
                    <a:lumMod val="75000"/>
                    <a:lumOff val="25000"/>
                  </a:prstClr>
                </a:solidFill>
                <a:latin typeface="Calibri"/>
              </a:rPr>
              <a:t>Veterans Health Administration</a:t>
            </a:r>
          </a:p>
        </p:txBody>
      </p:sp>
      <p:pic>
        <p:nvPicPr>
          <p:cNvPr id="7" name="Picture 6" descr="VACI_big.png">
            <a:extLst>
              <a:ext uri="{FF2B5EF4-FFF2-40B4-BE49-F238E27FC236}">
                <a16:creationId xmlns:a16="http://schemas.microsoft.com/office/drawing/2014/main" xmlns="" id="{F8E60B42-0EDD-470C-896E-1590A72775DE}"/>
              </a:ext>
            </a:extLst>
          </p:cNvPr>
          <p:cNvPicPr>
            <a:picLocks noChangeAspect="1"/>
          </p:cNvPicPr>
          <p:nvPr/>
        </p:nvPicPr>
        <p:blipFill rotWithShape="1">
          <a:blip r:embed="rId4">
            <a:extLst>
              <a:ext uri="{28A0092B-C50C-407E-A947-70E740481C1C}">
                <a14:useLocalDpi xmlns:a14="http://schemas.microsoft.com/office/drawing/2010/main" val="0"/>
              </a:ext>
            </a:extLst>
          </a:blip>
          <a:srcRect l="18360" r="18850"/>
          <a:stretch/>
        </p:blipFill>
        <p:spPr>
          <a:xfrm>
            <a:off x="4634541" y="4948268"/>
            <a:ext cx="3145934" cy="916165"/>
          </a:xfrm>
          <a:prstGeom prst="rect">
            <a:avLst/>
          </a:prstGeom>
        </p:spPr>
      </p:pic>
      <p:pic>
        <p:nvPicPr>
          <p:cNvPr id="10" name="Picture 9">
            <a:extLst>
              <a:ext uri="{FF2B5EF4-FFF2-40B4-BE49-F238E27FC236}">
                <a16:creationId xmlns:a16="http://schemas.microsoft.com/office/drawing/2014/main" xmlns="" id="{ABBB6B23-0361-409E-961A-D3FAB773082E}"/>
              </a:ext>
            </a:extLst>
          </p:cNvPr>
          <p:cNvPicPr>
            <a:picLocks noChangeAspect="1"/>
          </p:cNvPicPr>
          <p:nvPr/>
        </p:nvPicPr>
        <p:blipFill>
          <a:blip r:embed="rId5"/>
          <a:stretch>
            <a:fillRect/>
          </a:stretch>
        </p:blipFill>
        <p:spPr>
          <a:xfrm>
            <a:off x="1391188" y="2265193"/>
            <a:ext cx="6486706" cy="1603387"/>
          </a:xfrm>
          <a:prstGeom prst="rect">
            <a:avLst/>
          </a:prstGeom>
        </p:spPr>
      </p:pic>
    </p:spTree>
    <p:extLst>
      <p:ext uri="{BB962C8B-B14F-4D97-AF65-F5344CB8AC3E}">
        <p14:creationId xmlns:p14="http://schemas.microsoft.com/office/powerpoint/2010/main" val="18830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FDCD458-BA6D-4DA1-817D-A764401C1432}"/>
              </a:ext>
            </a:extLst>
          </p:cNvPr>
          <p:cNvPicPr>
            <a:picLocks noChangeAspect="1"/>
          </p:cNvPicPr>
          <p:nvPr/>
        </p:nvPicPr>
        <p:blipFill>
          <a:blip r:embed="rId2"/>
          <a:stretch>
            <a:fillRect/>
          </a:stretch>
        </p:blipFill>
        <p:spPr>
          <a:xfrm>
            <a:off x="-44556" y="462730"/>
            <a:ext cx="9188556" cy="6395269"/>
          </a:xfrm>
          <a:prstGeom prst="rect">
            <a:avLst/>
          </a:prstGeom>
          <a:effectLst>
            <a:outerShdw blurRad="533400" dist="50800" dir="5400000" algn="ctr" rotWithShape="0">
              <a:srgbClr val="000000">
                <a:alpha val="10000"/>
              </a:srgbClr>
            </a:outerShdw>
          </a:effectLst>
        </p:spPr>
      </p:pic>
      <p:sp>
        <p:nvSpPr>
          <p:cNvPr id="7" name="Rectangle 6">
            <a:extLst>
              <a:ext uri="{FF2B5EF4-FFF2-40B4-BE49-F238E27FC236}">
                <a16:creationId xmlns:a16="http://schemas.microsoft.com/office/drawing/2014/main" xmlns="" id="{6F1F77E0-4D55-4E0A-8F18-2FBDDBEE87D0}"/>
              </a:ext>
            </a:extLst>
          </p:cNvPr>
          <p:cNvSpPr/>
          <p:nvPr/>
        </p:nvSpPr>
        <p:spPr>
          <a:xfrm>
            <a:off x="0" y="462730"/>
            <a:ext cx="9144000" cy="6395269"/>
          </a:xfrm>
          <a:prstGeom prst="rect">
            <a:avLst/>
          </a:prstGeom>
          <a:solidFill>
            <a:schemeClr val="bg1">
              <a:alpha val="68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xmlns="" id="{DAF7A872-FE9E-4541-BFF3-AFCB35C597FB}"/>
              </a:ext>
            </a:extLst>
          </p:cNvPr>
          <p:cNvSpPr txBox="1">
            <a:spLocks/>
          </p:cNvSpPr>
          <p:nvPr/>
        </p:nvSpPr>
        <p:spPr>
          <a:xfrm>
            <a:off x="457204" y="1474839"/>
            <a:ext cx="8229600" cy="401156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a:ln>
                  <a:noFill/>
                </a:ln>
                <a:solidFill>
                  <a:sysClr val="windowText" lastClr="000000">
                    <a:lumMod val="75000"/>
                    <a:lumOff val="25000"/>
                  </a:sysClr>
                </a:solidFill>
                <a:effectLst/>
                <a:uLnTx/>
                <a:uFillTx/>
                <a:ea typeface="+mj-ea"/>
                <a:cs typeface="+mj-cs"/>
              </a:rPr>
              <a:t>Here is how it all works!</a:t>
            </a:r>
          </a:p>
        </p:txBody>
      </p:sp>
    </p:spTree>
    <p:extLst>
      <p:ext uri="{BB962C8B-B14F-4D97-AF65-F5344CB8AC3E}">
        <p14:creationId xmlns:p14="http://schemas.microsoft.com/office/powerpoint/2010/main" val="43552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F738AB0-8491-4BC4-894C-F9DF63698C9F}"/>
              </a:ext>
            </a:extLst>
          </p:cNvPr>
          <p:cNvSpPr/>
          <p:nvPr/>
        </p:nvSpPr>
        <p:spPr>
          <a:xfrm>
            <a:off x="5989753" y="1778843"/>
            <a:ext cx="2500222" cy="277085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Subtitle 2">
            <a:extLst>
              <a:ext uri="{FF2B5EF4-FFF2-40B4-BE49-F238E27FC236}">
                <a16:creationId xmlns:a16="http://schemas.microsoft.com/office/drawing/2014/main" xmlns="" id="{A953ED89-E6FF-4695-9C67-A0A79A34D072}"/>
              </a:ext>
            </a:extLst>
          </p:cNvPr>
          <p:cNvSpPr txBox="1">
            <a:spLocks/>
          </p:cNvSpPr>
          <p:nvPr/>
        </p:nvSpPr>
        <p:spPr>
          <a:xfrm>
            <a:off x="4024865" y="1070326"/>
            <a:ext cx="2875118" cy="438150"/>
          </a:xfrm>
          <a:prstGeom prst="rect">
            <a:avLst/>
          </a:prstGeom>
          <a:solidFill>
            <a:schemeClr val="bg1"/>
          </a:solidFill>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tx1">
                    <a:lumMod val="65000"/>
                    <a:lumOff val="35000"/>
                  </a:schemeClr>
                </a:solidFill>
              </a:rPr>
              <a:t>P R O C E S S</a:t>
            </a:r>
          </a:p>
        </p:txBody>
      </p:sp>
      <p:sp>
        <p:nvSpPr>
          <p:cNvPr id="6" name="Rectangle 5">
            <a:extLst>
              <a:ext uri="{FF2B5EF4-FFF2-40B4-BE49-F238E27FC236}">
                <a16:creationId xmlns:a16="http://schemas.microsoft.com/office/drawing/2014/main" xmlns="" id="{1856278A-44F6-428E-881A-711B5B8D74E8}"/>
              </a:ext>
            </a:extLst>
          </p:cNvPr>
          <p:cNvSpPr/>
          <p:nvPr/>
        </p:nvSpPr>
        <p:spPr>
          <a:xfrm>
            <a:off x="3387618" y="1778843"/>
            <a:ext cx="2500222" cy="277085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670B12DE-C90E-49C9-BB45-6779273AD242}"/>
              </a:ext>
            </a:extLst>
          </p:cNvPr>
          <p:cNvSpPr/>
          <p:nvPr/>
        </p:nvSpPr>
        <p:spPr>
          <a:xfrm>
            <a:off x="716280" y="1778843"/>
            <a:ext cx="2500222" cy="277085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xmlns="" id="{AA24E8E3-FB9D-44B1-A5E9-D8DF8AA3F9A9}"/>
              </a:ext>
            </a:extLst>
          </p:cNvPr>
          <p:cNvSpPr txBox="1"/>
          <p:nvPr/>
        </p:nvSpPr>
        <p:spPr>
          <a:xfrm>
            <a:off x="3268260" y="3596406"/>
            <a:ext cx="2560596" cy="707886"/>
          </a:xfrm>
          <a:prstGeom prst="rect">
            <a:avLst/>
          </a:prstGeom>
          <a:noFill/>
        </p:spPr>
        <p:txBody>
          <a:bodyPr wrap="square" rtlCol="0">
            <a:spAutoFit/>
          </a:bodyPr>
          <a:lstStyle/>
          <a:p>
            <a:pPr algn="ctr"/>
            <a:r>
              <a:rPr lang="en-US" sz="2000" dirty="0"/>
              <a:t>Develop the Workflow with Graphical UX</a:t>
            </a:r>
          </a:p>
        </p:txBody>
      </p:sp>
      <p:sp>
        <p:nvSpPr>
          <p:cNvPr id="11" name="TextBox 10">
            <a:extLst>
              <a:ext uri="{FF2B5EF4-FFF2-40B4-BE49-F238E27FC236}">
                <a16:creationId xmlns:a16="http://schemas.microsoft.com/office/drawing/2014/main" xmlns="" id="{93787BFC-F8B4-4EAB-830D-C6D0E3A7ABF7}"/>
              </a:ext>
            </a:extLst>
          </p:cNvPr>
          <p:cNvSpPr txBox="1"/>
          <p:nvPr/>
        </p:nvSpPr>
        <p:spPr>
          <a:xfrm>
            <a:off x="716280" y="3802526"/>
            <a:ext cx="2471750" cy="400110"/>
          </a:xfrm>
          <a:prstGeom prst="rect">
            <a:avLst/>
          </a:prstGeom>
          <a:noFill/>
        </p:spPr>
        <p:txBody>
          <a:bodyPr wrap="square" rtlCol="0">
            <a:spAutoFit/>
          </a:bodyPr>
          <a:lstStyle/>
          <a:p>
            <a:pPr algn="ctr"/>
            <a:r>
              <a:rPr lang="en-US" sz="2000" dirty="0"/>
              <a:t>Create a Digital Form</a:t>
            </a:r>
          </a:p>
        </p:txBody>
      </p:sp>
      <p:sp>
        <p:nvSpPr>
          <p:cNvPr id="12" name="TextBox 11">
            <a:extLst>
              <a:ext uri="{FF2B5EF4-FFF2-40B4-BE49-F238E27FC236}">
                <a16:creationId xmlns:a16="http://schemas.microsoft.com/office/drawing/2014/main" xmlns="" id="{8F0673FF-70FA-41FE-8D05-5A0B4C1D8B97}"/>
              </a:ext>
            </a:extLst>
          </p:cNvPr>
          <p:cNvSpPr txBox="1"/>
          <p:nvPr/>
        </p:nvSpPr>
        <p:spPr>
          <a:xfrm>
            <a:off x="5685976" y="3748995"/>
            <a:ext cx="3000824" cy="677108"/>
          </a:xfrm>
          <a:prstGeom prst="rect">
            <a:avLst/>
          </a:prstGeom>
          <a:noFill/>
        </p:spPr>
        <p:txBody>
          <a:bodyPr wrap="square" rtlCol="0">
            <a:spAutoFit/>
          </a:bodyPr>
          <a:lstStyle/>
          <a:p>
            <a:pPr algn="ctr"/>
            <a:r>
              <a:rPr lang="en-US" sz="1900" dirty="0"/>
              <a:t>Define routing to employees and groups</a:t>
            </a:r>
          </a:p>
        </p:txBody>
      </p:sp>
      <p:pic>
        <p:nvPicPr>
          <p:cNvPr id="13" name="Picture 2" descr="C:\Users\vhacohendeb\Desktop\Nov 2016\LEAF\Logos\pngs\Document Tracker.png">
            <a:extLst>
              <a:ext uri="{FF2B5EF4-FFF2-40B4-BE49-F238E27FC236}">
                <a16:creationId xmlns:a16="http://schemas.microsoft.com/office/drawing/2014/main" xmlns="" id="{E76C80C5-7B72-4444-9006-0CDE627DE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352" y="1910224"/>
            <a:ext cx="1745598" cy="18150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vhacohendeb\Desktop\Nov 2016\LEAF\Logos\pngs\Org Chart.png">
            <a:extLst>
              <a:ext uri="{FF2B5EF4-FFF2-40B4-BE49-F238E27FC236}">
                <a16:creationId xmlns:a16="http://schemas.microsoft.com/office/drawing/2014/main" xmlns="" id="{0CA4D530-EF9A-471A-A938-EE828943B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783" y="1954081"/>
            <a:ext cx="1805209" cy="175770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vhacohendeb\Desktop\Nov 2016\LEAF\Logos\pngs\Travel and Tuition.png">
            <a:extLst>
              <a:ext uri="{FF2B5EF4-FFF2-40B4-BE49-F238E27FC236}">
                <a16:creationId xmlns:a16="http://schemas.microsoft.com/office/drawing/2014/main" xmlns="" id="{5459CD36-1E77-4C09-8F07-EE71D8C34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616" y="1915753"/>
            <a:ext cx="2142224" cy="16963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xmlns="" id="{27F8A842-C087-4342-BE31-D2CDCDFCBCC1}"/>
              </a:ext>
            </a:extLst>
          </p:cNvPr>
          <p:cNvSpPr/>
          <p:nvPr/>
        </p:nvSpPr>
        <p:spPr>
          <a:xfrm>
            <a:off x="4316742" y="2515664"/>
            <a:ext cx="523347" cy="536671"/>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xmlns="" id="{B0ECC2E7-BBC7-4E9B-8FB2-F96BF9A6459C}"/>
              </a:ext>
            </a:extLst>
          </p:cNvPr>
          <p:cNvSpPr txBox="1"/>
          <p:nvPr/>
        </p:nvSpPr>
        <p:spPr>
          <a:xfrm>
            <a:off x="4270854" y="2515664"/>
            <a:ext cx="678697" cy="461665"/>
          </a:xfrm>
          <a:prstGeom prst="rect">
            <a:avLst/>
          </a:prstGeom>
          <a:noFill/>
        </p:spPr>
        <p:txBody>
          <a:bodyPr wrap="square" rtlCol="0">
            <a:spAutoFit/>
          </a:bodyPr>
          <a:lstStyle/>
          <a:p>
            <a:r>
              <a:rPr lang="en-US" sz="2400" b="1" dirty="0">
                <a:solidFill>
                  <a:schemeClr val="accent1">
                    <a:lumMod val="75000"/>
                  </a:schemeClr>
                </a:solidFill>
              </a:rPr>
              <a:t>HR</a:t>
            </a:r>
          </a:p>
        </p:txBody>
      </p:sp>
      <p:sp>
        <p:nvSpPr>
          <p:cNvPr id="18" name="Content Placeholder 2">
            <a:extLst>
              <a:ext uri="{FF2B5EF4-FFF2-40B4-BE49-F238E27FC236}">
                <a16:creationId xmlns:a16="http://schemas.microsoft.com/office/drawing/2014/main" xmlns="" id="{A706BD67-4EA8-4911-A810-FCD47292477B}"/>
              </a:ext>
            </a:extLst>
          </p:cNvPr>
          <p:cNvSpPr txBox="1">
            <a:spLocks/>
          </p:cNvSpPr>
          <p:nvPr/>
        </p:nvSpPr>
        <p:spPr>
          <a:xfrm>
            <a:off x="716280" y="4766772"/>
            <a:ext cx="8229600" cy="1772600"/>
          </a:xfrm>
          <a:prstGeom prst="rect">
            <a:avLst/>
          </a:prstGeom>
        </p:spPr>
        <p:txBody>
          <a:bodyPr vert="horz" lIns="91440" tIns="45720" rIns="91440" bIns="45720" rtlCol="0">
            <a:normAutofit/>
          </a:bodyPr>
          <a:lstStyle>
            <a:lvl1pPr marL="0" indent="0" algn="l" defTabSz="342900" rtl="0" eaLnBrk="1" latinLnBrk="0" hangingPunct="1">
              <a:spcBef>
                <a:spcPct val="20000"/>
              </a:spcBef>
              <a:buFont typeface="Arial"/>
              <a:buNone/>
              <a:defRPr sz="1350" kern="1200">
                <a:solidFill>
                  <a:schemeClr val="accent2"/>
                </a:solidFill>
                <a:latin typeface="Myriad Pro" charset="0"/>
                <a:ea typeface="Myriad Pro" charset="0"/>
                <a:cs typeface="Myriad Pro" charset="0"/>
              </a:defRPr>
            </a:lvl1pPr>
            <a:lvl2pPr marL="342900" indent="0" algn="ctr" defTabSz="342900" rtl="0" eaLnBrk="1" latinLnBrk="0" hangingPunct="1">
              <a:spcBef>
                <a:spcPct val="20000"/>
              </a:spcBef>
              <a:buFont typeface="Arial"/>
              <a:buNone/>
              <a:defRPr sz="1400" kern="1200">
                <a:solidFill>
                  <a:schemeClr val="tx1">
                    <a:tint val="75000"/>
                  </a:schemeClr>
                </a:solidFill>
                <a:latin typeface="+mj-lt"/>
                <a:ea typeface="Myriad Pro" charset="0"/>
                <a:cs typeface="Myriad Pro" charset="0"/>
              </a:defRPr>
            </a:lvl2pPr>
            <a:lvl3pPr marL="685800" indent="0" algn="ctr" defTabSz="342900" rtl="0" eaLnBrk="1" latinLnBrk="0" hangingPunct="1">
              <a:spcBef>
                <a:spcPct val="20000"/>
              </a:spcBef>
              <a:buFont typeface="Arial"/>
              <a:buNone/>
              <a:defRPr sz="1400" kern="1200">
                <a:solidFill>
                  <a:schemeClr val="tx1">
                    <a:tint val="75000"/>
                  </a:schemeClr>
                </a:solidFill>
                <a:latin typeface="+mj-lt"/>
                <a:ea typeface="Myriad Pro" charset="0"/>
                <a:cs typeface="Myriad Pro" charset="0"/>
              </a:defRPr>
            </a:lvl3pPr>
            <a:lvl4pPr marL="1028700" indent="0" algn="ctr" defTabSz="342900" rtl="0" eaLnBrk="1" latinLnBrk="0" hangingPunct="1">
              <a:spcBef>
                <a:spcPct val="20000"/>
              </a:spcBef>
              <a:buFont typeface="Arial"/>
              <a:buNone/>
              <a:defRPr sz="1400" kern="1200">
                <a:solidFill>
                  <a:schemeClr val="tx1">
                    <a:tint val="75000"/>
                  </a:schemeClr>
                </a:solidFill>
                <a:latin typeface="+mj-lt"/>
                <a:ea typeface="Myriad Pro" charset="0"/>
                <a:cs typeface="Myriad Pro" charset="0"/>
              </a:defRPr>
            </a:lvl4pPr>
            <a:lvl5pPr marL="1371600" indent="0" algn="ctr" defTabSz="342900" rtl="0" eaLnBrk="1" latinLnBrk="0" hangingPunct="1">
              <a:spcBef>
                <a:spcPct val="20000"/>
              </a:spcBef>
              <a:buFont typeface="Arial"/>
              <a:buNone/>
              <a:defRPr sz="1400" kern="1200">
                <a:solidFill>
                  <a:schemeClr val="tx1">
                    <a:tint val="75000"/>
                  </a:schemeClr>
                </a:solidFill>
                <a:latin typeface="+mj-lt"/>
                <a:ea typeface="Myriad Pro" charset="0"/>
                <a:cs typeface="Myriad Pro" charset="0"/>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sz="2400" b="1" u="sng" dirty="0">
                <a:solidFill>
                  <a:srgbClr val="005FB2"/>
                </a:solidFill>
              </a:rPr>
              <a:t>Other Features</a:t>
            </a:r>
            <a:r>
              <a:rPr lang="en-US" sz="2400" dirty="0"/>
              <a:t>:  	</a:t>
            </a:r>
            <a:r>
              <a:rPr lang="en-US" sz="2000" dirty="0"/>
              <a:t>Report Builder, Email Notifications, and more</a:t>
            </a:r>
          </a:p>
          <a:p>
            <a:r>
              <a:rPr lang="en-US" sz="2400" b="1" u="sng" dirty="0">
                <a:solidFill>
                  <a:srgbClr val="005FB2"/>
                </a:solidFill>
              </a:rPr>
              <a:t>Key VA Integrations</a:t>
            </a:r>
            <a:r>
              <a:rPr lang="en-US" sz="2400" dirty="0"/>
              <a:t>:  	</a:t>
            </a:r>
            <a:r>
              <a:rPr lang="en-US" sz="2000" dirty="0"/>
              <a:t>Active Directory, PIV Authentication</a:t>
            </a:r>
          </a:p>
          <a:p>
            <a:r>
              <a:rPr lang="en-US" sz="2400" b="1" u="sng" dirty="0">
                <a:solidFill>
                  <a:srgbClr val="005FB2"/>
                </a:solidFill>
              </a:rPr>
              <a:t>Similar Proprietary Product</a:t>
            </a:r>
            <a:r>
              <a:rPr lang="en-US" sz="2400" dirty="0"/>
              <a:t>:  </a:t>
            </a:r>
            <a:r>
              <a:rPr lang="en-US" sz="2000" dirty="0"/>
              <a:t>Microsoft InfoPath (Sharepoint-based)</a:t>
            </a:r>
          </a:p>
        </p:txBody>
      </p:sp>
      <p:pic>
        <p:nvPicPr>
          <p:cNvPr id="21" name="Picture 20">
            <a:extLst>
              <a:ext uri="{FF2B5EF4-FFF2-40B4-BE49-F238E27FC236}">
                <a16:creationId xmlns:a16="http://schemas.microsoft.com/office/drawing/2014/main" xmlns="" id="{3292D624-6283-4C09-ABEB-2916E92BB00E}"/>
              </a:ext>
            </a:extLst>
          </p:cNvPr>
          <p:cNvPicPr>
            <a:picLocks noChangeAspect="1"/>
          </p:cNvPicPr>
          <p:nvPr/>
        </p:nvPicPr>
        <p:blipFill>
          <a:blip r:embed="rId5"/>
          <a:stretch>
            <a:fillRect/>
          </a:stretch>
        </p:blipFill>
        <p:spPr>
          <a:xfrm>
            <a:off x="716280" y="773429"/>
            <a:ext cx="3014471" cy="746198"/>
          </a:xfrm>
          <a:prstGeom prst="rect">
            <a:avLst/>
          </a:prstGeom>
        </p:spPr>
      </p:pic>
    </p:spTree>
    <p:extLst>
      <p:ext uri="{BB962C8B-B14F-4D97-AF65-F5344CB8AC3E}">
        <p14:creationId xmlns:p14="http://schemas.microsoft.com/office/powerpoint/2010/main" val="378891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fade">
                                      <p:cBhvr>
                                        <p:cTn id="32" dur="5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xEl>
                                              <p:pRg st="1" end="1"/>
                                            </p:txEl>
                                          </p:spTgt>
                                        </p:tgtEl>
                                        <p:attrNameLst>
                                          <p:attrName>style.visibility</p:attrName>
                                        </p:attrNameLst>
                                      </p:cBhvr>
                                      <p:to>
                                        <p:strVal val="visible"/>
                                      </p:to>
                                    </p:set>
                                    <p:animEffect transition="in" filter="fade">
                                      <p:cBhvr>
                                        <p:cTn id="37" dur="500"/>
                                        <p:tgtEl>
                                          <p:spTgt spid="1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xEl>
                                              <p:pRg st="2" end="2"/>
                                            </p:txEl>
                                          </p:spTgt>
                                        </p:tgtEl>
                                        <p:attrNameLst>
                                          <p:attrName>style.visibility</p:attrName>
                                        </p:attrNameLst>
                                      </p:cBhvr>
                                      <p:to>
                                        <p:strVal val="visible"/>
                                      </p:to>
                                    </p:set>
                                    <p:animEffect transition="in" filter="fade">
                                      <p:cBhvr>
                                        <p:cTn id="42"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p:bldP spid="12" grpId="0"/>
      <p:bldP spid="17" grpId="0"/>
      <p:bldP spid="1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DD21AD0-DB93-4897-88B0-A1E3A9970EE8}"/>
              </a:ext>
            </a:extLst>
          </p:cNvPr>
          <p:cNvSpPr txBox="1">
            <a:spLocks/>
          </p:cNvSpPr>
          <p:nvPr/>
        </p:nvSpPr>
        <p:spPr>
          <a:xfrm>
            <a:off x="822960" y="669640"/>
            <a:ext cx="7520940" cy="54864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chemeClr val="accent6">
                    <a:lumMod val="10000"/>
                  </a:schemeClr>
                </a:solidFill>
              </a:rPr>
              <a:t>CLEAN DATA ENTRY</a:t>
            </a:r>
          </a:p>
        </p:txBody>
      </p:sp>
      <p:sp>
        <p:nvSpPr>
          <p:cNvPr id="5" name="TextBox 4">
            <a:extLst>
              <a:ext uri="{FF2B5EF4-FFF2-40B4-BE49-F238E27FC236}">
                <a16:creationId xmlns:a16="http://schemas.microsoft.com/office/drawing/2014/main" xmlns="" id="{DA3445B9-5F52-44B7-931F-FD7CA29EAB95}"/>
              </a:ext>
            </a:extLst>
          </p:cNvPr>
          <p:cNvSpPr txBox="1"/>
          <p:nvPr/>
        </p:nvSpPr>
        <p:spPr>
          <a:xfrm>
            <a:off x="685800" y="1282822"/>
            <a:ext cx="7848600" cy="148502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prstClr val="black"/>
                </a:solidFill>
              </a:rPr>
              <a:t>User interface takes complex forms, and presents it in smaller, more manageable sections</a:t>
            </a:r>
          </a:p>
          <a:p>
            <a:endParaRPr lang="en-US" sz="1050" dirty="0">
              <a:solidFill>
                <a:prstClr val="black"/>
              </a:solidFill>
            </a:endParaRPr>
          </a:p>
          <a:p>
            <a:pPr marL="285750" indent="-285750">
              <a:buFont typeface="Arial" panose="020B0604020202020204" pitchFamily="34" charset="0"/>
              <a:buChar char="•"/>
            </a:pPr>
            <a:r>
              <a:rPr lang="en-US" sz="2000" dirty="0">
                <a:solidFill>
                  <a:prstClr val="black"/>
                </a:solidFill>
              </a:rPr>
              <a:t>All data is stored in a relational database for simplified search / reporting</a:t>
            </a:r>
          </a:p>
        </p:txBody>
      </p:sp>
      <p:pic>
        <p:nvPicPr>
          <p:cNvPr id="6" name="Picture 2" descr="C:\Mike\work\Powerpoint\resource_site_demo\request_questionaire_20151604.png">
            <a:extLst>
              <a:ext uri="{FF2B5EF4-FFF2-40B4-BE49-F238E27FC236}">
                <a16:creationId xmlns:a16="http://schemas.microsoft.com/office/drawing/2014/main" xmlns="" id="{51D5240D-7C54-4A05-8719-859BCBE0E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2857490"/>
            <a:ext cx="7261674" cy="3838932"/>
          </a:xfrm>
          <a:prstGeom prst="rect">
            <a:avLst/>
          </a:prstGeom>
          <a:noFill/>
          <a:ln>
            <a:solidFill>
              <a:sysClr val="windowText" lastClr="000000"/>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8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342148B-4FE7-4815-B167-6A41E5D9F13C}"/>
              </a:ext>
            </a:extLst>
          </p:cNvPr>
          <p:cNvSpPr txBox="1"/>
          <p:nvPr/>
        </p:nvSpPr>
        <p:spPr>
          <a:xfrm>
            <a:off x="646471" y="1343129"/>
            <a:ext cx="66294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prstClr val="black"/>
                </a:solidFill>
              </a:rPr>
              <a:t>Easy to use interface for decision-making</a:t>
            </a:r>
          </a:p>
          <a:p>
            <a:pPr marL="285750" indent="-285750">
              <a:buFont typeface="Arial" panose="020B0604020202020204" pitchFamily="34" charset="0"/>
              <a:buChar char="•"/>
            </a:pPr>
            <a:r>
              <a:rPr lang="en-US" sz="2000" dirty="0">
                <a:solidFill>
                  <a:prstClr val="black"/>
                </a:solidFill>
              </a:rPr>
              <a:t>Supports Email notifications and other custom events</a:t>
            </a:r>
          </a:p>
          <a:p>
            <a:pPr marL="285750" indent="-285750">
              <a:buFont typeface="Arial" panose="020B0604020202020204" pitchFamily="34" charset="0"/>
              <a:buChar char="•"/>
            </a:pPr>
            <a:r>
              <a:rPr lang="en-US" sz="2000" dirty="0">
                <a:solidFill>
                  <a:prstClr val="black"/>
                </a:solidFill>
              </a:rPr>
              <a:t>Training is typically not required for end-users</a:t>
            </a:r>
          </a:p>
        </p:txBody>
      </p:sp>
      <p:pic>
        <p:nvPicPr>
          <p:cNvPr id="6" name="Picture 2" descr="C:\Mike\work\scripts\orgchart\documentation\user_guide_assets\erm_decision_making.png">
            <a:extLst>
              <a:ext uri="{FF2B5EF4-FFF2-40B4-BE49-F238E27FC236}">
                <a16:creationId xmlns:a16="http://schemas.microsoft.com/office/drawing/2014/main" xmlns="" id="{701E708C-F6B3-4794-B9DA-3889A9F7D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516" y="2615394"/>
            <a:ext cx="6688873" cy="3976194"/>
          </a:xfrm>
          <a:prstGeom prst="rect">
            <a:avLst/>
          </a:prstGeom>
          <a:noFill/>
          <a:ln>
            <a:solidFill>
              <a:srgbClr val="4F81BD"/>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xmlns="" id="{2DE7E74D-B90A-4950-80EC-7F36B6B146A9}"/>
              </a:ext>
            </a:extLst>
          </p:cNvPr>
          <p:cNvSpPr txBox="1">
            <a:spLocks/>
          </p:cNvSpPr>
          <p:nvPr/>
        </p:nvSpPr>
        <p:spPr>
          <a:xfrm>
            <a:off x="646471" y="794489"/>
            <a:ext cx="7520940" cy="5486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2800" b="1" dirty="0">
                <a:solidFill>
                  <a:schemeClr val="accent6">
                    <a:lumMod val="10000"/>
                  </a:schemeClr>
                </a:solidFill>
              </a:rPr>
              <a:t>INTUITIVE DESIGN</a:t>
            </a:r>
            <a:endParaRPr kumimoji="0" lang="en-US" sz="2800" b="1" i="0" u="none" strike="noStrike" kern="1200" cap="none" spc="0" normalizeH="0" baseline="0" noProof="0" dirty="0">
              <a:ln>
                <a:noFill/>
              </a:ln>
              <a:solidFill>
                <a:schemeClr val="accent6">
                  <a:lumMod val="10000"/>
                </a:schemeClr>
              </a:solidFill>
              <a:effectLst/>
              <a:uLnTx/>
              <a:uFillTx/>
              <a:ea typeface="+mj-ea"/>
              <a:cs typeface="+mj-cs"/>
            </a:endParaRPr>
          </a:p>
        </p:txBody>
      </p:sp>
    </p:spTree>
    <p:extLst>
      <p:ext uri="{BB962C8B-B14F-4D97-AF65-F5344CB8AC3E}">
        <p14:creationId xmlns:p14="http://schemas.microsoft.com/office/powerpoint/2010/main" val="423880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482BE70-DD9C-4FC0-A13B-25F14763CCCC}"/>
              </a:ext>
            </a:extLst>
          </p:cNvPr>
          <p:cNvSpPr txBox="1">
            <a:spLocks/>
          </p:cNvSpPr>
          <p:nvPr/>
        </p:nvSpPr>
        <p:spPr>
          <a:xfrm>
            <a:off x="762000" y="669019"/>
            <a:ext cx="7520940" cy="5486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6">
                    <a:lumMod val="10000"/>
                  </a:schemeClr>
                </a:solidFill>
                <a:effectLst/>
                <a:uLnTx/>
                <a:uFillTx/>
                <a:ea typeface="+mj-ea"/>
                <a:cs typeface="+mj-cs"/>
              </a:rPr>
              <a:t>POWERFUL REPORT GENERATOR</a:t>
            </a:r>
          </a:p>
        </p:txBody>
      </p:sp>
      <p:sp>
        <p:nvSpPr>
          <p:cNvPr id="5" name="TextBox 4">
            <a:extLst>
              <a:ext uri="{FF2B5EF4-FFF2-40B4-BE49-F238E27FC236}">
                <a16:creationId xmlns:a16="http://schemas.microsoft.com/office/drawing/2014/main" xmlns="" id="{F172DA2C-E021-4F1C-A849-AD9D6DCE8FCC}"/>
              </a:ext>
            </a:extLst>
          </p:cNvPr>
          <p:cNvSpPr txBox="1"/>
          <p:nvPr/>
        </p:nvSpPr>
        <p:spPr>
          <a:xfrm>
            <a:off x="762000" y="1217659"/>
            <a:ext cx="7315200"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prstClr val="black"/>
                </a:solidFill>
              </a:rPr>
              <a:t>No SQL database knowledge required to build reports</a:t>
            </a:r>
          </a:p>
          <a:p>
            <a:pPr marL="285750" indent="-285750">
              <a:buFont typeface="Arial" panose="020B0604020202020204" pitchFamily="34" charset="0"/>
              <a:buChar char="•"/>
            </a:pPr>
            <a:r>
              <a:rPr lang="en-US" sz="2200" dirty="0">
                <a:solidFill>
                  <a:prstClr val="black"/>
                </a:solidFill>
              </a:rPr>
              <a:t>Exports to Excel</a:t>
            </a:r>
          </a:p>
          <a:p>
            <a:pPr marL="285750" indent="-285750">
              <a:buFont typeface="Arial" panose="020B0604020202020204" pitchFamily="34" charset="0"/>
              <a:buChar char="•"/>
            </a:pPr>
            <a:r>
              <a:rPr lang="en-US" sz="2200" dirty="0">
                <a:solidFill>
                  <a:prstClr val="black"/>
                </a:solidFill>
              </a:rPr>
              <a:t>Always up to date using live data</a:t>
            </a:r>
          </a:p>
        </p:txBody>
      </p:sp>
      <p:pic>
        <p:nvPicPr>
          <p:cNvPr id="6" name="Picture 3" descr="C:\Mike\work\scripts\orgchart\documentation\user_guide_assets\report_generator_2.png">
            <a:extLst>
              <a:ext uri="{FF2B5EF4-FFF2-40B4-BE49-F238E27FC236}">
                <a16:creationId xmlns:a16="http://schemas.microsoft.com/office/drawing/2014/main" xmlns="" id="{68890DCC-FE5C-4349-AFD5-CB568E959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08555"/>
            <a:ext cx="5867400" cy="3095683"/>
          </a:xfrm>
          <a:prstGeom prst="rect">
            <a:avLst/>
          </a:prstGeom>
          <a:noFill/>
          <a:ln>
            <a:solidFill>
              <a:sysClr val="windowText" lastClr="000000"/>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2" descr="C:\Mike\work\scripts\orgchart\documentation\user_guide_assets\report_generator_1.png">
            <a:extLst>
              <a:ext uri="{FF2B5EF4-FFF2-40B4-BE49-F238E27FC236}">
                <a16:creationId xmlns:a16="http://schemas.microsoft.com/office/drawing/2014/main" xmlns="" id="{CCF06BC0-76F2-4E11-A82D-40CE3C30D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65" t="21600" r="14765" b="13200"/>
          <a:stretch/>
        </p:blipFill>
        <p:spPr bwMode="auto">
          <a:xfrm>
            <a:off x="381000" y="2586232"/>
            <a:ext cx="7275372" cy="2994660"/>
          </a:xfrm>
          <a:prstGeom prst="rect">
            <a:avLst/>
          </a:prstGeom>
          <a:noFill/>
          <a:ln>
            <a:solidFill>
              <a:sysClr val="windowText" lastClr="000000"/>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030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B664DBA-D063-4C6A-B5A9-8A89409999DD}"/>
              </a:ext>
            </a:extLst>
          </p:cNvPr>
          <p:cNvSpPr txBox="1"/>
          <p:nvPr/>
        </p:nvSpPr>
        <p:spPr>
          <a:xfrm>
            <a:off x="880596" y="1157414"/>
            <a:ext cx="7958604"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prstClr val="black"/>
                </a:solidFill>
              </a:rPr>
              <a:t>Database driven Flowchart enables rapid development and iteration</a:t>
            </a:r>
          </a:p>
          <a:p>
            <a:pPr marL="285750" indent="-285750">
              <a:buFont typeface="Arial" panose="020B0604020202020204" pitchFamily="34" charset="0"/>
              <a:buChar char="•"/>
            </a:pPr>
            <a:r>
              <a:rPr lang="en-US" sz="2200" dirty="0">
                <a:solidFill>
                  <a:prstClr val="black"/>
                </a:solidFill>
              </a:rPr>
              <a:t>Immediately identify where an item is in its process, and where it needs to go.</a:t>
            </a:r>
          </a:p>
          <a:p>
            <a:pPr marL="285750" indent="-285750">
              <a:buFont typeface="Arial" panose="020B0604020202020204" pitchFamily="34" charset="0"/>
              <a:buChar char="•"/>
            </a:pPr>
            <a:r>
              <a:rPr lang="en-US" sz="2200" dirty="0">
                <a:solidFill>
                  <a:prstClr val="black"/>
                </a:solidFill>
              </a:rPr>
              <a:t>Features role-based security to identify authorized users</a:t>
            </a:r>
          </a:p>
        </p:txBody>
      </p:sp>
      <p:pic>
        <p:nvPicPr>
          <p:cNvPr id="6" name="Picture 2" descr="C:\Mike\work\Powerpoint\resource_site_demo\workflow.png">
            <a:extLst>
              <a:ext uri="{FF2B5EF4-FFF2-40B4-BE49-F238E27FC236}">
                <a16:creationId xmlns:a16="http://schemas.microsoft.com/office/drawing/2014/main" xmlns="" id="{8F10A60D-AF29-47B0-8F63-DCFE1E955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75" y="3048000"/>
            <a:ext cx="7605915" cy="3810000"/>
          </a:xfrm>
          <a:prstGeom prst="rect">
            <a:avLst/>
          </a:prstGeom>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xmlns="" id="{526F5E53-D48D-4432-91DC-38B72EB37BCC}"/>
              </a:ext>
            </a:extLst>
          </p:cNvPr>
          <p:cNvSpPr txBox="1">
            <a:spLocks/>
          </p:cNvSpPr>
          <p:nvPr/>
        </p:nvSpPr>
        <p:spPr>
          <a:xfrm>
            <a:off x="712175" y="544915"/>
            <a:ext cx="7886649" cy="6124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6">
                    <a:lumMod val="10000"/>
                  </a:schemeClr>
                </a:solidFill>
                <a:effectLst/>
                <a:uLnTx/>
                <a:uFillTx/>
                <a:ea typeface="+mj-ea"/>
                <a:cs typeface="+mj-cs"/>
              </a:rPr>
              <a:t>SIMPLE WORKFLOW CONFIGURATION</a:t>
            </a:r>
          </a:p>
        </p:txBody>
      </p:sp>
    </p:spTree>
    <p:extLst>
      <p:ext uri="{BB962C8B-B14F-4D97-AF65-F5344CB8AC3E}">
        <p14:creationId xmlns:p14="http://schemas.microsoft.com/office/powerpoint/2010/main" val="121889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F0FCE5AC-3531-4B22-A8C3-B6E05620D457}"/>
              </a:ext>
            </a:extLst>
          </p:cNvPr>
          <p:cNvSpPr txBox="1">
            <a:spLocks/>
          </p:cNvSpPr>
          <p:nvPr/>
        </p:nvSpPr>
        <p:spPr>
          <a:xfrm>
            <a:off x="8401038" y="6260030"/>
            <a:ext cx="502920" cy="50292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A22D1CB-75C5-42C6-A966-3C4748994C4A}" type="slidenum">
              <a:rPr lang="en-US" smtClean="0">
                <a:solidFill>
                  <a:prstClr val="black">
                    <a:tint val="75000"/>
                  </a:prstClr>
                </a:solidFill>
                <a:latin typeface="Calibri"/>
              </a:rPr>
              <a:pPr/>
              <a:t>16</a:t>
            </a:fld>
            <a:endParaRPr lang="en-US" dirty="0">
              <a:solidFill>
                <a:prstClr val="black">
                  <a:tint val="75000"/>
                </a:prstClr>
              </a:solidFill>
              <a:latin typeface="Calibri"/>
            </a:endParaRPr>
          </a:p>
        </p:txBody>
      </p:sp>
      <p:pic>
        <p:nvPicPr>
          <p:cNvPr id="6" name="Picture 2" descr="C:\Mike\work\Powerpoint\resource_site_demo\mainpage_v2.png">
            <a:extLst>
              <a:ext uri="{FF2B5EF4-FFF2-40B4-BE49-F238E27FC236}">
                <a16:creationId xmlns:a16="http://schemas.microsoft.com/office/drawing/2014/main" xmlns="" id="{3A14912F-2270-4031-A447-27447EAA1FF1}"/>
              </a:ext>
            </a:extLst>
          </p:cNvPr>
          <p:cNvPicPr>
            <a:picLocks noChangeAspect="1" noChangeArrowheads="1"/>
          </p:cNvPicPr>
          <p:nvPr/>
        </p:nvPicPr>
        <p:blipFill>
          <a:blip r:embed="rId2" cstate="print"/>
          <a:srcRect/>
          <a:stretch>
            <a:fillRect/>
          </a:stretch>
        </p:blipFill>
        <p:spPr bwMode="auto">
          <a:xfrm>
            <a:off x="304800" y="1194108"/>
            <a:ext cx="3760707" cy="2514600"/>
          </a:xfrm>
          <a:prstGeom prst="rect">
            <a:avLst/>
          </a:prstGeom>
          <a:noFill/>
          <a:ln>
            <a:solidFill>
              <a:sysClr val="windowText" lastClr="000000"/>
            </a:solidFill>
          </a:ln>
          <a:effectLst>
            <a:outerShdw blurRad="444500" sx="102000" sy="102000" algn="ctr" rotWithShape="0">
              <a:prstClr val="black">
                <a:alpha val="40000"/>
              </a:prstClr>
            </a:outerShdw>
          </a:effectLst>
        </p:spPr>
      </p:pic>
      <p:pic>
        <p:nvPicPr>
          <p:cNvPr id="7" name="Picture 2" descr="C:\Mike\work\scripts\orgchart\documentation\user_guide_assets\orgchart_main_page2a.png">
            <a:extLst>
              <a:ext uri="{FF2B5EF4-FFF2-40B4-BE49-F238E27FC236}">
                <a16:creationId xmlns:a16="http://schemas.microsoft.com/office/drawing/2014/main" xmlns="" id="{5A59D00D-536C-4717-A31E-CD16179C5558}"/>
              </a:ext>
            </a:extLst>
          </p:cNvPr>
          <p:cNvPicPr>
            <a:picLocks noChangeAspect="1" noChangeArrowheads="1"/>
          </p:cNvPicPr>
          <p:nvPr/>
        </p:nvPicPr>
        <p:blipFill>
          <a:blip r:embed="rId3" cstate="print"/>
          <a:srcRect/>
          <a:stretch>
            <a:fillRect/>
          </a:stretch>
        </p:blipFill>
        <p:spPr bwMode="auto">
          <a:xfrm>
            <a:off x="1295400" y="2222808"/>
            <a:ext cx="3886200" cy="1772320"/>
          </a:xfrm>
          <a:prstGeom prst="rect">
            <a:avLst/>
          </a:prstGeom>
          <a:noFill/>
          <a:ln>
            <a:solidFill>
              <a:sysClr val="windowText" lastClr="000000"/>
            </a:solidFill>
          </a:ln>
          <a:effectLst>
            <a:outerShdw blurRad="444500" sx="102000" sy="102000" algn="ctr" rotWithShape="0">
              <a:prstClr val="black">
                <a:alpha val="40000"/>
              </a:prstClr>
            </a:outerShdw>
          </a:effectLst>
        </p:spPr>
      </p:pic>
      <p:pic>
        <p:nvPicPr>
          <p:cNvPr id="10" name="Picture 2" descr="C:\Mike\work\scripts\orgchart\documentation\user_guide_assets\orgchart_security.png">
            <a:extLst>
              <a:ext uri="{FF2B5EF4-FFF2-40B4-BE49-F238E27FC236}">
                <a16:creationId xmlns:a16="http://schemas.microsoft.com/office/drawing/2014/main" xmlns="" id="{0DA05E55-EE24-4952-854C-114DB263B71C}"/>
              </a:ext>
            </a:extLst>
          </p:cNvPr>
          <p:cNvPicPr>
            <a:picLocks noChangeAspect="1" noChangeArrowheads="1"/>
          </p:cNvPicPr>
          <p:nvPr/>
        </p:nvPicPr>
        <p:blipFill>
          <a:blip r:embed="rId4" cstate="print"/>
          <a:srcRect/>
          <a:stretch>
            <a:fillRect/>
          </a:stretch>
        </p:blipFill>
        <p:spPr bwMode="auto">
          <a:xfrm>
            <a:off x="3886200" y="4330249"/>
            <a:ext cx="4421826" cy="2360761"/>
          </a:xfrm>
          <a:prstGeom prst="rect">
            <a:avLst/>
          </a:prstGeom>
          <a:noFill/>
          <a:ln>
            <a:solidFill>
              <a:sysClr val="windowText" lastClr="000000"/>
            </a:solidFill>
          </a:ln>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xmlns="" id="{AF6384FE-F1E7-4624-9708-2846C3A460C0}"/>
              </a:ext>
            </a:extLst>
          </p:cNvPr>
          <p:cNvSpPr txBox="1"/>
          <p:nvPr/>
        </p:nvSpPr>
        <p:spPr>
          <a:xfrm>
            <a:off x="5334000" y="1156008"/>
            <a:ext cx="373379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prstClr val="black"/>
                </a:solidFill>
              </a:rPr>
              <a:t>Searchable database</a:t>
            </a:r>
          </a:p>
          <a:p>
            <a:pPr marL="285750" indent="-285750">
              <a:buFont typeface="Arial" panose="020B0604020202020204" pitchFamily="34" charset="0"/>
              <a:buChar char="•"/>
            </a:pPr>
            <a:endParaRPr lang="en-US" sz="2000" dirty="0">
              <a:solidFill>
                <a:prstClr val="black"/>
              </a:solidFill>
            </a:endParaRPr>
          </a:p>
          <a:p>
            <a:pPr marL="285750" indent="-285750">
              <a:buFont typeface="Arial" panose="020B0604020202020204" pitchFamily="34" charset="0"/>
              <a:buChar char="•"/>
            </a:pPr>
            <a:r>
              <a:rPr lang="en-US" sz="2000" dirty="0">
                <a:solidFill>
                  <a:prstClr val="black"/>
                </a:solidFill>
              </a:rPr>
              <a:t>Instantly recall:</a:t>
            </a:r>
          </a:p>
          <a:p>
            <a:pPr marL="742950" lvl="1" indent="-285750">
              <a:buFont typeface="Arial" panose="020B0604020202020204" pitchFamily="34" charset="0"/>
              <a:buChar char="•"/>
            </a:pPr>
            <a:r>
              <a:rPr lang="en-US" sz="2000" dirty="0">
                <a:solidFill>
                  <a:prstClr val="black"/>
                </a:solidFill>
              </a:rPr>
              <a:t>electronic forms and status</a:t>
            </a:r>
          </a:p>
          <a:p>
            <a:pPr marL="742950" lvl="1" indent="-285750">
              <a:buFont typeface="Arial" panose="020B0604020202020204" pitchFamily="34" charset="0"/>
              <a:buChar char="•"/>
            </a:pPr>
            <a:r>
              <a:rPr lang="en-US" sz="2000" dirty="0">
                <a:solidFill>
                  <a:prstClr val="black"/>
                </a:solidFill>
              </a:rPr>
              <a:t>employee names</a:t>
            </a:r>
          </a:p>
          <a:p>
            <a:pPr marL="742950" lvl="1" indent="-285750">
              <a:buFont typeface="Arial" panose="020B0604020202020204" pitchFamily="34" charset="0"/>
              <a:buChar char="•"/>
            </a:pPr>
            <a:r>
              <a:rPr lang="en-US" sz="2000" dirty="0">
                <a:solidFill>
                  <a:prstClr val="black"/>
                </a:solidFill>
              </a:rPr>
              <a:t>Positions</a:t>
            </a:r>
          </a:p>
          <a:p>
            <a:pPr marL="742950" lvl="1" indent="-285750">
              <a:buFont typeface="Arial" panose="020B0604020202020204" pitchFamily="34" charset="0"/>
              <a:buChar char="•"/>
            </a:pPr>
            <a:r>
              <a:rPr lang="en-US" sz="2000" dirty="0">
                <a:solidFill>
                  <a:prstClr val="black"/>
                </a:solidFill>
              </a:rPr>
              <a:t>etc.</a:t>
            </a:r>
          </a:p>
          <a:p>
            <a:pPr marL="285750" indent="-285750">
              <a:buFont typeface="Arial" panose="020B0604020202020204" pitchFamily="34" charset="0"/>
              <a:buChar char="•"/>
            </a:pPr>
            <a:r>
              <a:rPr lang="en-US" sz="2000" dirty="0">
                <a:solidFill>
                  <a:prstClr val="black"/>
                </a:solidFill>
              </a:rPr>
              <a:t>Phonetic matching helps with misspelled searches</a:t>
            </a:r>
          </a:p>
        </p:txBody>
      </p:sp>
      <p:sp>
        <p:nvSpPr>
          <p:cNvPr id="9" name="Title 1">
            <a:extLst>
              <a:ext uri="{FF2B5EF4-FFF2-40B4-BE49-F238E27FC236}">
                <a16:creationId xmlns:a16="http://schemas.microsoft.com/office/drawing/2014/main" xmlns="" id="{482FE857-3F3F-49E8-9B72-69F4EC3FFA07}"/>
              </a:ext>
            </a:extLst>
          </p:cNvPr>
          <p:cNvSpPr txBox="1">
            <a:spLocks/>
          </p:cNvSpPr>
          <p:nvPr/>
        </p:nvSpPr>
        <p:spPr>
          <a:xfrm>
            <a:off x="629265" y="506815"/>
            <a:ext cx="4255432" cy="649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6">
                    <a:lumMod val="10000"/>
                  </a:schemeClr>
                </a:solidFill>
                <a:effectLst/>
                <a:uLnTx/>
                <a:uFillTx/>
                <a:ea typeface="+mj-ea"/>
                <a:cs typeface="+mj-cs"/>
              </a:rPr>
              <a:t>OTHER FEATURES</a:t>
            </a:r>
          </a:p>
        </p:txBody>
      </p:sp>
      <p:sp>
        <p:nvSpPr>
          <p:cNvPr id="2" name="TextBox 1">
            <a:extLst>
              <a:ext uri="{FF2B5EF4-FFF2-40B4-BE49-F238E27FC236}">
                <a16:creationId xmlns:a16="http://schemas.microsoft.com/office/drawing/2014/main" xmlns="" id="{609002EA-F376-4FA1-84A5-9932713687B8}"/>
              </a:ext>
            </a:extLst>
          </p:cNvPr>
          <p:cNvSpPr txBox="1"/>
          <p:nvPr/>
        </p:nvSpPr>
        <p:spPr>
          <a:xfrm>
            <a:off x="304800" y="4562163"/>
            <a:ext cx="3264310" cy="1938992"/>
          </a:xfrm>
          <a:prstGeom prst="rect">
            <a:avLst/>
          </a:prstGeom>
          <a:noFill/>
        </p:spPr>
        <p:txBody>
          <a:bodyPr wrap="square" rtlCol="0">
            <a:spAutoFit/>
          </a:bodyPr>
          <a:lstStyle/>
          <a:p>
            <a:pPr marL="573088" lvl="0" indent="-285750" defTabSz="914400">
              <a:buFont typeface="Arial" panose="020B0604020202020204" pitchFamily="34" charset="0"/>
              <a:buChar char="•"/>
              <a:defRPr/>
            </a:pPr>
            <a:r>
              <a:rPr lang="en-US" sz="2000" kern="0" dirty="0">
                <a:solidFill>
                  <a:prstClr val="black"/>
                </a:solidFill>
              </a:rPr>
              <a:t>Role-based security can lock down individual fields</a:t>
            </a:r>
          </a:p>
          <a:p>
            <a:pPr marL="287338" lvl="0" defTabSz="914400">
              <a:defRPr/>
            </a:pPr>
            <a:endParaRPr lang="en-US" sz="2000" kern="0" dirty="0">
              <a:solidFill>
                <a:prstClr val="black"/>
              </a:solidFill>
            </a:endParaRPr>
          </a:p>
          <a:p>
            <a:pPr marL="573088" lvl="0" indent="-285750" defTabSz="914400">
              <a:buFont typeface="Arial" panose="020B0604020202020204" pitchFamily="34" charset="0"/>
              <a:buChar char="•"/>
              <a:defRPr/>
            </a:pPr>
            <a:r>
              <a:rPr lang="en-US" sz="2000" kern="0" dirty="0">
                <a:solidFill>
                  <a:prstClr val="black"/>
                </a:solidFill>
              </a:rPr>
              <a:t>Easy to use security options</a:t>
            </a:r>
          </a:p>
        </p:txBody>
      </p:sp>
    </p:spTree>
    <p:extLst>
      <p:ext uri="{BB962C8B-B14F-4D97-AF65-F5344CB8AC3E}">
        <p14:creationId xmlns:p14="http://schemas.microsoft.com/office/powerpoint/2010/main" val="60769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B649659-3CB4-496B-A999-573235635D97}"/>
              </a:ext>
            </a:extLst>
          </p:cNvPr>
          <p:cNvSpPr txBox="1">
            <a:spLocks/>
          </p:cNvSpPr>
          <p:nvPr/>
        </p:nvSpPr>
        <p:spPr>
          <a:xfrm>
            <a:off x="431442" y="544915"/>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lumMod val="10000"/>
                  </a:schemeClr>
                </a:solidFill>
                <a:effectLst/>
                <a:uLnTx/>
                <a:uFillTx/>
                <a:ea typeface="+mj-ea"/>
                <a:cs typeface="+mj-cs"/>
              </a:rPr>
              <a:t>TRAINING &amp; EDUCATION</a:t>
            </a:r>
          </a:p>
        </p:txBody>
      </p:sp>
      <p:sp>
        <p:nvSpPr>
          <p:cNvPr id="5" name="TextBox 4">
            <a:extLst>
              <a:ext uri="{FF2B5EF4-FFF2-40B4-BE49-F238E27FC236}">
                <a16:creationId xmlns:a16="http://schemas.microsoft.com/office/drawing/2014/main" xmlns="" id="{8C871B21-9CE3-46B5-9FD7-2581204E4F69}"/>
              </a:ext>
            </a:extLst>
          </p:cNvPr>
          <p:cNvSpPr txBox="1"/>
          <p:nvPr/>
        </p:nvSpPr>
        <p:spPr>
          <a:xfrm>
            <a:off x="721215" y="1461943"/>
            <a:ext cx="7598535" cy="430887"/>
          </a:xfrm>
          <a:prstGeom prst="rect">
            <a:avLst/>
          </a:prstGeom>
          <a:noFill/>
        </p:spPr>
        <p:txBody>
          <a:bodyPr wrap="square" rtlCol="0">
            <a:spAutoFit/>
          </a:bodyPr>
          <a:lstStyle/>
          <a:p>
            <a:pPr algn="ctr"/>
            <a:r>
              <a:rPr lang="en-US" sz="2200" dirty="0">
                <a:solidFill>
                  <a:prstClr val="black"/>
                </a:solidFill>
                <a:latin typeface="+mj-lt"/>
              </a:rPr>
              <a:t>We support you through your entire journey</a:t>
            </a:r>
          </a:p>
        </p:txBody>
      </p:sp>
      <p:sp>
        <p:nvSpPr>
          <p:cNvPr id="7" name="TextBox 6">
            <a:extLst>
              <a:ext uri="{FF2B5EF4-FFF2-40B4-BE49-F238E27FC236}">
                <a16:creationId xmlns:a16="http://schemas.microsoft.com/office/drawing/2014/main" xmlns="" id="{3D849C68-C805-4A22-9C16-A12C860B67C7}"/>
              </a:ext>
            </a:extLst>
          </p:cNvPr>
          <p:cNvSpPr txBox="1"/>
          <p:nvPr/>
        </p:nvSpPr>
        <p:spPr>
          <a:xfrm>
            <a:off x="762179" y="4181648"/>
            <a:ext cx="2518687" cy="523220"/>
          </a:xfrm>
          <a:prstGeom prst="rect">
            <a:avLst/>
          </a:prstGeom>
          <a:noFill/>
        </p:spPr>
        <p:txBody>
          <a:bodyPr wrap="square" rtlCol="0">
            <a:spAutoFit/>
          </a:bodyPr>
          <a:lstStyle/>
          <a:p>
            <a:pPr algn="ctr"/>
            <a:r>
              <a:rPr lang="en-US" sz="2800" b="1" dirty="0">
                <a:solidFill>
                  <a:prstClr val="black">
                    <a:lumMod val="65000"/>
                    <a:lumOff val="35000"/>
                  </a:prstClr>
                </a:solidFill>
                <a:latin typeface="Calibri"/>
                <a:hlinkClick r:id="rId2"/>
              </a:rPr>
              <a:t>LEAF COACHES</a:t>
            </a:r>
            <a:endParaRPr lang="en-US" sz="2800" b="1" dirty="0">
              <a:solidFill>
                <a:prstClr val="black">
                  <a:lumMod val="65000"/>
                  <a:lumOff val="35000"/>
                </a:prstClr>
              </a:solidFill>
              <a:latin typeface="Calibri"/>
            </a:endParaRPr>
          </a:p>
        </p:txBody>
      </p:sp>
      <p:pic>
        <p:nvPicPr>
          <p:cNvPr id="10" name="Picture 9" descr="Community-ICON.png">
            <a:extLst>
              <a:ext uri="{FF2B5EF4-FFF2-40B4-BE49-F238E27FC236}">
                <a16:creationId xmlns:a16="http://schemas.microsoft.com/office/drawing/2014/main" xmlns="" id="{E5B54E48-D3F2-4A4D-93BE-9DC1FA9A1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920" y="2361914"/>
            <a:ext cx="1644687" cy="1644687"/>
          </a:xfrm>
          <a:prstGeom prst="rect">
            <a:avLst/>
          </a:prstGeom>
        </p:spPr>
      </p:pic>
      <p:sp>
        <p:nvSpPr>
          <p:cNvPr id="11" name="TextBox 10">
            <a:extLst>
              <a:ext uri="{FF2B5EF4-FFF2-40B4-BE49-F238E27FC236}">
                <a16:creationId xmlns:a16="http://schemas.microsoft.com/office/drawing/2014/main" xmlns="" id="{107E4D4B-4221-46D3-A142-777972C78E82}"/>
              </a:ext>
            </a:extLst>
          </p:cNvPr>
          <p:cNvSpPr txBox="1"/>
          <p:nvPr/>
        </p:nvSpPr>
        <p:spPr>
          <a:xfrm>
            <a:off x="5707552" y="4211062"/>
            <a:ext cx="2953490" cy="954107"/>
          </a:xfrm>
          <a:prstGeom prst="rect">
            <a:avLst/>
          </a:prstGeom>
          <a:noFill/>
        </p:spPr>
        <p:txBody>
          <a:bodyPr wrap="square" rtlCol="0">
            <a:spAutoFit/>
          </a:bodyPr>
          <a:lstStyle/>
          <a:p>
            <a:pPr algn="ctr"/>
            <a:r>
              <a:rPr lang="en-US" sz="2800" b="1" dirty="0">
                <a:solidFill>
                  <a:prstClr val="black">
                    <a:lumMod val="65000"/>
                    <a:lumOff val="35000"/>
                  </a:prstClr>
                </a:solidFill>
                <a:latin typeface="Calibri"/>
                <a:hlinkClick r:id="rId4"/>
              </a:rPr>
              <a:t>LEAF COMMUNITY</a:t>
            </a:r>
          </a:p>
          <a:p>
            <a:pPr algn="ctr"/>
            <a:r>
              <a:rPr lang="en-US" sz="2800" b="1" dirty="0">
                <a:solidFill>
                  <a:prstClr val="black">
                    <a:lumMod val="65000"/>
                    <a:lumOff val="35000"/>
                  </a:prstClr>
                </a:solidFill>
                <a:latin typeface="Calibri"/>
                <a:hlinkClick r:id="rId4"/>
              </a:rPr>
              <a:t>VA Pulse</a:t>
            </a:r>
            <a:endParaRPr lang="en-US" sz="2800" b="1" dirty="0">
              <a:solidFill>
                <a:prstClr val="black">
                  <a:lumMod val="65000"/>
                  <a:lumOff val="35000"/>
                </a:prstClr>
              </a:solidFill>
              <a:latin typeface="Calibri"/>
            </a:endParaRPr>
          </a:p>
        </p:txBody>
      </p:sp>
      <p:pic>
        <p:nvPicPr>
          <p:cNvPr id="12" name="Picture 11" descr="community-Icon_2.jpg">
            <a:extLst>
              <a:ext uri="{FF2B5EF4-FFF2-40B4-BE49-F238E27FC236}">
                <a16:creationId xmlns:a16="http://schemas.microsoft.com/office/drawing/2014/main" xmlns="" id="{0DFF118F-E6F1-44F1-9478-0DC7C134EC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7673" y="2537466"/>
            <a:ext cx="1731302" cy="1419668"/>
          </a:xfrm>
          <a:prstGeom prst="rect">
            <a:avLst/>
          </a:prstGeom>
        </p:spPr>
      </p:pic>
      <p:pic>
        <p:nvPicPr>
          <p:cNvPr id="13" name="Picture 12">
            <a:extLst>
              <a:ext uri="{FF2B5EF4-FFF2-40B4-BE49-F238E27FC236}">
                <a16:creationId xmlns:a16="http://schemas.microsoft.com/office/drawing/2014/main" xmlns="" id="{98D1F4CA-6A00-4208-84BE-0D857CA93960}"/>
              </a:ext>
            </a:extLst>
          </p:cNvPr>
          <p:cNvPicPr>
            <a:picLocks noChangeAspect="1"/>
          </p:cNvPicPr>
          <p:nvPr/>
        </p:nvPicPr>
        <p:blipFill>
          <a:blip r:embed="rId6"/>
          <a:stretch>
            <a:fillRect/>
          </a:stretch>
        </p:blipFill>
        <p:spPr>
          <a:xfrm>
            <a:off x="3086315" y="4777935"/>
            <a:ext cx="2554000" cy="632214"/>
          </a:xfrm>
          <a:prstGeom prst="rect">
            <a:avLst/>
          </a:prstGeom>
        </p:spPr>
      </p:pic>
      <p:sp>
        <p:nvSpPr>
          <p:cNvPr id="3" name="Rectangle 2">
            <a:extLst>
              <a:ext uri="{FF2B5EF4-FFF2-40B4-BE49-F238E27FC236}">
                <a16:creationId xmlns:a16="http://schemas.microsoft.com/office/drawing/2014/main" xmlns="" id="{6E4F3E5C-DE7D-4FA4-BEBF-50433DF6631E}"/>
              </a:ext>
            </a:extLst>
          </p:cNvPr>
          <p:cNvSpPr/>
          <p:nvPr/>
        </p:nvSpPr>
        <p:spPr>
          <a:xfrm>
            <a:off x="3316179" y="5471562"/>
            <a:ext cx="2094271" cy="954107"/>
          </a:xfrm>
          <a:prstGeom prst="rect">
            <a:avLst/>
          </a:prstGeom>
        </p:spPr>
        <p:txBody>
          <a:bodyPr wrap="square">
            <a:spAutoFit/>
          </a:bodyPr>
          <a:lstStyle/>
          <a:p>
            <a:pPr algn="ctr"/>
            <a:r>
              <a:rPr lang="en-US" sz="2800" b="1" dirty="0">
                <a:solidFill>
                  <a:prstClr val="black">
                    <a:lumMod val="65000"/>
                    <a:lumOff val="35000"/>
                  </a:prstClr>
                </a:solidFill>
                <a:latin typeface="Calibri"/>
                <a:hlinkClick r:id="rId7"/>
              </a:rPr>
              <a:t>MONTHLY </a:t>
            </a:r>
          </a:p>
          <a:p>
            <a:pPr algn="ctr"/>
            <a:r>
              <a:rPr lang="en-US" sz="2800" b="1" dirty="0">
                <a:solidFill>
                  <a:prstClr val="black">
                    <a:lumMod val="65000"/>
                    <a:lumOff val="35000"/>
                  </a:prstClr>
                </a:solidFill>
                <a:latin typeface="Calibri"/>
                <a:hlinkClick r:id="rId7"/>
              </a:rPr>
              <a:t>ACADEMYS</a:t>
            </a:r>
            <a:endParaRPr lang="en-US" sz="2800" b="1" dirty="0">
              <a:solidFill>
                <a:prstClr val="black">
                  <a:lumMod val="65000"/>
                  <a:lumOff val="35000"/>
                </a:prstClr>
              </a:solidFill>
              <a:latin typeface="Calibri"/>
            </a:endParaRPr>
          </a:p>
        </p:txBody>
      </p:sp>
    </p:spTree>
    <p:extLst>
      <p:ext uri="{BB962C8B-B14F-4D97-AF65-F5344CB8AC3E}">
        <p14:creationId xmlns:p14="http://schemas.microsoft.com/office/powerpoint/2010/main" val="89213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567D5EE-8601-4E92-B231-87286E8FA972}"/>
              </a:ext>
            </a:extLst>
          </p:cNvPr>
          <p:cNvSpPr>
            <a:spLocks noGrp="1"/>
          </p:cNvSpPr>
          <p:nvPr>
            <p:ph type="sldNum" sz="quarter" idx="12"/>
          </p:nvPr>
        </p:nvSpPr>
        <p:spPr/>
        <p:txBody>
          <a:bodyPr/>
          <a:lstStyle/>
          <a:p>
            <a:fld id="{95D63132-0251-5741-8FDE-F7B2B1A6CC75}" type="slidenum">
              <a:rPr lang="en-US" smtClean="0"/>
              <a:t>18</a:t>
            </a:fld>
            <a:endParaRPr lang="en-US" dirty="0"/>
          </a:p>
        </p:txBody>
      </p:sp>
      <p:sp>
        <p:nvSpPr>
          <p:cNvPr id="3" name="Title 2">
            <a:extLst>
              <a:ext uri="{FF2B5EF4-FFF2-40B4-BE49-F238E27FC236}">
                <a16:creationId xmlns:a16="http://schemas.microsoft.com/office/drawing/2014/main" xmlns="" id="{A35B378D-E9B9-48DB-B1AF-8669F5A511CF}"/>
              </a:ext>
            </a:extLst>
          </p:cNvPr>
          <p:cNvSpPr>
            <a:spLocks noGrp="1"/>
          </p:cNvSpPr>
          <p:nvPr>
            <p:ph type="title"/>
          </p:nvPr>
        </p:nvSpPr>
        <p:spPr>
          <a:xfrm>
            <a:off x="693172" y="636021"/>
            <a:ext cx="5383163" cy="533400"/>
          </a:xfrm>
        </p:spPr>
        <p:txBody>
          <a:bodyPr/>
          <a:lstStyle/>
          <a:p>
            <a:r>
              <a:rPr lang="en-US" sz="2800" dirty="0">
                <a:solidFill>
                  <a:schemeClr val="accent6">
                    <a:lumMod val="10000"/>
                  </a:schemeClr>
                </a:solidFill>
              </a:rPr>
              <a:t>BUILDING A COMMUNITY</a:t>
            </a:r>
          </a:p>
        </p:txBody>
      </p:sp>
      <p:sp>
        <p:nvSpPr>
          <p:cNvPr id="4" name="Content Placeholder 3">
            <a:extLst>
              <a:ext uri="{FF2B5EF4-FFF2-40B4-BE49-F238E27FC236}">
                <a16:creationId xmlns:a16="http://schemas.microsoft.com/office/drawing/2014/main" xmlns="" id="{E328FA74-6FF5-4518-B281-0267BB18DC55}"/>
              </a:ext>
            </a:extLst>
          </p:cNvPr>
          <p:cNvSpPr>
            <a:spLocks noGrp="1"/>
          </p:cNvSpPr>
          <p:nvPr>
            <p:ph sz="half" idx="13"/>
          </p:nvPr>
        </p:nvSpPr>
        <p:spPr>
          <a:xfrm>
            <a:off x="250723" y="1391483"/>
            <a:ext cx="8229601" cy="3827832"/>
          </a:xfrm>
        </p:spPr>
        <p:txBody>
          <a:bodyPr/>
          <a:lstStyle/>
          <a:p>
            <a:pPr lvl="1">
              <a:buFont typeface="Arial" panose="020B0604020202020204" pitchFamily="34" charset="0"/>
              <a:buChar char="•"/>
            </a:pPr>
            <a:r>
              <a:rPr lang="en-US" sz="2400" dirty="0">
                <a:latin typeface="+mn-lt"/>
              </a:rPr>
              <a:t>Quarterly National Calls</a:t>
            </a:r>
          </a:p>
          <a:p>
            <a:pPr lvl="1">
              <a:buFont typeface="Arial" panose="020B0604020202020204" pitchFamily="34" charset="0"/>
              <a:buChar char="•"/>
            </a:pPr>
            <a:r>
              <a:rPr lang="en-US" sz="2400" dirty="0">
                <a:latin typeface="+mn-lt"/>
              </a:rPr>
              <a:t>Annual Conference</a:t>
            </a:r>
          </a:p>
          <a:p>
            <a:pPr lvl="1">
              <a:buFont typeface="Arial" panose="020B0604020202020204" pitchFamily="34" charset="0"/>
              <a:buChar char="•"/>
            </a:pPr>
            <a:r>
              <a:rPr lang="en-US" sz="2400" dirty="0">
                <a:latin typeface="+mn-lt"/>
              </a:rPr>
              <a:t>Workgroups for National Implementations</a:t>
            </a:r>
          </a:p>
          <a:p>
            <a:pPr lvl="2">
              <a:buFont typeface="Arial" panose="020B0604020202020204" pitchFamily="34" charset="0"/>
              <a:buChar char="•"/>
            </a:pPr>
            <a:r>
              <a:rPr lang="en-US" sz="2400" dirty="0">
                <a:latin typeface="+mn-lt"/>
              </a:rPr>
              <a:t>OIT Equipment Program</a:t>
            </a:r>
          </a:p>
          <a:p>
            <a:pPr lvl="2">
              <a:buFont typeface="Arial" panose="020B0604020202020204" pitchFamily="34" charset="0"/>
              <a:buChar char="•"/>
            </a:pPr>
            <a:r>
              <a:rPr lang="en-US" sz="2400" dirty="0">
                <a:latin typeface="+mn-lt"/>
              </a:rPr>
              <a:t>Clinical Practice Management</a:t>
            </a:r>
          </a:p>
          <a:p>
            <a:pPr lvl="2">
              <a:buFont typeface="Arial" panose="020B0604020202020204" pitchFamily="34" charset="0"/>
              <a:buChar char="•"/>
            </a:pPr>
            <a:r>
              <a:rPr lang="en-US" sz="2400" dirty="0">
                <a:latin typeface="+mn-lt"/>
              </a:rPr>
              <a:t>Consolidated Classification Unit</a:t>
            </a:r>
          </a:p>
          <a:p>
            <a:pPr lvl="2">
              <a:buFont typeface="Arial" panose="020B0604020202020204" pitchFamily="34" charset="0"/>
              <a:buChar char="•"/>
            </a:pPr>
            <a:r>
              <a:rPr lang="en-US" sz="2400" dirty="0">
                <a:latin typeface="+mn-lt"/>
              </a:rPr>
              <a:t>Compensation Center of Excellence</a:t>
            </a:r>
          </a:p>
          <a:p>
            <a:pPr lvl="1">
              <a:buFont typeface="Arial" panose="020B0604020202020204" pitchFamily="34" charset="0"/>
              <a:buChar char="•"/>
            </a:pPr>
            <a:r>
              <a:rPr lang="en-US" sz="2400" dirty="0">
                <a:latin typeface="+mn-lt"/>
              </a:rPr>
              <a:t>Forms Library to promote standardization and knowledge sharing</a:t>
            </a:r>
          </a:p>
        </p:txBody>
      </p:sp>
      <p:pic>
        <p:nvPicPr>
          <p:cNvPr id="6" name="Picture 5">
            <a:extLst>
              <a:ext uri="{FF2B5EF4-FFF2-40B4-BE49-F238E27FC236}">
                <a16:creationId xmlns:a16="http://schemas.microsoft.com/office/drawing/2014/main" xmlns="" id="{F8314F29-15EE-44DC-94A9-9036E43EB30F}"/>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6498759" y="523364"/>
            <a:ext cx="2396361" cy="1954366"/>
          </a:xfrm>
          <a:prstGeom prst="rect">
            <a:avLst/>
          </a:prstGeom>
        </p:spPr>
      </p:pic>
    </p:spTree>
    <p:extLst>
      <p:ext uri="{BB962C8B-B14F-4D97-AF65-F5344CB8AC3E}">
        <p14:creationId xmlns:p14="http://schemas.microsoft.com/office/powerpoint/2010/main" val="2807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FB0DD83-55DB-43F5-A028-59E91F472C51}"/>
              </a:ext>
            </a:extLst>
          </p:cNvPr>
          <p:cNvPicPr>
            <a:picLocks noChangeAspect="1"/>
          </p:cNvPicPr>
          <p:nvPr/>
        </p:nvPicPr>
        <p:blipFill>
          <a:blip r:embed="rId2"/>
          <a:stretch>
            <a:fillRect/>
          </a:stretch>
        </p:blipFill>
        <p:spPr>
          <a:xfrm>
            <a:off x="194017" y="560403"/>
            <a:ext cx="872783" cy="827645"/>
          </a:xfrm>
          <a:prstGeom prst="rect">
            <a:avLst/>
          </a:prstGeom>
        </p:spPr>
      </p:pic>
      <p:sp>
        <p:nvSpPr>
          <p:cNvPr id="5" name="TextBox 4">
            <a:extLst>
              <a:ext uri="{FF2B5EF4-FFF2-40B4-BE49-F238E27FC236}">
                <a16:creationId xmlns:a16="http://schemas.microsoft.com/office/drawing/2014/main" xmlns="" id="{DF87D9D4-2F15-4CC6-8EE6-9F9B5E491585}"/>
              </a:ext>
            </a:extLst>
          </p:cNvPr>
          <p:cNvSpPr txBox="1"/>
          <p:nvPr/>
        </p:nvSpPr>
        <p:spPr>
          <a:xfrm>
            <a:off x="1244146" y="603550"/>
            <a:ext cx="7747454" cy="646331"/>
          </a:xfrm>
          <a:prstGeom prst="rect">
            <a:avLst/>
          </a:prstGeom>
          <a:noFill/>
        </p:spPr>
        <p:txBody>
          <a:bodyPr wrap="square" rtlCol="0">
            <a:spAutoFit/>
          </a:bodyPr>
          <a:lstStyle/>
          <a:p>
            <a:pPr algn="r"/>
            <a:r>
              <a:rPr lang="en-US" sz="3600" i="1" dirty="0">
                <a:solidFill>
                  <a:prstClr val="black"/>
                </a:solidFill>
                <a:latin typeface="+mj-lt"/>
              </a:rPr>
              <a:t>The LEAF Difference</a:t>
            </a:r>
            <a:endParaRPr lang="en-US" sz="2400" i="1" dirty="0">
              <a:solidFill>
                <a:prstClr val="black"/>
              </a:solidFill>
              <a:latin typeface="+mj-lt"/>
            </a:endParaRPr>
          </a:p>
        </p:txBody>
      </p:sp>
      <p:sp>
        <p:nvSpPr>
          <p:cNvPr id="6" name="Slide Number Placeholder 6">
            <a:extLst>
              <a:ext uri="{FF2B5EF4-FFF2-40B4-BE49-F238E27FC236}">
                <a16:creationId xmlns:a16="http://schemas.microsoft.com/office/drawing/2014/main" xmlns="" id="{D011906A-2D6A-4E3B-945B-65D6D220BE88}"/>
              </a:ext>
            </a:extLst>
          </p:cNvPr>
          <p:cNvSpPr txBox="1">
            <a:spLocks/>
          </p:cNvSpPr>
          <p:nvPr/>
        </p:nvSpPr>
        <p:spPr>
          <a:xfrm>
            <a:off x="6858000" y="6577668"/>
            <a:ext cx="203861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23EDCE-B421-4134-8FF5-0173A470C824}" type="slidenum">
              <a:rPr lang="en-US" smtClean="0">
                <a:solidFill>
                  <a:prstClr val="black">
                    <a:tint val="75000"/>
                  </a:prstClr>
                </a:solidFill>
                <a:latin typeface="Calibri"/>
              </a:rPr>
              <a:pPr/>
              <a:t>19</a:t>
            </a:fld>
            <a:endParaRPr lang="en-US" dirty="0">
              <a:solidFill>
                <a:prstClr val="black">
                  <a:tint val="75000"/>
                </a:prstClr>
              </a:solidFill>
              <a:latin typeface="Calibri"/>
            </a:endParaRPr>
          </a:p>
        </p:txBody>
      </p:sp>
      <p:cxnSp>
        <p:nvCxnSpPr>
          <p:cNvPr id="7" name="Straight Connector 6">
            <a:extLst>
              <a:ext uri="{FF2B5EF4-FFF2-40B4-BE49-F238E27FC236}">
                <a16:creationId xmlns:a16="http://schemas.microsoft.com/office/drawing/2014/main" xmlns="" id="{20C1C29B-F3CD-457D-BC0D-DE2D17597955}"/>
              </a:ext>
            </a:extLst>
          </p:cNvPr>
          <p:cNvCxnSpPr/>
          <p:nvPr/>
        </p:nvCxnSpPr>
        <p:spPr>
          <a:xfrm>
            <a:off x="191581" y="1443124"/>
            <a:ext cx="8800019" cy="0"/>
          </a:xfrm>
          <a:prstGeom prst="line">
            <a:avLst/>
          </a:prstGeom>
          <a:noFill/>
          <a:ln w="57150" cap="rnd" cmpd="sng" algn="ctr">
            <a:solidFill>
              <a:srgbClr val="002060"/>
            </a:solidFill>
            <a:prstDash val="solid"/>
          </a:ln>
          <a:effectLst/>
        </p:spPr>
      </p:cxnSp>
      <p:cxnSp>
        <p:nvCxnSpPr>
          <p:cNvPr id="10" name="Straight Connector 9">
            <a:extLst>
              <a:ext uri="{FF2B5EF4-FFF2-40B4-BE49-F238E27FC236}">
                <a16:creationId xmlns:a16="http://schemas.microsoft.com/office/drawing/2014/main" xmlns="" id="{ADB30C0D-A7D0-4D73-B1DD-F4F13F6F181D}"/>
              </a:ext>
            </a:extLst>
          </p:cNvPr>
          <p:cNvCxnSpPr/>
          <p:nvPr/>
        </p:nvCxnSpPr>
        <p:spPr>
          <a:xfrm flipV="1">
            <a:off x="194017" y="6545916"/>
            <a:ext cx="8800019" cy="3"/>
          </a:xfrm>
          <a:prstGeom prst="line">
            <a:avLst/>
          </a:prstGeom>
          <a:noFill/>
          <a:ln w="57150" cap="rnd" cmpd="sng" algn="ctr">
            <a:solidFill>
              <a:srgbClr val="002060"/>
            </a:solidFill>
            <a:prstDash val="solid"/>
          </a:ln>
          <a:effectLst/>
        </p:spPr>
      </p:cxnSp>
      <p:sp>
        <p:nvSpPr>
          <p:cNvPr id="11" name="Rectangle 10">
            <a:extLst>
              <a:ext uri="{FF2B5EF4-FFF2-40B4-BE49-F238E27FC236}">
                <a16:creationId xmlns:a16="http://schemas.microsoft.com/office/drawing/2014/main" xmlns="" id="{B5F43370-F5BE-4D9D-9F4E-B633BA42DB56}"/>
              </a:ext>
            </a:extLst>
          </p:cNvPr>
          <p:cNvSpPr/>
          <p:nvPr/>
        </p:nvSpPr>
        <p:spPr>
          <a:xfrm>
            <a:off x="1625600" y="6545917"/>
            <a:ext cx="6795392" cy="300082"/>
          </a:xfrm>
          <a:prstGeom prst="rect">
            <a:avLst/>
          </a:prstGeom>
        </p:spPr>
        <p:txBody>
          <a:bodyPr wrap="square">
            <a:spAutoFit/>
          </a:bodyPr>
          <a:lstStyle/>
          <a:p>
            <a:pPr algn="ctr"/>
            <a:r>
              <a:rPr lang="en-US" sz="1350" dirty="0">
                <a:solidFill>
                  <a:prstClr val="black"/>
                </a:solidFill>
                <a:latin typeface="Calibri"/>
              </a:rPr>
              <a:t>“</a:t>
            </a:r>
            <a:r>
              <a:rPr lang="en-US" sz="1350" i="1" dirty="0">
                <a:solidFill>
                  <a:srgbClr val="002060"/>
                </a:solidFill>
                <a:latin typeface="Calibri"/>
              </a:rPr>
              <a:t>To care for him who shall have borne the battle, and for his widow, and his orphan…”</a:t>
            </a:r>
          </a:p>
        </p:txBody>
      </p:sp>
      <p:sp>
        <p:nvSpPr>
          <p:cNvPr id="12" name="Content Placeholder 2">
            <a:extLst>
              <a:ext uri="{FF2B5EF4-FFF2-40B4-BE49-F238E27FC236}">
                <a16:creationId xmlns:a16="http://schemas.microsoft.com/office/drawing/2014/main" xmlns="" id="{3F7D0F0E-B6D3-43CF-8490-8DD81F8A26FF}"/>
              </a:ext>
            </a:extLst>
          </p:cNvPr>
          <p:cNvSpPr txBox="1">
            <a:spLocks/>
          </p:cNvSpPr>
          <p:nvPr/>
        </p:nvSpPr>
        <p:spPr>
          <a:xfrm>
            <a:off x="381000" y="1553277"/>
            <a:ext cx="5884907" cy="154116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a:solidFill>
                  <a:prstClr val="black"/>
                </a:solidFill>
              </a:rPr>
              <a:t>COMMUNITY</a:t>
            </a:r>
          </a:p>
          <a:p>
            <a:r>
              <a:rPr lang="en-US" sz="2400" i="1" dirty="0">
                <a:solidFill>
                  <a:prstClr val="black"/>
                </a:solidFill>
              </a:rPr>
              <a:t>Process to the people!  Crowdsource VA organizational process improvements.</a:t>
            </a:r>
          </a:p>
        </p:txBody>
      </p:sp>
      <p:pic>
        <p:nvPicPr>
          <p:cNvPr id="13" name="Picture 12" descr="Community-ICON.png">
            <a:extLst>
              <a:ext uri="{FF2B5EF4-FFF2-40B4-BE49-F238E27FC236}">
                <a16:creationId xmlns:a16="http://schemas.microsoft.com/office/drawing/2014/main" xmlns="" id="{E1ED0BDF-5764-4419-A77E-7247B3AB6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801" y="1650273"/>
            <a:ext cx="1354093" cy="1354093"/>
          </a:xfrm>
          <a:prstGeom prst="rect">
            <a:avLst/>
          </a:prstGeom>
        </p:spPr>
      </p:pic>
      <p:sp>
        <p:nvSpPr>
          <p:cNvPr id="14" name="Content Placeholder 2">
            <a:extLst>
              <a:ext uri="{FF2B5EF4-FFF2-40B4-BE49-F238E27FC236}">
                <a16:creationId xmlns:a16="http://schemas.microsoft.com/office/drawing/2014/main" xmlns="" id="{AB01B501-FEC5-446C-9255-61A6C8B98EDD}"/>
              </a:ext>
            </a:extLst>
          </p:cNvPr>
          <p:cNvSpPr txBox="1">
            <a:spLocks/>
          </p:cNvSpPr>
          <p:nvPr/>
        </p:nvSpPr>
        <p:spPr>
          <a:xfrm>
            <a:off x="699708" y="3149516"/>
            <a:ext cx="5057618" cy="144532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a:solidFill>
                  <a:prstClr val="black"/>
                </a:solidFill>
              </a:rPr>
              <a:t>SHARING &amp; STANDARDIZATION</a:t>
            </a:r>
          </a:p>
          <a:p>
            <a:r>
              <a:rPr lang="en-US" sz="2400" i="1" dirty="0">
                <a:solidFill>
                  <a:prstClr val="black"/>
                </a:solidFill>
              </a:rPr>
              <a:t>Accelerate diffusion. Easily share winning forms /workflows.  </a:t>
            </a:r>
          </a:p>
        </p:txBody>
      </p:sp>
      <p:sp>
        <p:nvSpPr>
          <p:cNvPr id="15" name="Content Placeholder 2">
            <a:extLst>
              <a:ext uri="{FF2B5EF4-FFF2-40B4-BE49-F238E27FC236}">
                <a16:creationId xmlns:a16="http://schemas.microsoft.com/office/drawing/2014/main" xmlns="" id="{C1AD420C-36B2-49F8-B192-33B378B2D44D}"/>
              </a:ext>
            </a:extLst>
          </p:cNvPr>
          <p:cNvSpPr txBox="1">
            <a:spLocks/>
          </p:cNvSpPr>
          <p:nvPr/>
        </p:nvSpPr>
        <p:spPr>
          <a:xfrm>
            <a:off x="665045" y="4683325"/>
            <a:ext cx="5126944" cy="1651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a:solidFill>
                  <a:prstClr val="black"/>
                </a:solidFill>
              </a:rPr>
              <a:t>MEASUREMENT</a:t>
            </a:r>
          </a:p>
          <a:p>
            <a:r>
              <a:rPr lang="en-US" sz="2400" i="1" dirty="0">
                <a:solidFill>
                  <a:prstClr val="black"/>
                </a:solidFill>
              </a:rPr>
              <a:t>Measure processing times at the facility, VISN, and enterprise level</a:t>
            </a:r>
            <a:r>
              <a:rPr lang="en-US" sz="2400" i="1" dirty="0">
                <a:solidFill>
                  <a:prstClr val="black"/>
                </a:solidFill>
                <a:latin typeface="Calibri"/>
              </a:rPr>
              <a:t>.</a:t>
            </a:r>
          </a:p>
        </p:txBody>
      </p:sp>
      <p:pic>
        <p:nvPicPr>
          <p:cNvPr id="16" name="Picture 2">
            <a:extLst>
              <a:ext uri="{FF2B5EF4-FFF2-40B4-BE49-F238E27FC236}">
                <a16:creationId xmlns:a16="http://schemas.microsoft.com/office/drawing/2014/main" xmlns="" id="{F871B467-C011-447A-B108-55ADC74CD2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979" t="41214" r="27969" b="6050"/>
          <a:stretch/>
        </p:blipFill>
        <p:spPr bwMode="auto">
          <a:xfrm>
            <a:off x="5757326" y="4765946"/>
            <a:ext cx="2611044" cy="15867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a:extLst>
              <a:ext uri="{FF2B5EF4-FFF2-40B4-BE49-F238E27FC236}">
                <a16:creationId xmlns:a16="http://schemas.microsoft.com/office/drawing/2014/main" xmlns="" id="{9B3A3FA0-EF3B-4D89-AB8C-0BE3FD0084C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80" t="11960" r="10757" b="6250"/>
          <a:stretch/>
        </p:blipFill>
        <p:spPr bwMode="auto">
          <a:xfrm>
            <a:off x="5721069" y="3149515"/>
            <a:ext cx="2596167" cy="13261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183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8CDE2F3-BC4D-4B20-A8F9-2E439363C349}"/>
              </a:ext>
            </a:extLst>
          </p:cNvPr>
          <p:cNvSpPr>
            <a:spLocks noGrp="1"/>
          </p:cNvSpPr>
          <p:nvPr>
            <p:ph type="sldNum" sz="quarter" idx="12"/>
          </p:nvPr>
        </p:nvSpPr>
        <p:spPr/>
        <p:txBody>
          <a:bodyPr/>
          <a:lstStyle/>
          <a:p>
            <a:fld id="{95D63132-0251-5741-8FDE-F7B2B1A6CC75}" type="slidenum">
              <a:rPr lang="en-US" smtClean="0"/>
              <a:t>2</a:t>
            </a:fld>
            <a:endParaRPr lang="en-US" dirty="0"/>
          </a:p>
        </p:txBody>
      </p:sp>
      <p:sp>
        <p:nvSpPr>
          <p:cNvPr id="3" name="Title 2">
            <a:extLst>
              <a:ext uri="{FF2B5EF4-FFF2-40B4-BE49-F238E27FC236}">
                <a16:creationId xmlns:a16="http://schemas.microsoft.com/office/drawing/2014/main" xmlns="" id="{02B5B0BF-58DE-4E59-BF36-B59D2C39CC0F}"/>
              </a:ext>
            </a:extLst>
          </p:cNvPr>
          <p:cNvSpPr>
            <a:spLocks noGrp="1"/>
          </p:cNvSpPr>
          <p:nvPr>
            <p:ph type="title"/>
          </p:nvPr>
        </p:nvSpPr>
        <p:spPr/>
        <p:txBody>
          <a:bodyPr/>
          <a:lstStyle/>
          <a:p>
            <a:r>
              <a:rPr lang="en-US" sz="3200" dirty="0">
                <a:solidFill>
                  <a:schemeClr val="accent6">
                    <a:lumMod val="10000"/>
                  </a:schemeClr>
                </a:solidFill>
              </a:rPr>
              <a:t>LEAF Mission</a:t>
            </a:r>
          </a:p>
        </p:txBody>
      </p:sp>
      <p:sp>
        <p:nvSpPr>
          <p:cNvPr id="4" name="Content Placeholder 3">
            <a:extLst>
              <a:ext uri="{FF2B5EF4-FFF2-40B4-BE49-F238E27FC236}">
                <a16:creationId xmlns:a16="http://schemas.microsoft.com/office/drawing/2014/main" xmlns="" id="{EAE602FC-F9BB-4D91-BBD4-56D05A65871C}"/>
              </a:ext>
            </a:extLst>
          </p:cNvPr>
          <p:cNvSpPr>
            <a:spLocks noGrp="1"/>
          </p:cNvSpPr>
          <p:nvPr>
            <p:ph sz="half" idx="13"/>
          </p:nvPr>
        </p:nvSpPr>
        <p:spPr>
          <a:xfrm>
            <a:off x="457197" y="1730696"/>
            <a:ext cx="8229601" cy="3827832"/>
          </a:xfrm>
        </p:spPr>
        <p:txBody>
          <a:bodyPr/>
          <a:lstStyle/>
          <a:p>
            <a:pPr marL="0" indent="0" algn="ctr">
              <a:buNone/>
            </a:pPr>
            <a:r>
              <a:rPr lang="en-US" sz="3200" i="1" dirty="0">
                <a:latin typeface="+mn-lt"/>
              </a:rPr>
              <a:t>“To empower VA employees and business lines with rapid development of scalable and cost-effective business solutions, achieving standardization and transparency of operations to deliver world-class service to Veterans”</a:t>
            </a:r>
          </a:p>
          <a:p>
            <a:endParaRPr lang="en-US" dirty="0"/>
          </a:p>
        </p:txBody>
      </p:sp>
    </p:spTree>
    <p:extLst>
      <p:ext uri="{BB962C8B-B14F-4D97-AF65-F5344CB8AC3E}">
        <p14:creationId xmlns:p14="http://schemas.microsoft.com/office/powerpoint/2010/main" val="2880052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8EEE3BF-F76F-4F95-96B6-0B0EE277801A}"/>
              </a:ext>
            </a:extLst>
          </p:cNvPr>
          <p:cNvSpPr txBox="1">
            <a:spLocks/>
          </p:cNvSpPr>
          <p:nvPr/>
        </p:nvSpPr>
        <p:spPr>
          <a:xfrm>
            <a:off x="457200" y="41960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2">
                    <a:lumMod val="75000"/>
                  </a:schemeClr>
                </a:solidFill>
                <a:effectLst/>
                <a:uLnTx/>
                <a:uFillTx/>
                <a:ea typeface="+mj-ea"/>
                <a:cs typeface="+mj-cs"/>
              </a:rPr>
              <a:t>HOW TO GET INVOLVED</a:t>
            </a:r>
          </a:p>
        </p:txBody>
      </p:sp>
      <p:sp>
        <p:nvSpPr>
          <p:cNvPr id="5" name="Content Placeholder 2">
            <a:extLst>
              <a:ext uri="{FF2B5EF4-FFF2-40B4-BE49-F238E27FC236}">
                <a16:creationId xmlns:a16="http://schemas.microsoft.com/office/drawing/2014/main" xmlns="" id="{E6D9238B-5B4F-4B46-9C35-C30B8BD016C5}"/>
              </a:ext>
            </a:extLst>
          </p:cNvPr>
          <p:cNvSpPr txBox="1">
            <a:spLocks/>
          </p:cNvSpPr>
          <p:nvPr/>
        </p:nvSpPr>
        <p:spPr>
          <a:xfrm>
            <a:off x="457200" y="1632033"/>
            <a:ext cx="778714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marR="0" lvl="0" indent="-514350" algn="l" defTabSz="457200" rtl="0" eaLnBrk="1" fontAlgn="auto" latinLnBrk="0" hangingPunct="1">
              <a:lnSpc>
                <a:spcPct val="100000"/>
              </a:lnSpc>
              <a:spcBef>
                <a:spcPct val="20000"/>
              </a:spcBef>
              <a:spcAft>
                <a:spcPts val="0"/>
              </a:spcAft>
              <a:buClrTx/>
              <a:buSzTx/>
              <a:buFont typeface="+mj-ea"/>
              <a:buAutoNum type="circleNumDbPlain"/>
              <a:tabLst/>
              <a:defRPr/>
            </a:pPr>
            <a:r>
              <a:rPr kumimoji="0" lang="en-US" sz="3200" b="0" i="0" u="none" strike="noStrike" kern="1200" cap="none" spc="0" normalizeH="0" baseline="0" noProof="0" dirty="0">
                <a:ln>
                  <a:noFill/>
                </a:ln>
                <a:solidFill>
                  <a:sysClr val="windowText" lastClr="000000"/>
                </a:solidFill>
                <a:effectLst/>
                <a:uLnTx/>
                <a:uFillTx/>
                <a:latin typeface="+mj-lt"/>
                <a:ea typeface="+mn-ea"/>
                <a:cs typeface="+mn-cs"/>
              </a:rPr>
              <a:t>  </a:t>
            </a:r>
            <a:r>
              <a:rPr kumimoji="0" lang="en-US" sz="3200" b="1" i="0" u="none" strike="noStrike" kern="1200" cap="none" spc="0" normalizeH="0" baseline="0" noProof="0" dirty="0">
                <a:ln>
                  <a:noFill/>
                </a:ln>
                <a:solidFill>
                  <a:srgbClr val="1F497D">
                    <a:lumMod val="75000"/>
                  </a:srgbClr>
                </a:solidFill>
                <a:effectLst/>
                <a:uLnTx/>
                <a:uFillTx/>
                <a:latin typeface="+mj-lt"/>
                <a:ea typeface="+mn-ea"/>
                <a:cs typeface="+mn-cs"/>
              </a:rPr>
              <a:t>Request a Site</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mn-ea"/>
                <a:cs typeface="+mn-cs"/>
              </a:rPr>
              <a:t>Submit request on </a:t>
            </a:r>
            <a:r>
              <a:rPr kumimoji="0" lang="en-US" sz="2800" b="0" i="0" u="none" strike="noStrike" kern="1200" cap="none" spc="0" normalizeH="0" baseline="0" noProof="0" dirty="0">
                <a:ln>
                  <a:noFill/>
                </a:ln>
                <a:solidFill>
                  <a:sysClr val="windowText" lastClr="000000"/>
                </a:solidFill>
                <a:effectLst/>
                <a:uLnTx/>
                <a:uFillTx/>
                <a:latin typeface="+mj-lt"/>
                <a:ea typeface="+mn-ea"/>
                <a:cs typeface="+mn-cs"/>
                <a:hlinkClick r:id="rId2"/>
              </a:rPr>
              <a:t>LEAF Launchpad</a:t>
            </a:r>
            <a:endParaRPr kumimoji="0" lang="en-US" sz="2600" b="0" i="0" u="none" strike="noStrike" kern="1200" cap="none" spc="0" normalizeH="0" baseline="0" noProof="0" dirty="0">
              <a:ln>
                <a:noFill/>
              </a:ln>
              <a:solidFill>
                <a:sysClr val="windowText" lastClr="000000"/>
              </a:solidFill>
              <a:effectLst/>
              <a:uLnTx/>
              <a:uFillTx/>
              <a:latin typeface="+mj-lt"/>
            </a:endParaRPr>
          </a:p>
          <a:p>
            <a:pPr lvl="1">
              <a:defRPr/>
            </a:pPr>
            <a:r>
              <a:rPr lang="en-US" dirty="0">
                <a:solidFill>
                  <a:sysClr val="windowText" lastClr="000000"/>
                </a:solidFill>
                <a:latin typeface="+mj-lt"/>
              </a:rPr>
              <a:t>Register for the next </a:t>
            </a:r>
            <a:r>
              <a:rPr kumimoji="0" lang="en-US" sz="2800" b="0" i="0" u="none" strike="noStrike" kern="1200" cap="none" spc="0" normalizeH="0" baseline="0" noProof="0" dirty="0">
                <a:ln>
                  <a:noFill/>
                </a:ln>
                <a:solidFill>
                  <a:sysClr val="windowText" lastClr="000000"/>
                </a:solidFill>
                <a:effectLst/>
                <a:uLnTx/>
                <a:uFillTx/>
                <a:latin typeface="+mj-lt"/>
                <a:ea typeface="+mn-ea"/>
                <a:cs typeface="+mn-cs"/>
                <a:hlinkClick r:id="rId3"/>
              </a:rPr>
              <a:t>LEAF Academy</a:t>
            </a:r>
            <a:endParaRPr lang="en-US" dirty="0">
              <a:solidFill>
                <a:sysClr val="windowText" lastClr="000000"/>
              </a:solidFill>
              <a:latin typeface="+mj-lt"/>
            </a:endParaRPr>
          </a:p>
          <a:p>
            <a:pPr marL="457200" lvl="1" indent="0">
              <a:buNone/>
              <a:defRPr/>
            </a:pPr>
            <a:endParaRPr kumimoji="0" lang="en-US" sz="2400" b="0" i="0" u="none" strike="noStrike" kern="1200" cap="none" spc="0" normalizeH="0" baseline="0" noProof="0" dirty="0">
              <a:ln>
                <a:noFill/>
              </a:ln>
              <a:solidFill>
                <a:sysClr val="windowText" lastClr="000000"/>
              </a:solidFill>
              <a:effectLst/>
              <a:uLnTx/>
              <a:uFillTx/>
              <a:latin typeface="+mj-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mj-ea"/>
              <a:buAutoNum type="circleNumDbPlain"/>
              <a:tabLst/>
              <a:defRPr/>
            </a:pPr>
            <a:r>
              <a:rPr kumimoji="0" lang="en-US" sz="3200" b="1" i="0" u="none" strike="noStrike" kern="1200" cap="none" spc="0" normalizeH="0" baseline="0" noProof="0" dirty="0">
                <a:ln>
                  <a:noFill/>
                </a:ln>
                <a:solidFill>
                  <a:srgbClr val="1F497D">
                    <a:lumMod val="75000"/>
                  </a:srgbClr>
                </a:solidFill>
                <a:effectLst/>
                <a:uLnTx/>
                <a:uFillTx/>
                <a:latin typeface="+mj-lt"/>
                <a:ea typeface="+mn-ea"/>
                <a:cs typeface="+mn-cs"/>
              </a:rPr>
              <a:t>  Join the Community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mn-ea"/>
                <a:cs typeface="+mn-cs"/>
              </a:rPr>
              <a:t>Join the </a:t>
            </a:r>
            <a:r>
              <a:rPr kumimoji="0" lang="en-US" sz="2800" b="0" i="0" u="none" strike="noStrike" kern="1200" cap="none" spc="0" normalizeH="0" baseline="0" noProof="0" dirty="0">
                <a:ln>
                  <a:noFill/>
                </a:ln>
                <a:solidFill>
                  <a:sysClr val="windowText" lastClr="000000"/>
                </a:solidFill>
                <a:effectLst/>
                <a:uLnTx/>
                <a:uFillTx/>
                <a:latin typeface="+mj-lt"/>
                <a:hlinkClick r:id="rId4"/>
              </a:rPr>
              <a:t>VA Pulse LEAF</a:t>
            </a:r>
            <a:r>
              <a:rPr lang="en-US" dirty="0">
                <a:solidFill>
                  <a:sysClr val="windowText" lastClr="000000"/>
                </a:solidFill>
                <a:latin typeface="+mj-lt"/>
                <a:hlinkClick r:id="rId4"/>
              </a:rPr>
              <a:t> Community</a:t>
            </a:r>
            <a:r>
              <a:rPr kumimoji="0" lang="en-US" sz="2800" b="0" i="0" u="none" strike="noStrike" kern="1200" cap="none" spc="0" normalizeH="0" baseline="0" noProof="0" dirty="0">
                <a:ln>
                  <a:noFill/>
                </a:ln>
                <a:solidFill>
                  <a:sysClr val="windowText" lastClr="000000"/>
                </a:solidFill>
                <a:effectLst/>
                <a:uLnTx/>
                <a:uFillTx/>
                <a:latin typeface="+mj-lt"/>
                <a:hlinkClick r:id="rId4"/>
              </a:rPr>
              <a:t> </a:t>
            </a:r>
            <a:endParaRPr kumimoji="0" lang="en-US" sz="2800" b="0" i="0" u="none" strike="noStrike" kern="1200" cap="none" spc="0" normalizeH="0" baseline="0" noProof="0" dirty="0">
              <a:ln>
                <a:noFill/>
              </a:ln>
              <a:solidFill>
                <a:sysClr val="windowText" lastClr="000000"/>
              </a:solidFill>
              <a:effectLst/>
              <a:uLnTx/>
              <a:uFillTx/>
              <a:latin typeface="+mj-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mn-ea"/>
                <a:cs typeface="+mn-cs"/>
              </a:rPr>
              <a:t>Get started with the </a:t>
            </a:r>
            <a:r>
              <a:rPr kumimoji="0" lang="en-US" sz="2800" b="0" i="0" u="none" strike="noStrike" kern="1200" cap="none" spc="0" normalizeH="0" baseline="0" noProof="0" dirty="0">
                <a:ln>
                  <a:noFill/>
                </a:ln>
                <a:solidFill>
                  <a:sysClr val="windowText" lastClr="000000"/>
                </a:solidFill>
                <a:effectLst/>
                <a:uLnTx/>
                <a:uFillTx/>
                <a:latin typeface="+mj-lt"/>
                <a:ea typeface="+mn-ea"/>
                <a:cs typeface="+mn-cs"/>
                <a:hlinkClick r:id="rId5"/>
              </a:rPr>
              <a:t>LEAF User’s Guide</a:t>
            </a:r>
            <a:endParaRPr kumimoji="0" lang="en-US" sz="2800" b="0" i="0" u="none" strike="noStrike" kern="1200" cap="none" spc="0" normalizeH="0" baseline="0" noProof="0" dirty="0">
              <a:ln>
                <a:noFill/>
              </a:ln>
              <a:solidFill>
                <a:sysClr val="windowText" lastClr="000000"/>
              </a:solidFill>
              <a:effectLst/>
              <a:uLnTx/>
              <a:uFillTx/>
              <a:latin typeface="+mj-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mn-ea"/>
                <a:cs typeface="+mn-cs"/>
              </a:rPr>
              <a:t>Join us for a </a:t>
            </a:r>
            <a:r>
              <a:rPr kumimoji="0" lang="en-US" sz="2800" b="0" i="0" u="none" strike="noStrike" kern="1200" cap="none" spc="0" normalizeH="0" baseline="0" noProof="0" dirty="0">
                <a:ln>
                  <a:noFill/>
                </a:ln>
                <a:solidFill>
                  <a:sysClr val="windowText" lastClr="000000"/>
                </a:solidFill>
                <a:effectLst/>
                <a:uLnTx/>
                <a:uFillTx/>
                <a:latin typeface="+mj-lt"/>
                <a:ea typeface="+mn-ea"/>
                <a:cs typeface="+mn-cs"/>
                <a:hlinkClick r:id="rId6"/>
              </a:rPr>
              <a:t>Demonstration</a:t>
            </a:r>
            <a:endParaRPr kumimoji="0" lang="en-US" sz="2800" b="0" i="0" u="none" strike="noStrike" kern="1200" cap="none" spc="0" normalizeH="0" baseline="0" noProof="0" dirty="0">
              <a:ln>
                <a:noFill/>
              </a:ln>
              <a:solidFill>
                <a:sysClr val="windowText" lastClr="000000"/>
              </a:solidFill>
              <a:effectLst/>
              <a:uLnTx/>
              <a:uFillTx/>
              <a:latin typeface="+mj-lt"/>
              <a:ea typeface="+mn-ea"/>
              <a:cs typeface="+mn-cs"/>
            </a:endParaRPr>
          </a:p>
        </p:txBody>
      </p:sp>
    </p:spTree>
    <p:extLst>
      <p:ext uri="{BB962C8B-B14F-4D97-AF65-F5344CB8AC3E}">
        <p14:creationId xmlns:p14="http://schemas.microsoft.com/office/powerpoint/2010/main" val="118354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573B8DF-B002-461E-A6B5-65B2CD31E69A}"/>
              </a:ext>
            </a:extLst>
          </p:cNvPr>
          <p:cNvSpPr>
            <a:spLocks noGrp="1"/>
          </p:cNvSpPr>
          <p:nvPr>
            <p:ph type="sldNum" sz="quarter" idx="12"/>
          </p:nvPr>
        </p:nvSpPr>
        <p:spPr/>
        <p:txBody>
          <a:bodyPr/>
          <a:lstStyle/>
          <a:p>
            <a:fld id="{95D63132-0251-5741-8FDE-F7B2B1A6CC75}" type="slidenum">
              <a:rPr lang="en-US" smtClean="0"/>
              <a:t>21</a:t>
            </a:fld>
            <a:endParaRPr lang="en-US" dirty="0"/>
          </a:p>
        </p:txBody>
      </p:sp>
      <p:sp>
        <p:nvSpPr>
          <p:cNvPr id="3" name="Title 2">
            <a:extLst>
              <a:ext uri="{FF2B5EF4-FFF2-40B4-BE49-F238E27FC236}">
                <a16:creationId xmlns:a16="http://schemas.microsoft.com/office/drawing/2014/main" xmlns="" id="{77D61DDC-9849-49C8-847F-43846CC637EB}"/>
              </a:ext>
            </a:extLst>
          </p:cNvPr>
          <p:cNvSpPr>
            <a:spLocks noGrp="1"/>
          </p:cNvSpPr>
          <p:nvPr>
            <p:ph type="title"/>
          </p:nvPr>
        </p:nvSpPr>
        <p:spPr>
          <a:xfrm>
            <a:off x="422321" y="2958109"/>
            <a:ext cx="8229601" cy="2048186"/>
          </a:xfrm>
        </p:spPr>
        <p:txBody>
          <a:bodyPr/>
          <a:lstStyle/>
          <a:p>
            <a:pPr algn="ctr"/>
            <a:r>
              <a:rPr lang="en-US" sz="6000" dirty="0"/>
              <a:t>How can LEAF help you?</a:t>
            </a:r>
          </a:p>
        </p:txBody>
      </p:sp>
      <p:pic>
        <p:nvPicPr>
          <p:cNvPr id="5" name="Picture 4">
            <a:extLst>
              <a:ext uri="{FF2B5EF4-FFF2-40B4-BE49-F238E27FC236}">
                <a16:creationId xmlns:a16="http://schemas.microsoft.com/office/drawing/2014/main" xmlns="" id="{D89ECC96-E9F1-454B-8DD0-56A6474DA106}"/>
              </a:ext>
            </a:extLst>
          </p:cNvPr>
          <p:cNvPicPr>
            <a:picLocks noChangeAspect="1"/>
          </p:cNvPicPr>
          <p:nvPr/>
        </p:nvPicPr>
        <p:blipFill>
          <a:blip r:embed="rId2"/>
          <a:stretch>
            <a:fillRect/>
          </a:stretch>
        </p:blipFill>
        <p:spPr>
          <a:xfrm>
            <a:off x="1293769" y="753903"/>
            <a:ext cx="6486706" cy="1603387"/>
          </a:xfrm>
          <a:prstGeom prst="rect">
            <a:avLst/>
          </a:prstGeom>
        </p:spPr>
      </p:pic>
      <p:pic>
        <p:nvPicPr>
          <p:cNvPr id="6" name="Picture 5" descr="VHA.png">
            <a:extLst>
              <a:ext uri="{FF2B5EF4-FFF2-40B4-BE49-F238E27FC236}">
                <a16:creationId xmlns:a16="http://schemas.microsoft.com/office/drawing/2014/main" xmlns="" id="{94624759-74CA-4847-9C00-CA985ADEA64D}"/>
              </a:ext>
            </a:extLst>
          </p:cNvPr>
          <p:cNvPicPr>
            <a:picLocks noChangeAspect="1"/>
          </p:cNvPicPr>
          <p:nvPr/>
        </p:nvPicPr>
        <p:blipFill rotWithShape="1">
          <a:blip r:embed="rId3">
            <a:extLst>
              <a:ext uri="{28A0092B-C50C-407E-A947-70E740481C1C}">
                <a14:useLocalDpi xmlns:a14="http://schemas.microsoft.com/office/drawing/2010/main" val="0"/>
              </a:ext>
            </a:extLst>
          </a:blip>
          <a:srcRect b="16661"/>
          <a:stretch/>
        </p:blipFill>
        <p:spPr>
          <a:xfrm>
            <a:off x="788436" y="5481408"/>
            <a:ext cx="2234840" cy="654575"/>
          </a:xfrm>
          <a:prstGeom prst="rect">
            <a:avLst/>
          </a:prstGeom>
        </p:spPr>
      </p:pic>
      <p:sp>
        <p:nvSpPr>
          <p:cNvPr id="7" name="TextBox 6">
            <a:extLst>
              <a:ext uri="{FF2B5EF4-FFF2-40B4-BE49-F238E27FC236}">
                <a16:creationId xmlns:a16="http://schemas.microsoft.com/office/drawing/2014/main" xmlns="" id="{CFA501B5-2CE3-46B7-865B-527479A2235B}"/>
              </a:ext>
            </a:extLst>
          </p:cNvPr>
          <p:cNvSpPr txBox="1"/>
          <p:nvPr/>
        </p:nvSpPr>
        <p:spPr>
          <a:xfrm>
            <a:off x="648885" y="6066198"/>
            <a:ext cx="3226318" cy="307777"/>
          </a:xfrm>
          <a:prstGeom prst="rect">
            <a:avLst/>
          </a:prstGeom>
          <a:noFill/>
        </p:spPr>
        <p:txBody>
          <a:bodyPr wrap="square" rtlCol="0">
            <a:spAutoFit/>
          </a:bodyPr>
          <a:lstStyle/>
          <a:p>
            <a:r>
              <a:rPr lang="en-US" sz="1400" dirty="0">
                <a:solidFill>
                  <a:prstClr val="black">
                    <a:lumMod val="75000"/>
                    <a:lumOff val="25000"/>
                  </a:prstClr>
                </a:solidFill>
                <a:latin typeface="Calibri"/>
              </a:rPr>
              <a:t>Veterans Health Administration</a:t>
            </a:r>
          </a:p>
        </p:txBody>
      </p:sp>
      <p:pic>
        <p:nvPicPr>
          <p:cNvPr id="8" name="Picture 7" descr="VACI_big.png">
            <a:extLst>
              <a:ext uri="{FF2B5EF4-FFF2-40B4-BE49-F238E27FC236}">
                <a16:creationId xmlns:a16="http://schemas.microsoft.com/office/drawing/2014/main" xmlns="" id="{B37B0CF2-A78F-4764-9A6A-ADA6D4691A81}"/>
              </a:ext>
            </a:extLst>
          </p:cNvPr>
          <p:cNvPicPr>
            <a:picLocks noChangeAspect="1"/>
          </p:cNvPicPr>
          <p:nvPr/>
        </p:nvPicPr>
        <p:blipFill rotWithShape="1">
          <a:blip r:embed="rId4">
            <a:extLst>
              <a:ext uri="{28A0092B-C50C-407E-A947-70E740481C1C}">
                <a14:useLocalDpi xmlns:a14="http://schemas.microsoft.com/office/drawing/2010/main" val="0"/>
              </a:ext>
            </a:extLst>
          </a:blip>
          <a:srcRect l="18360" r="18850"/>
          <a:stretch/>
        </p:blipFill>
        <p:spPr>
          <a:xfrm>
            <a:off x="5335833" y="5481408"/>
            <a:ext cx="3145934" cy="916165"/>
          </a:xfrm>
          <a:prstGeom prst="rect">
            <a:avLst/>
          </a:prstGeom>
        </p:spPr>
      </p:pic>
    </p:spTree>
    <p:extLst>
      <p:ext uri="{BB962C8B-B14F-4D97-AF65-F5344CB8AC3E}">
        <p14:creationId xmlns:p14="http://schemas.microsoft.com/office/powerpoint/2010/main" val="133757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69129" cy="1143000"/>
          </a:xfrm>
        </p:spPr>
        <p:txBody>
          <a:bodyPr/>
          <a:lstStyle/>
          <a:p>
            <a:endParaRPr lang="en-US" dirty="0"/>
          </a:p>
        </p:txBody>
      </p:sp>
      <p:sp>
        <p:nvSpPr>
          <p:cNvPr id="4" name="Rectangle 3"/>
          <p:cNvSpPr/>
          <p:nvPr/>
        </p:nvSpPr>
        <p:spPr>
          <a:xfrm>
            <a:off x="5864050" y="27020"/>
            <a:ext cx="3279950" cy="10980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Content Placeholder 4" descr="MessyDesk.jpg"/>
          <p:cNvPicPr>
            <a:picLocks noGrp="1" noChangeAspect="1"/>
          </p:cNvPicPr>
          <p:nvPr>
            <p:ph idx="1"/>
          </p:nvPr>
        </p:nvPicPr>
        <p:blipFill rotWithShape="1">
          <a:blip r:embed="rId3">
            <a:extLst>
              <a:ext uri="{28A0092B-C50C-407E-A947-70E740481C1C}">
                <a14:useLocalDpi xmlns:a14="http://schemas.microsoft.com/office/drawing/2010/main" val="0"/>
              </a:ext>
            </a:extLst>
          </a:blip>
          <a:srcRect l="668" t="-1374" r="9491" b="-196"/>
          <a:stretch/>
        </p:blipFill>
        <p:spPr>
          <a:xfrm>
            <a:off x="0" y="-94570"/>
            <a:ext cx="5075750" cy="3840660"/>
          </a:xfrm>
        </p:spPr>
      </p:pic>
      <p:pic>
        <p:nvPicPr>
          <p:cNvPr id="6" name="Content Placeholder 7">
            <a:extLst>
              <a:ext uri="{FF2B5EF4-FFF2-40B4-BE49-F238E27FC236}">
                <a16:creationId xmlns:a16="http://schemas.microsoft.com/office/drawing/2014/main" xmlns="" id="{C1BA3D33-AA12-42C8-BF27-4EB8BE33F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7671" y="3017340"/>
            <a:ext cx="5026329" cy="3840660"/>
          </a:xfrm>
          <a:prstGeom prst="rect">
            <a:avLst/>
          </a:prstGeom>
        </p:spPr>
      </p:pic>
      <p:sp>
        <p:nvSpPr>
          <p:cNvPr id="3" name="TextBox 2">
            <a:extLst>
              <a:ext uri="{FF2B5EF4-FFF2-40B4-BE49-F238E27FC236}">
                <a16:creationId xmlns:a16="http://schemas.microsoft.com/office/drawing/2014/main" xmlns="" id="{9DC3FA7A-7A76-493A-888F-E85A451A55BB}"/>
              </a:ext>
            </a:extLst>
          </p:cNvPr>
          <p:cNvSpPr txBox="1"/>
          <p:nvPr/>
        </p:nvSpPr>
        <p:spPr>
          <a:xfrm>
            <a:off x="5604386" y="1032917"/>
            <a:ext cx="2920182" cy="769441"/>
          </a:xfrm>
          <a:prstGeom prst="rect">
            <a:avLst/>
          </a:prstGeom>
          <a:noFill/>
        </p:spPr>
        <p:txBody>
          <a:bodyPr wrap="square" rtlCol="0">
            <a:spAutoFit/>
          </a:bodyPr>
          <a:lstStyle/>
          <a:p>
            <a:r>
              <a:rPr lang="en-US" sz="4400" dirty="0">
                <a:solidFill>
                  <a:srgbClr val="406A9D"/>
                </a:solidFill>
              </a:rPr>
              <a:t>Before LEAF</a:t>
            </a:r>
          </a:p>
        </p:txBody>
      </p:sp>
      <p:sp>
        <p:nvSpPr>
          <p:cNvPr id="7" name="TextBox 6">
            <a:extLst>
              <a:ext uri="{FF2B5EF4-FFF2-40B4-BE49-F238E27FC236}">
                <a16:creationId xmlns:a16="http://schemas.microsoft.com/office/drawing/2014/main" xmlns="" id="{D00B94A1-81E1-4E64-8CAA-6F74F85AE3EF}"/>
              </a:ext>
            </a:extLst>
          </p:cNvPr>
          <p:cNvSpPr txBox="1"/>
          <p:nvPr/>
        </p:nvSpPr>
        <p:spPr>
          <a:xfrm>
            <a:off x="678427" y="4966484"/>
            <a:ext cx="2984090" cy="769441"/>
          </a:xfrm>
          <a:prstGeom prst="rect">
            <a:avLst/>
          </a:prstGeom>
          <a:noFill/>
        </p:spPr>
        <p:txBody>
          <a:bodyPr wrap="square" rtlCol="0">
            <a:spAutoFit/>
          </a:bodyPr>
          <a:lstStyle/>
          <a:p>
            <a:r>
              <a:rPr lang="en-US" sz="4400" dirty="0">
                <a:solidFill>
                  <a:srgbClr val="406A9D"/>
                </a:solidFill>
              </a:rPr>
              <a:t>After LEAF</a:t>
            </a:r>
          </a:p>
        </p:txBody>
      </p:sp>
      <p:sp>
        <p:nvSpPr>
          <p:cNvPr id="8" name="Arrow: Right 7">
            <a:extLst>
              <a:ext uri="{FF2B5EF4-FFF2-40B4-BE49-F238E27FC236}">
                <a16:creationId xmlns:a16="http://schemas.microsoft.com/office/drawing/2014/main" xmlns="" id="{89BDD03E-D21F-47FE-829F-5AFD7B392E16}"/>
              </a:ext>
            </a:extLst>
          </p:cNvPr>
          <p:cNvSpPr/>
          <p:nvPr/>
        </p:nvSpPr>
        <p:spPr>
          <a:xfrm rot="10800000">
            <a:off x="6306500" y="1774138"/>
            <a:ext cx="1177566" cy="2802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xmlns="" id="{FCA6F3BC-2237-412A-9A9D-C86DDEA7D01D}"/>
              </a:ext>
            </a:extLst>
          </p:cNvPr>
          <p:cNvSpPr/>
          <p:nvPr/>
        </p:nvSpPr>
        <p:spPr>
          <a:xfrm>
            <a:off x="1394276" y="5735925"/>
            <a:ext cx="1177566" cy="2802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905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70DE77A-9EBB-4606-AD44-830D68339A6B}"/>
              </a:ext>
            </a:extLst>
          </p:cNvPr>
          <p:cNvSpPr txBox="1">
            <a:spLocks/>
          </p:cNvSpPr>
          <p:nvPr/>
        </p:nvSpPr>
        <p:spPr>
          <a:xfrm>
            <a:off x="268032" y="24367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6">
                    <a:lumMod val="10000"/>
                  </a:schemeClr>
                </a:solidFill>
                <a:effectLst/>
                <a:uLnTx/>
                <a:uFillTx/>
                <a:ea typeface="+mj-ea"/>
                <a:cs typeface="+mj-cs"/>
              </a:rPr>
              <a:t>PLATFORM INFORMATION</a:t>
            </a:r>
          </a:p>
        </p:txBody>
      </p:sp>
      <p:sp>
        <p:nvSpPr>
          <p:cNvPr id="6" name="Rectangle 5">
            <a:extLst>
              <a:ext uri="{FF2B5EF4-FFF2-40B4-BE49-F238E27FC236}">
                <a16:creationId xmlns:a16="http://schemas.microsoft.com/office/drawing/2014/main" xmlns="" id="{DB6472C8-F7B3-4291-A93F-DBDD01A2ABBA}"/>
              </a:ext>
            </a:extLst>
          </p:cNvPr>
          <p:cNvSpPr/>
          <p:nvPr/>
        </p:nvSpPr>
        <p:spPr>
          <a:xfrm>
            <a:off x="0" y="5917368"/>
            <a:ext cx="9157512" cy="959209"/>
          </a:xfrm>
          <a:prstGeom prst="rect">
            <a:avLst/>
          </a:prstGeom>
          <a:solidFill>
            <a:srgbClr val="005FB2"/>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xmlns="" id="{2D94CB1F-E712-4AE1-AE25-5B8CA8282065}"/>
              </a:ext>
            </a:extLst>
          </p:cNvPr>
          <p:cNvSpPr txBox="1"/>
          <p:nvPr/>
        </p:nvSpPr>
        <p:spPr>
          <a:xfrm>
            <a:off x="268032" y="6140956"/>
            <a:ext cx="8700312" cy="400110"/>
          </a:xfrm>
          <a:prstGeom prst="rect">
            <a:avLst/>
          </a:prstGeom>
          <a:noFill/>
        </p:spPr>
        <p:txBody>
          <a:bodyPr wrap="square" rtlCol="0">
            <a:spAutoFit/>
          </a:bodyPr>
          <a:lstStyle/>
          <a:p>
            <a:pPr algn="ctr"/>
            <a:r>
              <a:rPr lang="en-US" sz="2000" dirty="0">
                <a:solidFill>
                  <a:srgbClr val="CCFFCC"/>
                </a:solidFill>
              </a:rPr>
              <a:t>Mission: To empower VA employees in digital process improvement.</a:t>
            </a:r>
          </a:p>
        </p:txBody>
      </p:sp>
      <p:sp>
        <p:nvSpPr>
          <p:cNvPr id="3" name="TextBox 2"/>
          <p:cNvSpPr txBox="1"/>
          <p:nvPr/>
        </p:nvSpPr>
        <p:spPr>
          <a:xfrm>
            <a:off x="268032" y="1173480"/>
            <a:ext cx="8700312" cy="4561249"/>
          </a:xfrm>
          <a:prstGeom prst="rect">
            <a:avLst/>
          </a:prstGeom>
          <a:noFill/>
        </p:spPr>
        <p:txBody>
          <a:bodyPr wrap="square" rtlCol="0">
            <a:spAutoFit/>
          </a:bodyPr>
          <a:lstStyle/>
          <a:p>
            <a:pPr marL="342900" lvl="0" indent="-342900">
              <a:lnSpc>
                <a:spcPct val="120000"/>
              </a:lnSpc>
              <a:spcBef>
                <a:spcPct val="20000"/>
              </a:spcBef>
              <a:buFont typeface="Arial"/>
              <a:buChar char="•"/>
              <a:defRPr/>
            </a:pPr>
            <a:r>
              <a:rPr lang="en-US" sz="2200" dirty="0">
                <a:solidFill>
                  <a:sysClr val="windowText" lastClr="000000"/>
                </a:solidFill>
              </a:rPr>
              <a:t>VA LEAF is a </a:t>
            </a:r>
            <a:r>
              <a:rPr lang="en-US" sz="2200" i="1" dirty="0">
                <a:solidFill>
                  <a:srgbClr val="005FB2"/>
                </a:solidFill>
              </a:rPr>
              <a:t>secure</a:t>
            </a:r>
            <a:r>
              <a:rPr lang="en-US" sz="2200" dirty="0">
                <a:solidFill>
                  <a:sysClr val="windowText" lastClr="000000"/>
                </a:solidFill>
              </a:rPr>
              <a:t> </a:t>
            </a:r>
            <a:r>
              <a:rPr lang="en-US" sz="2200" i="1" dirty="0">
                <a:solidFill>
                  <a:sysClr val="windowText" lastClr="000000"/>
                </a:solidFill>
              </a:rPr>
              <a:t>intra</a:t>
            </a:r>
            <a:r>
              <a:rPr lang="en-US" sz="2200" dirty="0">
                <a:solidFill>
                  <a:sysClr val="windowText" lastClr="000000"/>
                </a:solidFill>
              </a:rPr>
              <a:t>net web app helping VA facilities/teams to rapidly digitize existing processes.</a:t>
            </a:r>
          </a:p>
          <a:p>
            <a:pPr marL="342900" lvl="0" indent="-342900">
              <a:lnSpc>
                <a:spcPct val="120000"/>
              </a:lnSpc>
              <a:spcBef>
                <a:spcPct val="20000"/>
              </a:spcBef>
              <a:buFont typeface="Arial"/>
              <a:buChar char="•"/>
              <a:defRPr/>
            </a:pPr>
            <a:r>
              <a:rPr lang="en-US" sz="2200" dirty="0">
                <a:solidFill>
                  <a:sysClr val="windowText" lastClr="000000"/>
                </a:solidFill>
              </a:rPr>
              <a:t>Cleared to manage and store </a:t>
            </a:r>
            <a:r>
              <a:rPr lang="en-US" sz="2200" i="1" dirty="0">
                <a:solidFill>
                  <a:srgbClr val="005FB2"/>
                </a:solidFill>
              </a:rPr>
              <a:t>non-sensitive </a:t>
            </a:r>
            <a:r>
              <a:rPr lang="en-US" sz="2200" dirty="0">
                <a:solidFill>
                  <a:sysClr val="windowText" lastClr="000000"/>
                </a:solidFill>
              </a:rPr>
              <a:t>information.</a:t>
            </a:r>
          </a:p>
          <a:p>
            <a:pPr marL="342900" lvl="0" indent="-342900">
              <a:lnSpc>
                <a:spcPct val="120000"/>
              </a:lnSpc>
              <a:spcBef>
                <a:spcPct val="20000"/>
              </a:spcBef>
              <a:buFont typeface="Arial"/>
              <a:buChar char="•"/>
              <a:defRPr/>
            </a:pPr>
            <a:r>
              <a:rPr lang="en-US" sz="2200" dirty="0">
                <a:solidFill>
                  <a:sysClr val="windowText" lastClr="000000"/>
                </a:solidFill>
              </a:rPr>
              <a:t>Authorization to Operate (ATO) in place with full 508 compliance.</a:t>
            </a:r>
          </a:p>
          <a:p>
            <a:pPr marL="342900" lvl="0" indent="-342900">
              <a:lnSpc>
                <a:spcPct val="120000"/>
              </a:lnSpc>
              <a:spcBef>
                <a:spcPct val="20000"/>
              </a:spcBef>
              <a:buFont typeface="Arial"/>
              <a:buChar char="•"/>
              <a:defRPr/>
            </a:pPr>
            <a:r>
              <a:rPr lang="en-US" sz="2200" dirty="0">
                <a:solidFill>
                  <a:sysClr val="windowText" lastClr="000000"/>
                </a:solidFill>
              </a:rPr>
              <a:t>Can be used as a stand alone tool, or in conjunction with other tools such as SharePoint and VA Pulse.</a:t>
            </a:r>
          </a:p>
          <a:p>
            <a:pPr marL="342900" lvl="0" indent="-342900">
              <a:lnSpc>
                <a:spcPct val="120000"/>
              </a:lnSpc>
              <a:spcBef>
                <a:spcPct val="20000"/>
              </a:spcBef>
              <a:buFont typeface="Arial"/>
              <a:buChar char="•"/>
              <a:defRPr/>
            </a:pPr>
            <a:r>
              <a:rPr lang="en-US" sz="2200" dirty="0">
                <a:solidFill>
                  <a:sysClr val="windowText" lastClr="000000"/>
                </a:solidFill>
              </a:rPr>
              <a:t>Centralized server with full GAL integration.  No local IT server support required.</a:t>
            </a:r>
          </a:p>
          <a:p>
            <a:pPr marL="342900" lvl="0" indent="-342900">
              <a:lnSpc>
                <a:spcPct val="120000"/>
              </a:lnSpc>
              <a:spcBef>
                <a:spcPct val="20000"/>
              </a:spcBef>
              <a:buFont typeface="Arial"/>
              <a:buChar char="•"/>
              <a:defRPr/>
            </a:pPr>
            <a:r>
              <a:rPr lang="en-US" sz="2200" dirty="0">
                <a:solidFill>
                  <a:sysClr val="windowText" lastClr="000000"/>
                </a:solidFill>
              </a:rPr>
              <a:t>Enabled to support Digital Signing.</a:t>
            </a:r>
          </a:p>
          <a:p>
            <a:pPr marL="342900" lvl="0" indent="-342900">
              <a:lnSpc>
                <a:spcPct val="120000"/>
              </a:lnSpc>
              <a:spcBef>
                <a:spcPct val="20000"/>
              </a:spcBef>
              <a:buFont typeface="Arial"/>
              <a:buChar char="•"/>
              <a:defRPr/>
            </a:pPr>
            <a:r>
              <a:rPr lang="en-US" sz="2200" dirty="0">
                <a:solidFill>
                  <a:srgbClr val="005FB2"/>
                </a:solidFill>
              </a:rPr>
              <a:t>No licensing costs.  </a:t>
            </a:r>
            <a:r>
              <a:rPr lang="en-US" sz="2200" dirty="0">
                <a:solidFill>
                  <a:sysClr val="windowText" lastClr="000000"/>
                </a:solidFill>
              </a:rPr>
              <a:t>100% open source component technologies.</a:t>
            </a:r>
          </a:p>
        </p:txBody>
      </p:sp>
    </p:spTree>
    <p:extLst>
      <p:ext uri="{BB962C8B-B14F-4D97-AF65-F5344CB8AC3E}">
        <p14:creationId xmlns:p14="http://schemas.microsoft.com/office/powerpoint/2010/main" val="228427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199" y="2843346"/>
            <a:ext cx="8140701" cy="3563606"/>
          </a:xfrm>
          <a:prstGeom prst="rect">
            <a:avLst/>
          </a:prstGeom>
          <a:gradFill>
            <a:gsLst>
              <a:gs pos="81000">
                <a:schemeClr val="bg1"/>
              </a:gs>
              <a:gs pos="0">
                <a:schemeClr val="accent4">
                  <a:lumMod val="60000"/>
                  <a:lumOff val="4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68706" t="39431" r="18594" b="11801"/>
          <a:stretch/>
        </p:blipFill>
        <p:spPr>
          <a:xfrm>
            <a:off x="3479073" y="5297155"/>
            <a:ext cx="426229" cy="405145"/>
          </a:xfrm>
          <a:prstGeom prst="teardrop">
            <a:avLst/>
          </a:prstGeom>
        </p:spPr>
      </p:pic>
      <p:sp>
        <p:nvSpPr>
          <p:cNvPr id="31" name="Pentagon 30"/>
          <p:cNvSpPr/>
          <p:nvPr/>
        </p:nvSpPr>
        <p:spPr>
          <a:xfrm>
            <a:off x="7248064" y="2863105"/>
            <a:ext cx="1625601" cy="578238"/>
          </a:xfrm>
          <a:prstGeom prst="homePlate">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NOV-DEC</a:t>
            </a:r>
          </a:p>
        </p:txBody>
      </p:sp>
      <p:sp>
        <p:nvSpPr>
          <p:cNvPr id="30" name="Pentagon 29"/>
          <p:cNvSpPr/>
          <p:nvPr/>
        </p:nvSpPr>
        <p:spPr>
          <a:xfrm>
            <a:off x="5889891" y="2856046"/>
            <a:ext cx="1625601" cy="578238"/>
          </a:xfrm>
          <a:prstGeom prst="homePlate">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OCT</a:t>
            </a:r>
          </a:p>
        </p:txBody>
      </p:sp>
      <p:sp>
        <p:nvSpPr>
          <p:cNvPr id="29" name="Pentagon 28"/>
          <p:cNvSpPr/>
          <p:nvPr/>
        </p:nvSpPr>
        <p:spPr>
          <a:xfrm>
            <a:off x="4531718" y="2856046"/>
            <a:ext cx="1625601" cy="578238"/>
          </a:xfrm>
          <a:prstGeom prst="homePlat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SEPT</a:t>
            </a:r>
          </a:p>
        </p:txBody>
      </p:sp>
      <p:sp>
        <p:nvSpPr>
          <p:cNvPr id="28" name="Pentagon 27"/>
          <p:cNvSpPr/>
          <p:nvPr/>
        </p:nvSpPr>
        <p:spPr>
          <a:xfrm>
            <a:off x="3173545" y="2856046"/>
            <a:ext cx="1625601" cy="578238"/>
          </a:xfrm>
          <a:prstGeom prst="homePlate">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AUG</a:t>
            </a:r>
          </a:p>
        </p:txBody>
      </p:sp>
      <p:sp>
        <p:nvSpPr>
          <p:cNvPr id="27" name="Pentagon 26"/>
          <p:cNvSpPr/>
          <p:nvPr/>
        </p:nvSpPr>
        <p:spPr>
          <a:xfrm>
            <a:off x="1815372" y="2856046"/>
            <a:ext cx="1625601" cy="578238"/>
          </a:xfrm>
          <a:prstGeom prst="homePlate">
            <a:avLst/>
          </a:prstGeom>
          <a:solidFill>
            <a:schemeClr val="tx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JULY</a:t>
            </a:r>
          </a:p>
        </p:txBody>
      </p:sp>
      <p:sp>
        <p:nvSpPr>
          <p:cNvPr id="3" name="Pentagon 2"/>
          <p:cNvSpPr/>
          <p:nvPr/>
        </p:nvSpPr>
        <p:spPr>
          <a:xfrm>
            <a:off x="457199" y="2856046"/>
            <a:ext cx="1625601" cy="578238"/>
          </a:xfrm>
          <a:prstGeom prst="homePlate">
            <a:avLst/>
          </a:prstGeom>
          <a:solidFill>
            <a:schemeClr val="accent6">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JUNE</a:t>
            </a:r>
          </a:p>
        </p:txBody>
      </p:sp>
      <p:sp>
        <p:nvSpPr>
          <p:cNvPr id="2" name="Slide Number Placeholder 1"/>
          <p:cNvSpPr>
            <a:spLocks noGrp="1"/>
          </p:cNvSpPr>
          <p:nvPr>
            <p:ph type="sldNum" sz="quarter" idx="12"/>
          </p:nvPr>
        </p:nvSpPr>
        <p:spPr>
          <a:xfrm>
            <a:off x="6901784" y="6442075"/>
            <a:ext cx="2133600" cy="365125"/>
          </a:xfrm>
        </p:spPr>
        <p:txBody>
          <a:bodyPr/>
          <a:lstStyle/>
          <a:p>
            <a:fld id="{95D63132-0251-5741-8FDE-F7B2B1A6CC75}" type="slidenum">
              <a:rPr lang="en-US" smtClean="0"/>
              <a:t>5</a:t>
            </a:fld>
            <a:endParaRPr lang="en-US" dirty="0"/>
          </a:p>
        </p:txBody>
      </p:sp>
      <p:sp>
        <p:nvSpPr>
          <p:cNvPr id="53" name="Rectangular Callout 52"/>
          <p:cNvSpPr/>
          <p:nvPr/>
        </p:nvSpPr>
        <p:spPr>
          <a:xfrm>
            <a:off x="6227276" y="947893"/>
            <a:ext cx="2808108" cy="1467040"/>
          </a:xfrm>
          <a:prstGeom prst="wedgeRectCallout">
            <a:avLst>
              <a:gd name="adj1" fmla="val 22221"/>
              <a:gd name="adj2" fmla="val 78324"/>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a:buFont typeface="Arial" panose="020B0604020202020204" pitchFamily="34" charset="0"/>
              <a:buChar char="•"/>
            </a:pPr>
            <a:r>
              <a:rPr lang="en-US" sz="1300" dirty="0"/>
              <a:t>Setup User Access Groups so that an Outlook email distribution List can be used</a:t>
            </a:r>
          </a:p>
          <a:p>
            <a:pPr marL="285750" lvl="0" indent="-285750">
              <a:buFont typeface="Arial" panose="020B0604020202020204" pitchFamily="34" charset="0"/>
              <a:buChar char="•"/>
            </a:pPr>
            <a:r>
              <a:rPr lang="en-US" sz="1300" dirty="0"/>
              <a:t>If/Then Logic</a:t>
            </a:r>
          </a:p>
          <a:p>
            <a:pPr marL="285750" indent="-285750">
              <a:buFont typeface="Arial" panose="020B0604020202020204" pitchFamily="34" charset="0"/>
              <a:buChar char="•"/>
            </a:pPr>
            <a:r>
              <a:rPr lang="en-US" sz="1300" dirty="0"/>
              <a:t>Provide automated linkages between HR Smart and LEAF</a:t>
            </a:r>
          </a:p>
        </p:txBody>
      </p:sp>
      <p:sp>
        <p:nvSpPr>
          <p:cNvPr id="62" name="Rectangular Callout 61"/>
          <p:cNvSpPr/>
          <p:nvPr/>
        </p:nvSpPr>
        <p:spPr>
          <a:xfrm>
            <a:off x="1392195" y="3854649"/>
            <a:ext cx="3139523" cy="1201599"/>
          </a:xfrm>
          <a:prstGeom prst="wedgeRectCallout">
            <a:avLst>
              <a:gd name="adj1" fmla="val -21572"/>
              <a:gd name="adj2" fmla="val -89137"/>
            </a:avLst>
          </a:prstGeom>
          <a:solidFill>
            <a:schemeClr val="tx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300" dirty="0"/>
              <a:t>Dev and Pre-Prod Migrated to VA Enterprise Cloud</a:t>
            </a:r>
          </a:p>
          <a:p>
            <a:pPr marL="285750" indent="-285750">
              <a:buFont typeface="Arial" panose="020B0604020202020204" pitchFamily="34" charset="0"/>
              <a:buChar char="•"/>
            </a:pPr>
            <a:r>
              <a:rPr lang="en-US" sz="1300" dirty="0"/>
              <a:t>ATO remediation work completed</a:t>
            </a:r>
          </a:p>
          <a:p>
            <a:pPr marL="285750" indent="-285750">
              <a:buFont typeface="Arial" panose="020B0604020202020204" pitchFamily="34" charset="0"/>
              <a:buChar char="•"/>
            </a:pPr>
            <a:r>
              <a:rPr lang="en-US" sz="1300" dirty="0"/>
              <a:t>LEAF-S</a:t>
            </a:r>
          </a:p>
        </p:txBody>
      </p:sp>
      <p:sp>
        <p:nvSpPr>
          <p:cNvPr id="65" name="Rectangle 64"/>
          <p:cNvSpPr/>
          <p:nvPr/>
        </p:nvSpPr>
        <p:spPr>
          <a:xfrm>
            <a:off x="2069916" y="44481"/>
            <a:ext cx="6119044" cy="369332"/>
          </a:xfrm>
          <a:prstGeom prst="rect">
            <a:avLst/>
          </a:prstGeom>
        </p:spPr>
        <p:txBody>
          <a:bodyPr wrap="square">
            <a:spAutoFit/>
          </a:bodyPr>
          <a:lstStyle/>
          <a:p>
            <a:r>
              <a:rPr lang="en-US" b="1" i="1" dirty="0">
                <a:solidFill>
                  <a:schemeClr val="bg1"/>
                </a:solidFill>
                <a:ea typeface="Helvetica" charset="0"/>
                <a:cs typeface="Helvetica" charset="0"/>
              </a:rPr>
              <a:t>Backlog LEAF 2018</a:t>
            </a:r>
            <a:endParaRPr lang="en-US" i="1" dirty="0">
              <a:solidFill>
                <a:schemeClr val="bg1"/>
              </a:solidFill>
              <a:ea typeface="Helvetica" charset="0"/>
              <a:cs typeface="Helvetica" charset="0"/>
            </a:endParaRPr>
          </a:p>
        </p:txBody>
      </p:sp>
      <p:sp>
        <p:nvSpPr>
          <p:cNvPr id="34" name="Rectangular Callout 33"/>
          <p:cNvSpPr/>
          <p:nvPr/>
        </p:nvSpPr>
        <p:spPr>
          <a:xfrm>
            <a:off x="5095876" y="3854649"/>
            <a:ext cx="3502024" cy="1442506"/>
          </a:xfrm>
          <a:prstGeom prst="wedgeRectCallout">
            <a:avLst>
              <a:gd name="adj1" fmla="val -21572"/>
              <a:gd name="adj2" fmla="val -89137"/>
            </a:avLst>
          </a:prstGeom>
          <a:solidFill>
            <a:schemeClr val="tx2">
              <a:lumMod val="60000"/>
              <a:lumOff val="4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300" dirty="0"/>
              <a:t>Completing transition to </a:t>
            </a:r>
            <a:br>
              <a:rPr lang="en-US" sz="1300" dirty="0"/>
            </a:br>
            <a:r>
              <a:rPr lang="en-US" sz="1300" dirty="0"/>
              <a:t>VA Enterprise Cloud</a:t>
            </a:r>
          </a:p>
          <a:p>
            <a:pPr marL="285750" indent="-285750">
              <a:buFont typeface="Arial" panose="020B0604020202020204" pitchFamily="34" charset="0"/>
              <a:buChar char="•"/>
            </a:pPr>
            <a:r>
              <a:rPr lang="en-US" sz="1300" dirty="0"/>
              <a:t>Flexibility to route to one, multiples or all </a:t>
            </a:r>
          </a:p>
          <a:p>
            <a:pPr marL="285750" indent="-285750">
              <a:buFont typeface="Arial" panose="020B0604020202020204" pitchFamily="34" charset="0"/>
              <a:buChar char="•"/>
            </a:pPr>
            <a:r>
              <a:rPr lang="en-US" sz="1300" dirty="0"/>
              <a:t>Ability to modify auto-generated email</a:t>
            </a:r>
          </a:p>
          <a:p>
            <a:pPr marL="285750" indent="-285750">
              <a:buFont typeface="Arial" panose="020B0604020202020204" pitchFamily="34" charset="0"/>
              <a:buChar char="•"/>
            </a:pPr>
            <a:r>
              <a:rPr lang="en-US" sz="1300" dirty="0"/>
              <a:t>Auto-generate Email Reminders which respond to Due Dates set </a:t>
            </a:r>
          </a:p>
        </p:txBody>
      </p:sp>
      <p:sp>
        <p:nvSpPr>
          <p:cNvPr id="32" name="Rectangular Callout 31"/>
          <p:cNvSpPr/>
          <p:nvPr/>
        </p:nvSpPr>
        <p:spPr>
          <a:xfrm flipH="1">
            <a:off x="2962127" y="1155699"/>
            <a:ext cx="3085976" cy="1259233"/>
          </a:xfrm>
          <a:prstGeom prst="wedgeRectCallout">
            <a:avLst>
              <a:gd name="adj1" fmla="val -20833"/>
              <a:gd name="adj2" fmla="val 91905"/>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300" dirty="0"/>
          </a:p>
        </p:txBody>
      </p:sp>
      <p:sp>
        <p:nvSpPr>
          <p:cNvPr id="51" name="Rectangular Callout 50"/>
          <p:cNvSpPr/>
          <p:nvPr/>
        </p:nvSpPr>
        <p:spPr>
          <a:xfrm>
            <a:off x="2971800" y="955941"/>
            <a:ext cx="3076303" cy="1467040"/>
          </a:xfrm>
          <a:prstGeom prst="wedgeRectCallout">
            <a:avLst>
              <a:gd name="adj1" fmla="val -20833"/>
              <a:gd name="adj2" fmla="val 91905"/>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300" dirty="0"/>
              <a:t>Prod is migrated to VA Enterprise Cloud</a:t>
            </a:r>
          </a:p>
          <a:p>
            <a:pPr marL="285750" indent="-285750">
              <a:buFont typeface="Arial" panose="020B0604020202020204" pitchFamily="34" charset="0"/>
              <a:buChar char="•"/>
            </a:pPr>
            <a:r>
              <a:rPr lang="en-US" sz="1300" dirty="0"/>
              <a:t>ATO submitted for VAEC</a:t>
            </a:r>
            <a:br>
              <a:rPr lang="en-US" sz="1300" dirty="0"/>
            </a:br>
            <a:r>
              <a:rPr lang="en-US" sz="1300" dirty="0"/>
              <a:t>Duplicate/Clone Forms functionality</a:t>
            </a:r>
          </a:p>
          <a:p>
            <a:pPr marL="285750" indent="-285750">
              <a:buFont typeface="Arial" panose="020B0604020202020204" pitchFamily="34" charset="0"/>
              <a:buChar char="•"/>
            </a:pPr>
            <a:r>
              <a:rPr lang="en-US" sz="1300" dirty="0"/>
              <a:t>Flexibility to route to one, multiples or all  </a:t>
            </a:r>
          </a:p>
        </p:txBody>
      </p:sp>
      <p:sp>
        <p:nvSpPr>
          <p:cNvPr id="6" name="Rectangle 5"/>
          <p:cNvSpPr/>
          <p:nvPr/>
        </p:nvSpPr>
        <p:spPr>
          <a:xfrm>
            <a:off x="317500" y="5334390"/>
            <a:ext cx="8407400" cy="1292662"/>
          </a:xfrm>
          <a:prstGeom prst="rect">
            <a:avLst/>
          </a:prstGeom>
        </p:spPr>
        <p:txBody>
          <a:bodyPr wrap="square">
            <a:spAutoFit/>
          </a:bodyPr>
          <a:lstStyle/>
          <a:p>
            <a:pPr algn="ctr"/>
            <a:r>
              <a:rPr lang="en-US" b="1" dirty="0">
                <a:solidFill>
                  <a:schemeClr val="bg1"/>
                </a:solidFill>
              </a:rPr>
              <a:t>ONGOING</a:t>
            </a:r>
            <a:r>
              <a:rPr lang="en-US" dirty="0">
                <a:solidFill>
                  <a:schemeClr val="bg1"/>
                </a:solidFill>
              </a:rPr>
              <a:t/>
            </a:r>
            <a:br>
              <a:rPr lang="en-US" dirty="0">
                <a:solidFill>
                  <a:schemeClr val="bg1"/>
                </a:solidFill>
              </a:rPr>
            </a:br>
            <a:endParaRPr lang="en-US" sz="700" dirty="0">
              <a:solidFill>
                <a:schemeClr val="bg1"/>
              </a:solidFill>
            </a:endParaRPr>
          </a:p>
          <a:p>
            <a:pPr algn="ctr"/>
            <a:r>
              <a:rPr lang="en-US" sz="1700" b="1" dirty="0">
                <a:solidFill>
                  <a:schemeClr val="bg1"/>
                </a:solidFill>
              </a:rPr>
              <a:t>Bug Squishing  |  Testing Automation  |  Code refactoring and User Interface update</a:t>
            </a:r>
          </a:p>
          <a:p>
            <a:pPr algn="ctr"/>
            <a:endParaRPr lang="en-US" sz="1700" b="1" dirty="0">
              <a:solidFill>
                <a:schemeClr val="bg1"/>
              </a:solidFill>
            </a:endParaRPr>
          </a:p>
        </p:txBody>
      </p:sp>
      <p:sp>
        <p:nvSpPr>
          <p:cNvPr id="5" name="Isosceles Triangle 4">
            <a:extLst>
              <a:ext uri="{FF2B5EF4-FFF2-40B4-BE49-F238E27FC236}">
                <a16:creationId xmlns:a16="http://schemas.microsoft.com/office/drawing/2014/main" xmlns="" id="{20BE4061-00A9-4CFE-BB2B-9D9997638A07}"/>
              </a:ext>
            </a:extLst>
          </p:cNvPr>
          <p:cNvSpPr/>
          <p:nvPr/>
        </p:nvSpPr>
        <p:spPr>
          <a:xfrm rot="10800000">
            <a:off x="1889391" y="2394047"/>
            <a:ext cx="669455" cy="578237"/>
          </a:xfrm>
          <a:prstGeom prst="triangle">
            <a:avLst>
              <a:gd name="adj" fmla="val 50000"/>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ular Callout 14"/>
          <p:cNvSpPr/>
          <p:nvPr/>
        </p:nvSpPr>
        <p:spPr>
          <a:xfrm>
            <a:off x="457199" y="970059"/>
            <a:ext cx="2335428" cy="1452921"/>
          </a:xfrm>
          <a:prstGeom prst="wedgeRectCallout">
            <a:avLst>
              <a:gd name="adj1" fmla="val -20833"/>
              <a:gd name="adj2" fmla="val 92831"/>
            </a:avLst>
          </a:prstGeom>
          <a:solidFill>
            <a:schemeClr val="accent6">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300" dirty="0"/>
              <a:t>Secure Digital Signature functionality</a:t>
            </a:r>
          </a:p>
          <a:p>
            <a:pPr marL="285750" indent="-285750">
              <a:buFont typeface="Arial" panose="020B0604020202020204" pitchFamily="34" charset="0"/>
              <a:buChar char="•"/>
            </a:pPr>
            <a:r>
              <a:rPr lang="en-US" sz="1300" dirty="0"/>
              <a:t>ATO remediation work</a:t>
            </a:r>
          </a:p>
          <a:p>
            <a:pPr marL="285750" indent="-285750">
              <a:buFont typeface="Arial" panose="020B0604020202020204" pitchFamily="34" charset="0"/>
              <a:buChar char="•"/>
            </a:pPr>
            <a:r>
              <a:rPr lang="en-US" sz="1300" dirty="0"/>
              <a:t>Architecture finalized for migration to VA Enterprise Cloud</a:t>
            </a:r>
          </a:p>
        </p:txBody>
      </p:sp>
    </p:spTree>
    <p:extLst>
      <p:ext uri="{BB962C8B-B14F-4D97-AF65-F5344CB8AC3E}">
        <p14:creationId xmlns:p14="http://schemas.microsoft.com/office/powerpoint/2010/main" val="204291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16A282D-3693-4F25-B558-DD9D7D91FE2E}"/>
              </a:ext>
            </a:extLst>
          </p:cNvPr>
          <p:cNvSpPr>
            <a:spLocks noGrp="1"/>
          </p:cNvSpPr>
          <p:nvPr>
            <p:ph type="sldNum" sz="quarter" idx="12"/>
          </p:nvPr>
        </p:nvSpPr>
        <p:spPr/>
        <p:txBody>
          <a:bodyPr/>
          <a:lstStyle/>
          <a:p>
            <a:fld id="{95D63132-0251-5741-8FDE-F7B2B1A6CC75}" type="slidenum">
              <a:rPr lang="en-US" smtClean="0"/>
              <a:t>6</a:t>
            </a:fld>
            <a:endParaRPr lang="en-US" dirty="0"/>
          </a:p>
        </p:txBody>
      </p:sp>
      <p:sp>
        <p:nvSpPr>
          <p:cNvPr id="3" name="Title 2">
            <a:extLst>
              <a:ext uri="{FF2B5EF4-FFF2-40B4-BE49-F238E27FC236}">
                <a16:creationId xmlns:a16="http://schemas.microsoft.com/office/drawing/2014/main" xmlns="" id="{BEE30F93-7113-4E3F-AC96-F583ADFF0047}"/>
              </a:ext>
            </a:extLst>
          </p:cNvPr>
          <p:cNvSpPr>
            <a:spLocks noGrp="1"/>
          </p:cNvSpPr>
          <p:nvPr>
            <p:ph type="title"/>
          </p:nvPr>
        </p:nvSpPr>
        <p:spPr/>
        <p:txBody>
          <a:bodyPr/>
          <a:lstStyle/>
          <a:p>
            <a:r>
              <a:rPr lang="en-US" sz="2800" dirty="0">
                <a:solidFill>
                  <a:schemeClr val="accent6">
                    <a:lumMod val="10000"/>
                  </a:schemeClr>
                </a:solidFill>
              </a:rPr>
              <a:t>LEAF NATIONAL NUMBERS – July 2018</a:t>
            </a:r>
          </a:p>
        </p:txBody>
      </p:sp>
      <p:sp>
        <p:nvSpPr>
          <p:cNvPr id="5" name="Content Placeholder 4">
            <a:extLst>
              <a:ext uri="{FF2B5EF4-FFF2-40B4-BE49-F238E27FC236}">
                <a16:creationId xmlns:a16="http://schemas.microsoft.com/office/drawing/2014/main" xmlns="" id="{59142D6E-FA24-4D66-822A-EAEF5086F892}"/>
              </a:ext>
            </a:extLst>
          </p:cNvPr>
          <p:cNvSpPr txBox="1">
            <a:spLocks noGrp="1"/>
          </p:cNvSpPr>
          <p:nvPr>
            <p:ph sz="half" idx="13"/>
          </p:nvPr>
        </p:nvSpPr>
        <p:spPr>
          <a:xfrm>
            <a:off x="457200" y="1494722"/>
            <a:ext cx="8229601" cy="4198072"/>
          </a:xfrm>
          <a:prstGeom prst="rect">
            <a:avLst/>
          </a:prstGeom>
          <a:noFill/>
        </p:spPr>
        <p:txBody>
          <a:bodyPr wrap="square" rtlCol="0">
            <a:spAutoFit/>
          </a:bodyPr>
          <a:lstStyle/>
          <a:p>
            <a:pPr marL="342900" lvl="0" indent="-342900">
              <a:lnSpc>
                <a:spcPct val="120000"/>
              </a:lnSpc>
              <a:spcBef>
                <a:spcPct val="20000"/>
              </a:spcBef>
              <a:buFont typeface="Arial"/>
              <a:buChar char="•"/>
              <a:defRPr/>
            </a:pPr>
            <a:r>
              <a:rPr lang="en-US" sz="2600" dirty="0">
                <a:solidFill>
                  <a:sysClr val="windowText" lastClr="000000"/>
                </a:solidFill>
                <a:latin typeface="+mn-lt"/>
              </a:rPr>
              <a:t>307% Year-over-Year growth</a:t>
            </a:r>
          </a:p>
          <a:p>
            <a:pPr marL="642938" lvl="1" indent="-342900">
              <a:lnSpc>
                <a:spcPct val="120000"/>
              </a:lnSpc>
              <a:buFont typeface="Arial"/>
              <a:buChar char="•"/>
              <a:defRPr/>
            </a:pPr>
            <a:r>
              <a:rPr lang="en-US" sz="2600" dirty="0">
                <a:solidFill>
                  <a:sysClr val="windowText" lastClr="000000"/>
                </a:solidFill>
                <a:latin typeface="+mn-lt"/>
              </a:rPr>
              <a:t>July 17 to July 18 – 210,026 transactions</a:t>
            </a:r>
          </a:p>
          <a:p>
            <a:pPr marL="642938" lvl="1" indent="-342900">
              <a:lnSpc>
                <a:spcPct val="120000"/>
              </a:lnSpc>
              <a:buFont typeface="Arial"/>
              <a:buChar char="•"/>
              <a:defRPr/>
            </a:pPr>
            <a:r>
              <a:rPr lang="en-US" sz="2600" dirty="0">
                <a:solidFill>
                  <a:sysClr val="windowText" lastClr="000000"/>
                </a:solidFill>
                <a:latin typeface="+mn-lt"/>
              </a:rPr>
              <a:t>July 16 to July 17 – 68,412 transactions</a:t>
            </a:r>
          </a:p>
          <a:p>
            <a:pPr marL="342900" indent="-342900">
              <a:lnSpc>
                <a:spcPct val="120000"/>
              </a:lnSpc>
              <a:defRPr/>
            </a:pPr>
            <a:r>
              <a:rPr lang="en-US" sz="2600" dirty="0">
                <a:solidFill>
                  <a:sysClr val="windowText" lastClr="000000"/>
                </a:solidFill>
                <a:latin typeface="+mn-lt"/>
              </a:rPr>
              <a:t>Over 50 medical centers and program offices</a:t>
            </a:r>
          </a:p>
          <a:p>
            <a:pPr marL="342900" indent="-342900">
              <a:lnSpc>
                <a:spcPct val="120000"/>
              </a:lnSpc>
              <a:defRPr/>
            </a:pPr>
            <a:r>
              <a:rPr lang="en-US" sz="2600" dirty="0">
                <a:solidFill>
                  <a:sysClr val="windowText" lastClr="000000"/>
                </a:solidFill>
                <a:latin typeface="+mn-lt"/>
              </a:rPr>
              <a:t>Over 24,500 active monthly users</a:t>
            </a:r>
          </a:p>
          <a:p>
            <a:pPr marL="285750" indent="-285750">
              <a:buFont typeface="Arial" panose="020B0604020202020204" pitchFamily="34" charset="0"/>
              <a:buChar char="•"/>
            </a:pPr>
            <a:r>
              <a:rPr lang="en-US" sz="2600" dirty="0">
                <a:solidFill>
                  <a:sysClr val="windowText" lastClr="000000"/>
                </a:solidFill>
                <a:latin typeface="+mn-lt"/>
              </a:rPr>
              <a:t>Over 1,128 total form types</a:t>
            </a:r>
          </a:p>
          <a:p>
            <a:pPr marL="285750" indent="-285750">
              <a:buFont typeface="Arial" panose="020B0604020202020204" pitchFamily="34" charset="0"/>
              <a:buChar char="•"/>
            </a:pPr>
            <a:r>
              <a:rPr lang="en-US" sz="2600" dirty="0">
                <a:solidFill>
                  <a:sysClr val="windowText" lastClr="000000"/>
                </a:solidFill>
                <a:latin typeface="+mn-lt"/>
              </a:rPr>
              <a:t>Over 1,085 LEAF Portals</a:t>
            </a:r>
          </a:p>
          <a:p>
            <a:pPr marL="285750" indent="-285750">
              <a:buFont typeface="Arial" panose="020B0604020202020204" pitchFamily="34" charset="0"/>
              <a:buChar char="•"/>
            </a:pPr>
            <a:endParaRPr lang="en-US" sz="2300" dirty="0"/>
          </a:p>
        </p:txBody>
      </p:sp>
    </p:spTree>
    <p:extLst>
      <p:ext uri="{BB962C8B-B14F-4D97-AF65-F5344CB8AC3E}">
        <p14:creationId xmlns:p14="http://schemas.microsoft.com/office/powerpoint/2010/main" val="37286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5D63132-0251-5741-8FDE-F7B2B1A6CC75}" type="slidenum">
              <a:rPr lang="en-US" smtClean="0">
                <a:solidFill>
                  <a:srgbClr val="A6A8AC"/>
                </a:solidFill>
              </a:rPr>
              <a:pPr/>
              <a:t>7</a:t>
            </a:fld>
            <a:endParaRPr lang="en-US" dirty="0">
              <a:solidFill>
                <a:srgbClr val="A6A8AC"/>
              </a:solidFill>
            </a:endParaRPr>
          </a:p>
        </p:txBody>
      </p:sp>
      <p:pic>
        <p:nvPicPr>
          <p:cNvPr id="7" name="Content Placeholder 3" descr="map-u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54" y="388087"/>
            <a:ext cx="8763000" cy="5410200"/>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66943">
            <a:off x="2170680" y="4850138"/>
            <a:ext cx="1069302" cy="844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67" y="5004271"/>
            <a:ext cx="10287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037054" y="6438808"/>
            <a:ext cx="1981200" cy="3810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25" y="5181600"/>
            <a:ext cx="115887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54854" y="4928428"/>
            <a:ext cx="2286000" cy="276999"/>
          </a:xfrm>
          <a:prstGeom prst="rect">
            <a:avLst/>
          </a:prstGeom>
          <a:noFill/>
        </p:spPr>
        <p:txBody>
          <a:bodyPr wrap="square" rtlCol="0">
            <a:spAutoFit/>
          </a:bodyPr>
          <a:lstStyle/>
          <a:p>
            <a:r>
              <a:rPr lang="en-US" sz="1200" b="1" dirty="0">
                <a:solidFill>
                  <a:prstClr val="black"/>
                </a:solidFill>
                <a:latin typeface="Calibri"/>
              </a:rPr>
              <a:t>1,001 – 4,999 annual requests </a:t>
            </a:r>
          </a:p>
        </p:txBody>
      </p:sp>
      <p:sp>
        <p:nvSpPr>
          <p:cNvPr id="14" name="TextBox 13"/>
          <p:cNvSpPr txBox="1"/>
          <p:nvPr/>
        </p:nvSpPr>
        <p:spPr>
          <a:xfrm>
            <a:off x="228600" y="5209401"/>
            <a:ext cx="2286000" cy="276999"/>
          </a:xfrm>
          <a:prstGeom prst="rect">
            <a:avLst/>
          </a:prstGeom>
          <a:noFill/>
        </p:spPr>
        <p:txBody>
          <a:bodyPr wrap="square" rtlCol="0">
            <a:spAutoFit/>
          </a:bodyPr>
          <a:lstStyle/>
          <a:p>
            <a:r>
              <a:rPr lang="en-US" sz="1200" b="1" dirty="0">
                <a:solidFill>
                  <a:prstClr val="black"/>
                </a:solidFill>
                <a:latin typeface="Calibri"/>
              </a:rPr>
              <a:t>&lt; 1,000 annual requests </a:t>
            </a:r>
          </a:p>
        </p:txBody>
      </p:sp>
      <p:pic>
        <p:nvPicPr>
          <p:cNvPr id="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6" y="4920878"/>
            <a:ext cx="280987"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Oval 15"/>
          <p:cNvSpPr/>
          <p:nvPr/>
        </p:nvSpPr>
        <p:spPr>
          <a:xfrm>
            <a:off x="111663" y="5257800"/>
            <a:ext cx="162115" cy="168787"/>
          </a:xfrm>
          <a:prstGeom prst="ellipse">
            <a:avLst/>
          </a:prstGeom>
          <a:solidFill>
            <a:srgbClr val="CCFFCC"/>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 name="TextBox 18"/>
          <p:cNvSpPr txBox="1"/>
          <p:nvPr/>
        </p:nvSpPr>
        <p:spPr>
          <a:xfrm>
            <a:off x="-15875" y="1828800"/>
            <a:ext cx="601226" cy="253916"/>
          </a:xfrm>
          <a:prstGeom prst="rect">
            <a:avLst/>
          </a:prstGeom>
          <a:noFill/>
        </p:spPr>
        <p:txBody>
          <a:bodyPr wrap="square" rtlCol="0">
            <a:spAutoFit/>
          </a:bodyPr>
          <a:lstStyle/>
          <a:p>
            <a:r>
              <a:rPr lang="en-US" sz="1050" dirty="0">
                <a:solidFill>
                  <a:prstClr val="black"/>
                </a:solidFill>
                <a:latin typeface="Calibri"/>
              </a:rPr>
              <a:t>Mather </a:t>
            </a:r>
          </a:p>
        </p:txBody>
      </p:sp>
      <p:sp>
        <p:nvSpPr>
          <p:cNvPr id="21" name="TextBox 20"/>
          <p:cNvSpPr txBox="1"/>
          <p:nvPr/>
        </p:nvSpPr>
        <p:spPr>
          <a:xfrm>
            <a:off x="381000" y="2288324"/>
            <a:ext cx="769088" cy="253916"/>
          </a:xfrm>
          <a:prstGeom prst="rect">
            <a:avLst/>
          </a:prstGeom>
          <a:noFill/>
        </p:spPr>
        <p:txBody>
          <a:bodyPr wrap="square" rtlCol="0">
            <a:spAutoFit/>
          </a:bodyPr>
          <a:lstStyle/>
          <a:p>
            <a:r>
              <a:rPr lang="en-US" sz="1050" dirty="0">
                <a:solidFill>
                  <a:prstClr val="white"/>
                </a:solidFill>
                <a:latin typeface="Calibri"/>
              </a:rPr>
              <a:t>Martinez</a:t>
            </a:r>
          </a:p>
        </p:txBody>
      </p:sp>
      <p:sp>
        <p:nvSpPr>
          <p:cNvPr id="23" name="TextBox 22"/>
          <p:cNvSpPr txBox="1"/>
          <p:nvPr/>
        </p:nvSpPr>
        <p:spPr>
          <a:xfrm>
            <a:off x="-55136" y="3035367"/>
            <a:ext cx="872271" cy="253916"/>
          </a:xfrm>
          <a:prstGeom prst="rect">
            <a:avLst/>
          </a:prstGeom>
          <a:noFill/>
        </p:spPr>
        <p:txBody>
          <a:bodyPr wrap="square" rtlCol="0">
            <a:spAutoFit/>
          </a:bodyPr>
          <a:lstStyle/>
          <a:p>
            <a:r>
              <a:rPr lang="en-US" sz="1050" dirty="0">
                <a:solidFill>
                  <a:prstClr val="black"/>
                </a:solidFill>
                <a:latin typeface="Calibri"/>
              </a:rPr>
              <a:t>Loma Linda</a:t>
            </a:r>
          </a:p>
        </p:txBody>
      </p:sp>
      <p:pic>
        <p:nvPicPr>
          <p:cNvPr id="24"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260" y="3045665"/>
            <a:ext cx="28575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34063" y="3273261"/>
            <a:ext cx="834334" cy="246221"/>
          </a:xfrm>
          <a:prstGeom prst="rect">
            <a:avLst/>
          </a:prstGeom>
          <a:noFill/>
        </p:spPr>
        <p:txBody>
          <a:bodyPr wrap="square" rtlCol="0">
            <a:spAutoFit/>
          </a:bodyPr>
          <a:lstStyle/>
          <a:p>
            <a:r>
              <a:rPr lang="en-US" sz="1000" dirty="0">
                <a:solidFill>
                  <a:prstClr val="black"/>
                </a:solidFill>
                <a:latin typeface="Calibri"/>
              </a:rPr>
              <a:t>Long Beach</a:t>
            </a:r>
          </a:p>
        </p:txBody>
      </p:sp>
      <p:sp>
        <p:nvSpPr>
          <p:cNvPr id="27" name="TextBox 26"/>
          <p:cNvSpPr txBox="1"/>
          <p:nvPr/>
        </p:nvSpPr>
        <p:spPr>
          <a:xfrm>
            <a:off x="1203325" y="3637214"/>
            <a:ext cx="822213" cy="253916"/>
          </a:xfrm>
          <a:prstGeom prst="rect">
            <a:avLst/>
          </a:prstGeom>
          <a:noFill/>
        </p:spPr>
        <p:txBody>
          <a:bodyPr wrap="square" rtlCol="0">
            <a:spAutoFit/>
          </a:bodyPr>
          <a:lstStyle/>
          <a:p>
            <a:r>
              <a:rPr lang="en-US" sz="1050" dirty="0">
                <a:solidFill>
                  <a:prstClr val="white"/>
                </a:solidFill>
                <a:latin typeface="Calibri"/>
              </a:rPr>
              <a:t>San Diego</a:t>
            </a:r>
          </a:p>
        </p:txBody>
      </p:sp>
      <p:sp>
        <p:nvSpPr>
          <p:cNvPr id="28" name="TextBox 27"/>
          <p:cNvSpPr txBox="1"/>
          <p:nvPr/>
        </p:nvSpPr>
        <p:spPr>
          <a:xfrm>
            <a:off x="685800" y="2057400"/>
            <a:ext cx="838200" cy="255449"/>
          </a:xfrm>
          <a:prstGeom prst="rect">
            <a:avLst/>
          </a:prstGeom>
          <a:noFill/>
        </p:spPr>
        <p:txBody>
          <a:bodyPr wrap="square" rtlCol="0">
            <a:spAutoFit/>
          </a:bodyPr>
          <a:lstStyle/>
          <a:p>
            <a:r>
              <a:rPr lang="en-US" sz="1050" dirty="0">
                <a:solidFill>
                  <a:prstClr val="white"/>
                </a:solidFill>
                <a:latin typeface="Calibri"/>
              </a:rPr>
              <a:t>Sacramento</a:t>
            </a:r>
          </a:p>
        </p:txBody>
      </p:sp>
      <p:pic>
        <p:nvPicPr>
          <p:cNvPr id="29"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214" y="2134376"/>
            <a:ext cx="26193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1497856" y="2613037"/>
            <a:ext cx="563998" cy="253916"/>
          </a:xfrm>
          <a:prstGeom prst="rect">
            <a:avLst/>
          </a:prstGeom>
          <a:noFill/>
        </p:spPr>
        <p:txBody>
          <a:bodyPr wrap="square" rtlCol="0">
            <a:spAutoFit/>
          </a:bodyPr>
          <a:lstStyle/>
          <a:p>
            <a:r>
              <a:rPr lang="en-US" sz="1050" dirty="0">
                <a:solidFill>
                  <a:prstClr val="white"/>
                </a:solidFill>
                <a:latin typeface="Calibri"/>
              </a:rPr>
              <a:t>Reno</a:t>
            </a:r>
          </a:p>
        </p:txBody>
      </p:sp>
      <p:pic>
        <p:nvPicPr>
          <p:cNvPr id="3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1242" y="2593945"/>
            <a:ext cx="28575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1279525" y="2971800"/>
            <a:ext cx="752341" cy="253916"/>
          </a:xfrm>
          <a:prstGeom prst="rect">
            <a:avLst/>
          </a:prstGeom>
          <a:noFill/>
        </p:spPr>
        <p:txBody>
          <a:bodyPr wrap="square" rtlCol="0">
            <a:spAutoFit/>
          </a:bodyPr>
          <a:lstStyle/>
          <a:p>
            <a:r>
              <a:rPr lang="en-US" sz="1050" dirty="0">
                <a:solidFill>
                  <a:prstClr val="white"/>
                </a:solidFill>
                <a:latin typeface="Calibri"/>
              </a:rPr>
              <a:t>Las Vegas</a:t>
            </a:r>
          </a:p>
        </p:txBody>
      </p:sp>
      <p:pic>
        <p:nvPicPr>
          <p:cNvPr id="3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3200400"/>
            <a:ext cx="28575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1892258" y="3451111"/>
            <a:ext cx="854187" cy="253916"/>
          </a:xfrm>
          <a:prstGeom prst="rect">
            <a:avLst/>
          </a:prstGeom>
          <a:noFill/>
        </p:spPr>
        <p:txBody>
          <a:bodyPr wrap="square" rtlCol="0">
            <a:spAutoFit/>
          </a:bodyPr>
          <a:lstStyle/>
          <a:p>
            <a:pPr algn="ctr"/>
            <a:r>
              <a:rPr lang="en-US" sz="1050" dirty="0">
                <a:solidFill>
                  <a:prstClr val="white"/>
                </a:solidFill>
                <a:latin typeface="Calibri"/>
              </a:rPr>
              <a:t>Prescott</a:t>
            </a:r>
          </a:p>
        </p:txBody>
      </p:sp>
      <p:sp>
        <p:nvSpPr>
          <p:cNvPr id="36" name="TextBox 35"/>
          <p:cNvSpPr txBox="1"/>
          <p:nvPr/>
        </p:nvSpPr>
        <p:spPr>
          <a:xfrm>
            <a:off x="2040639" y="3744607"/>
            <a:ext cx="720907" cy="253916"/>
          </a:xfrm>
          <a:prstGeom prst="rect">
            <a:avLst/>
          </a:prstGeom>
          <a:noFill/>
        </p:spPr>
        <p:txBody>
          <a:bodyPr wrap="square" rtlCol="0">
            <a:spAutoFit/>
          </a:bodyPr>
          <a:lstStyle/>
          <a:p>
            <a:pPr algn="ctr"/>
            <a:r>
              <a:rPr lang="en-US" sz="1050" dirty="0">
                <a:solidFill>
                  <a:prstClr val="white"/>
                </a:solidFill>
                <a:latin typeface="Calibri"/>
              </a:rPr>
              <a:t>Phoenix</a:t>
            </a:r>
          </a:p>
        </p:txBody>
      </p:sp>
      <p:sp>
        <p:nvSpPr>
          <p:cNvPr id="38" name="TextBox 37"/>
          <p:cNvSpPr txBox="1"/>
          <p:nvPr/>
        </p:nvSpPr>
        <p:spPr>
          <a:xfrm>
            <a:off x="1257820" y="4089484"/>
            <a:ext cx="647180" cy="253916"/>
          </a:xfrm>
          <a:prstGeom prst="rect">
            <a:avLst/>
          </a:prstGeom>
          <a:noFill/>
        </p:spPr>
        <p:txBody>
          <a:bodyPr wrap="square" rtlCol="0">
            <a:spAutoFit/>
          </a:bodyPr>
          <a:lstStyle/>
          <a:p>
            <a:pPr algn="ctr"/>
            <a:r>
              <a:rPr lang="en-US" sz="1050" dirty="0">
                <a:solidFill>
                  <a:prstClr val="black"/>
                </a:solidFill>
                <a:latin typeface="Calibri"/>
              </a:rPr>
              <a:t>Tucson</a:t>
            </a:r>
          </a:p>
        </p:txBody>
      </p:sp>
      <p:pic>
        <p:nvPicPr>
          <p:cNvPr id="39"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6116" y="4038600"/>
            <a:ext cx="26193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3048000" y="2844842"/>
            <a:ext cx="740731" cy="253916"/>
          </a:xfrm>
          <a:prstGeom prst="rect">
            <a:avLst/>
          </a:prstGeom>
          <a:noFill/>
        </p:spPr>
        <p:txBody>
          <a:bodyPr wrap="square" rtlCol="0">
            <a:spAutoFit/>
          </a:bodyPr>
          <a:lstStyle/>
          <a:p>
            <a:pPr algn="ctr"/>
            <a:r>
              <a:rPr lang="en-US" sz="1050" dirty="0">
                <a:solidFill>
                  <a:prstClr val="white"/>
                </a:solidFill>
                <a:latin typeface="Calibri"/>
              </a:rPr>
              <a:t>Denver </a:t>
            </a:r>
          </a:p>
        </p:txBody>
      </p:sp>
      <p:sp>
        <p:nvSpPr>
          <p:cNvPr id="42" name="TextBox 41"/>
          <p:cNvSpPr txBox="1"/>
          <p:nvPr/>
        </p:nvSpPr>
        <p:spPr>
          <a:xfrm>
            <a:off x="4148173" y="2895600"/>
            <a:ext cx="762000" cy="253916"/>
          </a:xfrm>
          <a:prstGeom prst="rect">
            <a:avLst/>
          </a:prstGeom>
          <a:noFill/>
        </p:spPr>
        <p:txBody>
          <a:bodyPr wrap="square" rtlCol="0">
            <a:spAutoFit/>
          </a:bodyPr>
          <a:lstStyle/>
          <a:p>
            <a:pPr algn="ctr"/>
            <a:r>
              <a:rPr lang="en-US" sz="1050" dirty="0">
                <a:solidFill>
                  <a:prstClr val="white"/>
                </a:solidFill>
                <a:latin typeface="Calibri"/>
              </a:rPr>
              <a:t>Topeka</a:t>
            </a:r>
          </a:p>
        </p:txBody>
      </p:sp>
      <p:pic>
        <p:nvPicPr>
          <p:cNvPr id="43"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469" y="2908895"/>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4444351" y="3637214"/>
            <a:ext cx="931644" cy="253916"/>
          </a:xfrm>
          <a:prstGeom prst="rect">
            <a:avLst/>
          </a:prstGeom>
          <a:noFill/>
        </p:spPr>
        <p:txBody>
          <a:bodyPr wrap="square" rtlCol="0">
            <a:spAutoFit/>
          </a:bodyPr>
          <a:lstStyle/>
          <a:p>
            <a:pPr algn="ctr"/>
            <a:r>
              <a:rPr lang="en-US" sz="1050" dirty="0">
                <a:solidFill>
                  <a:prstClr val="white"/>
                </a:solidFill>
                <a:latin typeface="Calibri"/>
              </a:rPr>
              <a:t>Muskogee</a:t>
            </a:r>
          </a:p>
        </p:txBody>
      </p:sp>
      <p:sp>
        <p:nvSpPr>
          <p:cNvPr id="46" name="TextBox 45"/>
          <p:cNvSpPr txBox="1"/>
          <p:nvPr/>
        </p:nvSpPr>
        <p:spPr>
          <a:xfrm>
            <a:off x="4957349" y="3273269"/>
            <a:ext cx="695702" cy="253916"/>
          </a:xfrm>
          <a:prstGeom prst="rect">
            <a:avLst/>
          </a:prstGeom>
          <a:noFill/>
        </p:spPr>
        <p:txBody>
          <a:bodyPr wrap="square" rtlCol="0">
            <a:spAutoFit/>
          </a:bodyPr>
          <a:lstStyle/>
          <a:p>
            <a:r>
              <a:rPr lang="en-US" sz="1050" dirty="0">
                <a:solidFill>
                  <a:prstClr val="white"/>
                </a:solidFill>
                <a:latin typeface="Calibri"/>
              </a:rPr>
              <a:t>Columbia</a:t>
            </a:r>
          </a:p>
        </p:txBody>
      </p:sp>
      <p:pic>
        <p:nvPicPr>
          <p:cNvPr id="47"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7796" y="3110622"/>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5094171" y="3875542"/>
            <a:ext cx="833554" cy="253916"/>
          </a:xfrm>
          <a:prstGeom prst="rect">
            <a:avLst/>
          </a:prstGeom>
          <a:noFill/>
        </p:spPr>
        <p:txBody>
          <a:bodyPr wrap="square" rtlCol="0">
            <a:spAutoFit/>
          </a:bodyPr>
          <a:lstStyle/>
          <a:p>
            <a:r>
              <a:rPr lang="en-US" sz="1050" dirty="0">
                <a:solidFill>
                  <a:prstClr val="white"/>
                </a:solidFill>
                <a:latin typeface="Calibri"/>
              </a:rPr>
              <a:t>Fayetteville</a:t>
            </a:r>
          </a:p>
        </p:txBody>
      </p:sp>
      <p:pic>
        <p:nvPicPr>
          <p:cNvPr id="49"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7125" y="3927015"/>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8488363" y="1404119"/>
            <a:ext cx="655638" cy="553998"/>
          </a:xfrm>
          <a:prstGeom prst="rect">
            <a:avLst/>
          </a:prstGeom>
          <a:noFill/>
        </p:spPr>
        <p:txBody>
          <a:bodyPr wrap="square" rtlCol="0">
            <a:spAutoFit/>
          </a:bodyPr>
          <a:lstStyle/>
          <a:p>
            <a:r>
              <a:rPr lang="en-US" sz="1000" dirty="0">
                <a:solidFill>
                  <a:prstClr val="black"/>
                </a:solidFill>
                <a:latin typeface="Calibri"/>
              </a:rPr>
              <a:t>White River Junction</a:t>
            </a:r>
          </a:p>
        </p:txBody>
      </p:sp>
      <p:sp>
        <p:nvSpPr>
          <p:cNvPr id="52" name="TextBox 51"/>
          <p:cNvSpPr txBox="1"/>
          <p:nvPr/>
        </p:nvSpPr>
        <p:spPr>
          <a:xfrm>
            <a:off x="8224545" y="2024949"/>
            <a:ext cx="690855" cy="253916"/>
          </a:xfrm>
          <a:prstGeom prst="rect">
            <a:avLst/>
          </a:prstGeom>
          <a:noFill/>
        </p:spPr>
        <p:txBody>
          <a:bodyPr wrap="square" rtlCol="0">
            <a:spAutoFit/>
          </a:bodyPr>
          <a:lstStyle/>
          <a:p>
            <a:r>
              <a:rPr lang="en-US" sz="1050" dirty="0">
                <a:solidFill>
                  <a:prstClr val="black"/>
                </a:solidFill>
                <a:latin typeface="Calibri"/>
              </a:rPr>
              <a:t>Bronx</a:t>
            </a:r>
          </a:p>
        </p:txBody>
      </p:sp>
      <p:pic>
        <p:nvPicPr>
          <p:cNvPr id="53"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45710" y="2045809"/>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7403082" y="1651084"/>
            <a:ext cx="801190" cy="253916"/>
          </a:xfrm>
          <a:prstGeom prst="rect">
            <a:avLst/>
          </a:prstGeom>
          <a:noFill/>
        </p:spPr>
        <p:txBody>
          <a:bodyPr wrap="square" rtlCol="0">
            <a:spAutoFit/>
          </a:bodyPr>
          <a:lstStyle/>
          <a:p>
            <a:pPr algn="ctr"/>
            <a:r>
              <a:rPr lang="en-US" sz="1050" dirty="0">
                <a:solidFill>
                  <a:prstClr val="white"/>
                </a:solidFill>
                <a:latin typeface="Calibri"/>
              </a:rPr>
              <a:t>Montrose</a:t>
            </a:r>
          </a:p>
        </p:txBody>
      </p:sp>
      <p:pic>
        <p:nvPicPr>
          <p:cNvPr id="55"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6000" y="1853888"/>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8032920" y="2567996"/>
            <a:ext cx="806280" cy="253916"/>
          </a:xfrm>
          <a:prstGeom prst="rect">
            <a:avLst/>
          </a:prstGeom>
          <a:noFill/>
        </p:spPr>
        <p:txBody>
          <a:bodyPr wrap="square" rtlCol="0">
            <a:spAutoFit/>
          </a:bodyPr>
          <a:lstStyle/>
          <a:p>
            <a:r>
              <a:rPr lang="en-US" sz="1050" dirty="0">
                <a:solidFill>
                  <a:prstClr val="black"/>
                </a:solidFill>
                <a:latin typeface="Calibri"/>
              </a:rPr>
              <a:t>Baltimore</a:t>
            </a:r>
          </a:p>
        </p:txBody>
      </p:sp>
      <p:sp>
        <p:nvSpPr>
          <p:cNvPr id="57" name="TextBox 56"/>
          <p:cNvSpPr txBox="1"/>
          <p:nvPr/>
        </p:nvSpPr>
        <p:spPr>
          <a:xfrm>
            <a:off x="7820867" y="2895600"/>
            <a:ext cx="1049701" cy="253916"/>
          </a:xfrm>
          <a:prstGeom prst="rect">
            <a:avLst/>
          </a:prstGeom>
          <a:noFill/>
        </p:spPr>
        <p:txBody>
          <a:bodyPr wrap="square" rtlCol="0">
            <a:spAutoFit/>
          </a:bodyPr>
          <a:lstStyle/>
          <a:p>
            <a:r>
              <a:rPr lang="en-US" sz="1050" dirty="0">
                <a:solidFill>
                  <a:prstClr val="black"/>
                </a:solidFill>
                <a:latin typeface="Calibri"/>
              </a:rPr>
              <a:t>Washington DC</a:t>
            </a:r>
          </a:p>
        </p:txBody>
      </p:sp>
      <p:sp>
        <p:nvSpPr>
          <p:cNvPr id="59" name="TextBox 58"/>
          <p:cNvSpPr txBox="1"/>
          <p:nvPr/>
        </p:nvSpPr>
        <p:spPr>
          <a:xfrm>
            <a:off x="5823193" y="4267722"/>
            <a:ext cx="971063" cy="253916"/>
          </a:xfrm>
          <a:prstGeom prst="rect">
            <a:avLst/>
          </a:prstGeom>
          <a:noFill/>
        </p:spPr>
        <p:txBody>
          <a:bodyPr wrap="square" rtlCol="0">
            <a:spAutoFit/>
          </a:bodyPr>
          <a:lstStyle/>
          <a:p>
            <a:pPr algn="ctr"/>
            <a:r>
              <a:rPr lang="en-US" sz="1050" dirty="0">
                <a:solidFill>
                  <a:prstClr val="white"/>
                </a:solidFill>
                <a:latin typeface="Calibri"/>
              </a:rPr>
              <a:t>Montgomery</a:t>
            </a:r>
          </a:p>
        </p:txBody>
      </p:sp>
      <p:pic>
        <p:nvPicPr>
          <p:cNvPr id="6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8365" y="4148550"/>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6560003" y="4009512"/>
            <a:ext cx="675094" cy="253916"/>
          </a:xfrm>
          <a:prstGeom prst="rect">
            <a:avLst/>
          </a:prstGeom>
          <a:noFill/>
        </p:spPr>
        <p:txBody>
          <a:bodyPr wrap="square" rtlCol="0">
            <a:spAutoFit/>
          </a:bodyPr>
          <a:lstStyle/>
          <a:p>
            <a:pPr algn="ctr"/>
            <a:r>
              <a:rPr lang="en-US" sz="1050" dirty="0">
                <a:solidFill>
                  <a:prstClr val="white"/>
                </a:solidFill>
                <a:latin typeface="Calibri"/>
              </a:rPr>
              <a:t>Atlanta</a:t>
            </a:r>
          </a:p>
        </p:txBody>
      </p:sp>
      <p:pic>
        <p:nvPicPr>
          <p:cNvPr id="62"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37325" y="3815244"/>
            <a:ext cx="28098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7640337" y="5174384"/>
            <a:ext cx="678060" cy="253916"/>
          </a:xfrm>
          <a:prstGeom prst="rect">
            <a:avLst/>
          </a:prstGeom>
          <a:noFill/>
        </p:spPr>
        <p:txBody>
          <a:bodyPr wrap="square" rtlCol="0">
            <a:spAutoFit/>
          </a:bodyPr>
          <a:lstStyle/>
          <a:p>
            <a:pPr algn="ctr"/>
            <a:r>
              <a:rPr lang="en-US" sz="1050" dirty="0">
                <a:solidFill>
                  <a:prstClr val="black"/>
                </a:solidFill>
                <a:latin typeface="Calibri"/>
              </a:rPr>
              <a:t>Miami</a:t>
            </a:r>
          </a:p>
        </p:txBody>
      </p:sp>
      <p:sp>
        <p:nvSpPr>
          <p:cNvPr id="64" name="TextBox 63"/>
          <p:cNvSpPr txBox="1"/>
          <p:nvPr/>
        </p:nvSpPr>
        <p:spPr>
          <a:xfrm>
            <a:off x="6610452" y="4936123"/>
            <a:ext cx="574196" cy="261610"/>
          </a:xfrm>
          <a:prstGeom prst="rect">
            <a:avLst/>
          </a:prstGeom>
          <a:noFill/>
        </p:spPr>
        <p:txBody>
          <a:bodyPr wrap="none" rtlCol="0">
            <a:spAutoFit/>
          </a:bodyPr>
          <a:lstStyle/>
          <a:p>
            <a:r>
              <a:rPr lang="en-US" sz="1100" dirty="0">
                <a:solidFill>
                  <a:prstClr val="black"/>
                </a:solidFill>
                <a:latin typeface="Calibri"/>
              </a:rPr>
              <a:t>Tampa</a:t>
            </a:r>
          </a:p>
        </p:txBody>
      </p:sp>
      <p:sp>
        <p:nvSpPr>
          <p:cNvPr id="66" name="TextBox 65"/>
          <p:cNvSpPr txBox="1"/>
          <p:nvPr/>
        </p:nvSpPr>
        <p:spPr>
          <a:xfrm>
            <a:off x="3938068" y="3908311"/>
            <a:ext cx="694257" cy="253916"/>
          </a:xfrm>
          <a:prstGeom prst="rect">
            <a:avLst/>
          </a:prstGeom>
          <a:noFill/>
        </p:spPr>
        <p:txBody>
          <a:bodyPr wrap="square" rtlCol="0">
            <a:spAutoFit/>
          </a:bodyPr>
          <a:lstStyle/>
          <a:p>
            <a:pPr algn="ctr"/>
            <a:r>
              <a:rPr lang="en-US" sz="1050" dirty="0">
                <a:solidFill>
                  <a:prstClr val="white"/>
                </a:solidFill>
                <a:latin typeface="Calibri"/>
              </a:rPr>
              <a:t>Dallas</a:t>
            </a:r>
          </a:p>
        </p:txBody>
      </p:sp>
      <p:sp>
        <p:nvSpPr>
          <p:cNvPr id="67" name="TextBox 66"/>
          <p:cNvSpPr txBox="1"/>
          <p:nvPr/>
        </p:nvSpPr>
        <p:spPr>
          <a:xfrm>
            <a:off x="3339551" y="4095678"/>
            <a:ext cx="800446" cy="253916"/>
          </a:xfrm>
          <a:prstGeom prst="rect">
            <a:avLst/>
          </a:prstGeom>
          <a:noFill/>
        </p:spPr>
        <p:txBody>
          <a:bodyPr wrap="square" rtlCol="0">
            <a:spAutoFit/>
          </a:bodyPr>
          <a:lstStyle/>
          <a:p>
            <a:pPr algn="ctr"/>
            <a:r>
              <a:rPr lang="en-US" sz="1050" dirty="0">
                <a:solidFill>
                  <a:prstClr val="white"/>
                </a:solidFill>
                <a:latin typeface="Calibri"/>
              </a:rPr>
              <a:t>Arlington</a:t>
            </a:r>
          </a:p>
        </p:txBody>
      </p:sp>
      <p:pic>
        <p:nvPicPr>
          <p:cNvPr id="68"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1579" y="4079791"/>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TextBox 68"/>
          <p:cNvSpPr txBox="1"/>
          <p:nvPr/>
        </p:nvSpPr>
        <p:spPr>
          <a:xfrm>
            <a:off x="4369151" y="4291629"/>
            <a:ext cx="594508" cy="260294"/>
          </a:xfrm>
          <a:prstGeom prst="rect">
            <a:avLst/>
          </a:prstGeom>
          <a:noFill/>
        </p:spPr>
        <p:txBody>
          <a:bodyPr wrap="square" rtlCol="0">
            <a:spAutoFit/>
          </a:bodyPr>
          <a:lstStyle/>
          <a:p>
            <a:pPr algn="ctr"/>
            <a:r>
              <a:rPr lang="en-US" sz="1050" dirty="0">
                <a:solidFill>
                  <a:prstClr val="white"/>
                </a:solidFill>
                <a:latin typeface="Calibri"/>
              </a:rPr>
              <a:t>Temple</a:t>
            </a:r>
          </a:p>
        </p:txBody>
      </p:sp>
      <p:sp>
        <p:nvSpPr>
          <p:cNvPr id="71" name="TextBox 70"/>
          <p:cNvSpPr txBox="1"/>
          <p:nvPr/>
        </p:nvSpPr>
        <p:spPr>
          <a:xfrm>
            <a:off x="4317012" y="5392338"/>
            <a:ext cx="759012" cy="253917"/>
          </a:xfrm>
          <a:prstGeom prst="rect">
            <a:avLst/>
          </a:prstGeom>
          <a:noFill/>
        </p:spPr>
        <p:txBody>
          <a:bodyPr wrap="square" rtlCol="0">
            <a:spAutoFit/>
          </a:bodyPr>
          <a:lstStyle/>
          <a:p>
            <a:pPr algn="ctr"/>
            <a:r>
              <a:rPr lang="en-US" sz="1050" dirty="0">
                <a:solidFill>
                  <a:prstClr val="black"/>
                </a:solidFill>
                <a:latin typeface="Calibri"/>
              </a:rPr>
              <a:t>Harlingen</a:t>
            </a:r>
          </a:p>
        </p:txBody>
      </p:sp>
      <p:pic>
        <p:nvPicPr>
          <p:cNvPr id="72"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18263" y="5396508"/>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Box 72"/>
          <p:cNvSpPr txBox="1"/>
          <p:nvPr/>
        </p:nvSpPr>
        <p:spPr>
          <a:xfrm>
            <a:off x="3870325" y="4979277"/>
            <a:ext cx="942737" cy="253916"/>
          </a:xfrm>
          <a:prstGeom prst="rect">
            <a:avLst/>
          </a:prstGeom>
          <a:noFill/>
        </p:spPr>
        <p:txBody>
          <a:bodyPr wrap="square" rtlCol="0">
            <a:spAutoFit/>
          </a:bodyPr>
          <a:lstStyle/>
          <a:p>
            <a:pPr algn="ctr"/>
            <a:r>
              <a:rPr lang="en-US" sz="1050" dirty="0">
                <a:solidFill>
                  <a:prstClr val="white"/>
                </a:solidFill>
                <a:latin typeface="Calibri"/>
              </a:rPr>
              <a:t>San Antonio</a:t>
            </a:r>
          </a:p>
        </p:txBody>
      </p:sp>
      <p:sp>
        <p:nvSpPr>
          <p:cNvPr id="75" name="TextBox 74"/>
          <p:cNvSpPr txBox="1"/>
          <p:nvPr/>
        </p:nvSpPr>
        <p:spPr>
          <a:xfrm>
            <a:off x="3018590" y="4283529"/>
            <a:ext cx="641922" cy="253916"/>
          </a:xfrm>
          <a:prstGeom prst="rect">
            <a:avLst/>
          </a:prstGeom>
          <a:noFill/>
        </p:spPr>
        <p:txBody>
          <a:bodyPr wrap="square" rtlCol="0">
            <a:spAutoFit/>
          </a:bodyPr>
          <a:lstStyle/>
          <a:p>
            <a:pPr algn="ctr"/>
            <a:r>
              <a:rPr lang="en-US" sz="1050" dirty="0">
                <a:solidFill>
                  <a:prstClr val="white"/>
                </a:solidFill>
                <a:latin typeface="Calibri"/>
              </a:rPr>
              <a:t>El Paso</a:t>
            </a:r>
          </a:p>
        </p:txBody>
      </p:sp>
      <p:pic>
        <p:nvPicPr>
          <p:cNvPr id="76"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4331" y="4332174"/>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3168124" y="4594857"/>
            <a:ext cx="930801" cy="253916"/>
          </a:xfrm>
          <a:prstGeom prst="rect">
            <a:avLst/>
          </a:prstGeom>
          <a:noFill/>
        </p:spPr>
        <p:txBody>
          <a:bodyPr wrap="square" rtlCol="0">
            <a:spAutoFit/>
          </a:bodyPr>
          <a:lstStyle/>
          <a:p>
            <a:pPr algn="ctr"/>
            <a:r>
              <a:rPr lang="en-US" sz="1050" dirty="0">
                <a:solidFill>
                  <a:prstClr val="white"/>
                </a:solidFill>
                <a:latin typeface="Calibri"/>
              </a:rPr>
              <a:t>Big Springs</a:t>
            </a:r>
          </a:p>
        </p:txBody>
      </p:sp>
      <p:pic>
        <p:nvPicPr>
          <p:cNvPr id="78"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04583" y="4611532"/>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TextBox 78"/>
          <p:cNvSpPr txBox="1"/>
          <p:nvPr/>
        </p:nvSpPr>
        <p:spPr>
          <a:xfrm>
            <a:off x="5105400" y="3505166"/>
            <a:ext cx="1005667" cy="253916"/>
          </a:xfrm>
          <a:prstGeom prst="rect">
            <a:avLst/>
          </a:prstGeom>
          <a:noFill/>
        </p:spPr>
        <p:txBody>
          <a:bodyPr wrap="square" rtlCol="0">
            <a:spAutoFit/>
          </a:bodyPr>
          <a:lstStyle/>
          <a:p>
            <a:r>
              <a:rPr lang="en-US" sz="1050" dirty="0">
                <a:solidFill>
                  <a:prstClr val="white"/>
                </a:solidFill>
                <a:latin typeface="Calibri"/>
              </a:rPr>
              <a:t>Murfreesboro</a:t>
            </a:r>
          </a:p>
        </p:txBody>
      </p:sp>
      <p:sp>
        <p:nvSpPr>
          <p:cNvPr id="81" name="TextBox 80"/>
          <p:cNvSpPr txBox="1"/>
          <p:nvPr/>
        </p:nvSpPr>
        <p:spPr>
          <a:xfrm>
            <a:off x="7494470" y="3873162"/>
            <a:ext cx="823927" cy="253916"/>
          </a:xfrm>
          <a:prstGeom prst="rect">
            <a:avLst/>
          </a:prstGeom>
          <a:noFill/>
        </p:spPr>
        <p:txBody>
          <a:bodyPr wrap="square" rtlCol="0">
            <a:spAutoFit/>
          </a:bodyPr>
          <a:lstStyle/>
          <a:p>
            <a:pPr algn="ctr"/>
            <a:r>
              <a:rPr lang="en-US" sz="1050" dirty="0">
                <a:solidFill>
                  <a:prstClr val="black"/>
                </a:solidFill>
                <a:latin typeface="Calibri"/>
              </a:rPr>
              <a:t>Charleston</a:t>
            </a:r>
          </a:p>
        </p:txBody>
      </p:sp>
      <p:sp>
        <p:nvSpPr>
          <p:cNvPr id="83" name="TextBox 82"/>
          <p:cNvSpPr txBox="1"/>
          <p:nvPr/>
        </p:nvSpPr>
        <p:spPr>
          <a:xfrm>
            <a:off x="7322620" y="3344492"/>
            <a:ext cx="682285" cy="253916"/>
          </a:xfrm>
          <a:prstGeom prst="rect">
            <a:avLst/>
          </a:prstGeom>
          <a:noFill/>
        </p:spPr>
        <p:txBody>
          <a:bodyPr wrap="square" rtlCol="0">
            <a:spAutoFit/>
          </a:bodyPr>
          <a:lstStyle/>
          <a:p>
            <a:pPr algn="ctr"/>
            <a:r>
              <a:rPr lang="en-US" sz="1050" dirty="0">
                <a:solidFill>
                  <a:prstClr val="white"/>
                </a:solidFill>
                <a:latin typeface="Calibri"/>
              </a:rPr>
              <a:t>Salisbury</a:t>
            </a:r>
          </a:p>
        </p:txBody>
      </p:sp>
      <p:pic>
        <p:nvPicPr>
          <p:cNvPr id="84"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56450" y="3339712"/>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TextBox 84"/>
          <p:cNvSpPr txBox="1"/>
          <p:nvPr/>
        </p:nvSpPr>
        <p:spPr>
          <a:xfrm>
            <a:off x="6087904" y="3352800"/>
            <a:ext cx="1202453" cy="253916"/>
          </a:xfrm>
          <a:prstGeom prst="rect">
            <a:avLst/>
          </a:prstGeom>
          <a:noFill/>
        </p:spPr>
        <p:txBody>
          <a:bodyPr wrap="square" rtlCol="0">
            <a:spAutoFit/>
          </a:bodyPr>
          <a:lstStyle/>
          <a:p>
            <a:pPr algn="ctr"/>
            <a:r>
              <a:rPr lang="en-US" sz="1000" dirty="0">
                <a:solidFill>
                  <a:prstClr val="white"/>
                </a:solidFill>
                <a:latin typeface="Calibri"/>
              </a:rPr>
              <a:t>Mountain Home</a:t>
            </a:r>
          </a:p>
        </p:txBody>
      </p:sp>
      <p:pic>
        <p:nvPicPr>
          <p:cNvPr id="86"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96050" y="3505200"/>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TextBox 86"/>
          <p:cNvSpPr txBox="1"/>
          <p:nvPr/>
        </p:nvSpPr>
        <p:spPr>
          <a:xfrm>
            <a:off x="5728515" y="3199020"/>
            <a:ext cx="808810" cy="253916"/>
          </a:xfrm>
          <a:prstGeom prst="rect">
            <a:avLst/>
          </a:prstGeom>
          <a:noFill/>
        </p:spPr>
        <p:txBody>
          <a:bodyPr wrap="square" rtlCol="0">
            <a:spAutoFit/>
          </a:bodyPr>
          <a:lstStyle/>
          <a:p>
            <a:pPr algn="ctr"/>
            <a:r>
              <a:rPr lang="en-US" sz="1050" dirty="0">
                <a:solidFill>
                  <a:prstClr val="white"/>
                </a:solidFill>
                <a:latin typeface="Calibri"/>
              </a:rPr>
              <a:t>Lexington</a:t>
            </a:r>
          </a:p>
        </p:txBody>
      </p:sp>
      <p:pic>
        <p:nvPicPr>
          <p:cNvPr id="88"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0415" y="3217164"/>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6781773" y="2909871"/>
            <a:ext cx="931013" cy="246221"/>
          </a:xfrm>
          <a:prstGeom prst="rect">
            <a:avLst/>
          </a:prstGeom>
          <a:noFill/>
        </p:spPr>
        <p:txBody>
          <a:bodyPr wrap="square" rtlCol="0">
            <a:spAutoFit/>
          </a:bodyPr>
          <a:lstStyle/>
          <a:p>
            <a:pPr algn="ctr"/>
            <a:r>
              <a:rPr lang="en-US" sz="1000" dirty="0">
                <a:solidFill>
                  <a:prstClr val="white"/>
                </a:solidFill>
                <a:latin typeface="Calibri"/>
              </a:rPr>
              <a:t>Martinsburg</a:t>
            </a:r>
          </a:p>
        </p:txBody>
      </p:sp>
      <p:sp>
        <p:nvSpPr>
          <p:cNvPr id="91" name="TextBox 90"/>
          <p:cNvSpPr txBox="1"/>
          <p:nvPr/>
        </p:nvSpPr>
        <p:spPr>
          <a:xfrm>
            <a:off x="7117819" y="3064757"/>
            <a:ext cx="654581" cy="253916"/>
          </a:xfrm>
          <a:prstGeom prst="rect">
            <a:avLst/>
          </a:prstGeom>
          <a:noFill/>
        </p:spPr>
        <p:txBody>
          <a:bodyPr wrap="square" rtlCol="0">
            <a:spAutoFit/>
          </a:bodyPr>
          <a:lstStyle/>
          <a:p>
            <a:pPr algn="ctr"/>
            <a:r>
              <a:rPr lang="en-US" sz="1050" dirty="0">
                <a:solidFill>
                  <a:prstClr val="white"/>
                </a:solidFill>
                <a:latin typeface="Calibri"/>
              </a:rPr>
              <a:t>Salem</a:t>
            </a:r>
          </a:p>
        </p:txBody>
      </p:sp>
      <p:sp>
        <p:nvSpPr>
          <p:cNvPr id="93" name="TextBox 92"/>
          <p:cNvSpPr txBox="1"/>
          <p:nvPr/>
        </p:nvSpPr>
        <p:spPr>
          <a:xfrm>
            <a:off x="7979367" y="3092534"/>
            <a:ext cx="796290" cy="253916"/>
          </a:xfrm>
          <a:prstGeom prst="rect">
            <a:avLst/>
          </a:prstGeom>
          <a:noFill/>
        </p:spPr>
        <p:txBody>
          <a:bodyPr wrap="square" rtlCol="0">
            <a:spAutoFit/>
          </a:bodyPr>
          <a:lstStyle/>
          <a:p>
            <a:r>
              <a:rPr lang="en-US" sz="1050" dirty="0">
                <a:solidFill>
                  <a:prstClr val="black"/>
                </a:solidFill>
                <a:latin typeface="Calibri"/>
              </a:rPr>
              <a:t>Hampton</a:t>
            </a:r>
          </a:p>
        </p:txBody>
      </p:sp>
      <p:pic>
        <p:nvPicPr>
          <p:cNvPr id="94"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03677" y="3098758"/>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TextBox 94"/>
          <p:cNvSpPr txBox="1"/>
          <p:nvPr/>
        </p:nvSpPr>
        <p:spPr>
          <a:xfrm>
            <a:off x="7989143" y="2745088"/>
            <a:ext cx="1002457" cy="253916"/>
          </a:xfrm>
          <a:prstGeom prst="rect">
            <a:avLst/>
          </a:prstGeom>
          <a:noFill/>
        </p:spPr>
        <p:txBody>
          <a:bodyPr wrap="square" rtlCol="0">
            <a:spAutoFit/>
          </a:bodyPr>
          <a:lstStyle/>
          <a:p>
            <a:r>
              <a:rPr lang="en-US" sz="1050" dirty="0">
                <a:solidFill>
                  <a:prstClr val="black"/>
                </a:solidFill>
                <a:latin typeface="Calibri"/>
              </a:rPr>
              <a:t>Columbia</a:t>
            </a:r>
          </a:p>
        </p:txBody>
      </p:sp>
      <p:pic>
        <p:nvPicPr>
          <p:cNvPr id="96"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1904" y="2741495"/>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270125" y="990600"/>
            <a:ext cx="854361" cy="261610"/>
          </a:xfrm>
          <a:prstGeom prst="rect">
            <a:avLst/>
          </a:prstGeom>
          <a:noFill/>
        </p:spPr>
        <p:txBody>
          <a:bodyPr wrap="square" rtlCol="0">
            <a:spAutoFit/>
          </a:bodyPr>
          <a:lstStyle/>
          <a:p>
            <a:r>
              <a:rPr lang="en-US" sz="1050" dirty="0">
                <a:solidFill>
                  <a:prstClr val="white"/>
                </a:solidFill>
                <a:latin typeface="Calibri"/>
              </a:rPr>
              <a:t>Ft. Harrison</a:t>
            </a:r>
          </a:p>
        </p:txBody>
      </p:sp>
      <p:sp>
        <p:nvSpPr>
          <p:cNvPr id="100" name="Rectangle 99"/>
          <p:cNvSpPr/>
          <p:nvPr/>
        </p:nvSpPr>
        <p:spPr>
          <a:xfrm>
            <a:off x="58956" y="5949950"/>
            <a:ext cx="9008844" cy="887690"/>
          </a:xfrm>
          <a:prstGeom prst="rect">
            <a:avLst/>
          </a:prstGeom>
          <a:solidFill>
            <a:srgbClr val="B5F5B5"/>
          </a:solidFill>
          <a:ln w="25400" cap="flat" cmpd="sng" algn="ctr">
            <a:solidFill>
              <a:srgbClr val="4F81BD">
                <a:shade val="50000"/>
              </a:srgbClr>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129819" y="6019589"/>
            <a:ext cx="8962567" cy="800219"/>
          </a:xfrm>
          <a:prstGeom prst="rect">
            <a:avLst/>
          </a:prstGeom>
        </p:spPr>
        <p:txBody>
          <a:bodyPr wrap="square">
            <a:spAutoFit/>
          </a:bodyPr>
          <a:lstStyle/>
          <a:p>
            <a:pPr algn="ctr"/>
            <a:r>
              <a:rPr lang="en-US" sz="2300" dirty="0">
                <a:solidFill>
                  <a:prstClr val="black"/>
                </a:solidFill>
                <a:latin typeface="Calibri"/>
              </a:rPr>
              <a:t>LEAF is used by more than 50* facilities, and more are coming online each month.</a:t>
            </a:r>
          </a:p>
        </p:txBody>
      </p:sp>
      <p:pic>
        <p:nvPicPr>
          <p:cNvPr id="105"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19832" y="2535209"/>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04404" y="4895850"/>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2579" y="3249576"/>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 y="2288324"/>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11102" y="3482587"/>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6967" y="2694954"/>
            <a:ext cx="249237"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0" y="2667000"/>
            <a:ext cx="825660"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Chillicothe</a:t>
            </a:r>
          </a:p>
        </p:txBody>
      </p:sp>
      <p:sp>
        <p:nvSpPr>
          <p:cNvPr id="5" name="TextBox 4"/>
          <p:cNvSpPr txBox="1"/>
          <p:nvPr/>
        </p:nvSpPr>
        <p:spPr>
          <a:xfrm>
            <a:off x="6052344" y="2147713"/>
            <a:ext cx="958056"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Battle Creek</a:t>
            </a:r>
          </a:p>
        </p:txBody>
      </p:sp>
      <p:pic>
        <p:nvPicPr>
          <p:cNvPr id="1036"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90157" y="3770689"/>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TextBox 106"/>
          <p:cNvSpPr txBox="1"/>
          <p:nvPr/>
        </p:nvSpPr>
        <p:spPr>
          <a:xfrm>
            <a:off x="7014609" y="3733926"/>
            <a:ext cx="662885"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Augusta</a:t>
            </a:r>
          </a:p>
        </p:txBody>
      </p:sp>
      <p:pic>
        <p:nvPicPr>
          <p:cNvPr id="1038"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39551" y="2559022"/>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743200" y="2542239"/>
            <a:ext cx="775029"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Glendale</a:t>
            </a:r>
          </a:p>
        </p:txBody>
      </p:sp>
      <p:sp>
        <p:nvSpPr>
          <p:cNvPr id="112" name="TextBox 111"/>
          <p:cNvSpPr txBox="1"/>
          <p:nvPr/>
        </p:nvSpPr>
        <p:spPr>
          <a:xfrm>
            <a:off x="5858189" y="2956892"/>
            <a:ext cx="765210" cy="261745"/>
          </a:xfrm>
          <a:prstGeom prst="rect">
            <a:avLst/>
          </a:prstGeom>
          <a:noFill/>
        </p:spPr>
        <p:txBody>
          <a:bodyPr wrap="square" rtlCol="0">
            <a:spAutoFit/>
          </a:bodyPr>
          <a:lstStyle/>
          <a:p>
            <a:r>
              <a:rPr lang="en-US" sz="1050" dirty="0">
                <a:solidFill>
                  <a:schemeClr val="bg1"/>
                </a:solidFill>
                <a:latin typeface="Calibri" panose="020F0502020204030204" pitchFamily="34" charset="0"/>
              </a:rPr>
              <a:t>Louisville</a:t>
            </a:r>
          </a:p>
        </p:txBody>
      </p:sp>
      <p:sp>
        <p:nvSpPr>
          <p:cNvPr id="113" name="TextBox 112"/>
          <p:cNvSpPr txBox="1"/>
          <p:nvPr/>
        </p:nvSpPr>
        <p:spPr>
          <a:xfrm>
            <a:off x="2064399" y="2108284"/>
            <a:ext cx="983601"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Salt Lake City</a:t>
            </a:r>
          </a:p>
        </p:txBody>
      </p:sp>
      <p:pic>
        <p:nvPicPr>
          <p:cNvPr id="1044"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68124" y="2185124"/>
            <a:ext cx="25558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TextBox 113"/>
          <p:cNvSpPr txBox="1"/>
          <p:nvPr/>
        </p:nvSpPr>
        <p:spPr>
          <a:xfrm>
            <a:off x="3301524" y="2154315"/>
            <a:ext cx="740055"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Cheyenne</a:t>
            </a:r>
          </a:p>
        </p:txBody>
      </p:sp>
      <p:sp>
        <p:nvSpPr>
          <p:cNvPr id="116" name="TextBox 115"/>
          <p:cNvSpPr txBox="1"/>
          <p:nvPr/>
        </p:nvSpPr>
        <p:spPr>
          <a:xfrm>
            <a:off x="5585164" y="322466"/>
            <a:ext cx="3482636" cy="830997"/>
          </a:xfrm>
          <a:prstGeom prst="rect">
            <a:avLst/>
          </a:prstGeom>
          <a:noFill/>
        </p:spPr>
        <p:txBody>
          <a:bodyPr wrap="square" rtlCol="0">
            <a:spAutoFit/>
          </a:bodyPr>
          <a:lstStyle/>
          <a:p>
            <a:pPr algn="ctr"/>
            <a:r>
              <a:rPr lang="en-US" sz="2400" b="1" dirty="0">
                <a:solidFill>
                  <a:schemeClr val="accent6">
                    <a:lumMod val="10000"/>
                  </a:schemeClr>
                </a:solidFill>
              </a:rPr>
              <a:t>Geographic Footprint</a:t>
            </a:r>
          </a:p>
          <a:p>
            <a:pPr algn="ctr"/>
            <a:r>
              <a:rPr lang="en-US" sz="2400" b="1"/>
              <a:t>July 2018</a:t>
            </a:r>
            <a:endParaRPr lang="en-US" sz="2400" b="1" dirty="0"/>
          </a:p>
        </p:txBody>
      </p:sp>
      <p:sp>
        <p:nvSpPr>
          <p:cNvPr id="117" name="TextBox 116"/>
          <p:cNvSpPr txBox="1"/>
          <p:nvPr/>
        </p:nvSpPr>
        <p:spPr>
          <a:xfrm>
            <a:off x="8458200" y="1893797"/>
            <a:ext cx="653629" cy="253916"/>
          </a:xfrm>
          <a:prstGeom prst="rect">
            <a:avLst/>
          </a:prstGeom>
          <a:noFill/>
        </p:spPr>
        <p:txBody>
          <a:bodyPr wrap="square" rtlCol="0">
            <a:spAutoFit/>
          </a:bodyPr>
          <a:lstStyle/>
          <a:p>
            <a:r>
              <a:rPr lang="en-US" sz="1050" dirty="0">
                <a:solidFill>
                  <a:schemeClr val="accent6">
                    <a:lumMod val="10000"/>
                  </a:schemeClr>
                </a:solidFill>
                <a:latin typeface="Calibri" panose="020F0502020204030204" pitchFamily="34" charset="0"/>
              </a:rPr>
              <a:t>Boston</a:t>
            </a:r>
          </a:p>
        </p:txBody>
      </p:sp>
      <p:sp>
        <p:nvSpPr>
          <p:cNvPr id="118" name="TextBox 117"/>
          <p:cNvSpPr txBox="1"/>
          <p:nvPr/>
        </p:nvSpPr>
        <p:spPr>
          <a:xfrm>
            <a:off x="6007550" y="5461084"/>
            <a:ext cx="1307650" cy="253916"/>
          </a:xfrm>
          <a:prstGeom prst="rect">
            <a:avLst/>
          </a:prstGeom>
          <a:noFill/>
        </p:spPr>
        <p:txBody>
          <a:bodyPr wrap="square" rtlCol="0">
            <a:spAutoFit/>
          </a:bodyPr>
          <a:lstStyle/>
          <a:p>
            <a:r>
              <a:rPr lang="en-US" sz="1050" dirty="0">
                <a:solidFill>
                  <a:schemeClr val="accent6">
                    <a:lumMod val="10000"/>
                  </a:schemeClr>
                </a:solidFill>
                <a:latin typeface="Calibri" panose="020F0502020204030204" pitchFamily="34" charset="0"/>
              </a:rPr>
              <a:t>Honolulu</a:t>
            </a:r>
          </a:p>
        </p:txBody>
      </p:sp>
      <p:pic>
        <p:nvPicPr>
          <p:cNvPr id="3"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34637" y="1812883"/>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4338" y="704850"/>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023670" y="704850"/>
            <a:ext cx="576530"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Seattle</a:t>
            </a:r>
          </a:p>
        </p:txBody>
      </p:sp>
      <p:pic>
        <p:nvPicPr>
          <p:cNvPr id="17"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93995" y="1978893"/>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0795" y="3449624"/>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118751" y="3465100"/>
            <a:ext cx="830191" cy="253916"/>
          </a:xfrm>
          <a:prstGeom prst="rect">
            <a:avLst/>
          </a:prstGeom>
          <a:noFill/>
        </p:spPr>
        <p:txBody>
          <a:bodyPr wrap="square" rtlCol="0">
            <a:spAutoFit/>
          </a:bodyPr>
          <a:lstStyle/>
          <a:p>
            <a:r>
              <a:rPr lang="en-US" sz="1050" dirty="0">
                <a:solidFill>
                  <a:schemeClr val="accent6">
                    <a:lumMod val="10000"/>
                  </a:schemeClr>
                </a:solidFill>
                <a:latin typeface="Calibri" panose="020F0502020204030204" pitchFamily="34" charset="0"/>
              </a:rPr>
              <a:t>Los Angles</a:t>
            </a:r>
          </a:p>
        </p:txBody>
      </p:sp>
      <p:pic>
        <p:nvPicPr>
          <p:cNvPr id="22"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27725" y="5267339"/>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62458" y="2961181"/>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6250" y="4587719"/>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4519554" y="4585062"/>
            <a:ext cx="556470"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Austin</a:t>
            </a:r>
          </a:p>
        </p:txBody>
      </p:sp>
      <p:pic>
        <p:nvPicPr>
          <p:cNvPr id="1033"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01491" y="1010588"/>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65178" y="2132112"/>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18262" y="4301892"/>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02572" y="4181714"/>
            <a:ext cx="2857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Box 98"/>
          <p:cNvSpPr txBox="1"/>
          <p:nvPr/>
        </p:nvSpPr>
        <p:spPr>
          <a:xfrm>
            <a:off x="7231944" y="4191000"/>
            <a:ext cx="616656" cy="253916"/>
          </a:xfrm>
          <a:prstGeom prst="rect">
            <a:avLst/>
          </a:prstGeom>
          <a:noFill/>
        </p:spPr>
        <p:txBody>
          <a:bodyPr wrap="square" rtlCol="0">
            <a:spAutoFit/>
          </a:bodyPr>
          <a:lstStyle/>
          <a:p>
            <a:r>
              <a:rPr lang="en-US" sz="1050" dirty="0">
                <a:solidFill>
                  <a:schemeClr val="accent6">
                    <a:lumMod val="10000"/>
                  </a:schemeClr>
                </a:solidFill>
                <a:latin typeface="Calibri" panose="020F0502020204030204" pitchFamily="34" charset="0"/>
              </a:rPr>
              <a:t>Decatur</a:t>
            </a:r>
          </a:p>
        </p:txBody>
      </p:sp>
      <p:pic>
        <p:nvPicPr>
          <p:cNvPr id="7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943" y="2532021"/>
            <a:ext cx="26193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Box 96"/>
          <p:cNvSpPr txBox="1"/>
          <p:nvPr/>
        </p:nvSpPr>
        <p:spPr>
          <a:xfrm>
            <a:off x="492375" y="2498380"/>
            <a:ext cx="981435"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San Francisco</a:t>
            </a:r>
          </a:p>
        </p:txBody>
      </p:sp>
      <p:pic>
        <p:nvPicPr>
          <p:cNvPr id="108"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8217" y="5114570"/>
            <a:ext cx="26193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 name="TextBox 109"/>
          <p:cNvSpPr txBox="1"/>
          <p:nvPr/>
        </p:nvSpPr>
        <p:spPr>
          <a:xfrm>
            <a:off x="6240794" y="5105400"/>
            <a:ext cx="1018391" cy="253916"/>
          </a:xfrm>
          <a:prstGeom prst="rect">
            <a:avLst/>
          </a:prstGeom>
          <a:noFill/>
        </p:spPr>
        <p:txBody>
          <a:bodyPr wrap="square" rtlCol="0">
            <a:spAutoFit/>
          </a:bodyPr>
          <a:lstStyle/>
          <a:p>
            <a:r>
              <a:rPr lang="en-US" sz="1050" dirty="0">
                <a:solidFill>
                  <a:schemeClr val="accent6">
                    <a:lumMod val="10000"/>
                  </a:schemeClr>
                </a:solidFill>
                <a:latin typeface="Calibri" panose="020F0502020204030204" pitchFamily="34" charset="0"/>
              </a:rPr>
              <a:t>St. Petersburg</a:t>
            </a:r>
          </a:p>
        </p:txBody>
      </p:sp>
      <p:pic>
        <p:nvPicPr>
          <p:cNvPr id="111"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3382" y="3494493"/>
            <a:ext cx="26193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TextBox 114"/>
          <p:cNvSpPr txBox="1"/>
          <p:nvPr/>
        </p:nvSpPr>
        <p:spPr>
          <a:xfrm>
            <a:off x="3814817" y="3327484"/>
            <a:ext cx="985783" cy="253916"/>
          </a:xfrm>
          <a:prstGeom prst="rect">
            <a:avLst/>
          </a:prstGeom>
          <a:noFill/>
        </p:spPr>
        <p:txBody>
          <a:bodyPr wrap="square" rtlCol="0">
            <a:spAutoFit/>
          </a:bodyPr>
          <a:lstStyle/>
          <a:p>
            <a:r>
              <a:rPr lang="en-US" sz="1050" dirty="0">
                <a:solidFill>
                  <a:schemeClr val="bg1"/>
                </a:solidFill>
                <a:latin typeface="Calibri" panose="020F0502020204030204" pitchFamily="34" charset="0"/>
              </a:rPr>
              <a:t>Oklahoma City</a:t>
            </a:r>
          </a:p>
        </p:txBody>
      </p:sp>
      <p:pic>
        <p:nvPicPr>
          <p:cNvPr id="11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5333" y="2443105"/>
            <a:ext cx="261937"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 name="TextBox 119"/>
          <p:cNvSpPr txBox="1"/>
          <p:nvPr/>
        </p:nvSpPr>
        <p:spPr>
          <a:xfrm>
            <a:off x="6758100" y="2396313"/>
            <a:ext cx="785700" cy="259232"/>
          </a:xfrm>
          <a:prstGeom prst="rect">
            <a:avLst/>
          </a:prstGeom>
          <a:noFill/>
        </p:spPr>
        <p:txBody>
          <a:bodyPr wrap="square" rtlCol="0">
            <a:spAutoFit/>
          </a:bodyPr>
          <a:lstStyle/>
          <a:p>
            <a:r>
              <a:rPr lang="en-US" sz="1050" dirty="0">
                <a:solidFill>
                  <a:schemeClr val="bg1"/>
                </a:solidFill>
                <a:latin typeface="Calibri" panose="020F0502020204030204" pitchFamily="34" charset="0"/>
              </a:rPr>
              <a:t>Columbus</a:t>
            </a:r>
          </a:p>
        </p:txBody>
      </p:sp>
      <p:sp>
        <p:nvSpPr>
          <p:cNvPr id="121" name="Flowchart: Connector 120"/>
          <p:cNvSpPr/>
          <p:nvPr/>
        </p:nvSpPr>
        <p:spPr>
          <a:xfrm>
            <a:off x="49946" y="4649354"/>
            <a:ext cx="254854" cy="227446"/>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295275" y="4648200"/>
            <a:ext cx="1863367" cy="276999"/>
          </a:xfrm>
          <a:prstGeom prst="rect">
            <a:avLst/>
          </a:prstGeom>
          <a:noFill/>
        </p:spPr>
        <p:txBody>
          <a:bodyPr wrap="square" rtlCol="0">
            <a:spAutoFit/>
          </a:bodyPr>
          <a:lstStyle/>
          <a:p>
            <a:r>
              <a:rPr lang="en-US" sz="1200" b="1" dirty="0">
                <a:solidFill>
                  <a:schemeClr val="accent6">
                    <a:lumMod val="10000"/>
                  </a:schemeClr>
                </a:solidFill>
                <a:latin typeface="Calibri" panose="020F0502020204030204" pitchFamily="34" charset="0"/>
              </a:rPr>
              <a:t>5,000 + annual requests</a:t>
            </a:r>
          </a:p>
        </p:txBody>
      </p:sp>
      <p:pic>
        <p:nvPicPr>
          <p:cNvPr id="123" name="Picture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3887" y="1828800"/>
            <a:ext cx="314313" cy="287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92300" y="3733800"/>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59513" y="4828820"/>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56204" y="3123166"/>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88731" y="3870865"/>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45207" y="2892492"/>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15523" y="3946609"/>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77310" y="1404270"/>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83991" y="3424865"/>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329" y="3673034"/>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54900" y="5241726"/>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28551" y="2724078"/>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05048" y="2848197"/>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66421" y="3505200"/>
            <a:ext cx="3175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57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E32B4BD-FA89-4C81-92D7-57C7F9359F94}"/>
              </a:ext>
            </a:extLst>
          </p:cNvPr>
          <p:cNvSpPr txBox="1">
            <a:spLocks/>
          </p:cNvSpPr>
          <p:nvPr/>
        </p:nvSpPr>
        <p:spPr>
          <a:xfrm>
            <a:off x="396875" y="3640067"/>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ysClr val="windowText" lastClr="000000">
                    <a:lumMod val="75000"/>
                    <a:lumOff val="25000"/>
                  </a:sysClr>
                </a:solidFill>
                <a:effectLst/>
                <a:uLnTx/>
                <a:uFillTx/>
                <a:latin typeface="Calibri"/>
                <a:ea typeface="+mj-ea"/>
                <a:cs typeface="+mj-cs"/>
              </a:rPr>
              <a:t>EXISTING PROCESSES</a:t>
            </a:r>
          </a:p>
        </p:txBody>
      </p:sp>
      <p:sp>
        <p:nvSpPr>
          <p:cNvPr id="6" name="TextBox 5">
            <a:extLst>
              <a:ext uri="{FF2B5EF4-FFF2-40B4-BE49-F238E27FC236}">
                <a16:creationId xmlns:a16="http://schemas.microsoft.com/office/drawing/2014/main" xmlns="" id="{AF036FFE-EC03-4B4E-9754-4CD2A69162CF}"/>
              </a:ext>
            </a:extLst>
          </p:cNvPr>
          <p:cNvSpPr txBox="1"/>
          <p:nvPr/>
        </p:nvSpPr>
        <p:spPr>
          <a:xfrm>
            <a:off x="438837" y="829080"/>
            <a:ext cx="1261787" cy="707886"/>
          </a:xfrm>
          <a:prstGeom prst="rect">
            <a:avLst/>
          </a:prstGeom>
          <a:noFill/>
        </p:spPr>
        <p:txBody>
          <a:bodyPr wrap="square" rtlCol="0">
            <a:spAutoFit/>
          </a:bodyPr>
          <a:lstStyle/>
          <a:p>
            <a:r>
              <a:rPr lang="en-US" sz="2000" dirty="0">
                <a:solidFill>
                  <a:srgbClr val="005FB2"/>
                </a:solidFill>
                <a:latin typeface="Calibri"/>
              </a:rPr>
              <a:t>Travel </a:t>
            </a:r>
          </a:p>
          <a:p>
            <a:r>
              <a:rPr lang="en-US" sz="2000" dirty="0">
                <a:solidFill>
                  <a:srgbClr val="005FB2"/>
                </a:solidFill>
                <a:latin typeface="Calibri"/>
              </a:rPr>
              <a:t>Requests</a:t>
            </a:r>
          </a:p>
        </p:txBody>
      </p:sp>
      <p:sp>
        <p:nvSpPr>
          <p:cNvPr id="7" name="TextBox 6">
            <a:extLst>
              <a:ext uri="{FF2B5EF4-FFF2-40B4-BE49-F238E27FC236}">
                <a16:creationId xmlns:a16="http://schemas.microsoft.com/office/drawing/2014/main" xmlns="" id="{CF69406F-CEC4-4105-80D1-CAFE6A0946E0}"/>
              </a:ext>
            </a:extLst>
          </p:cNvPr>
          <p:cNvSpPr txBox="1"/>
          <p:nvPr/>
        </p:nvSpPr>
        <p:spPr>
          <a:xfrm>
            <a:off x="1660812" y="2251683"/>
            <a:ext cx="1178363" cy="707886"/>
          </a:xfrm>
          <a:prstGeom prst="rect">
            <a:avLst/>
          </a:prstGeom>
          <a:noFill/>
        </p:spPr>
        <p:txBody>
          <a:bodyPr wrap="square" rtlCol="0">
            <a:spAutoFit/>
          </a:bodyPr>
          <a:lstStyle/>
          <a:p>
            <a:r>
              <a:rPr lang="en-US" sz="2000" dirty="0">
                <a:solidFill>
                  <a:srgbClr val="005FB2"/>
                </a:solidFill>
                <a:latin typeface="Calibri"/>
              </a:rPr>
              <a:t>Task </a:t>
            </a:r>
          </a:p>
          <a:p>
            <a:r>
              <a:rPr lang="en-US" sz="2000" dirty="0">
                <a:solidFill>
                  <a:srgbClr val="005FB2"/>
                </a:solidFill>
                <a:latin typeface="Calibri"/>
              </a:rPr>
              <a:t>Tracking</a:t>
            </a:r>
          </a:p>
        </p:txBody>
      </p:sp>
      <p:sp>
        <p:nvSpPr>
          <p:cNvPr id="10" name="TextBox 9">
            <a:extLst>
              <a:ext uri="{FF2B5EF4-FFF2-40B4-BE49-F238E27FC236}">
                <a16:creationId xmlns:a16="http://schemas.microsoft.com/office/drawing/2014/main" xmlns="" id="{5CC4618A-AAD1-455F-B089-A4E9C40C9077}"/>
              </a:ext>
            </a:extLst>
          </p:cNvPr>
          <p:cNvSpPr txBox="1"/>
          <p:nvPr/>
        </p:nvSpPr>
        <p:spPr>
          <a:xfrm>
            <a:off x="732213" y="4559118"/>
            <a:ext cx="2151923" cy="707886"/>
          </a:xfrm>
          <a:prstGeom prst="rect">
            <a:avLst/>
          </a:prstGeom>
          <a:noFill/>
        </p:spPr>
        <p:txBody>
          <a:bodyPr wrap="square" rtlCol="0">
            <a:spAutoFit/>
          </a:bodyPr>
          <a:lstStyle/>
          <a:p>
            <a:pPr algn="ctr"/>
            <a:r>
              <a:rPr lang="en-US" sz="2000" dirty="0">
                <a:solidFill>
                  <a:srgbClr val="005FB2"/>
                </a:solidFill>
                <a:latin typeface="Calibri"/>
              </a:rPr>
              <a:t>Clinic Profile </a:t>
            </a:r>
          </a:p>
          <a:p>
            <a:pPr algn="ctr"/>
            <a:r>
              <a:rPr lang="en-US" sz="2000" dirty="0">
                <a:solidFill>
                  <a:srgbClr val="005FB2"/>
                </a:solidFill>
                <a:latin typeface="Calibri"/>
              </a:rPr>
              <a:t>Management </a:t>
            </a:r>
            <a:endParaRPr lang="en-US" sz="2000" i="1" dirty="0">
              <a:solidFill>
                <a:prstClr val="black">
                  <a:lumMod val="75000"/>
                  <a:lumOff val="25000"/>
                </a:prstClr>
              </a:solidFill>
              <a:latin typeface="Calibri"/>
            </a:endParaRPr>
          </a:p>
        </p:txBody>
      </p:sp>
      <p:sp>
        <p:nvSpPr>
          <p:cNvPr id="11" name="TextBox 10">
            <a:extLst>
              <a:ext uri="{FF2B5EF4-FFF2-40B4-BE49-F238E27FC236}">
                <a16:creationId xmlns:a16="http://schemas.microsoft.com/office/drawing/2014/main" xmlns="" id="{75E90ECC-DAA1-4CC7-8C8F-2D91AEDFFFF6}"/>
              </a:ext>
            </a:extLst>
          </p:cNvPr>
          <p:cNvSpPr txBox="1"/>
          <p:nvPr/>
        </p:nvSpPr>
        <p:spPr>
          <a:xfrm>
            <a:off x="7700311" y="1172051"/>
            <a:ext cx="1217215" cy="707886"/>
          </a:xfrm>
          <a:prstGeom prst="rect">
            <a:avLst/>
          </a:prstGeom>
          <a:noFill/>
        </p:spPr>
        <p:txBody>
          <a:bodyPr wrap="square" rtlCol="0">
            <a:spAutoFit/>
          </a:bodyPr>
          <a:lstStyle/>
          <a:p>
            <a:pPr algn="ctr"/>
            <a:r>
              <a:rPr lang="en-US" sz="2000" dirty="0">
                <a:solidFill>
                  <a:srgbClr val="005FB2"/>
                </a:solidFill>
                <a:latin typeface="Calibri"/>
              </a:rPr>
              <a:t>Org Charting</a:t>
            </a:r>
          </a:p>
        </p:txBody>
      </p:sp>
      <p:sp>
        <p:nvSpPr>
          <p:cNvPr id="12" name="TextBox 11">
            <a:extLst>
              <a:ext uri="{FF2B5EF4-FFF2-40B4-BE49-F238E27FC236}">
                <a16:creationId xmlns:a16="http://schemas.microsoft.com/office/drawing/2014/main" xmlns="" id="{31DEA596-1707-4187-AE44-1333F6B5C7BA}"/>
              </a:ext>
            </a:extLst>
          </p:cNvPr>
          <p:cNvSpPr txBox="1"/>
          <p:nvPr/>
        </p:nvSpPr>
        <p:spPr>
          <a:xfrm>
            <a:off x="6417942" y="725414"/>
            <a:ext cx="1340183" cy="707886"/>
          </a:xfrm>
          <a:prstGeom prst="rect">
            <a:avLst/>
          </a:prstGeom>
          <a:noFill/>
        </p:spPr>
        <p:txBody>
          <a:bodyPr wrap="square" rtlCol="0">
            <a:spAutoFit/>
          </a:bodyPr>
          <a:lstStyle/>
          <a:p>
            <a:pPr algn="ctr"/>
            <a:r>
              <a:rPr lang="en-US" sz="2000" dirty="0">
                <a:solidFill>
                  <a:srgbClr val="005FB2"/>
                </a:solidFill>
                <a:latin typeface="Calibri"/>
              </a:rPr>
              <a:t>Vacancy </a:t>
            </a:r>
          </a:p>
          <a:p>
            <a:pPr algn="ctr"/>
            <a:r>
              <a:rPr lang="en-US" sz="2000" dirty="0">
                <a:solidFill>
                  <a:srgbClr val="005FB2"/>
                </a:solidFill>
                <a:latin typeface="Calibri"/>
              </a:rPr>
              <a:t>Tracking</a:t>
            </a:r>
          </a:p>
        </p:txBody>
      </p:sp>
      <p:sp>
        <p:nvSpPr>
          <p:cNvPr id="13" name="TextBox 12">
            <a:extLst>
              <a:ext uri="{FF2B5EF4-FFF2-40B4-BE49-F238E27FC236}">
                <a16:creationId xmlns:a16="http://schemas.microsoft.com/office/drawing/2014/main" xmlns="" id="{709382A3-B909-4006-B4B6-0F34184886E4}"/>
              </a:ext>
            </a:extLst>
          </p:cNvPr>
          <p:cNvSpPr txBox="1"/>
          <p:nvPr/>
        </p:nvSpPr>
        <p:spPr>
          <a:xfrm>
            <a:off x="4264938" y="686726"/>
            <a:ext cx="1965153" cy="1015663"/>
          </a:xfrm>
          <a:prstGeom prst="rect">
            <a:avLst/>
          </a:prstGeom>
          <a:noFill/>
        </p:spPr>
        <p:txBody>
          <a:bodyPr wrap="square" rtlCol="0">
            <a:spAutoFit/>
          </a:bodyPr>
          <a:lstStyle/>
          <a:p>
            <a:pPr algn="ctr"/>
            <a:r>
              <a:rPr lang="en-US" sz="2000" dirty="0">
                <a:solidFill>
                  <a:srgbClr val="005FB2"/>
                </a:solidFill>
                <a:latin typeface="Calibri"/>
              </a:rPr>
              <a:t>Resource </a:t>
            </a:r>
          </a:p>
          <a:p>
            <a:pPr algn="ctr"/>
            <a:r>
              <a:rPr lang="en-US" sz="2000" dirty="0">
                <a:solidFill>
                  <a:srgbClr val="005FB2"/>
                </a:solidFill>
                <a:latin typeface="Calibri"/>
              </a:rPr>
              <a:t>Management</a:t>
            </a:r>
          </a:p>
          <a:p>
            <a:pPr algn="ctr"/>
            <a:r>
              <a:rPr lang="en-US" sz="2000" dirty="0">
                <a:solidFill>
                  <a:srgbClr val="005FB2"/>
                </a:solidFill>
                <a:latin typeface="Calibri"/>
              </a:rPr>
              <a:t>Committee</a:t>
            </a:r>
          </a:p>
        </p:txBody>
      </p:sp>
      <p:sp>
        <p:nvSpPr>
          <p:cNvPr id="14" name="TextBox 13">
            <a:extLst>
              <a:ext uri="{FF2B5EF4-FFF2-40B4-BE49-F238E27FC236}">
                <a16:creationId xmlns:a16="http://schemas.microsoft.com/office/drawing/2014/main" xmlns="" id="{30867194-FCC3-4291-B8BB-6C472D6AD242}"/>
              </a:ext>
            </a:extLst>
          </p:cNvPr>
          <p:cNvSpPr txBox="1"/>
          <p:nvPr/>
        </p:nvSpPr>
        <p:spPr>
          <a:xfrm>
            <a:off x="6230091" y="6128728"/>
            <a:ext cx="1535362" cy="400110"/>
          </a:xfrm>
          <a:prstGeom prst="rect">
            <a:avLst/>
          </a:prstGeom>
          <a:noFill/>
        </p:spPr>
        <p:txBody>
          <a:bodyPr wrap="square" rtlCol="0">
            <a:spAutoFit/>
          </a:bodyPr>
          <a:lstStyle/>
          <a:p>
            <a:r>
              <a:rPr lang="en-US" sz="2000" dirty="0">
                <a:solidFill>
                  <a:srgbClr val="005FB2"/>
                </a:solidFill>
                <a:latin typeface="Calibri"/>
              </a:rPr>
              <a:t>Informatics</a:t>
            </a:r>
          </a:p>
        </p:txBody>
      </p:sp>
      <p:sp>
        <p:nvSpPr>
          <p:cNvPr id="15" name="TextBox 14">
            <a:extLst>
              <a:ext uri="{FF2B5EF4-FFF2-40B4-BE49-F238E27FC236}">
                <a16:creationId xmlns:a16="http://schemas.microsoft.com/office/drawing/2014/main" xmlns="" id="{79323763-C4EE-46F1-8836-3ADEA866E68A}"/>
              </a:ext>
            </a:extLst>
          </p:cNvPr>
          <p:cNvSpPr txBox="1"/>
          <p:nvPr/>
        </p:nvSpPr>
        <p:spPr>
          <a:xfrm>
            <a:off x="5648383" y="4607032"/>
            <a:ext cx="1539117" cy="707886"/>
          </a:xfrm>
          <a:prstGeom prst="rect">
            <a:avLst/>
          </a:prstGeom>
          <a:noFill/>
        </p:spPr>
        <p:txBody>
          <a:bodyPr wrap="square" rtlCol="0">
            <a:spAutoFit/>
          </a:bodyPr>
          <a:lstStyle/>
          <a:p>
            <a:pPr algn="ctr"/>
            <a:r>
              <a:rPr lang="en-US" sz="2000" dirty="0">
                <a:solidFill>
                  <a:srgbClr val="005FB2"/>
                </a:solidFill>
                <a:latin typeface="Calibri"/>
              </a:rPr>
              <a:t>Public Affairs Actions</a:t>
            </a:r>
          </a:p>
        </p:txBody>
      </p:sp>
      <p:sp>
        <p:nvSpPr>
          <p:cNvPr id="16" name="TextBox 15">
            <a:extLst>
              <a:ext uri="{FF2B5EF4-FFF2-40B4-BE49-F238E27FC236}">
                <a16:creationId xmlns:a16="http://schemas.microsoft.com/office/drawing/2014/main" xmlns="" id="{382D67A7-4919-4611-8379-DE369EC51C2C}"/>
              </a:ext>
            </a:extLst>
          </p:cNvPr>
          <p:cNvSpPr txBox="1"/>
          <p:nvPr/>
        </p:nvSpPr>
        <p:spPr>
          <a:xfrm>
            <a:off x="6874052" y="5139209"/>
            <a:ext cx="2010792" cy="707886"/>
          </a:xfrm>
          <a:prstGeom prst="rect">
            <a:avLst/>
          </a:prstGeom>
          <a:noFill/>
        </p:spPr>
        <p:txBody>
          <a:bodyPr wrap="square" rtlCol="0">
            <a:spAutoFit/>
          </a:bodyPr>
          <a:lstStyle/>
          <a:p>
            <a:pPr algn="ctr"/>
            <a:r>
              <a:rPr lang="en-US" sz="2000" dirty="0">
                <a:solidFill>
                  <a:srgbClr val="005FB2"/>
                </a:solidFill>
                <a:latin typeface="Calibri"/>
              </a:rPr>
              <a:t>Space &amp; Interior</a:t>
            </a:r>
          </a:p>
          <a:p>
            <a:pPr algn="ctr"/>
            <a:r>
              <a:rPr lang="en-US" sz="2000" dirty="0">
                <a:solidFill>
                  <a:srgbClr val="005FB2"/>
                </a:solidFill>
                <a:latin typeface="Calibri"/>
              </a:rPr>
              <a:t>Design</a:t>
            </a:r>
          </a:p>
        </p:txBody>
      </p:sp>
      <p:sp>
        <p:nvSpPr>
          <p:cNvPr id="17" name="TextBox 16">
            <a:extLst>
              <a:ext uri="{FF2B5EF4-FFF2-40B4-BE49-F238E27FC236}">
                <a16:creationId xmlns:a16="http://schemas.microsoft.com/office/drawing/2014/main" xmlns="" id="{76DFBEFE-4DF5-4300-B693-D54012A35FF4}"/>
              </a:ext>
            </a:extLst>
          </p:cNvPr>
          <p:cNvSpPr txBox="1"/>
          <p:nvPr/>
        </p:nvSpPr>
        <p:spPr>
          <a:xfrm>
            <a:off x="2839175" y="2055209"/>
            <a:ext cx="1376638" cy="707886"/>
          </a:xfrm>
          <a:prstGeom prst="rect">
            <a:avLst/>
          </a:prstGeom>
          <a:noFill/>
        </p:spPr>
        <p:txBody>
          <a:bodyPr wrap="square" rtlCol="0">
            <a:spAutoFit/>
          </a:bodyPr>
          <a:lstStyle/>
          <a:p>
            <a:pPr algn="ctr"/>
            <a:r>
              <a:rPr lang="en-US" sz="2000" dirty="0">
                <a:solidFill>
                  <a:srgbClr val="005FB2"/>
                </a:solidFill>
                <a:latin typeface="Calibri"/>
              </a:rPr>
              <a:t>Special </a:t>
            </a:r>
          </a:p>
          <a:p>
            <a:pPr algn="ctr"/>
            <a:r>
              <a:rPr lang="en-US" sz="2000" dirty="0">
                <a:solidFill>
                  <a:srgbClr val="005FB2"/>
                </a:solidFill>
                <a:latin typeface="Calibri"/>
              </a:rPr>
              <a:t>Projects</a:t>
            </a:r>
          </a:p>
        </p:txBody>
      </p:sp>
      <p:sp>
        <p:nvSpPr>
          <p:cNvPr id="18" name="TextBox 17">
            <a:extLst>
              <a:ext uri="{FF2B5EF4-FFF2-40B4-BE49-F238E27FC236}">
                <a16:creationId xmlns:a16="http://schemas.microsoft.com/office/drawing/2014/main" xmlns="" id="{03FBCE71-DBDE-4332-85F0-FFB103A0E3AC}"/>
              </a:ext>
            </a:extLst>
          </p:cNvPr>
          <p:cNvSpPr txBox="1"/>
          <p:nvPr/>
        </p:nvSpPr>
        <p:spPr>
          <a:xfrm>
            <a:off x="4511675" y="2308149"/>
            <a:ext cx="1550265" cy="707886"/>
          </a:xfrm>
          <a:prstGeom prst="rect">
            <a:avLst/>
          </a:prstGeom>
          <a:noFill/>
        </p:spPr>
        <p:txBody>
          <a:bodyPr wrap="square" rtlCol="0">
            <a:spAutoFit/>
          </a:bodyPr>
          <a:lstStyle/>
          <a:p>
            <a:r>
              <a:rPr lang="en-US" sz="2000" dirty="0">
                <a:solidFill>
                  <a:srgbClr val="005FB2"/>
                </a:solidFill>
                <a:latin typeface="Calibri"/>
              </a:rPr>
              <a:t>On-boarding and Clearing</a:t>
            </a:r>
          </a:p>
        </p:txBody>
      </p:sp>
      <p:sp>
        <p:nvSpPr>
          <p:cNvPr id="19" name="TextBox 18">
            <a:extLst>
              <a:ext uri="{FF2B5EF4-FFF2-40B4-BE49-F238E27FC236}">
                <a16:creationId xmlns:a16="http://schemas.microsoft.com/office/drawing/2014/main" xmlns="" id="{89237891-1257-4E08-9BDC-98F7BAC172C0}"/>
              </a:ext>
            </a:extLst>
          </p:cNvPr>
          <p:cNvSpPr txBox="1"/>
          <p:nvPr/>
        </p:nvSpPr>
        <p:spPr>
          <a:xfrm>
            <a:off x="732213" y="1680689"/>
            <a:ext cx="3107677" cy="461665"/>
          </a:xfrm>
          <a:prstGeom prst="rect">
            <a:avLst/>
          </a:prstGeom>
          <a:noFill/>
        </p:spPr>
        <p:txBody>
          <a:bodyPr wrap="square" rtlCol="0">
            <a:spAutoFit/>
          </a:bodyPr>
          <a:lstStyle/>
          <a:p>
            <a:pPr algn="ctr"/>
            <a:r>
              <a:rPr lang="en-US" sz="2400" dirty="0">
                <a:solidFill>
                  <a:srgbClr val="04804F"/>
                </a:solidFill>
                <a:latin typeface="Calibri"/>
              </a:rPr>
              <a:t>ADMINISTRATIVE </a:t>
            </a:r>
          </a:p>
        </p:txBody>
      </p:sp>
      <p:sp>
        <p:nvSpPr>
          <p:cNvPr id="20" name="TextBox 19">
            <a:extLst>
              <a:ext uri="{FF2B5EF4-FFF2-40B4-BE49-F238E27FC236}">
                <a16:creationId xmlns:a16="http://schemas.microsoft.com/office/drawing/2014/main" xmlns="" id="{5BB96B7D-B865-4332-961E-E4B35AB20F08}"/>
              </a:ext>
            </a:extLst>
          </p:cNvPr>
          <p:cNvSpPr txBox="1"/>
          <p:nvPr/>
        </p:nvSpPr>
        <p:spPr>
          <a:xfrm>
            <a:off x="4825668" y="1818014"/>
            <a:ext cx="3107677" cy="461665"/>
          </a:xfrm>
          <a:prstGeom prst="rect">
            <a:avLst/>
          </a:prstGeom>
          <a:noFill/>
        </p:spPr>
        <p:txBody>
          <a:bodyPr wrap="square" rtlCol="0">
            <a:spAutoFit/>
          </a:bodyPr>
          <a:lstStyle/>
          <a:p>
            <a:pPr algn="ctr"/>
            <a:r>
              <a:rPr lang="en-US" sz="2400" dirty="0">
                <a:solidFill>
                  <a:srgbClr val="04804F"/>
                </a:solidFill>
                <a:latin typeface="Calibri"/>
              </a:rPr>
              <a:t>HUMAN RESOURCES </a:t>
            </a:r>
          </a:p>
        </p:txBody>
      </p:sp>
      <p:sp>
        <p:nvSpPr>
          <p:cNvPr id="21" name="TextBox 20">
            <a:extLst>
              <a:ext uri="{FF2B5EF4-FFF2-40B4-BE49-F238E27FC236}">
                <a16:creationId xmlns:a16="http://schemas.microsoft.com/office/drawing/2014/main" xmlns="" id="{4F2EFDCB-42A5-40D3-8CB7-B38EE8CBE77C}"/>
              </a:ext>
            </a:extLst>
          </p:cNvPr>
          <p:cNvSpPr txBox="1"/>
          <p:nvPr/>
        </p:nvSpPr>
        <p:spPr>
          <a:xfrm>
            <a:off x="2870833" y="5361411"/>
            <a:ext cx="3107677" cy="461665"/>
          </a:xfrm>
          <a:prstGeom prst="rect">
            <a:avLst/>
          </a:prstGeom>
          <a:noFill/>
        </p:spPr>
        <p:txBody>
          <a:bodyPr wrap="square" rtlCol="0">
            <a:spAutoFit/>
          </a:bodyPr>
          <a:lstStyle/>
          <a:p>
            <a:pPr algn="ctr"/>
            <a:r>
              <a:rPr lang="en-US" sz="2400" dirty="0">
                <a:solidFill>
                  <a:srgbClr val="04804F"/>
                </a:solidFill>
                <a:latin typeface="Calibri"/>
              </a:rPr>
              <a:t>OTHER SERVICE LINES </a:t>
            </a:r>
          </a:p>
        </p:txBody>
      </p:sp>
      <p:sp>
        <p:nvSpPr>
          <p:cNvPr id="22" name="TextBox 21">
            <a:extLst>
              <a:ext uri="{FF2B5EF4-FFF2-40B4-BE49-F238E27FC236}">
                <a16:creationId xmlns:a16="http://schemas.microsoft.com/office/drawing/2014/main" xmlns="" id="{67A013E5-8F7C-4DDE-986C-C0080D22D185}"/>
              </a:ext>
            </a:extLst>
          </p:cNvPr>
          <p:cNvSpPr txBox="1"/>
          <p:nvPr/>
        </p:nvSpPr>
        <p:spPr>
          <a:xfrm>
            <a:off x="2544041" y="765832"/>
            <a:ext cx="1475626" cy="707886"/>
          </a:xfrm>
          <a:prstGeom prst="rect">
            <a:avLst/>
          </a:prstGeom>
          <a:noFill/>
        </p:spPr>
        <p:txBody>
          <a:bodyPr wrap="square" rtlCol="0">
            <a:spAutoFit/>
          </a:bodyPr>
          <a:lstStyle/>
          <a:p>
            <a:r>
              <a:rPr lang="en-US" sz="2000" dirty="0">
                <a:solidFill>
                  <a:srgbClr val="005FB2"/>
                </a:solidFill>
                <a:latin typeface="Calibri"/>
              </a:rPr>
              <a:t>Committee Minutes</a:t>
            </a:r>
          </a:p>
        </p:txBody>
      </p:sp>
      <p:sp>
        <p:nvSpPr>
          <p:cNvPr id="24" name="TextBox 23">
            <a:extLst>
              <a:ext uri="{FF2B5EF4-FFF2-40B4-BE49-F238E27FC236}">
                <a16:creationId xmlns:a16="http://schemas.microsoft.com/office/drawing/2014/main" xmlns="" id="{7F860720-EF0D-4933-A978-BB0236045B2C}"/>
              </a:ext>
            </a:extLst>
          </p:cNvPr>
          <p:cNvSpPr txBox="1"/>
          <p:nvPr/>
        </p:nvSpPr>
        <p:spPr>
          <a:xfrm>
            <a:off x="119450" y="5620897"/>
            <a:ext cx="2064886" cy="707886"/>
          </a:xfrm>
          <a:prstGeom prst="rect">
            <a:avLst/>
          </a:prstGeom>
          <a:noFill/>
        </p:spPr>
        <p:txBody>
          <a:bodyPr wrap="square" rtlCol="0">
            <a:spAutoFit/>
          </a:bodyPr>
          <a:lstStyle/>
          <a:p>
            <a:pPr algn="ctr"/>
            <a:r>
              <a:rPr lang="en-US" sz="2000" dirty="0">
                <a:solidFill>
                  <a:srgbClr val="005FB2"/>
                </a:solidFill>
                <a:latin typeface="Calibri"/>
              </a:rPr>
              <a:t>Tuition Reimbursement</a:t>
            </a:r>
          </a:p>
        </p:txBody>
      </p:sp>
      <p:sp>
        <p:nvSpPr>
          <p:cNvPr id="25" name="TextBox 24">
            <a:extLst>
              <a:ext uri="{FF2B5EF4-FFF2-40B4-BE49-F238E27FC236}">
                <a16:creationId xmlns:a16="http://schemas.microsoft.com/office/drawing/2014/main" xmlns="" id="{BA8A4C5D-306C-47A2-9735-102BFED004FC}"/>
              </a:ext>
            </a:extLst>
          </p:cNvPr>
          <p:cNvSpPr txBox="1"/>
          <p:nvPr/>
        </p:nvSpPr>
        <p:spPr>
          <a:xfrm>
            <a:off x="2428749" y="5974840"/>
            <a:ext cx="1977061" cy="707886"/>
          </a:xfrm>
          <a:prstGeom prst="rect">
            <a:avLst/>
          </a:prstGeom>
          <a:noFill/>
        </p:spPr>
        <p:txBody>
          <a:bodyPr wrap="square" rtlCol="0">
            <a:spAutoFit/>
          </a:bodyPr>
          <a:lstStyle/>
          <a:p>
            <a:pPr algn="ctr"/>
            <a:r>
              <a:rPr lang="en-US" sz="2000" dirty="0">
                <a:solidFill>
                  <a:srgbClr val="005FB2"/>
                </a:solidFill>
                <a:latin typeface="Calibri"/>
              </a:rPr>
              <a:t>IT Equipment</a:t>
            </a:r>
          </a:p>
          <a:p>
            <a:pPr algn="ctr"/>
            <a:r>
              <a:rPr lang="en-US" sz="2000" dirty="0">
                <a:solidFill>
                  <a:srgbClr val="005FB2"/>
                </a:solidFill>
                <a:latin typeface="Calibri"/>
              </a:rPr>
              <a:t>And Menus</a:t>
            </a:r>
          </a:p>
        </p:txBody>
      </p:sp>
      <p:sp>
        <p:nvSpPr>
          <p:cNvPr id="26" name="TextBox 25">
            <a:extLst>
              <a:ext uri="{FF2B5EF4-FFF2-40B4-BE49-F238E27FC236}">
                <a16:creationId xmlns:a16="http://schemas.microsoft.com/office/drawing/2014/main" xmlns="" id="{DF9BC4E2-D6B6-4077-90CD-FE384463A968}"/>
              </a:ext>
            </a:extLst>
          </p:cNvPr>
          <p:cNvSpPr txBox="1"/>
          <p:nvPr/>
        </p:nvSpPr>
        <p:spPr>
          <a:xfrm>
            <a:off x="284174" y="2114966"/>
            <a:ext cx="1108384" cy="707886"/>
          </a:xfrm>
          <a:prstGeom prst="rect">
            <a:avLst/>
          </a:prstGeom>
          <a:noFill/>
        </p:spPr>
        <p:txBody>
          <a:bodyPr wrap="square" rtlCol="0">
            <a:spAutoFit/>
          </a:bodyPr>
          <a:lstStyle/>
          <a:p>
            <a:pPr algn="ctr"/>
            <a:r>
              <a:rPr lang="en-US" sz="2000" dirty="0">
                <a:solidFill>
                  <a:srgbClr val="005FB2"/>
                </a:solidFill>
                <a:latin typeface="Calibri"/>
              </a:rPr>
              <a:t>Policy </a:t>
            </a:r>
          </a:p>
          <a:p>
            <a:pPr algn="ctr"/>
            <a:r>
              <a:rPr lang="en-US" sz="2000" dirty="0">
                <a:solidFill>
                  <a:srgbClr val="005FB2"/>
                </a:solidFill>
                <a:latin typeface="Calibri"/>
              </a:rPr>
              <a:t>Updates</a:t>
            </a:r>
          </a:p>
        </p:txBody>
      </p:sp>
      <p:pic>
        <p:nvPicPr>
          <p:cNvPr id="27" name="Picture 26">
            <a:extLst>
              <a:ext uri="{FF2B5EF4-FFF2-40B4-BE49-F238E27FC236}">
                <a16:creationId xmlns:a16="http://schemas.microsoft.com/office/drawing/2014/main" xmlns="" id="{B5344DF9-9986-4603-87F2-F93C920594B5}"/>
              </a:ext>
            </a:extLst>
          </p:cNvPr>
          <p:cNvPicPr>
            <a:picLocks noChangeAspect="1"/>
          </p:cNvPicPr>
          <p:nvPr/>
        </p:nvPicPr>
        <p:blipFill>
          <a:blip r:embed="rId2"/>
          <a:stretch>
            <a:fillRect/>
          </a:stretch>
        </p:blipFill>
        <p:spPr>
          <a:xfrm>
            <a:off x="2953189" y="3096639"/>
            <a:ext cx="3116972" cy="771571"/>
          </a:xfrm>
          <a:prstGeom prst="rect">
            <a:avLst/>
          </a:prstGeom>
        </p:spPr>
      </p:pic>
      <p:sp>
        <p:nvSpPr>
          <p:cNvPr id="28" name="TextBox 27">
            <a:extLst>
              <a:ext uri="{FF2B5EF4-FFF2-40B4-BE49-F238E27FC236}">
                <a16:creationId xmlns:a16="http://schemas.microsoft.com/office/drawing/2014/main" xmlns="" id="{B4841B02-CEDE-44AE-9A01-BB7298DFCC32}"/>
              </a:ext>
            </a:extLst>
          </p:cNvPr>
          <p:cNvSpPr txBox="1"/>
          <p:nvPr/>
        </p:nvSpPr>
        <p:spPr>
          <a:xfrm>
            <a:off x="6588213" y="2267185"/>
            <a:ext cx="1635775" cy="1015663"/>
          </a:xfrm>
          <a:prstGeom prst="rect">
            <a:avLst/>
          </a:prstGeom>
          <a:noFill/>
        </p:spPr>
        <p:txBody>
          <a:bodyPr wrap="square" rtlCol="0">
            <a:spAutoFit/>
          </a:bodyPr>
          <a:lstStyle/>
          <a:p>
            <a:pPr algn="ctr"/>
            <a:r>
              <a:rPr lang="en-US" sz="2000" dirty="0">
                <a:solidFill>
                  <a:srgbClr val="005FB2"/>
                </a:solidFill>
                <a:latin typeface="Calibri"/>
              </a:rPr>
              <a:t>Consolidate</a:t>
            </a:r>
          </a:p>
          <a:p>
            <a:pPr algn="ctr"/>
            <a:r>
              <a:rPr lang="en-US" sz="2000" dirty="0">
                <a:solidFill>
                  <a:srgbClr val="005FB2"/>
                </a:solidFill>
                <a:latin typeface="Calibri"/>
              </a:rPr>
              <a:t>Classification </a:t>
            </a:r>
          </a:p>
          <a:p>
            <a:pPr algn="ctr"/>
            <a:r>
              <a:rPr lang="en-US" sz="2000" dirty="0">
                <a:solidFill>
                  <a:srgbClr val="005FB2"/>
                </a:solidFill>
                <a:latin typeface="Calibri"/>
              </a:rPr>
              <a:t>Unit</a:t>
            </a:r>
          </a:p>
        </p:txBody>
      </p:sp>
      <p:sp>
        <p:nvSpPr>
          <p:cNvPr id="29" name="TextBox 28">
            <a:extLst>
              <a:ext uri="{FF2B5EF4-FFF2-40B4-BE49-F238E27FC236}">
                <a16:creationId xmlns:a16="http://schemas.microsoft.com/office/drawing/2014/main" xmlns="" id="{36FC75C2-6820-4AC2-A47C-AA7853EDD1D1}"/>
              </a:ext>
            </a:extLst>
          </p:cNvPr>
          <p:cNvSpPr txBox="1"/>
          <p:nvPr/>
        </p:nvSpPr>
        <p:spPr>
          <a:xfrm>
            <a:off x="3479101" y="4468128"/>
            <a:ext cx="1345497" cy="707886"/>
          </a:xfrm>
          <a:prstGeom prst="rect">
            <a:avLst/>
          </a:prstGeom>
          <a:noFill/>
        </p:spPr>
        <p:txBody>
          <a:bodyPr wrap="square" rtlCol="0">
            <a:spAutoFit/>
          </a:bodyPr>
          <a:lstStyle/>
          <a:p>
            <a:pPr algn="ctr"/>
            <a:r>
              <a:rPr lang="en-US" sz="2000" dirty="0">
                <a:solidFill>
                  <a:srgbClr val="005FB2"/>
                </a:solidFill>
                <a:latin typeface="Calibri"/>
              </a:rPr>
              <a:t>Medical </a:t>
            </a:r>
          </a:p>
          <a:p>
            <a:pPr algn="ctr"/>
            <a:r>
              <a:rPr lang="en-US" sz="2000" dirty="0">
                <a:solidFill>
                  <a:srgbClr val="005FB2"/>
                </a:solidFill>
                <a:latin typeface="Calibri"/>
              </a:rPr>
              <a:t>Media</a:t>
            </a:r>
            <a:endParaRPr lang="en-US" sz="2000" dirty="0">
              <a:solidFill>
                <a:prstClr val="black">
                  <a:lumMod val="75000"/>
                  <a:lumOff val="25000"/>
                </a:prstClr>
              </a:solidFill>
              <a:latin typeface="Calibri"/>
            </a:endParaRPr>
          </a:p>
        </p:txBody>
      </p:sp>
      <p:sp>
        <p:nvSpPr>
          <p:cNvPr id="30" name="TextBox 29">
            <a:extLst>
              <a:ext uri="{FF2B5EF4-FFF2-40B4-BE49-F238E27FC236}">
                <a16:creationId xmlns:a16="http://schemas.microsoft.com/office/drawing/2014/main" xmlns="" id="{B14E85BD-5041-4A9A-809A-733CBA0A9FE5}"/>
              </a:ext>
            </a:extLst>
          </p:cNvPr>
          <p:cNvSpPr txBox="1"/>
          <p:nvPr/>
        </p:nvSpPr>
        <p:spPr>
          <a:xfrm>
            <a:off x="4589435" y="6066467"/>
            <a:ext cx="1394744" cy="707886"/>
          </a:xfrm>
          <a:prstGeom prst="rect">
            <a:avLst/>
          </a:prstGeom>
          <a:noFill/>
        </p:spPr>
        <p:txBody>
          <a:bodyPr wrap="square" rtlCol="0">
            <a:spAutoFit/>
          </a:bodyPr>
          <a:lstStyle/>
          <a:p>
            <a:pPr algn="ctr"/>
            <a:r>
              <a:rPr lang="en-US" sz="2000" dirty="0">
                <a:solidFill>
                  <a:srgbClr val="005FB2"/>
                </a:solidFill>
                <a:latin typeface="Calibri"/>
              </a:rPr>
              <a:t>Union </a:t>
            </a:r>
          </a:p>
          <a:p>
            <a:pPr algn="ctr"/>
            <a:r>
              <a:rPr lang="en-US" sz="2000" dirty="0">
                <a:solidFill>
                  <a:srgbClr val="005FB2"/>
                </a:solidFill>
                <a:latin typeface="Calibri"/>
              </a:rPr>
              <a:t>Actions</a:t>
            </a:r>
            <a:endParaRPr lang="en-US" sz="2000" i="1" dirty="0">
              <a:solidFill>
                <a:prstClr val="black">
                  <a:lumMod val="75000"/>
                  <a:lumOff val="25000"/>
                </a:prstClr>
              </a:solidFill>
              <a:latin typeface="Calibri"/>
            </a:endParaRPr>
          </a:p>
        </p:txBody>
      </p:sp>
    </p:spTree>
    <p:extLst>
      <p:ext uri="{BB962C8B-B14F-4D97-AF65-F5344CB8AC3E}">
        <p14:creationId xmlns:p14="http://schemas.microsoft.com/office/powerpoint/2010/main" val="257055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dissolve">
                                      <p:cBhvr>
                                        <p:cTn id="36" dur="500"/>
                                        <p:tgtEl>
                                          <p:spTgt spid="2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dissolve">
                                      <p:cBhvr>
                                        <p:cTn id="39" dur="500"/>
                                        <p:tgtEl>
                                          <p:spTgt spid="1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dissolve">
                                      <p:cBhvr>
                                        <p:cTn id="47" dur="500"/>
                                        <p:tgtEl>
                                          <p:spTgt spid="29">
                                            <p:txEl>
                                              <p:pRg st="0" end="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9">
                                            <p:txEl>
                                              <p:pRg st="1" end="1"/>
                                            </p:txEl>
                                          </p:spTgt>
                                        </p:tgtEl>
                                        <p:attrNameLst>
                                          <p:attrName>style.visibility</p:attrName>
                                        </p:attrNameLst>
                                      </p:cBhvr>
                                      <p:to>
                                        <p:strVal val="visible"/>
                                      </p:to>
                                    </p:set>
                                    <p:animEffect transition="in" filter="dissolve">
                                      <p:cBhvr>
                                        <p:cTn id="50" dur="500"/>
                                        <p:tgtEl>
                                          <p:spTgt spid="29">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dissolve">
                                      <p:cBhvr>
                                        <p:cTn id="55" dur="500"/>
                                        <p:tgtEl>
                                          <p:spTgt spid="30">
                                            <p:txEl>
                                              <p:pRg st="0" end="0"/>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0">
                                            <p:txEl>
                                              <p:pRg st="1" end="1"/>
                                            </p:txEl>
                                          </p:spTgt>
                                        </p:tgtEl>
                                        <p:attrNameLst>
                                          <p:attrName>style.visibility</p:attrName>
                                        </p:attrNameLst>
                                      </p:cBhvr>
                                      <p:to>
                                        <p:strVal val="visible"/>
                                      </p:to>
                                    </p:set>
                                    <p:animEffect transition="in" filter="dissolve">
                                      <p:cBhvr>
                                        <p:cTn id="58" dur="500"/>
                                        <p:tgtEl>
                                          <p:spTgt spid="30">
                                            <p:txEl>
                                              <p:pRg st="1" end="1"/>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dissolve">
                                      <p:cBhvr>
                                        <p:cTn id="61" dur="500"/>
                                        <p:tgtEl>
                                          <p:spTgt spid="14">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5">
                                            <p:txEl>
                                              <p:pRg st="0" end="0"/>
                                            </p:txEl>
                                          </p:spTgt>
                                        </p:tgtEl>
                                        <p:attrNameLst>
                                          <p:attrName>style.visibility</p:attrName>
                                        </p:attrNameLst>
                                      </p:cBhvr>
                                      <p:to>
                                        <p:strVal val="visible"/>
                                      </p:to>
                                    </p:set>
                                    <p:animEffect transition="in" filter="dissolve">
                                      <p:cBhvr>
                                        <p:cTn id="64" dur="500"/>
                                        <p:tgtEl>
                                          <p:spTgt spid="15">
                                            <p:txEl>
                                              <p:pRg st="0" end="0"/>
                                            </p:txEl>
                                          </p:spTgt>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dissolve">
                                      <p:cBhvr>
                                        <p:cTn id="67" dur="500"/>
                                        <p:tgtEl>
                                          <p:spTgt spid="16">
                                            <p:txEl>
                                              <p:pRg st="0" end="0"/>
                                            </p:txEl>
                                          </p:spTgt>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6">
                                            <p:txEl>
                                              <p:pRg st="1" end="1"/>
                                            </p:txEl>
                                          </p:spTgt>
                                        </p:tgtEl>
                                        <p:attrNameLst>
                                          <p:attrName>style.visibility</p:attrName>
                                        </p:attrNameLst>
                                      </p:cBhvr>
                                      <p:to>
                                        <p:strVal val="visible"/>
                                      </p:to>
                                    </p:set>
                                    <p:animEffect transition="in" filter="dissolve">
                                      <p:cBhvr>
                                        <p:cTn id="70" dur="500"/>
                                        <p:tgtEl>
                                          <p:spTgt spid="16">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10">
                                            <p:txEl>
                                              <p:pRg st="1" end="1"/>
                                            </p:txEl>
                                          </p:spTgt>
                                        </p:tgtEl>
                                        <p:attrNameLst>
                                          <p:attrName>style.visibility</p:attrName>
                                        </p:attrNameLst>
                                      </p:cBhvr>
                                      <p:to>
                                        <p:strVal val="visible"/>
                                      </p:to>
                                    </p:set>
                                    <p:animEffect transition="in" filter="dissolve">
                                      <p:cBhvr>
                                        <p:cTn id="78" dur="500"/>
                                        <p:tgtEl>
                                          <p:spTgt spid="10">
                                            <p:txEl>
                                              <p:pRg st="1" end="1"/>
                                            </p:txEl>
                                          </p:spTgt>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4">
                                            <p:txEl>
                                              <p:pRg st="0" end="0"/>
                                            </p:txEl>
                                          </p:spTgt>
                                        </p:tgtEl>
                                        <p:attrNameLst>
                                          <p:attrName>style.visibility</p:attrName>
                                        </p:attrNameLst>
                                      </p:cBhvr>
                                      <p:to>
                                        <p:strVal val="visible"/>
                                      </p:to>
                                    </p:set>
                                    <p:animEffect transition="in" filter="dissolve">
                                      <p:cBhvr>
                                        <p:cTn id="81" dur="500"/>
                                        <p:tgtEl>
                                          <p:spTgt spid="24">
                                            <p:txEl>
                                              <p:pRg st="0" end="0"/>
                                            </p:txEl>
                                          </p:spTgt>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dissolve">
                                      <p:cBhvr>
                                        <p:cTn id="84" dur="500"/>
                                        <p:tgtEl>
                                          <p:spTgt spid="21"/>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5">
                                            <p:txEl>
                                              <p:pRg st="0" end="0"/>
                                            </p:txEl>
                                          </p:spTgt>
                                        </p:tgtEl>
                                        <p:attrNameLst>
                                          <p:attrName>style.visibility</p:attrName>
                                        </p:attrNameLst>
                                      </p:cBhvr>
                                      <p:to>
                                        <p:strVal val="visible"/>
                                      </p:to>
                                    </p:set>
                                    <p:animEffect transition="in" filter="dissolve">
                                      <p:cBhvr>
                                        <p:cTn id="87" dur="500"/>
                                        <p:tgtEl>
                                          <p:spTgt spid="25">
                                            <p:txEl>
                                              <p:pRg st="0" end="0"/>
                                            </p:txEl>
                                          </p:spTgt>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5">
                                            <p:txEl>
                                              <p:pRg st="1" end="1"/>
                                            </p:txEl>
                                          </p:spTgt>
                                        </p:tgtEl>
                                        <p:attrNameLst>
                                          <p:attrName>style.visibility</p:attrName>
                                        </p:attrNameLst>
                                      </p:cBhvr>
                                      <p:to>
                                        <p:strVal val="visible"/>
                                      </p:to>
                                    </p:set>
                                    <p:animEffect transition="in" filter="dissolve">
                                      <p:cBhvr>
                                        <p:cTn id="90"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build="allAtOnce"/>
      <p:bldP spid="11" grpId="0"/>
      <p:bldP spid="12" grpId="0"/>
      <p:bldP spid="13" grpId="0"/>
      <p:bldP spid="14" grpId="0" build="allAtOnce"/>
      <p:bldP spid="15" grpId="0" build="allAtOnce"/>
      <p:bldP spid="16" grpId="0" build="allAtOnce"/>
      <p:bldP spid="17" grpId="0"/>
      <p:bldP spid="18" grpId="0"/>
      <p:bldP spid="19" grpId="0"/>
      <p:bldP spid="20" grpId="0"/>
      <p:bldP spid="21" grpId="0"/>
      <p:bldP spid="22" grpId="0"/>
      <p:bldP spid="24" grpId="0" build="allAtOnce"/>
      <p:bldP spid="25" grpId="0" build="allAtOnce"/>
      <p:bldP spid="26" grpId="0"/>
      <p:bldP spid="28" grpId="0"/>
      <p:bldP spid="29" grpId="0" uiExpand="1" build="allAtOnce"/>
      <p:bldP spid="30"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AAB6DF5D-5CDE-4989-926B-3F3E9F161C6A}"/>
              </a:ext>
            </a:extLst>
          </p:cNvPr>
          <p:cNvSpPr txBox="1">
            <a:spLocks/>
          </p:cNvSpPr>
          <p:nvPr/>
        </p:nvSpPr>
        <p:spPr>
          <a:xfrm>
            <a:off x="6152462" y="5716667"/>
            <a:ext cx="2715974" cy="1020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
            </a:pPr>
            <a:r>
              <a:rPr lang="en-US" sz="2400" dirty="0">
                <a:solidFill>
                  <a:prstClr val="black"/>
                </a:solidFill>
                <a:latin typeface="+mj-lt"/>
              </a:rPr>
              <a:t>Nothing Lost</a:t>
            </a:r>
          </a:p>
        </p:txBody>
      </p:sp>
      <p:sp>
        <p:nvSpPr>
          <p:cNvPr id="5" name="Content Placeholder 2">
            <a:extLst>
              <a:ext uri="{FF2B5EF4-FFF2-40B4-BE49-F238E27FC236}">
                <a16:creationId xmlns:a16="http://schemas.microsoft.com/office/drawing/2014/main" xmlns="" id="{440E983D-1077-4AD9-890C-ADAB14397827}"/>
              </a:ext>
            </a:extLst>
          </p:cNvPr>
          <p:cNvSpPr txBox="1">
            <a:spLocks/>
          </p:cNvSpPr>
          <p:nvPr/>
        </p:nvSpPr>
        <p:spPr>
          <a:xfrm>
            <a:off x="2529808" y="5716667"/>
            <a:ext cx="8229600" cy="1020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
            </a:pPr>
            <a:r>
              <a:rPr lang="en-US" sz="2400" dirty="0">
                <a:solidFill>
                  <a:prstClr val="black"/>
                </a:solidFill>
              </a:rPr>
              <a:t>Transparent Tracking</a:t>
            </a:r>
          </a:p>
        </p:txBody>
      </p:sp>
      <p:sp>
        <p:nvSpPr>
          <p:cNvPr id="6" name="Content Placeholder 2">
            <a:extLst>
              <a:ext uri="{FF2B5EF4-FFF2-40B4-BE49-F238E27FC236}">
                <a16:creationId xmlns:a16="http://schemas.microsoft.com/office/drawing/2014/main" xmlns="" id="{F2C35AF5-2217-48D2-9A79-4BAAEA4960F6}"/>
              </a:ext>
            </a:extLst>
          </p:cNvPr>
          <p:cNvSpPr txBox="1">
            <a:spLocks/>
          </p:cNvSpPr>
          <p:nvPr/>
        </p:nvSpPr>
        <p:spPr>
          <a:xfrm>
            <a:off x="446178" y="5716667"/>
            <a:ext cx="8229600" cy="1020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
            </a:pPr>
            <a:r>
              <a:rPr lang="en-US" sz="2400" dirty="0">
                <a:solidFill>
                  <a:prstClr val="black"/>
                </a:solidFill>
              </a:rPr>
              <a:t>Paperless</a:t>
            </a:r>
          </a:p>
        </p:txBody>
      </p:sp>
      <p:sp>
        <p:nvSpPr>
          <p:cNvPr id="7" name="Content Placeholder 2">
            <a:extLst>
              <a:ext uri="{FF2B5EF4-FFF2-40B4-BE49-F238E27FC236}">
                <a16:creationId xmlns:a16="http://schemas.microsoft.com/office/drawing/2014/main" xmlns="" id="{5CA72B68-2418-4564-AB7F-FD6332951E84}"/>
              </a:ext>
            </a:extLst>
          </p:cNvPr>
          <p:cNvSpPr txBox="1">
            <a:spLocks/>
          </p:cNvSpPr>
          <p:nvPr/>
        </p:nvSpPr>
        <p:spPr>
          <a:xfrm>
            <a:off x="833837" y="6270845"/>
            <a:ext cx="3547528" cy="1020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
            </a:pPr>
            <a:r>
              <a:rPr lang="en-US" sz="2400" dirty="0">
                <a:solidFill>
                  <a:prstClr val="black"/>
                </a:solidFill>
              </a:rPr>
              <a:t>More Focus on Vets</a:t>
            </a:r>
          </a:p>
        </p:txBody>
      </p:sp>
      <p:sp>
        <p:nvSpPr>
          <p:cNvPr id="10" name="Content Placeholder 2">
            <a:extLst>
              <a:ext uri="{FF2B5EF4-FFF2-40B4-BE49-F238E27FC236}">
                <a16:creationId xmlns:a16="http://schemas.microsoft.com/office/drawing/2014/main" xmlns="" id="{844B5E97-1F16-4E09-A094-19F9CD8B2697}"/>
              </a:ext>
            </a:extLst>
          </p:cNvPr>
          <p:cNvSpPr txBox="1">
            <a:spLocks/>
          </p:cNvSpPr>
          <p:nvPr/>
        </p:nvSpPr>
        <p:spPr>
          <a:xfrm>
            <a:off x="4174326" y="6286570"/>
            <a:ext cx="4402150" cy="1020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
            </a:pPr>
            <a:r>
              <a:rPr lang="en-US" sz="2400" dirty="0">
                <a:solidFill>
                  <a:srgbClr val="005FB2"/>
                </a:solidFill>
              </a:rPr>
              <a:t>Employee Morale Booster!</a:t>
            </a:r>
          </a:p>
        </p:txBody>
      </p:sp>
      <p:sp>
        <p:nvSpPr>
          <p:cNvPr id="12" name="Title 1">
            <a:extLst>
              <a:ext uri="{FF2B5EF4-FFF2-40B4-BE49-F238E27FC236}">
                <a16:creationId xmlns:a16="http://schemas.microsoft.com/office/drawing/2014/main" xmlns="" id="{157E01CB-F6ED-49D5-B0F4-41F9FA236688}"/>
              </a:ext>
            </a:extLst>
          </p:cNvPr>
          <p:cNvSpPr txBox="1">
            <a:spLocks/>
          </p:cNvSpPr>
          <p:nvPr/>
        </p:nvSpPr>
        <p:spPr>
          <a:xfrm>
            <a:off x="1435472" y="454899"/>
            <a:ext cx="6279693" cy="1143000"/>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ysClr val="windowText" lastClr="000000"/>
                </a:solidFill>
                <a:effectLst/>
                <a:uLnTx/>
                <a:uFillTx/>
                <a:latin typeface="+mn-lt"/>
                <a:ea typeface="+mj-ea"/>
                <a:cs typeface="+mj-cs"/>
              </a:rPr>
              <a:t>Case Study: LEAF for Resource Management Committees</a:t>
            </a:r>
            <a:br>
              <a:rPr kumimoji="0" lang="en-US" sz="3600" b="0" i="0" u="none" strike="noStrike" kern="1200" cap="none" spc="0" normalizeH="0" baseline="0" noProof="0" dirty="0">
                <a:ln>
                  <a:noFill/>
                </a:ln>
                <a:solidFill>
                  <a:sysClr val="windowText" lastClr="000000"/>
                </a:solidFill>
                <a:effectLst/>
                <a:uLnTx/>
                <a:uFillTx/>
                <a:latin typeface="+mn-lt"/>
                <a:ea typeface="+mj-ea"/>
                <a:cs typeface="+mj-cs"/>
              </a:rPr>
            </a:br>
            <a:r>
              <a:rPr kumimoji="0" lang="en-US" sz="2700" b="0" i="1" u="none" strike="noStrike" kern="1200" cap="none" spc="0" normalizeH="0" baseline="0" noProof="0" dirty="0">
                <a:ln>
                  <a:noFill/>
                </a:ln>
                <a:solidFill>
                  <a:srgbClr val="005FB2"/>
                </a:solidFill>
                <a:effectLst/>
                <a:uLnTx/>
                <a:uFillTx/>
                <a:latin typeface="+mn-lt"/>
                <a:ea typeface="+mj-ea"/>
                <a:cs typeface="+mj-cs"/>
              </a:rPr>
              <a:t>Salisbury VAMC, December 2016</a:t>
            </a:r>
          </a:p>
        </p:txBody>
      </p:sp>
      <p:sp>
        <p:nvSpPr>
          <p:cNvPr id="13" name="Content Placeholder 2">
            <a:extLst>
              <a:ext uri="{FF2B5EF4-FFF2-40B4-BE49-F238E27FC236}">
                <a16:creationId xmlns:a16="http://schemas.microsoft.com/office/drawing/2014/main" xmlns="" id="{B60FEE83-70F2-494D-BF95-6044299C5C5C}"/>
              </a:ext>
            </a:extLst>
          </p:cNvPr>
          <p:cNvSpPr txBox="1">
            <a:spLocks/>
          </p:cNvSpPr>
          <p:nvPr/>
        </p:nvSpPr>
        <p:spPr>
          <a:xfrm>
            <a:off x="868680" y="1738842"/>
            <a:ext cx="73152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000" b="0" i="1" u="none" strike="noStrike" kern="1200" cap="none" spc="0" normalizeH="0" baseline="0" noProof="0" dirty="0">
                <a:ln>
                  <a:noFill/>
                </a:ln>
                <a:solidFill>
                  <a:sysClr val="windowText" lastClr="000000"/>
                </a:solidFill>
                <a:effectLst/>
                <a:uLnTx/>
                <a:uFillTx/>
                <a:ea typeface="+mn-ea"/>
                <a:cs typeface="+mn-cs"/>
              </a:rPr>
              <a:t>We examined 50 hiring requests – 23 from the old process and 27 from the new LEAF process.</a:t>
            </a:r>
          </a:p>
        </p:txBody>
      </p:sp>
      <p:graphicFrame>
        <p:nvGraphicFramePr>
          <p:cNvPr id="14" name="Chart 13">
            <a:extLst>
              <a:ext uri="{FF2B5EF4-FFF2-40B4-BE49-F238E27FC236}">
                <a16:creationId xmlns:a16="http://schemas.microsoft.com/office/drawing/2014/main" xmlns="" id="{73CEDB18-63CE-4427-B94B-9CDE98E8ABEC}"/>
              </a:ext>
            </a:extLst>
          </p:cNvPr>
          <p:cNvGraphicFramePr>
            <a:graphicFrameLocks/>
          </p:cNvGraphicFramePr>
          <p:nvPr>
            <p:extLst>
              <p:ext uri="{D42A27DB-BD31-4B8C-83A1-F6EECF244321}">
                <p14:modId xmlns:p14="http://schemas.microsoft.com/office/powerpoint/2010/main" val="4327949"/>
              </p:ext>
            </p:extLst>
          </p:nvPr>
        </p:nvGraphicFramePr>
        <p:xfrm>
          <a:off x="3719142" y="2617680"/>
          <a:ext cx="4866640" cy="2905569"/>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xmlns="" id="{FC18E65F-1981-489E-979F-573ECBDEBC2D}"/>
              </a:ext>
            </a:extLst>
          </p:cNvPr>
          <p:cNvSpPr txBox="1"/>
          <p:nvPr/>
        </p:nvSpPr>
        <p:spPr>
          <a:xfrm>
            <a:off x="359913" y="2910981"/>
            <a:ext cx="3125158" cy="193899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342900" marR="0" lvl="0" indent="-34290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ea typeface="+mn-ea"/>
                <a:cs typeface="+mn-cs"/>
              </a:rPr>
              <a:t>LEAF made hiring decisions </a:t>
            </a:r>
            <a:r>
              <a:rPr kumimoji="0" lang="en-US" sz="2000" b="1" i="0" u="none" strike="noStrike" kern="0" cap="none" spc="0" normalizeH="0" baseline="0" noProof="0" dirty="0">
                <a:ln>
                  <a:noFill/>
                </a:ln>
                <a:solidFill>
                  <a:srgbClr val="005FB2"/>
                </a:solidFill>
                <a:effectLst/>
                <a:uLnTx/>
                <a:uFillTx/>
                <a:ea typeface="+mn-ea"/>
                <a:cs typeface="+mn-cs"/>
              </a:rPr>
              <a:t>54% faster</a:t>
            </a:r>
            <a:r>
              <a:rPr kumimoji="0" lang="en-US" sz="2000" b="0" i="0" u="none" strike="noStrike" kern="0" cap="none" spc="0" normalizeH="0" baseline="0" noProof="0" dirty="0">
                <a:ln>
                  <a:noFill/>
                </a:ln>
                <a:solidFill>
                  <a:prstClr val="black"/>
                </a:solidFill>
                <a:effectLst/>
                <a:uLnTx/>
                <a:uFillTx/>
                <a:ea typeface="+mn-ea"/>
                <a:cs typeface="+mn-cs"/>
              </a:rPr>
              <a:t>, a 26-day improvement</a:t>
            </a:r>
          </a:p>
          <a:p>
            <a:pPr marL="342900" marR="0" lvl="0" indent="-34290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ea typeface="+mn-ea"/>
                <a:cs typeface="+mn-cs"/>
              </a:rPr>
              <a:t>Urgent Access-related positions can now be approved in &lt;24 hrs</a:t>
            </a:r>
          </a:p>
        </p:txBody>
      </p:sp>
    </p:spTree>
    <p:extLst>
      <p:ext uri="{BB962C8B-B14F-4D97-AF65-F5344CB8AC3E}">
        <p14:creationId xmlns:p14="http://schemas.microsoft.com/office/powerpoint/2010/main" val="123538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8_Custom Design">
  <a:themeElements>
    <a:clrScheme name="VA Leaf">
      <a:dk1>
        <a:srgbClr val="0071BD"/>
      </a:dk1>
      <a:lt1>
        <a:srgbClr val="FFFFFF"/>
      </a:lt1>
      <a:dk2>
        <a:srgbClr val="205493"/>
      </a:dk2>
      <a:lt2>
        <a:srgbClr val="EEECE1"/>
      </a:lt2>
      <a:accent1>
        <a:srgbClr val="E1F2F9"/>
      </a:accent1>
      <a:accent2>
        <a:srgbClr val="205493"/>
      </a:accent2>
      <a:accent3>
        <a:srgbClr val="A6A8AC"/>
      </a:accent3>
      <a:accent4>
        <a:srgbClr val="7BC153"/>
      </a:accent4>
      <a:accent5>
        <a:srgbClr val="0071BD"/>
      </a:accent5>
      <a:accent6>
        <a:srgbClr val="F1F1F1"/>
      </a:accent6>
      <a:hlink>
        <a:srgbClr val="12A7D7"/>
      </a:hlink>
      <a:folHlink>
        <a:srgbClr val="12A7D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4_Custom Design">
  <a:themeElements>
    <a:clrScheme name="VA Leaf">
      <a:dk1>
        <a:srgbClr val="0071BD"/>
      </a:dk1>
      <a:lt1>
        <a:srgbClr val="FFFFFF"/>
      </a:lt1>
      <a:dk2>
        <a:srgbClr val="205493"/>
      </a:dk2>
      <a:lt2>
        <a:srgbClr val="EEECE1"/>
      </a:lt2>
      <a:accent1>
        <a:srgbClr val="E1F2F9"/>
      </a:accent1>
      <a:accent2>
        <a:srgbClr val="205493"/>
      </a:accent2>
      <a:accent3>
        <a:srgbClr val="A6A8AC"/>
      </a:accent3>
      <a:accent4>
        <a:srgbClr val="7BC153"/>
      </a:accent4>
      <a:accent5>
        <a:srgbClr val="0071BD"/>
      </a:accent5>
      <a:accent6>
        <a:srgbClr val="F1F1F1"/>
      </a:accent6>
      <a:hlink>
        <a:srgbClr val="12A7D7"/>
      </a:hlink>
      <a:folHlink>
        <a:srgbClr val="12A7D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6_Custom Design">
  <a:themeElements>
    <a:clrScheme name="VA Leaf">
      <a:dk1>
        <a:srgbClr val="0071BD"/>
      </a:dk1>
      <a:lt1>
        <a:srgbClr val="FFFFFF"/>
      </a:lt1>
      <a:dk2>
        <a:srgbClr val="205493"/>
      </a:dk2>
      <a:lt2>
        <a:srgbClr val="EEECE1"/>
      </a:lt2>
      <a:accent1>
        <a:srgbClr val="E1F2F9"/>
      </a:accent1>
      <a:accent2>
        <a:srgbClr val="205493"/>
      </a:accent2>
      <a:accent3>
        <a:srgbClr val="A6A8AC"/>
      </a:accent3>
      <a:accent4>
        <a:srgbClr val="7BC153"/>
      </a:accent4>
      <a:accent5>
        <a:srgbClr val="0071BD"/>
      </a:accent5>
      <a:accent6>
        <a:srgbClr val="F1F1F1"/>
      </a:accent6>
      <a:hlink>
        <a:srgbClr val="12A7D7"/>
      </a:hlink>
      <a:folHlink>
        <a:srgbClr val="12A7D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3_Custom Design">
  <a:themeElements>
    <a:clrScheme name="VA Leaf">
      <a:dk1>
        <a:srgbClr val="0071BD"/>
      </a:dk1>
      <a:lt1>
        <a:srgbClr val="FFFFFF"/>
      </a:lt1>
      <a:dk2>
        <a:srgbClr val="205493"/>
      </a:dk2>
      <a:lt2>
        <a:srgbClr val="EEECE1"/>
      </a:lt2>
      <a:accent1>
        <a:srgbClr val="E1F2F9"/>
      </a:accent1>
      <a:accent2>
        <a:srgbClr val="205493"/>
      </a:accent2>
      <a:accent3>
        <a:srgbClr val="A6A8AC"/>
      </a:accent3>
      <a:accent4>
        <a:srgbClr val="7BC153"/>
      </a:accent4>
      <a:accent5>
        <a:srgbClr val="0071BD"/>
      </a:accent5>
      <a:accent6>
        <a:srgbClr val="F1F1F1"/>
      </a:accent6>
      <a:hlink>
        <a:srgbClr val="12A7D7"/>
      </a:hlink>
      <a:folHlink>
        <a:srgbClr val="12A7D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Custom Design">
  <a:themeElements>
    <a:clrScheme name="VA Leaf">
      <a:dk1>
        <a:srgbClr val="0071BD"/>
      </a:dk1>
      <a:lt1>
        <a:srgbClr val="FFFFFF"/>
      </a:lt1>
      <a:dk2>
        <a:srgbClr val="205493"/>
      </a:dk2>
      <a:lt2>
        <a:srgbClr val="EEECE1"/>
      </a:lt2>
      <a:accent1>
        <a:srgbClr val="E1F2F9"/>
      </a:accent1>
      <a:accent2>
        <a:srgbClr val="205493"/>
      </a:accent2>
      <a:accent3>
        <a:srgbClr val="A6A8AC"/>
      </a:accent3>
      <a:accent4>
        <a:srgbClr val="7BC153"/>
      </a:accent4>
      <a:accent5>
        <a:srgbClr val="0071BD"/>
      </a:accent5>
      <a:accent6>
        <a:srgbClr val="F1F1F1"/>
      </a:accent6>
      <a:hlink>
        <a:srgbClr val="12A7D7"/>
      </a:hlink>
      <a:folHlink>
        <a:srgbClr val="12A7D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2776</TotalTime>
  <Words>1029</Words>
  <Application>Microsoft Office PowerPoint</Application>
  <PresentationFormat>On-screen Show (4:3)</PresentationFormat>
  <Paragraphs>250</Paragraphs>
  <Slides>21</Slides>
  <Notes>4</Notes>
  <HiddenSlides>0</HiddenSlides>
  <MMClips>0</MMClips>
  <ScaleCrop>false</ScaleCrop>
  <HeadingPairs>
    <vt:vector size="4" baseType="variant">
      <vt:variant>
        <vt:lpstr>Theme</vt:lpstr>
      </vt:variant>
      <vt:variant>
        <vt:i4>10</vt:i4>
      </vt:variant>
      <vt:variant>
        <vt:lpstr>Slide Titles</vt:lpstr>
      </vt:variant>
      <vt:variant>
        <vt:i4>21</vt:i4>
      </vt:variant>
    </vt:vector>
  </HeadingPairs>
  <TitlesOfParts>
    <vt:vector size="31" baseType="lpstr">
      <vt:lpstr>Office Theme</vt:lpstr>
      <vt:lpstr>8_Custom Design</vt:lpstr>
      <vt:lpstr>4_Custom Design</vt:lpstr>
      <vt:lpstr>5_Custom Design</vt:lpstr>
      <vt:lpstr>6_Custom Design</vt:lpstr>
      <vt:lpstr>7_Custom Design</vt:lpstr>
      <vt:lpstr>2_Custom Design</vt:lpstr>
      <vt:lpstr>3_Custom Design</vt:lpstr>
      <vt:lpstr>1_Custom Design</vt:lpstr>
      <vt:lpstr>Custom Design</vt:lpstr>
      <vt:lpstr>PowerPoint Presentation</vt:lpstr>
      <vt:lpstr>LEAF Mission</vt:lpstr>
      <vt:lpstr>PowerPoint Presentation</vt:lpstr>
      <vt:lpstr>PowerPoint Presentation</vt:lpstr>
      <vt:lpstr>PowerPoint Presentation</vt:lpstr>
      <vt:lpstr>LEAF NATIONAL NUMBERS – July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A COMMUNITY</vt:lpstr>
      <vt:lpstr>PowerPoint Presentation</vt:lpstr>
      <vt:lpstr>PowerPoint Presentation</vt:lpstr>
      <vt:lpstr>How can LEAF help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Veterans Affairs</dc:creator>
  <cp:lastModifiedBy>Castle, Crystal (AbleVets)</cp:lastModifiedBy>
  <cp:revision>97</cp:revision>
  <cp:lastPrinted>2017-06-08T14:49:58Z</cp:lastPrinted>
  <dcterms:created xsi:type="dcterms:W3CDTF">2016-06-07T11:49:32Z</dcterms:created>
  <dcterms:modified xsi:type="dcterms:W3CDTF">2018-07-18T19:02:34Z</dcterms:modified>
</cp:coreProperties>
</file>