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4"/>
  </p:sldMasterIdLst>
  <p:notesMasterIdLst>
    <p:notesMasterId r:id="rId9"/>
  </p:notesMasterIdLst>
  <p:handoutMasterIdLst>
    <p:handoutMasterId r:id="rId10"/>
  </p:handoutMasterIdLst>
  <p:sldIdLst>
    <p:sldId id="257" r:id="rId5"/>
    <p:sldId id="339" r:id="rId6"/>
    <p:sldId id="340" r:id="rId7"/>
    <p:sldId id="34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Walsh" initials="J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53" autoAdjust="0"/>
  </p:normalViewPr>
  <p:slideViewPr>
    <p:cSldViewPr>
      <p:cViewPr>
        <p:scale>
          <a:sx n="78" d="100"/>
          <a:sy n="78" d="100"/>
        </p:scale>
        <p:origin x="-102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974DE-5D44-4D6C-8D1F-CDFF6E1EE8EC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CC083C84-A89E-4147-8214-A123F70ED313}">
      <dgm:prSet phldrT="[Text]"/>
      <dgm:spPr/>
      <dgm:t>
        <a:bodyPr/>
        <a:lstStyle/>
        <a:p>
          <a:r>
            <a:rPr lang="en-US" dirty="0" smtClean="0"/>
            <a:t>Alert</a:t>
          </a:r>
          <a:endParaRPr lang="en-US" dirty="0"/>
        </a:p>
      </dgm:t>
    </dgm:pt>
    <dgm:pt modelId="{F0189649-2176-4891-A56F-03ECD5E82871}" type="parTrans" cxnId="{E67ED31F-2ABD-4CB5-8DC7-CC8BBDCED168}">
      <dgm:prSet/>
      <dgm:spPr/>
      <dgm:t>
        <a:bodyPr/>
        <a:lstStyle/>
        <a:p>
          <a:endParaRPr lang="en-US"/>
        </a:p>
      </dgm:t>
    </dgm:pt>
    <dgm:pt modelId="{2A3A1761-5D15-43A6-9400-CA89FCC1553A}" type="sibTrans" cxnId="{E67ED31F-2ABD-4CB5-8DC7-CC8BBDCED168}">
      <dgm:prSet/>
      <dgm:spPr/>
      <dgm:t>
        <a:bodyPr/>
        <a:lstStyle/>
        <a:p>
          <a:endParaRPr lang="en-US"/>
        </a:p>
      </dgm:t>
    </dgm:pt>
    <dgm:pt modelId="{E14EC81F-76ED-4881-96E5-D09C7CB46716}">
      <dgm:prSet phldrT="[Text]"/>
      <dgm:spPr/>
      <dgm:t>
        <a:bodyPr/>
        <a:lstStyle/>
        <a:p>
          <a:r>
            <a:rPr lang="en-US" dirty="0" smtClean="0"/>
            <a:t>Socialization</a:t>
          </a:r>
          <a:endParaRPr lang="en-US" dirty="0"/>
        </a:p>
      </dgm:t>
    </dgm:pt>
    <dgm:pt modelId="{7024F20A-DCE0-4C4A-87F5-A93334E099D1}" type="parTrans" cxnId="{5BF7F4A2-E4A1-4009-B1D2-C591D265FF9C}">
      <dgm:prSet/>
      <dgm:spPr/>
      <dgm:t>
        <a:bodyPr/>
        <a:lstStyle/>
        <a:p>
          <a:endParaRPr lang="en-US"/>
        </a:p>
      </dgm:t>
    </dgm:pt>
    <dgm:pt modelId="{FDA4D5D5-F009-4D55-94E7-6C479F0259E0}" type="sibTrans" cxnId="{5BF7F4A2-E4A1-4009-B1D2-C591D265FF9C}">
      <dgm:prSet/>
      <dgm:spPr/>
      <dgm:t>
        <a:bodyPr/>
        <a:lstStyle/>
        <a:p>
          <a:endParaRPr lang="en-US"/>
        </a:p>
      </dgm:t>
    </dgm:pt>
    <dgm:pt modelId="{9C764C20-28A8-4B14-B304-DB8D079438B5}">
      <dgm:prSet phldrT="[Text]"/>
      <dgm:spPr/>
      <dgm:t>
        <a:bodyPr/>
        <a:lstStyle/>
        <a:p>
          <a:r>
            <a:rPr lang="en-US" dirty="0" smtClean="0"/>
            <a:t>Enrollment Fields</a:t>
          </a:r>
          <a:endParaRPr lang="en-US" dirty="0"/>
        </a:p>
      </dgm:t>
    </dgm:pt>
    <dgm:pt modelId="{205B1500-97FE-4066-B9D2-E3D4B4E114A8}" type="parTrans" cxnId="{0C73132C-34CE-4A54-9608-AE646AD16F28}">
      <dgm:prSet/>
      <dgm:spPr/>
      <dgm:t>
        <a:bodyPr/>
        <a:lstStyle/>
        <a:p>
          <a:endParaRPr lang="en-US"/>
        </a:p>
      </dgm:t>
    </dgm:pt>
    <dgm:pt modelId="{E1E623BA-580E-4AD1-A53D-19C0C2CBFB4E}" type="sibTrans" cxnId="{0C73132C-34CE-4A54-9608-AE646AD16F28}">
      <dgm:prSet/>
      <dgm:spPr/>
      <dgm:t>
        <a:bodyPr/>
        <a:lstStyle/>
        <a:p>
          <a:endParaRPr lang="en-US"/>
        </a:p>
      </dgm:t>
    </dgm:pt>
    <dgm:pt modelId="{353F00DA-907F-43A1-81B6-86D4F1FB8AFF}">
      <dgm:prSet/>
      <dgm:spPr/>
      <dgm:t>
        <a:bodyPr/>
        <a:lstStyle/>
        <a:p>
          <a:r>
            <a:rPr lang="en-US" dirty="0" smtClean="0"/>
            <a:t>Select Patient</a:t>
          </a:r>
          <a:endParaRPr lang="en-US" dirty="0"/>
        </a:p>
      </dgm:t>
    </dgm:pt>
    <dgm:pt modelId="{3BF02B3F-84B2-4448-A8F8-D596B0B2790E}" type="parTrans" cxnId="{27208CBA-46A2-4FA4-99AB-89F9890E18DF}">
      <dgm:prSet/>
      <dgm:spPr/>
      <dgm:t>
        <a:bodyPr/>
        <a:lstStyle/>
        <a:p>
          <a:endParaRPr lang="en-US"/>
        </a:p>
      </dgm:t>
    </dgm:pt>
    <dgm:pt modelId="{6A369503-56B5-4E02-AEF3-732B7105221D}" type="sibTrans" cxnId="{27208CBA-46A2-4FA4-99AB-89F9890E18DF}">
      <dgm:prSet/>
      <dgm:spPr/>
      <dgm:t>
        <a:bodyPr/>
        <a:lstStyle/>
        <a:p>
          <a:endParaRPr lang="en-US"/>
        </a:p>
      </dgm:t>
    </dgm:pt>
    <dgm:pt modelId="{AC89C94E-A389-4C9F-980B-9BD385B8FBE3}">
      <dgm:prSet/>
      <dgm:spPr/>
      <dgm:t>
        <a:bodyPr/>
        <a:lstStyle/>
        <a:p>
          <a:r>
            <a:rPr lang="en-US" dirty="0" smtClean="0"/>
            <a:t>Preregistration</a:t>
          </a:r>
          <a:endParaRPr lang="en-US" dirty="0"/>
        </a:p>
      </dgm:t>
    </dgm:pt>
    <dgm:pt modelId="{4A3B5140-EECD-4DDD-8608-5C641A548451}" type="parTrans" cxnId="{14115734-B394-4697-8E21-0724CE560EDE}">
      <dgm:prSet/>
      <dgm:spPr/>
      <dgm:t>
        <a:bodyPr/>
        <a:lstStyle/>
        <a:p>
          <a:endParaRPr lang="en-US"/>
        </a:p>
      </dgm:t>
    </dgm:pt>
    <dgm:pt modelId="{96239F15-7CF0-4209-B904-057E0EA85B34}" type="sibTrans" cxnId="{14115734-B394-4697-8E21-0724CE560EDE}">
      <dgm:prSet/>
      <dgm:spPr/>
      <dgm:t>
        <a:bodyPr/>
        <a:lstStyle/>
        <a:p>
          <a:endParaRPr lang="en-US"/>
        </a:p>
      </dgm:t>
    </dgm:pt>
    <dgm:pt modelId="{C0C8E597-7C95-458D-A521-4CCD4F9D41EB}" type="pres">
      <dgm:prSet presAssocID="{A3D974DE-5D44-4D6C-8D1F-CDFF6E1EE8EC}" presName="linearFlow" presStyleCnt="0">
        <dgm:presLayoutVars>
          <dgm:resizeHandles val="exact"/>
        </dgm:presLayoutVars>
      </dgm:prSet>
      <dgm:spPr/>
    </dgm:pt>
    <dgm:pt modelId="{08AD5FD5-3720-4CB9-994B-080BE02543BD}" type="pres">
      <dgm:prSet presAssocID="{AC89C94E-A389-4C9F-980B-9BD385B8FBE3}" presName="node" presStyleLbl="node1" presStyleIdx="0" presStyleCnt="5">
        <dgm:presLayoutVars>
          <dgm:bulletEnabled val="1"/>
        </dgm:presLayoutVars>
      </dgm:prSet>
      <dgm:spPr/>
    </dgm:pt>
    <dgm:pt modelId="{CB6ABAD4-77CC-4D99-9340-7DC27C710582}" type="pres">
      <dgm:prSet presAssocID="{96239F15-7CF0-4209-B904-057E0EA85B34}" presName="sibTrans" presStyleLbl="sibTrans2D1" presStyleIdx="0" presStyleCnt="4"/>
      <dgm:spPr/>
    </dgm:pt>
    <dgm:pt modelId="{8577FBA9-CAF1-4924-9661-641A857A9C32}" type="pres">
      <dgm:prSet presAssocID="{96239F15-7CF0-4209-B904-057E0EA85B34}" presName="connectorText" presStyleLbl="sibTrans2D1" presStyleIdx="0" presStyleCnt="4"/>
      <dgm:spPr/>
    </dgm:pt>
    <dgm:pt modelId="{F6D0D169-F513-48FF-B236-575A31BADAE8}" type="pres">
      <dgm:prSet presAssocID="{353F00DA-907F-43A1-81B6-86D4F1FB8AF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F602D-7A1A-4066-AB6E-151A398CF86C}" type="pres">
      <dgm:prSet presAssocID="{6A369503-56B5-4E02-AEF3-732B7105221D}" presName="sibTrans" presStyleLbl="sibTrans2D1" presStyleIdx="1" presStyleCnt="4"/>
      <dgm:spPr/>
    </dgm:pt>
    <dgm:pt modelId="{1CFCB739-7174-470A-B985-375152A2CBB8}" type="pres">
      <dgm:prSet presAssocID="{6A369503-56B5-4E02-AEF3-732B7105221D}" presName="connectorText" presStyleLbl="sibTrans2D1" presStyleIdx="1" presStyleCnt="4"/>
      <dgm:spPr/>
    </dgm:pt>
    <dgm:pt modelId="{4E001620-403F-4911-9025-7331D35299E6}" type="pres">
      <dgm:prSet presAssocID="{CC083C84-A89E-4147-8214-A123F70ED313}" presName="node" presStyleLbl="node1" presStyleIdx="2" presStyleCnt="5">
        <dgm:presLayoutVars>
          <dgm:bulletEnabled val="1"/>
        </dgm:presLayoutVars>
      </dgm:prSet>
      <dgm:spPr/>
    </dgm:pt>
    <dgm:pt modelId="{C76C9566-C73A-481A-B3C7-228DA5DA437B}" type="pres">
      <dgm:prSet presAssocID="{2A3A1761-5D15-43A6-9400-CA89FCC1553A}" presName="sibTrans" presStyleLbl="sibTrans2D1" presStyleIdx="2" presStyleCnt="4"/>
      <dgm:spPr/>
    </dgm:pt>
    <dgm:pt modelId="{B4F6FD0D-46CD-49BB-86F9-3FC47F5B0F82}" type="pres">
      <dgm:prSet presAssocID="{2A3A1761-5D15-43A6-9400-CA89FCC1553A}" presName="connectorText" presStyleLbl="sibTrans2D1" presStyleIdx="2" presStyleCnt="4"/>
      <dgm:spPr/>
    </dgm:pt>
    <dgm:pt modelId="{3BE46C6A-A3B4-4349-9E4F-1D87E41F1484}" type="pres">
      <dgm:prSet presAssocID="{E14EC81F-76ED-4881-96E5-D09C7CB4671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DBE03-3103-4DA1-836E-4BFE4BA8E250}" type="pres">
      <dgm:prSet presAssocID="{FDA4D5D5-F009-4D55-94E7-6C479F0259E0}" presName="sibTrans" presStyleLbl="sibTrans2D1" presStyleIdx="3" presStyleCnt="4"/>
      <dgm:spPr/>
    </dgm:pt>
    <dgm:pt modelId="{8597E2D1-80C2-4468-BDAB-F32A72A97542}" type="pres">
      <dgm:prSet presAssocID="{FDA4D5D5-F009-4D55-94E7-6C479F0259E0}" presName="connectorText" presStyleLbl="sibTrans2D1" presStyleIdx="3" presStyleCnt="4"/>
      <dgm:spPr/>
    </dgm:pt>
    <dgm:pt modelId="{2B0A702D-A074-4F0B-99C3-C85F76857DC5}" type="pres">
      <dgm:prSet presAssocID="{9C764C20-28A8-4B14-B304-DB8D079438B5}" presName="node" presStyleLbl="node1" presStyleIdx="4" presStyleCnt="5">
        <dgm:presLayoutVars>
          <dgm:bulletEnabled val="1"/>
        </dgm:presLayoutVars>
      </dgm:prSet>
      <dgm:spPr/>
    </dgm:pt>
  </dgm:ptLst>
  <dgm:cxnLst>
    <dgm:cxn modelId="{19A28B67-39BA-46E9-9ABE-201B530BC719}" type="presOf" srcId="{6A369503-56B5-4E02-AEF3-732B7105221D}" destId="{482F602D-7A1A-4066-AB6E-151A398CF86C}" srcOrd="0" destOrd="0" presId="urn:microsoft.com/office/officeart/2005/8/layout/process2"/>
    <dgm:cxn modelId="{14115734-B394-4697-8E21-0724CE560EDE}" srcId="{A3D974DE-5D44-4D6C-8D1F-CDFF6E1EE8EC}" destId="{AC89C94E-A389-4C9F-980B-9BD385B8FBE3}" srcOrd="0" destOrd="0" parTransId="{4A3B5140-EECD-4DDD-8608-5C641A548451}" sibTransId="{96239F15-7CF0-4209-B904-057E0EA85B34}"/>
    <dgm:cxn modelId="{F030A66D-5C63-4A40-A818-76E63FEB4744}" type="presOf" srcId="{FDA4D5D5-F009-4D55-94E7-6C479F0259E0}" destId="{8597E2D1-80C2-4468-BDAB-F32A72A97542}" srcOrd="1" destOrd="0" presId="urn:microsoft.com/office/officeart/2005/8/layout/process2"/>
    <dgm:cxn modelId="{CC39999D-F847-4261-AA5B-B122C6DAE145}" type="presOf" srcId="{CC083C84-A89E-4147-8214-A123F70ED313}" destId="{4E001620-403F-4911-9025-7331D35299E6}" srcOrd="0" destOrd="0" presId="urn:microsoft.com/office/officeart/2005/8/layout/process2"/>
    <dgm:cxn modelId="{DB7FCD73-FB25-4A56-91EC-566C13FAA29A}" type="presOf" srcId="{96239F15-7CF0-4209-B904-057E0EA85B34}" destId="{CB6ABAD4-77CC-4D99-9340-7DC27C710582}" srcOrd="0" destOrd="0" presId="urn:microsoft.com/office/officeart/2005/8/layout/process2"/>
    <dgm:cxn modelId="{F8180F40-E151-4E0A-A277-95C1AEBE357F}" type="presOf" srcId="{2A3A1761-5D15-43A6-9400-CA89FCC1553A}" destId="{B4F6FD0D-46CD-49BB-86F9-3FC47F5B0F82}" srcOrd="1" destOrd="0" presId="urn:microsoft.com/office/officeart/2005/8/layout/process2"/>
    <dgm:cxn modelId="{2C63E59E-5875-4A53-9AF2-7AD5C674EEB5}" type="presOf" srcId="{6A369503-56B5-4E02-AEF3-732B7105221D}" destId="{1CFCB739-7174-470A-B985-375152A2CBB8}" srcOrd="1" destOrd="0" presId="urn:microsoft.com/office/officeart/2005/8/layout/process2"/>
    <dgm:cxn modelId="{27208CBA-46A2-4FA4-99AB-89F9890E18DF}" srcId="{A3D974DE-5D44-4D6C-8D1F-CDFF6E1EE8EC}" destId="{353F00DA-907F-43A1-81B6-86D4F1FB8AFF}" srcOrd="1" destOrd="0" parTransId="{3BF02B3F-84B2-4448-A8F8-D596B0B2790E}" sibTransId="{6A369503-56B5-4E02-AEF3-732B7105221D}"/>
    <dgm:cxn modelId="{A0BD8275-9C31-48CC-8160-C689E062D919}" type="presOf" srcId="{FDA4D5D5-F009-4D55-94E7-6C479F0259E0}" destId="{FC2DBE03-3103-4DA1-836E-4BFE4BA8E250}" srcOrd="0" destOrd="0" presId="urn:microsoft.com/office/officeart/2005/8/layout/process2"/>
    <dgm:cxn modelId="{0C73132C-34CE-4A54-9608-AE646AD16F28}" srcId="{A3D974DE-5D44-4D6C-8D1F-CDFF6E1EE8EC}" destId="{9C764C20-28A8-4B14-B304-DB8D079438B5}" srcOrd="4" destOrd="0" parTransId="{205B1500-97FE-4066-B9D2-E3D4B4E114A8}" sibTransId="{E1E623BA-580E-4AD1-A53D-19C0C2CBFB4E}"/>
    <dgm:cxn modelId="{36EC2841-6307-45FA-A0C7-0DC041D056AD}" type="presOf" srcId="{2A3A1761-5D15-43A6-9400-CA89FCC1553A}" destId="{C76C9566-C73A-481A-B3C7-228DA5DA437B}" srcOrd="0" destOrd="0" presId="urn:microsoft.com/office/officeart/2005/8/layout/process2"/>
    <dgm:cxn modelId="{1CA3D202-2D97-494A-A437-EAD401E1B30F}" type="presOf" srcId="{A3D974DE-5D44-4D6C-8D1F-CDFF6E1EE8EC}" destId="{C0C8E597-7C95-458D-A521-4CCD4F9D41EB}" srcOrd="0" destOrd="0" presId="urn:microsoft.com/office/officeart/2005/8/layout/process2"/>
    <dgm:cxn modelId="{DEC757F2-5C8D-413B-9E4D-BF2E39876591}" type="presOf" srcId="{E14EC81F-76ED-4881-96E5-D09C7CB46716}" destId="{3BE46C6A-A3B4-4349-9E4F-1D87E41F1484}" srcOrd="0" destOrd="0" presId="urn:microsoft.com/office/officeart/2005/8/layout/process2"/>
    <dgm:cxn modelId="{5BF7F4A2-E4A1-4009-B1D2-C591D265FF9C}" srcId="{A3D974DE-5D44-4D6C-8D1F-CDFF6E1EE8EC}" destId="{E14EC81F-76ED-4881-96E5-D09C7CB46716}" srcOrd="3" destOrd="0" parTransId="{7024F20A-DCE0-4C4A-87F5-A93334E099D1}" sibTransId="{FDA4D5D5-F009-4D55-94E7-6C479F0259E0}"/>
    <dgm:cxn modelId="{9D196779-E59E-4D85-A8DB-29899C99418F}" type="presOf" srcId="{AC89C94E-A389-4C9F-980B-9BD385B8FBE3}" destId="{08AD5FD5-3720-4CB9-994B-080BE02543BD}" srcOrd="0" destOrd="0" presId="urn:microsoft.com/office/officeart/2005/8/layout/process2"/>
    <dgm:cxn modelId="{A724948F-3655-410A-A8DC-4C378254C3BF}" type="presOf" srcId="{96239F15-7CF0-4209-B904-057E0EA85B34}" destId="{8577FBA9-CAF1-4924-9661-641A857A9C32}" srcOrd="1" destOrd="0" presId="urn:microsoft.com/office/officeart/2005/8/layout/process2"/>
    <dgm:cxn modelId="{F6CB08B5-A24A-4741-AFC0-43B1F061D0F8}" type="presOf" srcId="{353F00DA-907F-43A1-81B6-86D4F1FB8AFF}" destId="{F6D0D169-F513-48FF-B236-575A31BADAE8}" srcOrd="0" destOrd="0" presId="urn:microsoft.com/office/officeart/2005/8/layout/process2"/>
    <dgm:cxn modelId="{9C2D65CA-9856-42D2-A755-4EE110E0D0D6}" type="presOf" srcId="{9C764C20-28A8-4B14-B304-DB8D079438B5}" destId="{2B0A702D-A074-4F0B-99C3-C85F76857DC5}" srcOrd="0" destOrd="0" presId="urn:microsoft.com/office/officeart/2005/8/layout/process2"/>
    <dgm:cxn modelId="{E67ED31F-2ABD-4CB5-8DC7-CC8BBDCED168}" srcId="{A3D974DE-5D44-4D6C-8D1F-CDFF6E1EE8EC}" destId="{CC083C84-A89E-4147-8214-A123F70ED313}" srcOrd="2" destOrd="0" parTransId="{F0189649-2176-4891-A56F-03ECD5E82871}" sibTransId="{2A3A1761-5D15-43A6-9400-CA89FCC1553A}"/>
    <dgm:cxn modelId="{84C46B4E-BCDE-4983-83A5-E1AC6A05D9AA}" type="presParOf" srcId="{C0C8E597-7C95-458D-A521-4CCD4F9D41EB}" destId="{08AD5FD5-3720-4CB9-994B-080BE02543BD}" srcOrd="0" destOrd="0" presId="urn:microsoft.com/office/officeart/2005/8/layout/process2"/>
    <dgm:cxn modelId="{DA5EC5F2-02E3-4E72-9A57-126CE8204A69}" type="presParOf" srcId="{C0C8E597-7C95-458D-A521-4CCD4F9D41EB}" destId="{CB6ABAD4-77CC-4D99-9340-7DC27C710582}" srcOrd="1" destOrd="0" presId="urn:microsoft.com/office/officeart/2005/8/layout/process2"/>
    <dgm:cxn modelId="{D40843C8-6DEA-47E0-AE6D-0A87EE52AB4D}" type="presParOf" srcId="{CB6ABAD4-77CC-4D99-9340-7DC27C710582}" destId="{8577FBA9-CAF1-4924-9661-641A857A9C32}" srcOrd="0" destOrd="0" presId="urn:microsoft.com/office/officeart/2005/8/layout/process2"/>
    <dgm:cxn modelId="{21B8EAC0-E035-46C9-B29F-538C73C523D6}" type="presParOf" srcId="{C0C8E597-7C95-458D-A521-4CCD4F9D41EB}" destId="{F6D0D169-F513-48FF-B236-575A31BADAE8}" srcOrd="2" destOrd="0" presId="urn:microsoft.com/office/officeart/2005/8/layout/process2"/>
    <dgm:cxn modelId="{A0EA1DE1-38E0-48F5-86FC-363CCC6D2F10}" type="presParOf" srcId="{C0C8E597-7C95-458D-A521-4CCD4F9D41EB}" destId="{482F602D-7A1A-4066-AB6E-151A398CF86C}" srcOrd="3" destOrd="0" presId="urn:microsoft.com/office/officeart/2005/8/layout/process2"/>
    <dgm:cxn modelId="{911ECCB4-FD68-44CB-AB5C-99786FE7304A}" type="presParOf" srcId="{482F602D-7A1A-4066-AB6E-151A398CF86C}" destId="{1CFCB739-7174-470A-B985-375152A2CBB8}" srcOrd="0" destOrd="0" presId="urn:microsoft.com/office/officeart/2005/8/layout/process2"/>
    <dgm:cxn modelId="{C6B64570-39AC-479C-A65E-B2CB480B65DA}" type="presParOf" srcId="{C0C8E597-7C95-458D-A521-4CCD4F9D41EB}" destId="{4E001620-403F-4911-9025-7331D35299E6}" srcOrd="4" destOrd="0" presId="urn:microsoft.com/office/officeart/2005/8/layout/process2"/>
    <dgm:cxn modelId="{2493FE55-6B41-400E-A4EA-E4947CCAC7E5}" type="presParOf" srcId="{C0C8E597-7C95-458D-A521-4CCD4F9D41EB}" destId="{C76C9566-C73A-481A-B3C7-228DA5DA437B}" srcOrd="5" destOrd="0" presId="urn:microsoft.com/office/officeart/2005/8/layout/process2"/>
    <dgm:cxn modelId="{A10821FC-F0FE-4E35-9884-3F05229DB9D7}" type="presParOf" srcId="{C76C9566-C73A-481A-B3C7-228DA5DA437B}" destId="{B4F6FD0D-46CD-49BB-86F9-3FC47F5B0F82}" srcOrd="0" destOrd="0" presId="urn:microsoft.com/office/officeart/2005/8/layout/process2"/>
    <dgm:cxn modelId="{E6DA6907-6E17-4B4F-A16B-B0DD3708ECF2}" type="presParOf" srcId="{C0C8E597-7C95-458D-A521-4CCD4F9D41EB}" destId="{3BE46C6A-A3B4-4349-9E4F-1D87E41F1484}" srcOrd="6" destOrd="0" presId="urn:microsoft.com/office/officeart/2005/8/layout/process2"/>
    <dgm:cxn modelId="{307D7E16-A473-4D0E-B937-0DE658367DA2}" type="presParOf" srcId="{C0C8E597-7C95-458D-A521-4CCD4F9D41EB}" destId="{FC2DBE03-3103-4DA1-836E-4BFE4BA8E250}" srcOrd="7" destOrd="0" presId="urn:microsoft.com/office/officeart/2005/8/layout/process2"/>
    <dgm:cxn modelId="{D82C0394-BBDE-4C98-9A03-496AD31EABAD}" type="presParOf" srcId="{FC2DBE03-3103-4DA1-836E-4BFE4BA8E250}" destId="{8597E2D1-80C2-4468-BDAB-F32A72A97542}" srcOrd="0" destOrd="0" presId="urn:microsoft.com/office/officeart/2005/8/layout/process2"/>
    <dgm:cxn modelId="{D7A31888-8B37-4A3D-A715-5B986DA60B02}" type="presParOf" srcId="{C0C8E597-7C95-458D-A521-4CCD4F9D41EB}" destId="{2B0A702D-A074-4F0B-99C3-C85F76857DC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D5FD5-3720-4CB9-994B-080BE02543BD}">
      <dsp:nvSpPr>
        <dsp:cNvPr id="0" name=""/>
        <dsp:cNvSpPr/>
      </dsp:nvSpPr>
      <dsp:spPr>
        <a:xfrm>
          <a:off x="2147767" y="496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Preregistration</a:t>
          </a:r>
          <a:endParaRPr lang="en-US" sz="1800" kern="1200" dirty="0"/>
        </a:p>
      </dsp:txBody>
      <dsp:txXfrm>
        <a:off x="2164767" y="17496"/>
        <a:ext cx="1766465" cy="546429"/>
      </dsp:txXfrm>
    </dsp:sp>
    <dsp:sp modelId="{CB6ABAD4-77CC-4D99-9340-7DC27C710582}">
      <dsp:nvSpPr>
        <dsp:cNvPr id="0" name=""/>
        <dsp:cNvSpPr/>
      </dsp:nvSpPr>
      <dsp:spPr>
        <a:xfrm rot="5400000">
          <a:off x="2939169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617202"/>
        <a:ext cx="156715" cy="152363"/>
      </dsp:txXfrm>
    </dsp:sp>
    <dsp:sp modelId="{F6D0D169-F513-48FF-B236-575A31BADAE8}">
      <dsp:nvSpPr>
        <dsp:cNvPr id="0" name=""/>
        <dsp:cNvSpPr/>
      </dsp:nvSpPr>
      <dsp:spPr>
        <a:xfrm>
          <a:off x="2147767" y="871140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Patient</a:t>
          </a:r>
          <a:endParaRPr lang="en-US" sz="1800" kern="1200" dirty="0"/>
        </a:p>
      </dsp:txBody>
      <dsp:txXfrm>
        <a:off x="2164767" y="888140"/>
        <a:ext cx="1766465" cy="546429"/>
      </dsp:txXfrm>
    </dsp:sp>
    <dsp:sp modelId="{482F602D-7A1A-4066-AB6E-151A398CF86C}">
      <dsp:nvSpPr>
        <dsp:cNvPr id="0" name=""/>
        <dsp:cNvSpPr/>
      </dsp:nvSpPr>
      <dsp:spPr>
        <a:xfrm rot="5400000">
          <a:off x="2939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1487847"/>
        <a:ext cx="156715" cy="152363"/>
      </dsp:txXfrm>
    </dsp:sp>
    <dsp:sp modelId="{4E001620-403F-4911-9025-7331D35299E6}">
      <dsp:nvSpPr>
        <dsp:cNvPr id="0" name=""/>
        <dsp:cNvSpPr/>
      </dsp:nvSpPr>
      <dsp:spPr>
        <a:xfrm>
          <a:off x="2147767" y="1741785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Alert</a:t>
          </a:r>
          <a:endParaRPr lang="en-US" sz="1800" kern="1200" dirty="0"/>
        </a:p>
      </dsp:txBody>
      <dsp:txXfrm>
        <a:off x="2164767" y="1758785"/>
        <a:ext cx="1766465" cy="546429"/>
      </dsp:txXfrm>
    </dsp:sp>
    <dsp:sp modelId="{C76C9566-C73A-481A-B3C7-228DA5DA437B}">
      <dsp:nvSpPr>
        <dsp:cNvPr id="0" name=""/>
        <dsp:cNvSpPr/>
      </dsp:nvSpPr>
      <dsp:spPr>
        <a:xfrm rot="5400000">
          <a:off x="2939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2358491"/>
        <a:ext cx="156715" cy="152363"/>
      </dsp:txXfrm>
    </dsp:sp>
    <dsp:sp modelId="{3BE46C6A-A3B4-4349-9E4F-1D87E41F1484}">
      <dsp:nvSpPr>
        <dsp:cNvPr id="0" name=""/>
        <dsp:cNvSpPr/>
      </dsp:nvSpPr>
      <dsp:spPr>
        <a:xfrm>
          <a:off x="2147767" y="2612429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Socialization</a:t>
          </a:r>
          <a:endParaRPr lang="en-US" sz="1800" kern="1200" dirty="0"/>
        </a:p>
      </dsp:txBody>
      <dsp:txXfrm>
        <a:off x="2164767" y="2629429"/>
        <a:ext cx="1766465" cy="546429"/>
      </dsp:txXfrm>
    </dsp:sp>
    <dsp:sp modelId="{FC2DBE03-3103-4DA1-836E-4BFE4BA8E250}">
      <dsp:nvSpPr>
        <dsp:cNvPr id="0" name=""/>
        <dsp:cNvSpPr/>
      </dsp:nvSpPr>
      <dsp:spPr>
        <a:xfrm rot="5400000">
          <a:off x="2939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3229136"/>
        <a:ext cx="156715" cy="152363"/>
      </dsp:txXfrm>
    </dsp:sp>
    <dsp:sp modelId="{2B0A702D-A074-4F0B-99C3-C85F76857DC5}">
      <dsp:nvSpPr>
        <dsp:cNvPr id="0" name=""/>
        <dsp:cNvSpPr/>
      </dsp:nvSpPr>
      <dsp:spPr>
        <a:xfrm>
          <a:off x="2147767" y="3483074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Enrollment Fields</a:t>
          </a:r>
          <a:endParaRPr lang="en-US" sz="1800" kern="1200" dirty="0"/>
        </a:p>
      </dsp:txBody>
      <dsp:txXfrm>
        <a:off x="2164767" y="3500074"/>
        <a:ext cx="1766465" cy="54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4569-8C82-49A3-827F-7C2120CEF6C1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5C62-D74A-4FB7-A48C-223A889FA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767F-7D56-48A0-BDB5-E9C7843B1C9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B507-ECCA-4512-8E75-63404AF37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Presented</a:t>
            </a:r>
            <a:r>
              <a:rPr lang="en-US" baseline="0" dirty="0" smtClean="0"/>
              <a:t> by: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 Michalak, PMP, CSM</a:t>
            </a:r>
          </a:p>
          <a:p>
            <a:r>
              <a:rPr lang="en-US" baseline="0" dirty="0" smtClean="0"/>
              <a:t>New Models of Health Care, OED</a:t>
            </a:r>
          </a:p>
          <a:p>
            <a:r>
              <a:rPr lang="en-US" baseline="0" dirty="0" smtClean="0"/>
              <a:t>Albany, OIFO</a:t>
            </a:r>
          </a:p>
          <a:p>
            <a:r>
              <a:rPr lang="en-US" baseline="0" dirty="0" smtClean="0"/>
              <a:t>518-449-0242 (office)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 free to use all or some of this presentation but give credit to the appropriate source and authors to avoid any copyright issues.  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boxes indicate demo paths followed and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5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>
                <a:solidFill>
                  <a:srgbClr val="1E1F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52916"/>
            <a:ext cx="84582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A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01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525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BB6207-8D79-4529-92A3-75C97F25894A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E1F58"/>
          </a:solidFill>
          <a:latin typeface="+mn-lt"/>
          <a:ea typeface="+mn-ea"/>
          <a:cs typeface="+mn-cs"/>
        </a:defRPr>
      </a:lvl1pPr>
      <a:lvl2pPr marL="631825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 kern="1200">
          <a:solidFill>
            <a:srgbClr val="1E1F58"/>
          </a:solidFill>
          <a:latin typeface="+mn-lt"/>
          <a:ea typeface="+mn-ea"/>
          <a:cs typeface="+mn-cs"/>
        </a:defRPr>
      </a:lvl2pPr>
      <a:lvl3pPr marL="10350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 kern="1200">
          <a:solidFill>
            <a:srgbClr val="1E1F58"/>
          </a:solidFill>
          <a:latin typeface="+mn-lt"/>
          <a:ea typeface="+mn-ea"/>
          <a:cs typeface="+mn-cs"/>
        </a:defRPr>
      </a:lvl3pPr>
      <a:lvl4pPr marL="14922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1400" kern="1200">
          <a:solidFill>
            <a:srgbClr val="1E1F58"/>
          </a:solidFill>
          <a:latin typeface="+mn-lt"/>
          <a:ea typeface="+mn-ea"/>
          <a:cs typeface="+mn-cs"/>
        </a:defRPr>
      </a:lvl4pPr>
      <a:lvl5pPr marL="1828800" indent="-1682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200" kern="1200">
          <a:solidFill>
            <a:srgbClr val="1E1F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35175"/>
            <a:ext cx="83058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/>
                </a:solidFill>
              </a:rPr>
              <a:t>Increase Enrollment in </a:t>
            </a:r>
            <a:r>
              <a:rPr lang="en-US" sz="3400" b="1" dirty="0" smtClean="0">
                <a:solidFill>
                  <a:schemeClr val="tx2"/>
                </a:solidFill>
              </a:rPr>
              <a:t>My </a:t>
            </a:r>
            <a:r>
              <a:rPr lang="en-US" sz="3400" b="1" dirty="0" err="1" smtClean="0">
                <a:solidFill>
                  <a:schemeClr val="tx2"/>
                </a:solidFill>
              </a:rPr>
              <a:t>HealtheVet</a:t>
            </a:r>
            <a:r>
              <a:rPr lang="en-US" sz="3400" b="1" dirty="0" smtClean="0">
                <a:solidFill>
                  <a:schemeClr val="tx2"/>
                </a:solidFill>
              </a:rPr>
              <a:t> </a:t>
            </a:r>
            <a:r>
              <a:rPr lang="en-US" sz="3400" b="1" dirty="0" smtClean="0">
                <a:solidFill>
                  <a:schemeClr val="tx2"/>
                </a:solidFill>
              </a:rPr>
              <a:t>(MHV)</a:t>
            </a:r>
            <a:r>
              <a:rPr lang="en-US" sz="3400" b="1" dirty="0" smtClean="0"/>
              <a:t/>
            </a:r>
            <a:br>
              <a:rPr lang="en-US" sz="3400" b="1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Sprint 2 Demo 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October 20,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2014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2 </a:t>
            </a:r>
            <a:r>
              <a:rPr lang="en-US" dirty="0" smtClean="0"/>
              <a:t>Demo –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105400"/>
          </a:xfrm>
        </p:spPr>
        <p:txBody>
          <a:bodyPr/>
          <a:lstStyle/>
          <a:p>
            <a:r>
              <a:rPr lang="en-US" b="1" dirty="0"/>
              <a:t>Add/Display </a:t>
            </a:r>
            <a:r>
              <a:rPr lang="en-US" b="1" dirty="0" err="1"/>
              <a:t>VistA</a:t>
            </a:r>
            <a:r>
              <a:rPr lang="en-US" b="1" dirty="0"/>
              <a:t> MHV Enrollment questions screen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err="1"/>
              <a:t>VistA</a:t>
            </a:r>
            <a:r>
              <a:rPr lang="en-US" dirty="0"/>
              <a:t> user, during pre-registration of a Patient,  I want to capture the Patient's status with each of the three MHV enrollment questions so that this is documented and accessible the next time the Patient record is accessed.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83160552"/>
              </p:ext>
            </p:extLst>
          </p:nvPr>
        </p:nvGraphicFramePr>
        <p:xfrm>
          <a:off x="13716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34000" y="3722076"/>
            <a:ext cx="609600" cy="2590800"/>
            <a:chOff x="5486400" y="3505200"/>
            <a:chExt cx="609600" cy="2590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486400" y="3517392"/>
              <a:ext cx="609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83808" y="35052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486400" y="6083808"/>
              <a:ext cx="609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955792" y="4495800"/>
            <a:ext cx="261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if “N” for less than 6 months (not fully implemented as of 10.20.2014)</a:t>
            </a:r>
            <a:endParaRPr lang="en-US" sz="1400" i="1" dirty="0"/>
          </a:p>
        </p:txBody>
      </p:sp>
      <p:sp>
        <p:nvSpPr>
          <p:cNvPr id="13" name="5-Point Star 12"/>
          <p:cNvSpPr/>
          <p:nvPr/>
        </p:nvSpPr>
        <p:spPr>
          <a:xfrm>
            <a:off x="3124200" y="6172434"/>
            <a:ext cx="304800" cy="280884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0981" y="838200"/>
            <a:ext cx="470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Enrollment Status </a:t>
            </a:r>
            <a:r>
              <a:rPr lang="en-US" dirty="0" smtClean="0"/>
              <a:t>(1. to edit, &lt;RET&gt; to continue)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5209" y="1541659"/>
            <a:ext cx="14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Enrolled (Y/N)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9621" y="2359635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 Code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2"/>
            <a:endCxn id="9" idx="0"/>
          </p:cNvCxnSpPr>
          <p:nvPr/>
        </p:nvCxnSpPr>
        <p:spPr>
          <a:xfrm>
            <a:off x="4640670" y="1910991"/>
            <a:ext cx="2499207" cy="44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58" idx="0"/>
          </p:cNvCxnSpPr>
          <p:nvPr/>
        </p:nvCxnSpPr>
        <p:spPr>
          <a:xfrm flipH="1">
            <a:off x="3417896" y="1910991"/>
            <a:ext cx="1222774" cy="448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6759" y="1840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2284" y="18404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67268" y="401703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Opted-in(Y/N/A)</a:t>
            </a:r>
            <a:endParaRPr lang="en-US" dirty="0"/>
          </a:p>
        </p:txBody>
      </p:sp>
      <p:cxnSp>
        <p:nvCxnSpPr>
          <p:cNvPr id="18" name="Straight Connector 17"/>
          <p:cNvCxnSpPr>
            <a:stCxn id="58" idx="2"/>
            <a:endCxn id="16" idx="0"/>
          </p:cNvCxnSpPr>
          <p:nvPr/>
        </p:nvCxnSpPr>
        <p:spPr>
          <a:xfrm flipH="1">
            <a:off x="2421028" y="2729147"/>
            <a:ext cx="996868" cy="128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2629" y="5553538"/>
            <a:ext cx="123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Enrollment</a:t>
            </a:r>
          </a:p>
          <a:p>
            <a:r>
              <a:rPr lang="en-US" b="1" dirty="0" smtClean="0"/>
              <a:t>Status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6" idx="2"/>
            <a:endCxn id="19" idx="0"/>
          </p:cNvCxnSpPr>
          <p:nvPr/>
        </p:nvCxnSpPr>
        <p:spPr>
          <a:xfrm flipH="1">
            <a:off x="1172286" y="4386369"/>
            <a:ext cx="1248742" cy="116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2129" y="477150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20672" y="319596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0" name="Straight Connector 29"/>
          <p:cNvCxnSpPr>
            <a:stCxn id="58" idx="2"/>
            <a:endCxn id="44" idx="0"/>
          </p:cNvCxnSpPr>
          <p:nvPr/>
        </p:nvCxnSpPr>
        <p:spPr>
          <a:xfrm>
            <a:off x="3417896" y="2729147"/>
            <a:ext cx="557147" cy="128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8" idx="2"/>
            <a:endCxn id="52" idx="0"/>
          </p:cNvCxnSpPr>
          <p:nvPr/>
        </p:nvCxnSpPr>
        <p:spPr>
          <a:xfrm>
            <a:off x="3417896" y="2729147"/>
            <a:ext cx="1878810" cy="128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9067" y="2975004"/>
            <a:ext cx="188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Enrollment Status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9" idx="2"/>
            <a:endCxn id="35" idx="0"/>
          </p:cNvCxnSpPr>
          <p:nvPr/>
        </p:nvCxnSpPr>
        <p:spPr>
          <a:xfrm>
            <a:off x="7139877" y="2728967"/>
            <a:ext cx="432077" cy="24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4787" y="4017037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 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40784" y="4017037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list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47994" y="33725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29774" y="344049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57" name="Straight Connector 56"/>
          <p:cNvCxnSpPr>
            <a:stCxn id="16" idx="2"/>
            <a:endCxn id="60" idx="0"/>
          </p:cNvCxnSpPr>
          <p:nvPr/>
        </p:nvCxnSpPr>
        <p:spPr>
          <a:xfrm>
            <a:off x="2421028" y="4386369"/>
            <a:ext cx="114553" cy="116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35325" y="5553538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 Code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14030" y="5553538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list</a:t>
            </a:r>
            <a:endParaRPr lang="en-US" dirty="0"/>
          </a:p>
        </p:txBody>
      </p:sp>
      <p:cxnSp>
        <p:nvCxnSpPr>
          <p:cNvPr id="67" name="Straight Connector 66"/>
          <p:cNvCxnSpPr>
            <a:stCxn id="16" idx="2"/>
            <a:endCxn id="65" idx="0"/>
          </p:cNvCxnSpPr>
          <p:nvPr/>
        </p:nvCxnSpPr>
        <p:spPr>
          <a:xfrm>
            <a:off x="2421028" y="4386369"/>
            <a:ext cx="1348924" cy="116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96759" y="48429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95490" y="478546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50418" y="4828533"/>
            <a:ext cx="188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Enrollment </a:t>
            </a:r>
            <a:r>
              <a:rPr lang="en-US" b="1" dirty="0" smtClean="0"/>
              <a:t>Status</a:t>
            </a:r>
            <a:endParaRPr lang="en-US" b="1" dirty="0"/>
          </a:p>
        </p:txBody>
      </p:sp>
      <p:cxnSp>
        <p:nvCxnSpPr>
          <p:cNvPr id="73" name="Straight Connector 72"/>
          <p:cNvCxnSpPr>
            <a:stCxn id="44" idx="2"/>
            <a:endCxn id="71" idx="0"/>
          </p:cNvCxnSpPr>
          <p:nvPr/>
        </p:nvCxnSpPr>
        <p:spPr>
          <a:xfrm>
            <a:off x="3975043" y="4386369"/>
            <a:ext cx="1518262" cy="44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2"/>
            <a:endCxn id="71" idx="0"/>
          </p:cNvCxnSpPr>
          <p:nvPr/>
        </p:nvCxnSpPr>
        <p:spPr>
          <a:xfrm>
            <a:off x="5296706" y="4386369"/>
            <a:ext cx="196599" cy="44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58641" y="6407032"/>
            <a:ext cx="188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Enrollment </a:t>
            </a:r>
            <a:r>
              <a:rPr lang="en-US" b="1" dirty="0" smtClean="0"/>
              <a:t>Status</a:t>
            </a:r>
            <a:endParaRPr lang="en-US" b="1" dirty="0"/>
          </a:p>
        </p:txBody>
      </p:sp>
      <p:cxnSp>
        <p:nvCxnSpPr>
          <p:cNvPr id="78" name="Straight Connector 77"/>
          <p:cNvCxnSpPr>
            <a:stCxn id="65" idx="2"/>
            <a:endCxn id="76" idx="0"/>
          </p:cNvCxnSpPr>
          <p:nvPr/>
        </p:nvCxnSpPr>
        <p:spPr>
          <a:xfrm flipH="1">
            <a:off x="3401528" y="5922870"/>
            <a:ext cx="368424" cy="48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2"/>
            <a:endCxn id="76" idx="0"/>
          </p:cNvCxnSpPr>
          <p:nvPr/>
        </p:nvCxnSpPr>
        <p:spPr>
          <a:xfrm>
            <a:off x="2535581" y="5922870"/>
            <a:ext cx="865947" cy="48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IEMHV ENROLLMENT FIELD DECISION </a:t>
            </a:r>
            <a:r>
              <a:rPr lang="en-US" sz="2800" dirty="0" smtClean="0"/>
              <a:t>TREE – Demo Path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285374" y="2359815"/>
            <a:ext cx="22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Authenticated (Y/N/A)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680253" y="6120803"/>
            <a:ext cx="438472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-53975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</a:pPr>
            <a:r>
              <a:rPr lang="en-US" sz="1000" dirty="0"/>
              <a:t>Patient </a:t>
            </a:r>
            <a:r>
              <a:rPr lang="en-US" sz="1000" dirty="0" smtClean="0"/>
              <a:t>Message</a:t>
            </a:r>
            <a:r>
              <a:rPr lang="en-US" sz="1000" baseline="30000" dirty="0" smtClean="0"/>
              <a:t>1</a:t>
            </a:r>
            <a:r>
              <a:rPr lang="en-US" sz="1000" dirty="0" smtClean="0"/>
              <a:t>  - </a:t>
            </a:r>
            <a:r>
              <a:rPr lang="en-US" sz="1000" i="1" dirty="0" smtClean="0"/>
              <a:t>“Upgrade </a:t>
            </a:r>
            <a:r>
              <a:rPr lang="en-US" sz="1000" i="1" dirty="0"/>
              <a:t>to a Premium MHV account to view parts of your VA health record. This requires one-time in-person </a:t>
            </a:r>
            <a:r>
              <a:rPr lang="en-US" sz="1000" i="1" dirty="0" smtClean="0"/>
              <a:t>identity </a:t>
            </a:r>
            <a:r>
              <a:rPr lang="en-US" sz="1000" i="1" dirty="0"/>
              <a:t>verification (show photo ID). Read and sign this Release of Information form (10-5345a-MHV.) 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4317" y="1374595"/>
            <a:ext cx="82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entered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6" idx="3"/>
            <a:endCxn id="49" idx="1"/>
          </p:cNvCxnSpPr>
          <p:nvPr/>
        </p:nvCxnSpPr>
        <p:spPr>
          <a:xfrm>
            <a:off x="5047654" y="1022866"/>
            <a:ext cx="2859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906879" y="83820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54900" y="1064907"/>
            <a:ext cx="67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&lt;RET&gt; </a:t>
            </a:r>
          </a:p>
          <a:p>
            <a:pPr algn="ctr"/>
            <a:r>
              <a:rPr lang="en-US" sz="1200" dirty="0" smtClean="0"/>
              <a:t>entered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27361" y="3026688"/>
            <a:ext cx="155324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Patient Message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57725" y="1218616"/>
            <a:ext cx="154164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Enrolled:</a:t>
            </a:r>
          </a:p>
          <a:p>
            <a:r>
              <a:rPr lang="en-US" sz="1400" dirty="0" smtClean="0"/>
              <a:t>Authenticated:</a:t>
            </a:r>
          </a:p>
          <a:p>
            <a:r>
              <a:rPr lang="en-US" sz="1400" dirty="0" smtClean="0"/>
              <a:t>Secure Messaging:</a:t>
            </a:r>
            <a:endParaRPr lang="en-US" sz="1400" dirty="0"/>
          </a:p>
        </p:txBody>
      </p:sp>
      <p:cxnSp>
        <p:nvCxnSpPr>
          <p:cNvPr id="41" name="Elbow Connector 40"/>
          <p:cNvCxnSpPr>
            <a:stCxn id="6" idx="2"/>
            <a:endCxn id="7" idx="0"/>
          </p:cNvCxnSpPr>
          <p:nvPr/>
        </p:nvCxnSpPr>
        <p:spPr>
          <a:xfrm rot="16200000" flipH="1">
            <a:off x="3500431" y="401419"/>
            <a:ext cx="334127" cy="19463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87466" y="2025134"/>
            <a:ext cx="34015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667494" y="3647705"/>
            <a:ext cx="45999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2A.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334972" y="3656098"/>
            <a:ext cx="45236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2B.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343526" y="5162964"/>
            <a:ext cx="45999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3A.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010237" y="5212261"/>
            <a:ext cx="45236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3B.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413006" y="885702"/>
            <a:ext cx="34015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184773" y="4386369"/>
            <a:ext cx="67197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Other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3337923" y="5941979"/>
            <a:ext cx="81945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Bring 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32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Enrollment Fields Sample Enrollment Status Screen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421880" cy="555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0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-Baker Briefing Template-110209-JB[1].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6437D8444854B81573462B64C5896" ma:contentTypeVersion="0" ma:contentTypeDescription="Create a new document." ma:contentTypeScope="" ma:versionID="cec602078864eacfa1d99d7ce54560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04682D-7349-41C0-BB86-9CF32DE6A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42F123-427C-4ECE-8AFE-8167BA72677F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A585C6-E887-43E4-A165-C9E951729C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Cross-Baker Briefing Template-110209-JB[1].v1</Template>
  <TotalTime>7420</TotalTime>
  <Words>288</Words>
  <Application>Microsoft Office PowerPoint</Application>
  <PresentationFormat>On-screen Show (4:3)</PresentationFormat>
  <Paragraphs>66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Cross-Baker Briefing Template-110209-JB[1].v1</vt:lpstr>
      <vt:lpstr>Increase Enrollment in My HealtheVet (MHV) Sprint 2 Demo 1</vt:lpstr>
      <vt:lpstr>Sprint 2 Demo – User Stories</vt:lpstr>
      <vt:lpstr>IEMHV ENROLLMENT FIELD DECISION TREE – Demo Path</vt:lpstr>
      <vt:lpstr>Enrollment Fields Sample Enrollment Status Screen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Kickoff</dc:title>
  <dc:creator>Urso, Eddie</dc:creator>
  <cp:lastModifiedBy>Frey, William A. (Warrior)</cp:lastModifiedBy>
  <cp:revision>412</cp:revision>
  <dcterms:created xsi:type="dcterms:W3CDTF">2009-11-16T16:20:27Z</dcterms:created>
  <dcterms:modified xsi:type="dcterms:W3CDTF">2014-10-20T16:49:23Z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0x010100ADA6437D8444854B81573462B64C5896</vt:lpwstr>
  </property>
  <property fmtid="{D5CDD505-2E9C-101B-9397-08002B2CF9AE}" pid="3" name="_NewReviewCycle">
    <vt:lpwstr/>
  </property>
</Properties>
</file>