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10"/>
  </p:notesMasterIdLst>
  <p:handoutMasterIdLst>
    <p:handoutMasterId r:id="rId11"/>
  </p:handoutMasterIdLst>
  <p:sldIdLst>
    <p:sldId id="257" r:id="rId5"/>
    <p:sldId id="340" r:id="rId6"/>
    <p:sldId id="342" r:id="rId7"/>
    <p:sldId id="344" r:id="rId8"/>
    <p:sldId id="34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852" autoAdjust="0"/>
  </p:normalViewPr>
  <p:slideViewPr>
    <p:cSldViewPr>
      <p:cViewPr>
        <p:scale>
          <a:sx n="95" d="100"/>
          <a:sy n="95" d="100"/>
        </p:scale>
        <p:origin x="-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974DE-5D44-4D6C-8D1F-CDFF6E1EE8EC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CC083C84-A89E-4147-8214-A123F70ED313}">
      <dgm:prSet phldrT="[Text]"/>
      <dgm:spPr/>
      <dgm:t>
        <a:bodyPr/>
        <a:lstStyle/>
        <a:p>
          <a:r>
            <a:rPr lang="en-US" dirty="0" smtClean="0"/>
            <a:t>Alert</a:t>
          </a:r>
          <a:endParaRPr lang="en-US" dirty="0"/>
        </a:p>
      </dgm:t>
    </dgm:pt>
    <dgm:pt modelId="{F0189649-2176-4891-A56F-03ECD5E82871}" type="parTrans" cxnId="{E67ED31F-2ABD-4CB5-8DC7-CC8BBDCED168}">
      <dgm:prSet/>
      <dgm:spPr/>
      <dgm:t>
        <a:bodyPr/>
        <a:lstStyle/>
        <a:p>
          <a:endParaRPr lang="en-US"/>
        </a:p>
      </dgm:t>
    </dgm:pt>
    <dgm:pt modelId="{2A3A1761-5D15-43A6-9400-CA89FCC1553A}" type="sibTrans" cxnId="{E67ED31F-2ABD-4CB5-8DC7-CC8BBDCED168}">
      <dgm:prSet/>
      <dgm:spPr/>
      <dgm:t>
        <a:bodyPr/>
        <a:lstStyle/>
        <a:p>
          <a:endParaRPr lang="en-US"/>
        </a:p>
      </dgm:t>
    </dgm:pt>
    <dgm:pt modelId="{E14EC81F-76ED-4881-96E5-D09C7CB46716}">
      <dgm:prSet phldrT="[Text]"/>
      <dgm:spPr/>
      <dgm:t>
        <a:bodyPr/>
        <a:lstStyle/>
        <a:p>
          <a:r>
            <a:rPr lang="en-US" dirty="0" smtClean="0"/>
            <a:t>Socialization</a:t>
          </a:r>
          <a:endParaRPr lang="en-US" dirty="0"/>
        </a:p>
      </dgm:t>
    </dgm:pt>
    <dgm:pt modelId="{7024F20A-DCE0-4C4A-87F5-A93334E099D1}" type="parTrans" cxnId="{5BF7F4A2-E4A1-4009-B1D2-C591D265FF9C}">
      <dgm:prSet/>
      <dgm:spPr/>
      <dgm:t>
        <a:bodyPr/>
        <a:lstStyle/>
        <a:p>
          <a:endParaRPr lang="en-US"/>
        </a:p>
      </dgm:t>
    </dgm:pt>
    <dgm:pt modelId="{FDA4D5D5-F009-4D55-94E7-6C479F0259E0}" type="sibTrans" cxnId="{5BF7F4A2-E4A1-4009-B1D2-C591D265FF9C}">
      <dgm:prSet/>
      <dgm:spPr/>
      <dgm:t>
        <a:bodyPr/>
        <a:lstStyle/>
        <a:p>
          <a:endParaRPr lang="en-US"/>
        </a:p>
      </dgm:t>
    </dgm:pt>
    <dgm:pt modelId="{9C764C20-28A8-4B14-B304-DB8D079438B5}">
      <dgm:prSet phldrT="[Text]"/>
      <dgm:spPr/>
      <dgm:t>
        <a:bodyPr/>
        <a:lstStyle/>
        <a:p>
          <a:r>
            <a:rPr lang="en-US" dirty="0" smtClean="0"/>
            <a:t>Enrollment Fields</a:t>
          </a:r>
          <a:endParaRPr lang="en-US" dirty="0"/>
        </a:p>
      </dgm:t>
    </dgm:pt>
    <dgm:pt modelId="{205B1500-97FE-4066-B9D2-E3D4B4E114A8}" type="parTrans" cxnId="{0C73132C-34CE-4A54-9608-AE646AD16F28}">
      <dgm:prSet/>
      <dgm:spPr/>
      <dgm:t>
        <a:bodyPr/>
        <a:lstStyle/>
        <a:p>
          <a:endParaRPr lang="en-US"/>
        </a:p>
      </dgm:t>
    </dgm:pt>
    <dgm:pt modelId="{E1E623BA-580E-4AD1-A53D-19C0C2CBFB4E}" type="sibTrans" cxnId="{0C73132C-34CE-4A54-9608-AE646AD16F28}">
      <dgm:prSet/>
      <dgm:spPr/>
      <dgm:t>
        <a:bodyPr/>
        <a:lstStyle/>
        <a:p>
          <a:endParaRPr lang="en-US"/>
        </a:p>
      </dgm:t>
    </dgm:pt>
    <dgm:pt modelId="{353F00DA-907F-43A1-81B6-86D4F1FB8AFF}">
      <dgm:prSet/>
      <dgm:spPr/>
      <dgm:t>
        <a:bodyPr/>
        <a:lstStyle/>
        <a:p>
          <a:r>
            <a:rPr lang="en-US" dirty="0" smtClean="0"/>
            <a:t>Select Patient</a:t>
          </a:r>
          <a:endParaRPr lang="en-US" dirty="0"/>
        </a:p>
      </dgm:t>
    </dgm:pt>
    <dgm:pt modelId="{3BF02B3F-84B2-4448-A8F8-D596B0B2790E}" type="parTrans" cxnId="{27208CBA-46A2-4FA4-99AB-89F9890E18DF}">
      <dgm:prSet/>
      <dgm:spPr/>
      <dgm:t>
        <a:bodyPr/>
        <a:lstStyle/>
        <a:p>
          <a:endParaRPr lang="en-US"/>
        </a:p>
      </dgm:t>
    </dgm:pt>
    <dgm:pt modelId="{6A369503-56B5-4E02-AEF3-732B7105221D}" type="sibTrans" cxnId="{27208CBA-46A2-4FA4-99AB-89F9890E18DF}">
      <dgm:prSet/>
      <dgm:spPr/>
      <dgm:t>
        <a:bodyPr/>
        <a:lstStyle/>
        <a:p>
          <a:endParaRPr lang="en-US"/>
        </a:p>
      </dgm:t>
    </dgm:pt>
    <dgm:pt modelId="{AC89C94E-A389-4C9F-980B-9BD385B8FBE3}">
      <dgm:prSet/>
      <dgm:spPr/>
      <dgm:t>
        <a:bodyPr/>
        <a:lstStyle/>
        <a:p>
          <a:r>
            <a:rPr lang="en-US" dirty="0" smtClean="0"/>
            <a:t>Preregistration</a:t>
          </a:r>
          <a:endParaRPr lang="en-US" dirty="0"/>
        </a:p>
      </dgm:t>
    </dgm:pt>
    <dgm:pt modelId="{4A3B5140-EECD-4DDD-8608-5C641A548451}" type="parTrans" cxnId="{14115734-B394-4697-8E21-0724CE560EDE}">
      <dgm:prSet/>
      <dgm:spPr/>
      <dgm:t>
        <a:bodyPr/>
        <a:lstStyle/>
        <a:p>
          <a:endParaRPr lang="en-US"/>
        </a:p>
      </dgm:t>
    </dgm:pt>
    <dgm:pt modelId="{96239F15-7CF0-4209-B904-057E0EA85B34}" type="sibTrans" cxnId="{14115734-B394-4697-8E21-0724CE560EDE}">
      <dgm:prSet/>
      <dgm:spPr/>
      <dgm:t>
        <a:bodyPr/>
        <a:lstStyle/>
        <a:p>
          <a:endParaRPr lang="en-US"/>
        </a:p>
      </dgm:t>
    </dgm:pt>
    <dgm:pt modelId="{0ED01A17-D5FD-4106-B2C9-6B26BE826532}">
      <dgm:prSet/>
      <dgm:spPr/>
      <dgm:t>
        <a:bodyPr/>
        <a:lstStyle/>
        <a:p>
          <a:r>
            <a:rPr lang="en-US" dirty="0" smtClean="0"/>
            <a:t>Registration Continues</a:t>
          </a:r>
          <a:endParaRPr lang="en-US" dirty="0"/>
        </a:p>
      </dgm:t>
    </dgm:pt>
    <dgm:pt modelId="{7EBB5FA9-BE8F-4056-879E-8901014AB15F}" type="parTrans" cxnId="{59C89D3D-C659-4193-AAEE-F3863032FBCB}">
      <dgm:prSet/>
      <dgm:spPr/>
      <dgm:t>
        <a:bodyPr/>
        <a:lstStyle/>
        <a:p>
          <a:endParaRPr lang="en-US"/>
        </a:p>
      </dgm:t>
    </dgm:pt>
    <dgm:pt modelId="{6CF0C508-4D9C-491C-8A8C-27DFD36E203E}" type="sibTrans" cxnId="{59C89D3D-C659-4193-AAEE-F3863032FBCB}">
      <dgm:prSet/>
      <dgm:spPr/>
      <dgm:t>
        <a:bodyPr/>
        <a:lstStyle/>
        <a:p>
          <a:endParaRPr lang="en-US"/>
        </a:p>
      </dgm:t>
    </dgm:pt>
    <dgm:pt modelId="{C0C8E597-7C95-458D-A521-4CCD4F9D41EB}" type="pres">
      <dgm:prSet presAssocID="{A3D974DE-5D44-4D6C-8D1F-CDFF6E1EE8EC}" presName="linearFlow" presStyleCnt="0">
        <dgm:presLayoutVars>
          <dgm:resizeHandles val="exact"/>
        </dgm:presLayoutVars>
      </dgm:prSet>
      <dgm:spPr/>
    </dgm:pt>
    <dgm:pt modelId="{08AD5FD5-3720-4CB9-994B-080BE02543BD}" type="pres">
      <dgm:prSet presAssocID="{AC89C94E-A389-4C9F-980B-9BD385B8FBE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ABAD4-77CC-4D99-9340-7DC27C710582}" type="pres">
      <dgm:prSet presAssocID="{96239F15-7CF0-4209-B904-057E0EA85B3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577FBA9-CAF1-4924-9661-641A857A9C32}" type="pres">
      <dgm:prSet presAssocID="{96239F15-7CF0-4209-B904-057E0EA85B3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6D0D169-F513-48FF-B236-575A31BADAE8}" type="pres">
      <dgm:prSet presAssocID="{353F00DA-907F-43A1-81B6-86D4F1FB8AF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F602D-7A1A-4066-AB6E-151A398CF86C}" type="pres">
      <dgm:prSet presAssocID="{6A369503-56B5-4E02-AEF3-732B7105221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CFCB739-7174-470A-B985-375152A2CBB8}" type="pres">
      <dgm:prSet presAssocID="{6A369503-56B5-4E02-AEF3-732B7105221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E001620-403F-4911-9025-7331D35299E6}" type="pres">
      <dgm:prSet presAssocID="{CC083C84-A89E-4147-8214-A123F70ED31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C9566-C73A-481A-B3C7-228DA5DA437B}" type="pres">
      <dgm:prSet presAssocID="{2A3A1761-5D15-43A6-9400-CA89FCC1553A}" presName="sibTrans" presStyleLbl="sibTrans2D1" presStyleIdx="2" presStyleCnt="5" custLinFactX="-50051" custLinFactNeighborX="-100000" custLinFactNeighborY="-6181"/>
      <dgm:spPr/>
      <dgm:t>
        <a:bodyPr/>
        <a:lstStyle/>
        <a:p>
          <a:endParaRPr lang="en-US"/>
        </a:p>
      </dgm:t>
    </dgm:pt>
    <dgm:pt modelId="{B4F6FD0D-46CD-49BB-86F9-3FC47F5B0F82}" type="pres">
      <dgm:prSet presAssocID="{2A3A1761-5D15-43A6-9400-CA89FCC1553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BE46C6A-A3B4-4349-9E4F-1D87E41F1484}" type="pres">
      <dgm:prSet presAssocID="{E14EC81F-76ED-4881-96E5-D09C7CB467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DBE03-3103-4DA1-836E-4BFE4BA8E250}" type="pres">
      <dgm:prSet presAssocID="{FDA4D5D5-F009-4D55-94E7-6C479F0259E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597E2D1-80C2-4468-BDAB-F32A72A97542}" type="pres">
      <dgm:prSet presAssocID="{FDA4D5D5-F009-4D55-94E7-6C479F0259E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B0A702D-A074-4F0B-99C3-C85F76857DC5}" type="pres">
      <dgm:prSet presAssocID="{9C764C20-28A8-4B14-B304-DB8D079438B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22270-CA85-452B-9006-021B69E8FECB}" type="pres">
      <dgm:prSet presAssocID="{E1E623BA-580E-4AD1-A53D-19C0C2CBFB4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F56BF03-4715-466B-BD8A-F8636AF1E0E8}" type="pres">
      <dgm:prSet presAssocID="{E1E623BA-580E-4AD1-A53D-19C0C2CBFB4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57EAC85-5C75-4EE4-BA10-4F6BE296C05B}" type="pres">
      <dgm:prSet presAssocID="{0ED01A17-D5FD-4106-B2C9-6B26BE82653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115734-B394-4697-8E21-0724CE560EDE}" srcId="{A3D974DE-5D44-4D6C-8D1F-CDFF6E1EE8EC}" destId="{AC89C94E-A389-4C9F-980B-9BD385B8FBE3}" srcOrd="0" destOrd="0" parTransId="{4A3B5140-EECD-4DDD-8608-5C641A548451}" sibTransId="{96239F15-7CF0-4209-B904-057E0EA85B34}"/>
    <dgm:cxn modelId="{D44F9FEF-6E11-4A63-BF84-2AF0927CF189}" type="presOf" srcId="{96239F15-7CF0-4209-B904-057E0EA85B34}" destId="{8577FBA9-CAF1-4924-9661-641A857A9C32}" srcOrd="1" destOrd="0" presId="urn:microsoft.com/office/officeart/2005/8/layout/process2"/>
    <dgm:cxn modelId="{B675A6F9-64DD-409E-B07C-832E046451DE}" type="presOf" srcId="{E1E623BA-580E-4AD1-A53D-19C0C2CBFB4E}" destId="{8F56BF03-4715-466B-BD8A-F8636AF1E0E8}" srcOrd="1" destOrd="0" presId="urn:microsoft.com/office/officeart/2005/8/layout/process2"/>
    <dgm:cxn modelId="{8E618F07-D124-4894-8D6B-B03E95C9E842}" type="presOf" srcId="{2A3A1761-5D15-43A6-9400-CA89FCC1553A}" destId="{C76C9566-C73A-481A-B3C7-228DA5DA437B}" srcOrd="0" destOrd="0" presId="urn:microsoft.com/office/officeart/2005/8/layout/process2"/>
    <dgm:cxn modelId="{26EDF56E-078F-4184-BF61-2B74185CFC10}" type="presOf" srcId="{FDA4D5D5-F009-4D55-94E7-6C479F0259E0}" destId="{FC2DBE03-3103-4DA1-836E-4BFE4BA8E250}" srcOrd="0" destOrd="0" presId="urn:microsoft.com/office/officeart/2005/8/layout/process2"/>
    <dgm:cxn modelId="{59C89D3D-C659-4193-AAEE-F3863032FBCB}" srcId="{A3D974DE-5D44-4D6C-8D1F-CDFF6E1EE8EC}" destId="{0ED01A17-D5FD-4106-B2C9-6B26BE826532}" srcOrd="5" destOrd="0" parTransId="{7EBB5FA9-BE8F-4056-879E-8901014AB15F}" sibTransId="{6CF0C508-4D9C-491C-8A8C-27DFD36E203E}"/>
    <dgm:cxn modelId="{60DDD5E7-3A21-45B6-BC12-2BC46DD077D8}" type="presOf" srcId="{E14EC81F-76ED-4881-96E5-D09C7CB46716}" destId="{3BE46C6A-A3B4-4349-9E4F-1D87E41F1484}" srcOrd="0" destOrd="0" presId="urn:microsoft.com/office/officeart/2005/8/layout/process2"/>
    <dgm:cxn modelId="{E774C771-71E8-4535-8611-C41BB10B49F3}" type="presOf" srcId="{FDA4D5D5-F009-4D55-94E7-6C479F0259E0}" destId="{8597E2D1-80C2-4468-BDAB-F32A72A97542}" srcOrd="1" destOrd="0" presId="urn:microsoft.com/office/officeart/2005/8/layout/process2"/>
    <dgm:cxn modelId="{2F173A97-3E8C-4A72-B276-D4203F07D8ED}" type="presOf" srcId="{96239F15-7CF0-4209-B904-057E0EA85B34}" destId="{CB6ABAD4-77CC-4D99-9340-7DC27C710582}" srcOrd="0" destOrd="0" presId="urn:microsoft.com/office/officeart/2005/8/layout/process2"/>
    <dgm:cxn modelId="{CBFE06F7-EB6C-4436-BD92-46C28014CE16}" type="presOf" srcId="{9C764C20-28A8-4B14-B304-DB8D079438B5}" destId="{2B0A702D-A074-4F0B-99C3-C85F76857DC5}" srcOrd="0" destOrd="0" presId="urn:microsoft.com/office/officeart/2005/8/layout/process2"/>
    <dgm:cxn modelId="{BA1A6E73-2CF8-42A9-93F0-6CF48ADD6555}" type="presOf" srcId="{353F00DA-907F-43A1-81B6-86D4F1FB8AFF}" destId="{F6D0D169-F513-48FF-B236-575A31BADAE8}" srcOrd="0" destOrd="0" presId="urn:microsoft.com/office/officeart/2005/8/layout/process2"/>
    <dgm:cxn modelId="{D6BA7F7B-1CC8-4AF5-978A-04A52AB100F2}" type="presOf" srcId="{A3D974DE-5D44-4D6C-8D1F-CDFF6E1EE8EC}" destId="{C0C8E597-7C95-458D-A521-4CCD4F9D41EB}" srcOrd="0" destOrd="0" presId="urn:microsoft.com/office/officeart/2005/8/layout/process2"/>
    <dgm:cxn modelId="{5BF7F4A2-E4A1-4009-B1D2-C591D265FF9C}" srcId="{A3D974DE-5D44-4D6C-8D1F-CDFF6E1EE8EC}" destId="{E14EC81F-76ED-4881-96E5-D09C7CB46716}" srcOrd="3" destOrd="0" parTransId="{7024F20A-DCE0-4C4A-87F5-A93334E099D1}" sibTransId="{FDA4D5D5-F009-4D55-94E7-6C479F0259E0}"/>
    <dgm:cxn modelId="{7B5C7637-E52C-46E1-AC87-74DBF48AE8CE}" type="presOf" srcId="{0ED01A17-D5FD-4106-B2C9-6B26BE826532}" destId="{657EAC85-5C75-4EE4-BA10-4F6BE296C05B}" srcOrd="0" destOrd="0" presId="urn:microsoft.com/office/officeart/2005/8/layout/process2"/>
    <dgm:cxn modelId="{6AEB74CC-09F4-45DC-99B2-6424FA6C6FE1}" type="presOf" srcId="{6A369503-56B5-4E02-AEF3-732B7105221D}" destId="{1CFCB739-7174-470A-B985-375152A2CBB8}" srcOrd="1" destOrd="0" presId="urn:microsoft.com/office/officeart/2005/8/layout/process2"/>
    <dgm:cxn modelId="{27208CBA-46A2-4FA4-99AB-89F9890E18DF}" srcId="{A3D974DE-5D44-4D6C-8D1F-CDFF6E1EE8EC}" destId="{353F00DA-907F-43A1-81B6-86D4F1FB8AFF}" srcOrd="1" destOrd="0" parTransId="{3BF02B3F-84B2-4448-A8F8-D596B0B2790E}" sibTransId="{6A369503-56B5-4E02-AEF3-732B7105221D}"/>
    <dgm:cxn modelId="{F20A2DA2-D331-424C-8B99-37FD6A0BC1D2}" type="presOf" srcId="{AC89C94E-A389-4C9F-980B-9BD385B8FBE3}" destId="{08AD5FD5-3720-4CB9-994B-080BE02543BD}" srcOrd="0" destOrd="0" presId="urn:microsoft.com/office/officeart/2005/8/layout/process2"/>
    <dgm:cxn modelId="{0C73132C-34CE-4A54-9608-AE646AD16F28}" srcId="{A3D974DE-5D44-4D6C-8D1F-CDFF6E1EE8EC}" destId="{9C764C20-28A8-4B14-B304-DB8D079438B5}" srcOrd="4" destOrd="0" parTransId="{205B1500-97FE-4066-B9D2-E3D4B4E114A8}" sibTransId="{E1E623BA-580E-4AD1-A53D-19C0C2CBFB4E}"/>
    <dgm:cxn modelId="{E004F816-3F8E-4174-8C51-55E54FC9D5DD}" type="presOf" srcId="{6A369503-56B5-4E02-AEF3-732B7105221D}" destId="{482F602D-7A1A-4066-AB6E-151A398CF86C}" srcOrd="0" destOrd="0" presId="urn:microsoft.com/office/officeart/2005/8/layout/process2"/>
    <dgm:cxn modelId="{FF2408B2-35C8-4C6F-A909-B745DA0061D2}" type="presOf" srcId="{CC083C84-A89E-4147-8214-A123F70ED313}" destId="{4E001620-403F-4911-9025-7331D35299E6}" srcOrd="0" destOrd="0" presId="urn:microsoft.com/office/officeart/2005/8/layout/process2"/>
    <dgm:cxn modelId="{12837795-B6BF-4CC9-856C-12F529C0524F}" type="presOf" srcId="{2A3A1761-5D15-43A6-9400-CA89FCC1553A}" destId="{B4F6FD0D-46CD-49BB-86F9-3FC47F5B0F82}" srcOrd="1" destOrd="0" presId="urn:microsoft.com/office/officeart/2005/8/layout/process2"/>
    <dgm:cxn modelId="{A5CBAA17-87FC-45D6-8631-5F12C61E8EBB}" type="presOf" srcId="{E1E623BA-580E-4AD1-A53D-19C0C2CBFB4E}" destId="{56F22270-CA85-452B-9006-021B69E8FECB}" srcOrd="0" destOrd="0" presId="urn:microsoft.com/office/officeart/2005/8/layout/process2"/>
    <dgm:cxn modelId="{E67ED31F-2ABD-4CB5-8DC7-CC8BBDCED168}" srcId="{A3D974DE-5D44-4D6C-8D1F-CDFF6E1EE8EC}" destId="{CC083C84-A89E-4147-8214-A123F70ED313}" srcOrd="2" destOrd="0" parTransId="{F0189649-2176-4891-A56F-03ECD5E82871}" sibTransId="{2A3A1761-5D15-43A6-9400-CA89FCC1553A}"/>
    <dgm:cxn modelId="{BFDB68B9-53E6-4108-AE42-5E3C4711A202}" type="presParOf" srcId="{C0C8E597-7C95-458D-A521-4CCD4F9D41EB}" destId="{08AD5FD5-3720-4CB9-994B-080BE02543BD}" srcOrd="0" destOrd="0" presId="urn:microsoft.com/office/officeart/2005/8/layout/process2"/>
    <dgm:cxn modelId="{7D052090-BDAC-4745-8F80-9E90BA502620}" type="presParOf" srcId="{C0C8E597-7C95-458D-A521-4CCD4F9D41EB}" destId="{CB6ABAD4-77CC-4D99-9340-7DC27C710582}" srcOrd="1" destOrd="0" presId="urn:microsoft.com/office/officeart/2005/8/layout/process2"/>
    <dgm:cxn modelId="{78BD59D4-F5FC-49B8-A99A-C62F1959B506}" type="presParOf" srcId="{CB6ABAD4-77CC-4D99-9340-7DC27C710582}" destId="{8577FBA9-CAF1-4924-9661-641A857A9C32}" srcOrd="0" destOrd="0" presId="urn:microsoft.com/office/officeart/2005/8/layout/process2"/>
    <dgm:cxn modelId="{2038B8C1-6D25-4FA7-921D-E7751DCB0FAA}" type="presParOf" srcId="{C0C8E597-7C95-458D-A521-4CCD4F9D41EB}" destId="{F6D0D169-F513-48FF-B236-575A31BADAE8}" srcOrd="2" destOrd="0" presId="urn:microsoft.com/office/officeart/2005/8/layout/process2"/>
    <dgm:cxn modelId="{6FD67BE0-1395-4DF8-8B96-E7B08FEAA834}" type="presParOf" srcId="{C0C8E597-7C95-458D-A521-4CCD4F9D41EB}" destId="{482F602D-7A1A-4066-AB6E-151A398CF86C}" srcOrd="3" destOrd="0" presId="urn:microsoft.com/office/officeart/2005/8/layout/process2"/>
    <dgm:cxn modelId="{0B801A02-74DE-48E9-B4CE-77D9F052CB84}" type="presParOf" srcId="{482F602D-7A1A-4066-AB6E-151A398CF86C}" destId="{1CFCB739-7174-470A-B985-375152A2CBB8}" srcOrd="0" destOrd="0" presId="urn:microsoft.com/office/officeart/2005/8/layout/process2"/>
    <dgm:cxn modelId="{6EAD50D6-C3E8-49E5-975A-F61030A7E30E}" type="presParOf" srcId="{C0C8E597-7C95-458D-A521-4CCD4F9D41EB}" destId="{4E001620-403F-4911-9025-7331D35299E6}" srcOrd="4" destOrd="0" presId="urn:microsoft.com/office/officeart/2005/8/layout/process2"/>
    <dgm:cxn modelId="{5BB2C735-F66E-4168-9DBA-CD884201766E}" type="presParOf" srcId="{C0C8E597-7C95-458D-A521-4CCD4F9D41EB}" destId="{C76C9566-C73A-481A-B3C7-228DA5DA437B}" srcOrd="5" destOrd="0" presId="urn:microsoft.com/office/officeart/2005/8/layout/process2"/>
    <dgm:cxn modelId="{D5270CBB-7907-46DB-B425-2F27589BF614}" type="presParOf" srcId="{C76C9566-C73A-481A-B3C7-228DA5DA437B}" destId="{B4F6FD0D-46CD-49BB-86F9-3FC47F5B0F82}" srcOrd="0" destOrd="0" presId="urn:microsoft.com/office/officeart/2005/8/layout/process2"/>
    <dgm:cxn modelId="{0FA306D5-31D4-49C7-BCF2-1DF79623D47C}" type="presParOf" srcId="{C0C8E597-7C95-458D-A521-4CCD4F9D41EB}" destId="{3BE46C6A-A3B4-4349-9E4F-1D87E41F1484}" srcOrd="6" destOrd="0" presId="urn:microsoft.com/office/officeart/2005/8/layout/process2"/>
    <dgm:cxn modelId="{10F21F2A-6907-4A71-B210-AB65BADFF43C}" type="presParOf" srcId="{C0C8E597-7C95-458D-A521-4CCD4F9D41EB}" destId="{FC2DBE03-3103-4DA1-836E-4BFE4BA8E250}" srcOrd="7" destOrd="0" presId="urn:microsoft.com/office/officeart/2005/8/layout/process2"/>
    <dgm:cxn modelId="{2F18596B-8E75-4B47-A332-4F73461E2D0B}" type="presParOf" srcId="{FC2DBE03-3103-4DA1-836E-4BFE4BA8E250}" destId="{8597E2D1-80C2-4468-BDAB-F32A72A97542}" srcOrd="0" destOrd="0" presId="urn:microsoft.com/office/officeart/2005/8/layout/process2"/>
    <dgm:cxn modelId="{30239092-2C06-4754-81B7-B7BCFE18902D}" type="presParOf" srcId="{C0C8E597-7C95-458D-A521-4CCD4F9D41EB}" destId="{2B0A702D-A074-4F0B-99C3-C85F76857DC5}" srcOrd="8" destOrd="0" presId="urn:microsoft.com/office/officeart/2005/8/layout/process2"/>
    <dgm:cxn modelId="{7D541D8E-686E-40BB-B1CC-C01D3E88C3FE}" type="presParOf" srcId="{C0C8E597-7C95-458D-A521-4CCD4F9D41EB}" destId="{56F22270-CA85-452B-9006-021B69E8FECB}" srcOrd="9" destOrd="0" presId="urn:microsoft.com/office/officeart/2005/8/layout/process2"/>
    <dgm:cxn modelId="{A0551DE4-D18A-4795-A82C-983545BB71B9}" type="presParOf" srcId="{56F22270-CA85-452B-9006-021B69E8FECB}" destId="{8F56BF03-4715-466B-BD8A-F8636AF1E0E8}" srcOrd="0" destOrd="0" presId="urn:microsoft.com/office/officeart/2005/8/layout/process2"/>
    <dgm:cxn modelId="{C7E0849A-50EA-4A98-A75D-BA179518BD64}" type="presParOf" srcId="{C0C8E597-7C95-458D-A521-4CCD4F9D41EB}" destId="{657EAC85-5C75-4EE4-BA10-4F6BE296C05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5FD5-3720-4CB9-994B-080BE02543BD}">
      <dsp:nvSpPr>
        <dsp:cNvPr id="0" name=""/>
        <dsp:cNvSpPr/>
      </dsp:nvSpPr>
      <dsp:spPr>
        <a:xfrm>
          <a:off x="2099162" y="1612"/>
          <a:ext cx="1897674" cy="4777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Preregistration</a:t>
          </a:r>
          <a:endParaRPr lang="en-US" sz="1500" kern="1200" dirty="0"/>
        </a:p>
      </dsp:txBody>
      <dsp:txXfrm>
        <a:off x="2113154" y="15604"/>
        <a:ext cx="1869690" cy="449754"/>
      </dsp:txXfrm>
    </dsp:sp>
    <dsp:sp modelId="{CB6ABAD4-77CC-4D99-9340-7DC27C710582}">
      <dsp:nvSpPr>
        <dsp:cNvPr id="0" name=""/>
        <dsp:cNvSpPr/>
      </dsp:nvSpPr>
      <dsp:spPr>
        <a:xfrm rot="5400000">
          <a:off x="2958424" y="491294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2983505" y="509210"/>
        <a:ext cx="128990" cy="125406"/>
      </dsp:txXfrm>
    </dsp:sp>
    <dsp:sp modelId="{F6D0D169-F513-48FF-B236-575A31BADAE8}">
      <dsp:nvSpPr>
        <dsp:cNvPr id="0" name=""/>
        <dsp:cNvSpPr/>
      </dsp:nvSpPr>
      <dsp:spPr>
        <a:xfrm>
          <a:off x="2099162" y="718219"/>
          <a:ext cx="1897674" cy="4777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Patient</a:t>
          </a:r>
          <a:endParaRPr lang="en-US" sz="1500" kern="1200" dirty="0"/>
        </a:p>
      </dsp:txBody>
      <dsp:txXfrm>
        <a:off x="2113154" y="732211"/>
        <a:ext cx="1869690" cy="449754"/>
      </dsp:txXfrm>
    </dsp:sp>
    <dsp:sp modelId="{482F602D-7A1A-4066-AB6E-151A398CF86C}">
      <dsp:nvSpPr>
        <dsp:cNvPr id="0" name=""/>
        <dsp:cNvSpPr/>
      </dsp:nvSpPr>
      <dsp:spPr>
        <a:xfrm rot="5400000">
          <a:off x="2958424" y="1207901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2983505" y="1225817"/>
        <a:ext cx="128990" cy="125406"/>
      </dsp:txXfrm>
    </dsp:sp>
    <dsp:sp modelId="{4E001620-403F-4911-9025-7331D35299E6}">
      <dsp:nvSpPr>
        <dsp:cNvPr id="0" name=""/>
        <dsp:cNvSpPr/>
      </dsp:nvSpPr>
      <dsp:spPr>
        <a:xfrm>
          <a:off x="2099162" y="1434827"/>
          <a:ext cx="1897674" cy="4777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Alert</a:t>
          </a:r>
          <a:endParaRPr lang="en-US" sz="1500" kern="1200" dirty="0"/>
        </a:p>
      </dsp:txBody>
      <dsp:txXfrm>
        <a:off x="2113154" y="1448819"/>
        <a:ext cx="1869690" cy="449754"/>
      </dsp:txXfrm>
    </dsp:sp>
    <dsp:sp modelId="{C76C9566-C73A-481A-B3C7-228DA5DA437B}">
      <dsp:nvSpPr>
        <dsp:cNvPr id="0" name=""/>
        <dsp:cNvSpPr/>
      </dsp:nvSpPr>
      <dsp:spPr>
        <a:xfrm rot="5400000">
          <a:off x="2689604" y="1911220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2714685" y="1929136"/>
        <a:ext cx="128990" cy="125406"/>
      </dsp:txXfrm>
    </dsp:sp>
    <dsp:sp modelId="{3BE46C6A-A3B4-4349-9E4F-1D87E41F1484}">
      <dsp:nvSpPr>
        <dsp:cNvPr id="0" name=""/>
        <dsp:cNvSpPr/>
      </dsp:nvSpPr>
      <dsp:spPr>
        <a:xfrm>
          <a:off x="2099162" y="2151434"/>
          <a:ext cx="1897674" cy="4777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Socialization</a:t>
          </a:r>
          <a:endParaRPr lang="en-US" sz="1500" kern="1200" dirty="0"/>
        </a:p>
      </dsp:txBody>
      <dsp:txXfrm>
        <a:off x="2113154" y="2165426"/>
        <a:ext cx="1869690" cy="449754"/>
      </dsp:txXfrm>
    </dsp:sp>
    <dsp:sp modelId="{FC2DBE03-3103-4DA1-836E-4BFE4BA8E250}">
      <dsp:nvSpPr>
        <dsp:cNvPr id="0" name=""/>
        <dsp:cNvSpPr/>
      </dsp:nvSpPr>
      <dsp:spPr>
        <a:xfrm rot="5400000">
          <a:off x="2958424" y="2641116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2983505" y="2659032"/>
        <a:ext cx="128990" cy="125406"/>
      </dsp:txXfrm>
    </dsp:sp>
    <dsp:sp modelId="{2B0A702D-A074-4F0B-99C3-C85F76857DC5}">
      <dsp:nvSpPr>
        <dsp:cNvPr id="0" name=""/>
        <dsp:cNvSpPr/>
      </dsp:nvSpPr>
      <dsp:spPr>
        <a:xfrm>
          <a:off x="2099162" y="2868041"/>
          <a:ext cx="1897674" cy="4777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Enrollment Fields</a:t>
          </a:r>
          <a:endParaRPr lang="en-US" sz="1500" kern="1200" dirty="0"/>
        </a:p>
      </dsp:txBody>
      <dsp:txXfrm>
        <a:off x="2113154" y="2882033"/>
        <a:ext cx="1869690" cy="449754"/>
      </dsp:txXfrm>
    </dsp:sp>
    <dsp:sp modelId="{56F22270-CA85-452B-9006-021B69E8FECB}">
      <dsp:nvSpPr>
        <dsp:cNvPr id="0" name=""/>
        <dsp:cNvSpPr/>
      </dsp:nvSpPr>
      <dsp:spPr>
        <a:xfrm rot="5400000">
          <a:off x="2958424" y="3357723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2983505" y="3375639"/>
        <a:ext cx="128990" cy="125406"/>
      </dsp:txXfrm>
    </dsp:sp>
    <dsp:sp modelId="{657EAC85-5C75-4EE4-BA10-4F6BE296C05B}">
      <dsp:nvSpPr>
        <dsp:cNvPr id="0" name=""/>
        <dsp:cNvSpPr/>
      </dsp:nvSpPr>
      <dsp:spPr>
        <a:xfrm>
          <a:off x="2099162" y="3584649"/>
          <a:ext cx="1897674" cy="4777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Registration Continues</a:t>
          </a:r>
          <a:endParaRPr lang="en-US" sz="1500" kern="1200" dirty="0"/>
        </a:p>
      </dsp:txBody>
      <dsp:txXfrm>
        <a:off x="2113154" y="3598641"/>
        <a:ext cx="1869690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Sprint 3 Scope: Add MHV related fields to the Vista Data Consistency Check module</a:t>
            </a:r>
          </a:p>
          <a:p>
            <a:endParaRPr lang="en-US" dirty="0" smtClean="0"/>
          </a:p>
          <a:p>
            <a:r>
              <a:rPr lang="en-US" dirty="0" smtClean="0"/>
              <a:t>Three</a:t>
            </a:r>
            <a:r>
              <a:rPr lang="en-US" baseline="0" dirty="0" smtClean="0"/>
              <a:t> questions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“Enrolled in MHV?”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“Authenticated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“Opted in for Secure Messaging?”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4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smtClean="0">
                <a:solidFill>
                  <a:schemeClr val="tx2"/>
                </a:solidFill>
              </a:rPr>
              <a:t>My </a:t>
            </a:r>
            <a:r>
              <a:rPr lang="en-US" sz="3400" b="1" dirty="0" err="1" smtClean="0">
                <a:solidFill>
                  <a:schemeClr val="tx2"/>
                </a:solidFill>
              </a:rPr>
              <a:t>HealtheVet</a:t>
            </a:r>
            <a:r>
              <a:rPr lang="en-US" sz="3400" b="1" dirty="0" smtClean="0">
                <a:solidFill>
                  <a:schemeClr val="tx2"/>
                </a:solidFill>
              </a:rPr>
              <a:t> (MHV)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r>
              <a:rPr lang="en-US" sz="3600" b="1" i="1" dirty="0" smtClean="0">
                <a:solidFill>
                  <a:schemeClr val="tx2"/>
                </a:solidFill>
              </a:rPr>
              <a:t>  </a:t>
            </a:r>
            <a:r>
              <a:rPr lang="en-US" sz="3600" b="1" dirty="0" smtClean="0">
                <a:solidFill>
                  <a:schemeClr val="tx2"/>
                </a:solidFill>
              </a:rPr>
              <a:t>Project Sprint 2 Review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November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, 2014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70762" cy="83788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Sprint Review 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43850" cy="4373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Demonstrate Sprint </a:t>
            </a:r>
            <a:r>
              <a:rPr lang="en-US" sz="2800" dirty="0">
                <a:latin typeface="Calibri" panose="020F0502020204030204" pitchFamily="34" charset="0"/>
              </a:rPr>
              <a:t>2</a:t>
            </a:r>
            <a:r>
              <a:rPr lang="en-US" sz="2800" dirty="0" smtClean="0">
                <a:latin typeface="Calibri" panose="020F0502020204030204" pitchFamily="34" charset="0"/>
              </a:rPr>
              <a:t>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A</a:t>
            </a:r>
            <a:r>
              <a:rPr lang="en-US" sz="2800" dirty="0" smtClean="0">
                <a:latin typeface="Calibri" panose="020F0502020204030204" pitchFamily="34" charset="0"/>
              </a:rPr>
              <a:t>cquire feedback/concurrence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Preview Sprint </a:t>
            </a:r>
            <a:r>
              <a:rPr lang="en-US" sz="2800" dirty="0" smtClean="0">
                <a:latin typeface="Calibri" panose="020F0502020204030204" pitchFamily="34" charset="0"/>
              </a:rPr>
              <a:t>3 enhancements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Copyright © 2014 FirstView Federal TS.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Enhancements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33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Add/Display </a:t>
            </a:r>
            <a:r>
              <a:rPr lang="en-US" dirty="0" err="1" smtClean="0"/>
              <a:t>VistA</a:t>
            </a:r>
            <a:r>
              <a:rPr lang="en-US" dirty="0" smtClean="0"/>
              <a:t> MHV Enrollment questions screen</a:t>
            </a:r>
          </a:p>
          <a:p>
            <a:pPr lvl="1"/>
            <a:r>
              <a:rPr lang="en-US" dirty="0" smtClean="0"/>
              <a:t>As a </a:t>
            </a:r>
            <a:r>
              <a:rPr lang="en-US" dirty="0" err="1" smtClean="0"/>
              <a:t>VistA</a:t>
            </a:r>
            <a:r>
              <a:rPr lang="en-US" dirty="0" smtClean="0"/>
              <a:t> user, during pre-registration of a Patient,  I want to capture the Patient's status with each of the three MHV enrollment questions so that this is documented and accessible the next time the Patient record is accessed.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(backlog) Actions with date stamp displayed on Alert page.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</a:t>
            </a:r>
            <a:r>
              <a:rPr lang="en-US" dirty="0"/>
              <a:t> </a:t>
            </a:r>
            <a:r>
              <a:rPr lang="en-US" dirty="0" smtClean="0"/>
              <a:t>Question "Were </a:t>
            </a:r>
            <a:r>
              <a:rPr lang="en-US" dirty="0"/>
              <a:t>you successful in creating your My </a:t>
            </a:r>
            <a:r>
              <a:rPr lang="en-US" dirty="0" err="1" smtClean="0"/>
              <a:t>HealtheVet</a:t>
            </a:r>
            <a:r>
              <a:rPr lang="en-US" dirty="0" smtClean="0"/>
              <a:t> account </a:t>
            </a:r>
            <a:r>
              <a:rPr lang="en-US" dirty="0"/>
              <a:t>during your last visit?" (Y/N): “ displayed on Alert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 6th socialization choice added “No - I don’t have a computer / internet access”.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(backlog)Text for all messages associated with socialization responses updated “We </a:t>
            </a:r>
            <a:r>
              <a:rPr lang="en-US" dirty="0"/>
              <a:t>are strongly encouraging patients to use My </a:t>
            </a:r>
            <a:r>
              <a:rPr lang="en-US" dirty="0" err="1" smtClean="0"/>
              <a:t>HealtheVet</a:t>
            </a:r>
            <a:r>
              <a:rPr lang="en-US" dirty="0" smtClean="0"/>
              <a:t>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Demo 2 – Demo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6803700"/>
              </p:ext>
            </p:extLst>
          </p:nvPr>
        </p:nvGraphicFramePr>
        <p:xfrm>
          <a:off x="-1524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 flipH="1">
            <a:off x="1371600" y="3287694"/>
            <a:ext cx="609600" cy="1396184"/>
            <a:chOff x="5486400" y="3505200"/>
            <a:chExt cx="609600" cy="25908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486400" y="3517392"/>
              <a:ext cx="609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83808" y="35052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486400" y="6083808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52400" y="3211647"/>
            <a:ext cx="1207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If patient was successful in creating My </a:t>
            </a:r>
            <a:r>
              <a:rPr lang="en-US" sz="1400" i="1" dirty="0" err="1" smtClean="0"/>
              <a:t>HealtheVet</a:t>
            </a:r>
            <a:r>
              <a:rPr lang="en-US" sz="1400" i="1" dirty="0" smtClean="0"/>
              <a:t> account or already enrolled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11121" y="2260600"/>
            <a:ext cx="3347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818752" y="2836445"/>
            <a:ext cx="32733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B.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00439" y="3597850"/>
            <a:ext cx="32573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18752" y="4241800"/>
            <a:ext cx="33592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D.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5714" y="2836445"/>
            <a:ext cx="4187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B1.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25430" y="3652826"/>
            <a:ext cx="41710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C2.</a:t>
            </a:r>
            <a:endParaRPr lang="en-US" sz="1400" dirty="0"/>
          </a:p>
        </p:txBody>
      </p:sp>
      <p:sp>
        <p:nvSpPr>
          <p:cNvPr id="3" name="Down Arrow 2"/>
          <p:cNvSpPr/>
          <p:nvPr/>
        </p:nvSpPr>
        <p:spPr>
          <a:xfrm>
            <a:off x="3124200" y="3487915"/>
            <a:ext cx="228600" cy="236962"/>
          </a:xfrm>
          <a:prstGeom prst="downArrow">
            <a:avLst>
              <a:gd name="adj1" fmla="val 50000"/>
              <a:gd name="adj2" fmla="val 464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9001" y="3483795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“Unanswered”</a:t>
            </a:r>
            <a:endParaRPr 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95600" y="3483795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“Not successful”</a:t>
            </a:r>
            <a:endParaRPr 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44818" y="867671"/>
            <a:ext cx="3899182" cy="575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b="1" u="sng" dirty="0" smtClean="0"/>
              <a:t>New Patient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A, B, C, D, E</a:t>
            </a:r>
          </a:p>
          <a:p>
            <a:pPr marL="285750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Returning Patient – All “Yes”</a:t>
            </a:r>
          </a:p>
          <a:p>
            <a:pPr marL="742950" lvl="1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A, D, E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b="1" u="sng" dirty="0" smtClean="0"/>
              <a:t>New </a:t>
            </a:r>
            <a:r>
              <a:rPr lang="en-US" sz="1400" b="1" u="sng" dirty="0" smtClean="0"/>
              <a:t>Patient </a:t>
            </a:r>
            <a:r>
              <a:rPr lang="en-US" sz="1400" b="1" dirty="0" smtClean="0"/>
              <a:t>– interested (Action)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A, B, C, E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Returning Patient with Action – Not Successful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A, B1, </a:t>
            </a:r>
            <a:r>
              <a:rPr lang="en-US" sz="1400" dirty="0" smtClean="0"/>
              <a:t>C2, E</a:t>
            </a:r>
            <a:endParaRPr lang="en-US" sz="1400" dirty="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Returning Patient with Action – Successful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A, B1, D, E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Not Authenticated with Reason</a:t>
            </a:r>
            <a:endParaRPr lang="en-US" sz="1400" dirty="0"/>
          </a:p>
          <a:p>
            <a:pPr marL="285750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Returning Patient – Enrolled with Authenticated “No” &lt; 6 months </a:t>
            </a:r>
          </a:p>
          <a:p>
            <a:pPr marL="742950" lvl="1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</a:t>
            </a:r>
            <a:r>
              <a:rPr lang="en-US" sz="1400" dirty="0"/>
              <a:t>, </a:t>
            </a:r>
            <a:r>
              <a:rPr lang="en-US" sz="1400" dirty="0" smtClean="0"/>
              <a:t>D</a:t>
            </a:r>
            <a:r>
              <a:rPr lang="en-US" sz="1400" dirty="0"/>
              <a:t>, E </a:t>
            </a:r>
            <a:r>
              <a:rPr lang="en-US" sz="1400" dirty="0" smtClean="0"/>
              <a:t>(</a:t>
            </a:r>
            <a:r>
              <a:rPr lang="en-US" sz="1400" dirty="0"/>
              <a:t>date </a:t>
            </a:r>
            <a:r>
              <a:rPr lang="en-US" sz="1400" dirty="0" smtClean="0"/>
              <a:t>forward) </a:t>
            </a:r>
            <a:endParaRPr lang="en-US" sz="1400" dirty="0"/>
          </a:p>
          <a:p>
            <a:pPr marL="285750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Returning </a:t>
            </a:r>
            <a:r>
              <a:rPr lang="en-US" sz="1400" b="1" dirty="0"/>
              <a:t>Patient – Enrolled with Authenticated “No” &gt; 6 months </a:t>
            </a:r>
          </a:p>
          <a:p>
            <a:pPr marL="742950" lvl="1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</a:t>
            </a:r>
            <a:r>
              <a:rPr lang="en-US" sz="1400" dirty="0"/>
              <a:t>, B, D, E (date </a:t>
            </a:r>
            <a:r>
              <a:rPr lang="en-US" sz="1400" dirty="0" smtClean="0"/>
              <a:t>back) </a:t>
            </a:r>
          </a:p>
          <a:p>
            <a:pPr marL="285750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/>
              <a:t>New</a:t>
            </a:r>
            <a:r>
              <a:rPr lang="en-US" sz="1400" b="1" dirty="0" smtClean="0"/>
              <a:t> - Returning Patient – </a:t>
            </a:r>
            <a:r>
              <a:rPr lang="en-US" sz="1400" b="1" dirty="0"/>
              <a:t>Enrolled with </a:t>
            </a:r>
            <a:r>
              <a:rPr lang="en-US" sz="1400" b="1" dirty="0" smtClean="0"/>
              <a:t>Opted-in “Action” </a:t>
            </a:r>
            <a:r>
              <a:rPr lang="en-US" sz="1400" b="1" dirty="0"/>
              <a:t>&lt; 6 months </a:t>
            </a:r>
          </a:p>
          <a:p>
            <a:pPr marL="742950" lvl="1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A,B ,C,D</a:t>
            </a:r>
            <a:r>
              <a:rPr lang="en-US" sz="1400" dirty="0" smtClean="0"/>
              <a:t>, </a:t>
            </a:r>
            <a:r>
              <a:rPr lang="en-US" sz="1400" dirty="0" smtClean="0"/>
              <a:t>E (New Enrolled, Opted-in A)</a:t>
            </a:r>
          </a:p>
          <a:p>
            <a:pPr marL="742950" lvl="1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A,B,D,E (Returning Patient)</a:t>
            </a:r>
            <a:endParaRPr lang="en-US" sz="1400" dirty="0" smtClean="0"/>
          </a:p>
          <a:p>
            <a:pPr marL="285750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u="sng" dirty="0" smtClean="0"/>
              <a:t>New Patient </a:t>
            </a:r>
            <a:r>
              <a:rPr lang="en-US" sz="1400" b="1" dirty="0" smtClean="0"/>
              <a:t>– Option 6 Selected – Now Interested</a:t>
            </a:r>
          </a:p>
          <a:p>
            <a:pPr marL="742950" lvl="1" indent="-2857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A,B,C,E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8752" y="5013941"/>
            <a:ext cx="31771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E.</a:t>
            </a:r>
            <a:endParaRPr lang="en-US" sz="1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865618" y="4089400"/>
            <a:ext cx="401582" cy="1286975"/>
            <a:chOff x="3865618" y="3505200"/>
            <a:chExt cx="401582" cy="128697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865618" y="3505200"/>
              <a:ext cx="401582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67200" y="3505200"/>
              <a:ext cx="0" cy="1286975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865618" y="4792175"/>
              <a:ext cx="401582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65618" y="2568376"/>
            <a:ext cx="609600" cy="2115501"/>
            <a:chOff x="5486400" y="3505200"/>
            <a:chExt cx="609600" cy="2590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486400" y="3517392"/>
              <a:ext cx="609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83808" y="35052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86400" y="6083808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74592" y="3031679"/>
            <a:ext cx="12832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if “N” </a:t>
            </a:r>
            <a:r>
              <a:rPr lang="en-US" sz="1400" i="1" dirty="0" smtClean="0"/>
              <a:t>for </a:t>
            </a:r>
            <a:r>
              <a:rPr lang="en-US" sz="1400" i="1" dirty="0" smtClean="0"/>
              <a:t>less than 6 months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6076" y="4798498"/>
            <a:ext cx="15303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If action in progress 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0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Modify Data Consistency </a:t>
            </a:r>
            <a:r>
              <a:rPr lang="en-US" b="1" dirty="0" smtClean="0"/>
              <a:t>Check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Modify </a:t>
            </a:r>
            <a:r>
              <a:rPr lang="en-US" dirty="0"/>
              <a:t>Data Consistency Check to ensure newly added MHV related fields are populated as desired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 Select actions displayed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 Update prompt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61741"/>
      </p:ext>
    </p:extLst>
  </p:cSld>
  <p:clrMapOvr>
    <a:masterClrMapping/>
  </p:clrMapOvr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9099</TotalTime>
  <Words>505</Words>
  <Application>Microsoft Office PowerPoint</Application>
  <PresentationFormat>On-screen Show (4:3)</PresentationFormat>
  <Paragraphs>79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Cross-Baker Briefing Template-110209-JB[1].v1</vt:lpstr>
      <vt:lpstr>Increase Enrollment in My HealtheVet (MHV)   Project Sprint 2 Review</vt:lpstr>
      <vt:lpstr>Sprint Review Overview</vt:lpstr>
      <vt:lpstr>Sprint 2 Enhancements and Demo</vt:lpstr>
      <vt:lpstr>Sprint 2 Demo 2 – Demo Flow</vt:lpstr>
      <vt:lpstr>Sprint 3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417</cp:revision>
  <dcterms:created xsi:type="dcterms:W3CDTF">2009-11-16T16:20:27Z</dcterms:created>
  <dcterms:modified xsi:type="dcterms:W3CDTF">2014-11-04T15:16:10Z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