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0"/>
  </p:notesMasterIdLst>
  <p:sldIdLst>
    <p:sldId id="256" r:id="rId2"/>
    <p:sldId id="258" r:id="rId3"/>
    <p:sldId id="259" r:id="rId4"/>
    <p:sldId id="286" r:id="rId5"/>
    <p:sldId id="275" r:id="rId6"/>
    <p:sldId id="269" r:id="rId7"/>
    <p:sldId id="277" r:id="rId8"/>
    <p:sldId id="278" r:id="rId9"/>
    <p:sldId id="279" r:id="rId10"/>
    <p:sldId id="280" r:id="rId11"/>
    <p:sldId id="281" r:id="rId12"/>
    <p:sldId id="283" r:id="rId13"/>
    <p:sldId id="284" r:id="rId14"/>
    <p:sldId id="285" r:id="rId15"/>
    <p:sldId id="287" r:id="rId16"/>
    <p:sldId id="276" r:id="rId17"/>
    <p:sldId id="267" r:id="rId18"/>
    <p:sldId id="268" r:id="rId19"/>
    <p:sldId id="261" r:id="rId20"/>
    <p:sldId id="265" r:id="rId21"/>
    <p:sldId id="260" r:id="rId22"/>
    <p:sldId id="262" r:id="rId23"/>
    <p:sldId id="263" r:id="rId24"/>
    <p:sldId id="270" r:id="rId25"/>
    <p:sldId id="272" r:id="rId26"/>
    <p:sldId id="273" r:id="rId27"/>
    <p:sldId id="274"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61FAA-064F-4253-915D-92BB8EF9FD2C}" type="datetimeFigureOut">
              <a:rPr lang="en-US" smtClean="0"/>
              <a:t>9/13/2016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65B20-8D70-4BEC-971A-8CC88B2B5C52}" type="slidenum">
              <a:rPr lang="en-US" smtClean="0"/>
              <a:t>‹#›</a:t>
            </a:fld>
            <a:endParaRPr lang="en-US" dirty="0"/>
          </a:p>
        </p:txBody>
      </p:sp>
    </p:spTree>
    <p:extLst>
      <p:ext uri="{BB962C8B-B14F-4D97-AF65-F5344CB8AC3E}">
        <p14:creationId xmlns:p14="http://schemas.microsoft.com/office/powerpoint/2010/main" val="356405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E65B20-8D70-4BEC-971A-8CC88B2B5C52}" type="slidenum">
              <a:rPr lang="en-US" smtClean="0"/>
              <a:t>1</a:t>
            </a:fld>
            <a:endParaRPr lang="en-US" dirty="0"/>
          </a:p>
        </p:txBody>
      </p:sp>
    </p:spTree>
    <p:extLst>
      <p:ext uri="{BB962C8B-B14F-4D97-AF65-F5344CB8AC3E}">
        <p14:creationId xmlns:p14="http://schemas.microsoft.com/office/powerpoint/2010/main" val="3709061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r>
              <a:rPr lang="en-US" dirty="0" smtClean="0"/>
              <a:t>August 2016</a:t>
            </a:r>
            <a:endParaRPr lang="en-US" dirty="0"/>
          </a:p>
        </p:txBody>
      </p:sp>
      <p:sp>
        <p:nvSpPr>
          <p:cNvPr id="5" name="Footer Placeholder 4"/>
          <p:cNvSpPr>
            <a:spLocks noGrp="1"/>
          </p:cNvSpPr>
          <p:nvPr>
            <p:ph type="ftr" sz="quarter" idx="11"/>
          </p:nvPr>
        </p:nvSpPr>
        <p:spPr>
          <a:xfrm>
            <a:off x="1876425" y="5410203"/>
            <a:ext cx="5124887" cy="365125"/>
          </a:xfrm>
        </p:spPr>
        <p:txBody>
          <a:bodyPr/>
          <a:lstStyle/>
          <a:p>
            <a:r>
              <a:rPr lang="en-US" dirty="0" smtClean="0"/>
              <a:t>Perceptive Reach Application User Manual</a:t>
            </a:r>
            <a:endParaRPr lang="en-US" dirty="0"/>
          </a:p>
        </p:txBody>
      </p:sp>
      <p:sp>
        <p:nvSpPr>
          <p:cNvPr id="6" name="Slide Number Placeholder 5"/>
          <p:cNvSpPr>
            <a:spLocks noGrp="1"/>
          </p:cNvSpPr>
          <p:nvPr>
            <p:ph type="sldNum" sz="quarter" idx="12"/>
          </p:nvPr>
        </p:nvSpPr>
        <p:spPr>
          <a:xfrm>
            <a:off x="9896913" y="5410201"/>
            <a:ext cx="771089" cy="365125"/>
          </a:xfrm>
        </p:spPr>
        <p:txBody>
          <a:bodyPr/>
          <a:lstStyle>
            <a:lvl1pPr>
              <a:defRPr>
                <a:solidFill>
                  <a:schemeClr val="bg1"/>
                </a:solidFill>
              </a:defRPr>
            </a:lvl1pPr>
          </a:lstStyle>
          <a:p>
            <a:fld id="{183BB520-9F46-4968-99CD-7500C6C641B1}" type="slidenum">
              <a:rPr lang="en-US" smtClean="0"/>
              <a:pPr/>
              <a:t>‹#›</a:t>
            </a:fld>
            <a:endParaRPr lang="en-US" dirty="0"/>
          </a:p>
        </p:txBody>
      </p:sp>
    </p:spTree>
    <p:extLst>
      <p:ext uri="{BB962C8B-B14F-4D97-AF65-F5344CB8AC3E}">
        <p14:creationId xmlns:p14="http://schemas.microsoft.com/office/powerpoint/2010/main" val="6551006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August 2016</a:t>
            </a:r>
            <a:endParaRPr lang="en-US" dirty="0"/>
          </a:p>
        </p:txBody>
      </p:sp>
      <p:sp>
        <p:nvSpPr>
          <p:cNvPr id="6" name="Footer Placeholder 5"/>
          <p:cNvSpPr>
            <a:spLocks noGrp="1"/>
          </p:cNvSpPr>
          <p:nvPr>
            <p:ph type="ftr" sz="quarter" idx="11"/>
          </p:nvPr>
        </p:nvSpPr>
        <p:spPr/>
        <p:txBody>
          <a:bodyPr/>
          <a:lstStyle/>
          <a:p>
            <a:r>
              <a:rPr lang="en-US" dirty="0" smtClean="0"/>
              <a:t>Perceptive Reach Application User Manual</a:t>
            </a:r>
            <a:endParaRPr lang="en-US" dirty="0"/>
          </a:p>
        </p:txBody>
      </p:sp>
      <p:sp>
        <p:nvSpPr>
          <p:cNvPr id="7" name="Slide Number Placeholder 6"/>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282912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August 2016</a:t>
            </a:r>
            <a:endParaRPr lang="en-US" dirty="0"/>
          </a:p>
        </p:txBody>
      </p:sp>
      <p:sp>
        <p:nvSpPr>
          <p:cNvPr id="6" name="Footer Placeholder 5"/>
          <p:cNvSpPr>
            <a:spLocks noGrp="1"/>
          </p:cNvSpPr>
          <p:nvPr>
            <p:ph type="ftr" sz="quarter" idx="11"/>
          </p:nvPr>
        </p:nvSpPr>
        <p:spPr/>
        <p:txBody>
          <a:bodyPr/>
          <a:lstStyle/>
          <a:p>
            <a:r>
              <a:rPr lang="en-US" dirty="0" smtClean="0"/>
              <a:t>Perceptive Reach Application User Manual</a:t>
            </a:r>
            <a:endParaRPr lang="en-US" dirty="0"/>
          </a:p>
        </p:txBody>
      </p:sp>
      <p:sp>
        <p:nvSpPr>
          <p:cNvPr id="7" name="Slide Number Placeholder 6"/>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348563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August 2016</a:t>
            </a:r>
            <a:endParaRPr lang="en-US" dirty="0"/>
          </a:p>
        </p:txBody>
      </p:sp>
      <p:sp>
        <p:nvSpPr>
          <p:cNvPr id="6" name="Footer Placeholder 5"/>
          <p:cNvSpPr>
            <a:spLocks noGrp="1"/>
          </p:cNvSpPr>
          <p:nvPr>
            <p:ph type="ftr" sz="quarter" idx="11"/>
          </p:nvPr>
        </p:nvSpPr>
        <p:spPr/>
        <p:txBody>
          <a:bodyPr/>
          <a:lstStyle/>
          <a:p>
            <a:r>
              <a:rPr lang="en-US" dirty="0" smtClean="0"/>
              <a:t>Perceptive Reach Application User Manual</a:t>
            </a:r>
            <a:endParaRPr lang="en-US" dirty="0"/>
          </a:p>
        </p:txBody>
      </p:sp>
      <p:sp>
        <p:nvSpPr>
          <p:cNvPr id="7" name="Slide Number Placeholder 6"/>
          <p:cNvSpPr>
            <a:spLocks noGrp="1"/>
          </p:cNvSpPr>
          <p:nvPr>
            <p:ph type="sldNum" sz="quarter" idx="12"/>
          </p:nvPr>
        </p:nvSpPr>
        <p:spPr/>
        <p:txBody>
          <a:bodyPr/>
          <a:lstStyle/>
          <a:p>
            <a:fld id="{183BB520-9F46-4968-99CD-7500C6C641B1}"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1898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August 2016</a:t>
            </a:r>
            <a:endParaRPr lang="en-US" dirty="0"/>
          </a:p>
        </p:txBody>
      </p:sp>
      <p:sp>
        <p:nvSpPr>
          <p:cNvPr id="6" name="Footer Placeholder 5"/>
          <p:cNvSpPr>
            <a:spLocks noGrp="1"/>
          </p:cNvSpPr>
          <p:nvPr>
            <p:ph type="ftr" sz="quarter" idx="11"/>
          </p:nvPr>
        </p:nvSpPr>
        <p:spPr/>
        <p:txBody>
          <a:bodyPr/>
          <a:lstStyle/>
          <a:p>
            <a:r>
              <a:rPr lang="en-US" dirty="0" smtClean="0"/>
              <a:t>Perceptive Reach Application User Manual</a:t>
            </a:r>
            <a:endParaRPr lang="en-US" dirty="0"/>
          </a:p>
        </p:txBody>
      </p:sp>
      <p:sp>
        <p:nvSpPr>
          <p:cNvPr id="7" name="Slide Number Placeholder 6"/>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951241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dirty="0" smtClean="0"/>
              <a:t>August 2016</a:t>
            </a:r>
            <a:endParaRPr lang="en-US" dirty="0"/>
          </a:p>
        </p:txBody>
      </p:sp>
      <p:sp>
        <p:nvSpPr>
          <p:cNvPr id="4" name="Footer Placeholder 3"/>
          <p:cNvSpPr>
            <a:spLocks noGrp="1"/>
          </p:cNvSpPr>
          <p:nvPr>
            <p:ph type="ftr" sz="quarter" idx="11"/>
          </p:nvPr>
        </p:nvSpPr>
        <p:spPr/>
        <p:txBody>
          <a:bodyPr/>
          <a:lstStyle/>
          <a:p>
            <a:r>
              <a:rPr lang="en-US" dirty="0" smtClean="0"/>
              <a:t>Perceptive Reach Application User Manual</a:t>
            </a:r>
            <a:endParaRPr lang="en-US" dirty="0"/>
          </a:p>
        </p:txBody>
      </p:sp>
      <p:sp>
        <p:nvSpPr>
          <p:cNvPr id="5" name="Slide Number Placeholder 4"/>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27742594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r>
              <a:rPr lang="en-US" dirty="0" smtClean="0"/>
              <a:t>August 2016</a:t>
            </a:r>
            <a:endParaRPr lang="en-US" dirty="0"/>
          </a:p>
        </p:txBody>
      </p:sp>
      <p:sp>
        <p:nvSpPr>
          <p:cNvPr id="4" name="Footer Placeholder 3"/>
          <p:cNvSpPr>
            <a:spLocks noGrp="1"/>
          </p:cNvSpPr>
          <p:nvPr>
            <p:ph type="ftr" sz="quarter" idx="11"/>
          </p:nvPr>
        </p:nvSpPr>
        <p:spPr/>
        <p:txBody>
          <a:bodyPr/>
          <a:lstStyle/>
          <a:p>
            <a:r>
              <a:rPr lang="en-US" dirty="0" smtClean="0"/>
              <a:t>Perceptive Reach Application User Manual</a:t>
            </a:r>
            <a:endParaRPr lang="en-US" dirty="0"/>
          </a:p>
        </p:txBody>
      </p:sp>
      <p:sp>
        <p:nvSpPr>
          <p:cNvPr id="5" name="Slide Number Placeholder 4"/>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18078459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August 2016</a:t>
            </a:r>
            <a:endParaRPr lang="en-US" dirty="0"/>
          </a:p>
        </p:txBody>
      </p:sp>
      <p:sp>
        <p:nvSpPr>
          <p:cNvPr id="5" name="Footer Placeholder 4"/>
          <p:cNvSpPr>
            <a:spLocks noGrp="1"/>
          </p:cNvSpPr>
          <p:nvPr>
            <p:ph type="ftr" sz="quarter" idx="11"/>
          </p:nvPr>
        </p:nvSpPr>
        <p:spPr/>
        <p:txBody>
          <a:bodyPr/>
          <a:lstStyle/>
          <a:p>
            <a:r>
              <a:rPr lang="en-US" dirty="0" smtClean="0"/>
              <a:t>Perceptive Reach Application User Manual</a:t>
            </a:r>
            <a:endParaRPr lang="en-US" dirty="0"/>
          </a:p>
        </p:txBody>
      </p:sp>
      <p:sp>
        <p:nvSpPr>
          <p:cNvPr id="6" name="Slide Number Placeholder 5"/>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1112554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August 2016</a:t>
            </a:r>
            <a:endParaRPr lang="en-US" dirty="0"/>
          </a:p>
        </p:txBody>
      </p:sp>
      <p:sp>
        <p:nvSpPr>
          <p:cNvPr id="5" name="Footer Placeholder 4"/>
          <p:cNvSpPr>
            <a:spLocks noGrp="1"/>
          </p:cNvSpPr>
          <p:nvPr>
            <p:ph type="ftr" sz="quarter" idx="11"/>
          </p:nvPr>
        </p:nvSpPr>
        <p:spPr/>
        <p:txBody>
          <a:bodyPr/>
          <a:lstStyle/>
          <a:p>
            <a:r>
              <a:rPr lang="en-US" dirty="0" smtClean="0"/>
              <a:t>Perceptive Reach Application User Manual</a:t>
            </a:r>
            <a:endParaRPr lang="en-US" dirty="0"/>
          </a:p>
        </p:txBody>
      </p:sp>
      <p:sp>
        <p:nvSpPr>
          <p:cNvPr id="6" name="Slide Number Placeholder 5"/>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145732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August 2016</a:t>
            </a:r>
            <a:endParaRPr lang="en-US" dirty="0"/>
          </a:p>
        </p:txBody>
      </p:sp>
      <p:sp>
        <p:nvSpPr>
          <p:cNvPr id="8" name="Footer Placeholder 7"/>
          <p:cNvSpPr>
            <a:spLocks noGrp="1"/>
          </p:cNvSpPr>
          <p:nvPr>
            <p:ph type="ftr" sz="quarter" idx="11"/>
          </p:nvPr>
        </p:nvSpPr>
        <p:spPr/>
        <p:txBody>
          <a:bodyPr/>
          <a:lstStyle/>
          <a:p>
            <a:r>
              <a:rPr lang="en-US" dirty="0" smtClean="0"/>
              <a:t>Perceptive Reach Application User Manual</a:t>
            </a:r>
            <a:endParaRPr lang="en-US" dirty="0"/>
          </a:p>
        </p:txBody>
      </p:sp>
      <p:sp>
        <p:nvSpPr>
          <p:cNvPr id="9" name="Slide Number Placeholder 8"/>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40368055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August 2016</a:t>
            </a:r>
            <a:endParaRPr lang="en-US" dirty="0"/>
          </a:p>
        </p:txBody>
      </p:sp>
      <p:sp>
        <p:nvSpPr>
          <p:cNvPr id="5" name="Footer Placeholder 4"/>
          <p:cNvSpPr>
            <a:spLocks noGrp="1"/>
          </p:cNvSpPr>
          <p:nvPr>
            <p:ph type="ftr" sz="quarter" idx="11"/>
          </p:nvPr>
        </p:nvSpPr>
        <p:spPr/>
        <p:txBody>
          <a:bodyPr/>
          <a:lstStyle/>
          <a:p>
            <a:r>
              <a:rPr lang="en-US" dirty="0" smtClean="0"/>
              <a:t>Perceptive Reach Application User Manual</a:t>
            </a:r>
            <a:endParaRPr lang="en-US" dirty="0"/>
          </a:p>
        </p:txBody>
      </p:sp>
      <p:sp>
        <p:nvSpPr>
          <p:cNvPr id="6" name="Slide Number Placeholder 5"/>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159891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August 2016</a:t>
            </a:r>
            <a:endParaRPr lang="en-US" dirty="0"/>
          </a:p>
        </p:txBody>
      </p:sp>
      <p:sp>
        <p:nvSpPr>
          <p:cNvPr id="6" name="Footer Placeholder 5"/>
          <p:cNvSpPr>
            <a:spLocks noGrp="1"/>
          </p:cNvSpPr>
          <p:nvPr>
            <p:ph type="ftr" sz="quarter" idx="11"/>
          </p:nvPr>
        </p:nvSpPr>
        <p:spPr/>
        <p:txBody>
          <a:bodyPr/>
          <a:lstStyle/>
          <a:p>
            <a:r>
              <a:rPr lang="en-US" dirty="0" smtClean="0"/>
              <a:t>Perceptive Reach Application User Manual</a:t>
            </a:r>
            <a:endParaRPr lang="en-US" dirty="0"/>
          </a:p>
        </p:txBody>
      </p:sp>
      <p:sp>
        <p:nvSpPr>
          <p:cNvPr id="7" name="Slide Number Placeholder 6"/>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282856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August 2016</a:t>
            </a:r>
            <a:endParaRPr lang="en-US" dirty="0"/>
          </a:p>
        </p:txBody>
      </p:sp>
      <p:sp>
        <p:nvSpPr>
          <p:cNvPr id="8" name="Footer Placeholder 7"/>
          <p:cNvSpPr>
            <a:spLocks noGrp="1"/>
          </p:cNvSpPr>
          <p:nvPr>
            <p:ph type="ftr" sz="quarter" idx="11"/>
          </p:nvPr>
        </p:nvSpPr>
        <p:spPr/>
        <p:txBody>
          <a:bodyPr/>
          <a:lstStyle/>
          <a:p>
            <a:r>
              <a:rPr lang="en-US" dirty="0" smtClean="0"/>
              <a:t>Perceptive Reach Application User Manual</a:t>
            </a:r>
            <a:endParaRPr lang="en-US" dirty="0"/>
          </a:p>
        </p:txBody>
      </p:sp>
      <p:sp>
        <p:nvSpPr>
          <p:cNvPr id="9" name="Slide Number Placeholder 8"/>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30607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dirty="0" smtClean="0"/>
              <a:t>August 2016</a:t>
            </a:r>
            <a:endParaRPr lang="en-US" dirty="0"/>
          </a:p>
        </p:txBody>
      </p:sp>
      <p:sp>
        <p:nvSpPr>
          <p:cNvPr id="4" name="Footer Placeholder 3"/>
          <p:cNvSpPr>
            <a:spLocks noGrp="1"/>
          </p:cNvSpPr>
          <p:nvPr>
            <p:ph type="ftr" sz="quarter" idx="11"/>
          </p:nvPr>
        </p:nvSpPr>
        <p:spPr/>
        <p:txBody>
          <a:bodyPr/>
          <a:lstStyle/>
          <a:p>
            <a:r>
              <a:rPr lang="en-US" dirty="0" smtClean="0"/>
              <a:t>Perceptive Reach Application User Manual</a:t>
            </a:r>
            <a:endParaRPr lang="en-US" dirty="0"/>
          </a:p>
        </p:txBody>
      </p:sp>
      <p:sp>
        <p:nvSpPr>
          <p:cNvPr id="5" name="Slide Number Placeholder 4"/>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418674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August 2016</a:t>
            </a:r>
            <a:endParaRPr lang="en-US" dirty="0"/>
          </a:p>
        </p:txBody>
      </p:sp>
      <p:sp>
        <p:nvSpPr>
          <p:cNvPr id="3" name="Footer Placeholder 2"/>
          <p:cNvSpPr>
            <a:spLocks noGrp="1"/>
          </p:cNvSpPr>
          <p:nvPr>
            <p:ph type="ftr" sz="quarter" idx="11"/>
          </p:nvPr>
        </p:nvSpPr>
        <p:spPr/>
        <p:txBody>
          <a:bodyPr/>
          <a:lstStyle/>
          <a:p>
            <a:r>
              <a:rPr lang="en-US" dirty="0" smtClean="0"/>
              <a:t>Perceptive Reach Application User Manual</a:t>
            </a:r>
            <a:endParaRPr lang="en-US" dirty="0"/>
          </a:p>
        </p:txBody>
      </p:sp>
      <p:sp>
        <p:nvSpPr>
          <p:cNvPr id="4" name="Slide Number Placeholder 3"/>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2985330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August 2016</a:t>
            </a:r>
            <a:endParaRPr lang="en-US" dirty="0"/>
          </a:p>
        </p:txBody>
      </p:sp>
      <p:sp>
        <p:nvSpPr>
          <p:cNvPr id="6" name="Footer Placeholder 5"/>
          <p:cNvSpPr>
            <a:spLocks noGrp="1"/>
          </p:cNvSpPr>
          <p:nvPr>
            <p:ph type="ftr" sz="quarter" idx="11"/>
          </p:nvPr>
        </p:nvSpPr>
        <p:spPr/>
        <p:txBody>
          <a:bodyPr/>
          <a:lstStyle/>
          <a:p>
            <a:r>
              <a:rPr lang="en-US" dirty="0" smtClean="0"/>
              <a:t>Perceptive Reach Application User Manual</a:t>
            </a:r>
            <a:endParaRPr lang="en-US" dirty="0"/>
          </a:p>
        </p:txBody>
      </p:sp>
      <p:sp>
        <p:nvSpPr>
          <p:cNvPr id="7" name="Slide Number Placeholder 6"/>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73462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August 2016</a:t>
            </a:r>
            <a:endParaRPr lang="en-US" dirty="0"/>
          </a:p>
        </p:txBody>
      </p:sp>
      <p:sp>
        <p:nvSpPr>
          <p:cNvPr id="6" name="Footer Placeholder 5"/>
          <p:cNvSpPr>
            <a:spLocks noGrp="1"/>
          </p:cNvSpPr>
          <p:nvPr>
            <p:ph type="ftr" sz="quarter" idx="11"/>
          </p:nvPr>
        </p:nvSpPr>
        <p:spPr/>
        <p:txBody>
          <a:bodyPr/>
          <a:lstStyle/>
          <a:p>
            <a:r>
              <a:rPr lang="en-US" dirty="0" smtClean="0"/>
              <a:t>Perceptive Reach Application User Manual</a:t>
            </a:r>
            <a:endParaRPr lang="en-US" dirty="0"/>
          </a:p>
        </p:txBody>
      </p:sp>
      <p:sp>
        <p:nvSpPr>
          <p:cNvPr id="7" name="Slide Number Placeholder 6"/>
          <p:cNvSpPr>
            <a:spLocks noGrp="1"/>
          </p:cNvSpPr>
          <p:nvPr>
            <p:ph type="sldNum" sz="quarter" idx="12"/>
          </p:nvPr>
        </p:nvSpPr>
        <p:spPr/>
        <p:txBody>
          <a:bodyPr/>
          <a:lstStyle/>
          <a:p>
            <a:fld id="{183BB520-9F46-4968-99CD-7500C6C641B1}" type="slidenum">
              <a:rPr lang="en-US" smtClean="0"/>
              <a:t>‹#›</a:t>
            </a:fld>
            <a:endParaRPr lang="en-US" dirty="0"/>
          </a:p>
        </p:txBody>
      </p:sp>
    </p:spTree>
    <p:extLst>
      <p:ext uri="{BB962C8B-B14F-4D97-AF65-F5344CB8AC3E}">
        <p14:creationId xmlns:p14="http://schemas.microsoft.com/office/powerpoint/2010/main" val="120287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dirty="0" smtClean="0"/>
              <a:t>August 2016</a:t>
            </a:r>
            <a:endParaRPr lang="en-US" dirty="0"/>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smtClean="0"/>
              <a:t>Perceptive Reach Application User Manual</a:t>
            </a:r>
            <a:endParaRPr lang="en-US" dirty="0"/>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3BB520-9F46-4968-99CD-7500C6C641B1}" type="slidenum">
              <a:rPr lang="en-US" smtClean="0"/>
              <a:t>‹#›</a:t>
            </a:fld>
            <a:endParaRPr lang="en-US" dirty="0"/>
          </a:p>
        </p:txBody>
      </p:sp>
    </p:spTree>
    <p:extLst>
      <p:ext uri="{BB962C8B-B14F-4D97-AF65-F5344CB8AC3E}">
        <p14:creationId xmlns:p14="http://schemas.microsoft.com/office/powerpoint/2010/main" val="53248001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11.xml"/><Relationship Id="rId3" Type="http://schemas.openxmlformats.org/officeDocument/2006/relationships/slide" Target="slide19.xml"/><Relationship Id="rId7" Type="http://schemas.openxmlformats.org/officeDocument/2006/relationships/slide" Target="slide7.xml"/><Relationship Id="rId12" Type="http://schemas.openxmlformats.org/officeDocument/2006/relationships/slide" Target="slide10.xml"/><Relationship Id="rId2" Type="http://schemas.openxmlformats.org/officeDocument/2006/relationships/slide" Target="slide3.xml"/><Relationship Id="rId16"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8.xml"/><Relationship Id="rId5" Type="http://schemas.openxmlformats.org/officeDocument/2006/relationships/slide" Target="slide8.xml"/><Relationship Id="rId15" Type="http://schemas.openxmlformats.org/officeDocument/2006/relationships/slide" Target="slide24.xml"/><Relationship Id="rId10" Type="http://schemas.openxmlformats.org/officeDocument/2006/relationships/slide" Target="slide21.xml"/><Relationship Id="rId4" Type="http://schemas.openxmlformats.org/officeDocument/2006/relationships/slide" Target="slide22.xml"/><Relationship Id="rId9" Type="http://schemas.openxmlformats.org/officeDocument/2006/relationships/slide" Target="slide23.xml"/><Relationship Id="rId1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Word_Document1.docx"/><Relationship Id="rId5" Type="http://schemas.openxmlformats.org/officeDocument/2006/relationships/slide" Target="slide2.xml"/><Relationship Id="rId4" Type="http://schemas.openxmlformats.org/officeDocument/2006/relationships/hyperlink" Target="mailto:VAPerceptiveReachSupport@va.gov?subject=Perceptive%20Reach%20/%20IRDS%20-%20New%20User%20Registration%20Form"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vaww.vistau.med.va.gov/vistau/vler/direct/howtoguides.htm" TargetMode="External"/><Relationship Id="rId3" Type="http://schemas.openxmlformats.org/officeDocument/2006/relationships/slide" Target="slide2.xml"/><Relationship Id="rId7" Type="http://schemas.openxmlformats.org/officeDocument/2006/relationships/hyperlink" Target="mailto:VADirectRegistration@va.gov"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mailto:VAPerceptiveReachSupport@va.gov" TargetMode="Externa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latin typeface="Arial" panose="020B0604020202020204" pitchFamily="34" charset="0"/>
                <a:cs typeface="Arial" panose="020B0604020202020204" pitchFamily="34" charset="0"/>
              </a:rPr>
              <a:t>Perceptive Reach / IRDS</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876425" y="2953109"/>
            <a:ext cx="8791575" cy="1655762"/>
          </a:xfrm>
        </p:spPr>
        <p:txBody>
          <a:bodyPr>
            <a:normAutofit/>
          </a:bodyPr>
          <a:lstStyle/>
          <a:p>
            <a:pPr algn="ctr"/>
            <a:r>
              <a:rPr lang="en-US" sz="3200" b="1" i="1" dirty="0">
                <a:latin typeface="Arial" panose="020B0604020202020204" pitchFamily="34" charset="0"/>
                <a:cs typeface="Arial" panose="020B0604020202020204" pitchFamily="34" charset="0"/>
              </a:rPr>
              <a:t>User Manual</a:t>
            </a:r>
          </a:p>
        </p:txBody>
      </p:sp>
    </p:spTree>
    <p:extLst>
      <p:ext uri="{BB962C8B-B14F-4D97-AF65-F5344CB8AC3E}">
        <p14:creationId xmlns:p14="http://schemas.microsoft.com/office/powerpoint/2010/main" val="1954542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89047"/>
            <a:ext cx="9905998" cy="689172"/>
          </a:xfrm>
        </p:spPr>
        <p:txBody>
          <a:bodyPr>
            <a:normAutofit/>
          </a:bodyPr>
          <a:lstStyle/>
          <a:p>
            <a:r>
              <a:rPr lang="en-US" sz="2900" dirty="0" smtClean="0">
                <a:solidFill>
                  <a:schemeClr val="bg1"/>
                </a:solidFill>
                <a:latin typeface="Arial" panose="020B0604020202020204" pitchFamily="34" charset="0"/>
                <a:cs typeface="Arial" panose="020B0604020202020204" pitchFamily="34" charset="0"/>
              </a:rPr>
              <a:t>Login / Logout Instructions</a:t>
            </a:r>
            <a:endParaRPr lang="en-US" sz="2900" i="1"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540774" y="1091381"/>
            <a:ext cx="10972800" cy="4984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10"/>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10</a:t>
            </a:fld>
            <a:endParaRPr lang="en-US" dirty="0">
              <a:solidFill>
                <a:schemeClr val="bg1"/>
              </a:solidFill>
            </a:endParaRPr>
          </a:p>
        </p:txBody>
      </p:sp>
      <p:sp>
        <p:nvSpPr>
          <p:cNvPr id="10" name="Rounded Rectangle 9">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374467" y="790001"/>
            <a:ext cx="3524045" cy="3844413"/>
          </a:xfrm>
          <a:prstGeom prst="rect">
            <a:avLst/>
          </a:prstGeom>
          <a:ln>
            <a:solidFill>
              <a:schemeClr val="bg1"/>
            </a:solidFill>
          </a:ln>
          <a:effectLst>
            <a:outerShdw blurRad="50800" dist="38100" dir="2700000" algn="tl" rotWithShape="0">
              <a:prstClr val="black">
                <a:alpha val="40000"/>
              </a:prstClr>
            </a:outerShdw>
          </a:effectLst>
        </p:spPr>
      </p:pic>
      <p:sp>
        <p:nvSpPr>
          <p:cNvPr id="3" name="Rectangle 2"/>
          <p:cNvSpPr/>
          <p:nvPr/>
        </p:nvSpPr>
        <p:spPr>
          <a:xfrm>
            <a:off x="2231923" y="3220787"/>
            <a:ext cx="1769807" cy="152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234841" y="3564916"/>
            <a:ext cx="1769807" cy="1523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1141413" y="4703631"/>
            <a:ext cx="4138510" cy="584775"/>
          </a:xfrm>
          <a:prstGeom prst="rect">
            <a:avLst/>
          </a:prstGeom>
          <a:noFill/>
        </p:spPr>
        <p:txBody>
          <a:bodyPr wrap="square" rtlCol="0">
            <a:spAutoFit/>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To login to the IRDS Dashboard, enter the following information on the login page:</a:t>
            </a:r>
          </a:p>
        </p:txBody>
      </p:sp>
      <p:sp>
        <p:nvSpPr>
          <p:cNvPr id="12" name="TextBox 11"/>
          <p:cNvSpPr txBox="1"/>
          <p:nvPr/>
        </p:nvSpPr>
        <p:spPr>
          <a:xfrm>
            <a:off x="1249568" y="5237675"/>
            <a:ext cx="4030355" cy="1323439"/>
          </a:xfrm>
          <a:prstGeom prst="rect">
            <a:avLst/>
          </a:prstGeom>
          <a:noFill/>
        </p:spPr>
        <p:txBody>
          <a:bodyPr wrap="square" rtlCol="0">
            <a:spAutoFit/>
          </a:bodyPr>
          <a:lstStyle/>
          <a:p>
            <a:pPr marL="285750" indent="-285750">
              <a:buFont typeface="Arial" panose="020B0604020202020204" pitchFamily="34" charset="0"/>
              <a:buChar char="•"/>
            </a:pPr>
            <a:r>
              <a:rPr lang="en-US" sz="1600" i="1" dirty="0" smtClean="0">
                <a:solidFill>
                  <a:schemeClr val="bg1"/>
                </a:solidFill>
                <a:latin typeface="Times New Roman" panose="02020603050405020304" pitchFamily="18" charset="0"/>
                <a:cs typeface="Times New Roman" panose="02020603050405020304" pitchFamily="18" charset="0"/>
              </a:rPr>
              <a:t>VA Username</a:t>
            </a:r>
          </a:p>
          <a:p>
            <a:pPr marL="285750" indent="-285750">
              <a:buFont typeface="Arial" panose="020B0604020202020204" pitchFamily="34" charset="0"/>
              <a:buChar char="•"/>
            </a:pPr>
            <a:r>
              <a:rPr lang="en-US" sz="1600" i="1" dirty="0" smtClean="0">
                <a:solidFill>
                  <a:schemeClr val="bg1"/>
                </a:solidFill>
                <a:latin typeface="Times New Roman" panose="02020603050405020304" pitchFamily="18" charset="0"/>
                <a:cs typeface="Times New Roman" panose="02020603050405020304" pitchFamily="18" charset="0"/>
              </a:rPr>
              <a:t>VA Password</a:t>
            </a:r>
          </a:p>
          <a:p>
            <a:pPr marL="285750" indent="-285750">
              <a:buFont typeface="Arial" panose="020B0604020202020204" pitchFamily="34" charset="0"/>
              <a:buChar char="•"/>
            </a:pPr>
            <a:r>
              <a:rPr lang="en-US" sz="1600" i="1" dirty="0" smtClean="0">
                <a:solidFill>
                  <a:schemeClr val="bg1"/>
                </a:solidFill>
                <a:latin typeface="Times New Roman" panose="02020603050405020304" pitchFamily="18" charset="0"/>
                <a:cs typeface="Times New Roman" panose="02020603050405020304" pitchFamily="18" charset="0"/>
              </a:rPr>
              <a:t>Check the box to accept the Terms &amp; Conditions</a:t>
            </a:r>
          </a:p>
          <a:p>
            <a:pPr algn="just"/>
            <a:endParaRPr lang="en-US" sz="1600" dirty="0" smtClean="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249568" y="6214769"/>
            <a:ext cx="4138510" cy="584775"/>
          </a:xfrm>
          <a:prstGeom prst="rect">
            <a:avLst/>
          </a:prstGeom>
          <a:noFill/>
        </p:spPr>
        <p:txBody>
          <a:bodyPr wrap="square" rtlCol="0">
            <a:spAutoFit/>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After entering in this information, select the ‘</a:t>
            </a:r>
            <a:r>
              <a:rPr lang="en-US" sz="1600" b="1" dirty="0" smtClean="0">
                <a:solidFill>
                  <a:schemeClr val="bg1"/>
                </a:solidFill>
                <a:latin typeface="Times New Roman" panose="02020603050405020304" pitchFamily="18" charset="0"/>
                <a:cs typeface="Times New Roman" panose="02020603050405020304" pitchFamily="18" charset="0"/>
              </a:rPr>
              <a:t>Login</a:t>
            </a:r>
            <a:r>
              <a:rPr lang="en-US" sz="1600" dirty="0" smtClean="0">
                <a:solidFill>
                  <a:schemeClr val="bg1"/>
                </a:solidFill>
                <a:latin typeface="Times New Roman" panose="02020603050405020304" pitchFamily="18" charset="0"/>
                <a:cs typeface="Times New Roman" panose="02020603050405020304" pitchFamily="18" charset="0"/>
              </a:rPr>
              <a:t>’ button.</a:t>
            </a:r>
          </a:p>
        </p:txBody>
      </p:sp>
      <p:pic>
        <p:nvPicPr>
          <p:cNvPr id="6" name="Picture 5"/>
          <p:cNvPicPr>
            <a:picLocks noChangeAspect="1"/>
          </p:cNvPicPr>
          <p:nvPr/>
        </p:nvPicPr>
        <p:blipFill>
          <a:blip r:embed="rId4"/>
          <a:stretch>
            <a:fillRect/>
          </a:stretch>
        </p:blipFill>
        <p:spPr>
          <a:xfrm>
            <a:off x="6390968" y="1491393"/>
            <a:ext cx="3448050" cy="2038350"/>
          </a:xfrm>
          <a:prstGeom prst="rect">
            <a:avLst/>
          </a:prstGeom>
          <a:ln>
            <a:solidFill>
              <a:schemeClr val="bg1"/>
            </a:solidFill>
          </a:ln>
        </p:spPr>
      </p:pic>
      <p:sp>
        <p:nvSpPr>
          <p:cNvPr id="7" name="Rectangle 6"/>
          <p:cNvSpPr/>
          <p:nvPr/>
        </p:nvSpPr>
        <p:spPr>
          <a:xfrm>
            <a:off x="9281651" y="1575030"/>
            <a:ext cx="557367" cy="2753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6377243" y="3534724"/>
            <a:ext cx="3461775" cy="830997"/>
          </a:xfrm>
          <a:prstGeom prst="rect">
            <a:avLst/>
          </a:prstGeom>
          <a:noFill/>
        </p:spPr>
        <p:txBody>
          <a:bodyPr wrap="square" rtlCol="0">
            <a:spAutoFit/>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To logout of the Dashboard, select the ‘</a:t>
            </a:r>
            <a:r>
              <a:rPr lang="en-US" sz="1600" b="1" dirty="0" smtClean="0">
                <a:solidFill>
                  <a:schemeClr val="bg1"/>
                </a:solidFill>
                <a:latin typeface="Times New Roman" panose="02020603050405020304" pitchFamily="18" charset="0"/>
                <a:cs typeface="Times New Roman" panose="02020603050405020304" pitchFamily="18" charset="0"/>
              </a:rPr>
              <a:t>Logout</a:t>
            </a:r>
            <a:r>
              <a:rPr lang="en-US" sz="1600" dirty="0" smtClean="0">
                <a:solidFill>
                  <a:schemeClr val="bg1"/>
                </a:solidFill>
                <a:latin typeface="Times New Roman" panose="02020603050405020304" pitchFamily="18" charset="0"/>
                <a:cs typeface="Times New Roman" panose="02020603050405020304" pitchFamily="18" charset="0"/>
              </a:rPr>
              <a:t>’ button in the top right corner of the Dashboard. </a:t>
            </a:r>
          </a:p>
        </p:txBody>
      </p:sp>
    </p:spTree>
    <p:extLst>
      <p:ext uri="{BB962C8B-B14F-4D97-AF65-F5344CB8AC3E}">
        <p14:creationId xmlns:p14="http://schemas.microsoft.com/office/powerpoint/2010/main" val="210577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100712"/>
            <a:ext cx="9905998" cy="689172"/>
          </a:xfrm>
        </p:spPr>
        <p:txBody>
          <a:bodyPr>
            <a:normAutofit fontScale="90000"/>
          </a:bodyPr>
          <a:lstStyle/>
          <a:p>
            <a:r>
              <a:rPr lang="en-US" sz="3200" dirty="0" smtClean="0">
                <a:solidFill>
                  <a:schemeClr val="bg1"/>
                </a:solidFill>
                <a:latin typeface="Arial" panose="020B0604020202020204" pitchFamily="34" charset="0"/>
                <a:cs typeface="Arial" panose="020B0604020202020204" pitchFamily="34" charset="0"/>
              </a:rPr>
              <a:t>Customizing the Dashboard</a:t>
            </a:r>
            <a:r>
              <a:rPr lang="en-US" dirty="0" smtClean="0">
                <a:solidFill>
                  <a:schemeClr val="bg1"/>
                </a:solidFill>
                <a:latin typeface="Arial" panose="020B0604020202020204" pitchFamily="34" charset="0"/>
                <a:cs typeface="Arial" panose="020B0604020202020204" pitchFamily="34" charset="0"/>
              </a:rPr>
              <a:t/>
            </a:r>
            <a:br>
              <a:rPr lang="en-US" dirty="0" smtClean="0">
                <a:solidFill>
                  <a:schemeClr val="bg1"/>
                </a:solidFill>
                <a:latin typeface="Arial" panose="020B0604020202020204" pitchFamily="34" charset="0"/>
                <a:cs typeface="Arial" panose="020B0604020202020204" pitchFamily="34" charset="0"/>
              </a:rPr>
            </a:br>
            <a:r>
              <a:rPr lang="en-US" sz="2000" i="1" dirty="0" smtClean="0">
                <a:solidFill>
                  <a:schemeClr val="bg1"/>
                </a:solidFill>
                <a:latin typeface="Arial" panose="020B0604020202020204" pitchFamily="34" charset="0"/>
                <a:cs typeface="Arial" panose="020B0604020202020204" pitchFamily="34" charset="0"/>
              </a:rPr>
              <a:t>Adding a Widget</a:t>
            </a:r>
            <a:endParaRPr lang="en-US" sz="20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11</a:t>
            </a:fld>
            <a:endParaRPr lang="en-US" dirty="0">
              <a:solidFill>
                <a:schemeClr val="bg1"/>
              </a:solidFill>
            </a:endParaRPr>
          </a:p>
        </p:txBody>
      </p:sp>
      <p:sp>
        <p:nvSpPr>
          <p:cNvPr id="6" name="Rounded Rectangle 5">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grpSp>
        <p:nvGrpSpPr>
          <p:cNvPr id="11" name="Group 10"/>
          <p:cNvGrpSpPr/>
          <p:nvPr/>
        </p:nvGrpSpPr>
        <p:grpSpPr>
          <a:xfrm>
            <a:off x="3011434" y="898884"/>
            <a:ext cx="5048250" cy="3438525"/>
            <a:chOff x="396054" y="1414769"/>
            <a:chExt cx="5048250" cy="3438525"/>
          </a:xfrm>
        </p:grpSpPr>
        <p:pic>
          <p:nvPicPr>
            <p:cNvPr id="5" name="Picture 4"/>
            <p:cNvPicPr>
              <a:picLocks noChangeAspect="1"/>
            </p:cNvPicPr>
            <p:nvPr/>
          </p:nvPicPr>
          <p:blipFill>
            <a:blip r:embed="rId3"/>
            <a:stretch>
              <a:fillRect/>
            </a:stretch>
          </p:blipFill>
          <p:spPr>
            <a:xfrm>
              <a:off x="396054" y="1414769"/>
              <a:ext cx="5048250" cy="3438525"/>
            </a:xfrm>
            <a:prstGeom prst="rect">
              <a:avLst/>
            </a:prstGeom>
            <a:ln>
              <a:solidFill>
                <a:schemeClr val="bg1"/>
              </a:solidFill>
            </a:ln>
            <a:effectLst>
              <a:outerShdw blurRad="50800" dist="38100" dir="2700000" algn="tl" rotWithShape="0">
                <a:prstClr val="black">
                  <a:alpha val="40000"/>
                </a:prstClr>
              </a:outerShdw>
            </a:effectLst>
          </p:spPr>
        </p:pic>
        <p:sp>
          <p:nvSpPr>
            <p:cNvPr id="7" name="Rectangle 6"/>
            <p:cNvSpPr/>
            <p:nvPr/>
          </p:nvSpPr>
          <p:spPr>
            <a:xfrm>
              <a:off x="511277" y="2241755"/>
              <a:ext cx="825910" cy="24580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p:cNvSpPr/>
            <p:nvPr/>
          </p:nvSpPr>
          <p:spPr>
            <a:xfrm>
              <a:off x="511277" y="3097161"/>
              <a:ext cx="1120878" cy="207553"/>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sp>
        <p:nvSpPr>
          <p:cNvPr id="9" name="Content Placeholder 2"/>
          <p:cNvSpPr>
            <a:spLocks noGrp="1"/>
          </p:cNvSpPr>
          <p:nvPr>
            <p:ph idx="1"/>
          </p:nvPr>
        </p:nvSpPr>
        <p:spPr>
          <a:xfrm>
            <a:off x="1004711" y="4534119"/>
            <a:ext cx="10042700" cy="1520094"/>
          </a:xfrm>
        </p:spPr>
        <p:txBody>
          <a:bodyPr>
            <a:normAutofit lnSpcReduction="10000"/>
          </a:bodyPr>
          <a:lstStyle/>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Users have the option to add and remove widgets from the Dashboard. To add a widget back to the Dashboard, select the ‘</a:t>
            </a:r>
            <a:r>
              <a:rPr lang="en-US" sz="1600" b="1" dirty="0" smtClean="0">
                <a:solidFill>
                  <a:schemeClr val="bg1"/>
                </a:solidFill>
                <a:latin typeface="Times New Roman" panose="02020603050405020304" pitchFamily="18" charset="0"/>
                <a:cs typeface="Times New Roman" panose="02020603050405020304" pitchFamily="18" charset="0"/>
              </a:rPr>
              <a:t>Add a Widget</a:t>
            </a:r>
            <a:r>
              <a:rPr lang="en-US" sz="1600" dirty="0" smtClean="0">
                <a:solidFill>
                  <a:schemeClr val="bg1"/>
                </a:solidFill>
                <a:latin typeface="Times New Roman" panose="02020603050405020304" pitchFamily="18" charset="0"/>
                <a:cs typeface="Times New Roman" panose="02020603050405020304" pitchFamily="18" charset="0"/>
              </a:rPr>
              <a:t>’ button. Upon selecting this button, a drop-down menu will appear. In this drop-down menu, select the widget you would like to add. </a:t>
            </a:r>
          </a:p>
          <a:p>
            <a:pPr marL="0" indent="0">
              <a:lnSpc>
                <a:spcPct val="100000"/>
              </a:lnSpc>
              <a:spcBef>
                <a:spcPts val="0"/>
              </a:spcBef>
              <a:buNone/>
            </a:pPr>
            <a:endParaRPr lang="en-US" sz="1600" dirty="0">
              <a:solidFill>
                <a:schemeClr val="bg1"/>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It is important to note that widgets cannot be added to the Dashboard multiple times. If a user tries to add multiple instances of the same widget to the Dashboard, they will receive an error message (see below). </a:t>
            </a:r>
            <a:endParaRPr lang="en-US" sz="1600" dirty="0">
              <a:solidFill>
                <a:schemeClr val="bg1"/>
              </a:solidFill>
              <a:latin typeface="Times New Roman" panose="02020603050405020304" pitchFamily="18" charset="0"/>
              <a:cs typeface="Times New Roman" panose="02020603050405020304" pitchFamily="18" charset="0"/>
            </a:endParaRPr>
          </a:p>
          <a:p>
            <a:pPr lvl="1">
              <a:spcBef>
                <a:spcPts val="0"/>
              </a:spcBef>
            </a:pPr>
            <a:endParaRPr lang="en-US" sz="1600" i="1" dirty="0">
              <a:solidFill>
                <a:schemeClr val="bg1"/>
              </a:solidFill>
              <a:latin typeface="Arial" panose="020B0604020202020204" pitchFamily="34" charset="0"/>
              <a:cs typeface="Arial" panose="020B0604020202020204" pitchFamily="34" charset="0"/>
            </a:endParaRPr>
          </a:p>
          <a:p>
            <a:pPr lvl="1">
              <a:spcBef>
                <a:spcPts val="0"/>
              </a:spcBef>
            </a:pPr>
            <a:endParaRPr lang="en-US" sz="1600" dirty="0">
              <a:solidFill>
                <a:schemeClr val="bg1"/>
              </a:solidFill>
              <a:latin typeface="Arial" panose="020B0604020202020204" pitchFamily="34" charset="0"/>
              <a:cs typeface="Arial" panose="020B0604020202020204" pitchFamily="34" charset="0"/>
            </a:endParaRPr>
          </a:p>
          <a:p>
            <a:pPr>
              <a:spcBef>
                <a:spcPts val="0"/>
              </a:spcBef>
            </a:pPr>
            <a:endParaRPr lang="en-US" sz="20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4"/>
          <a:srcRect l="8467" t="8755" r="10552" b="26406"/>
          <a:stretch/>
        </p:blipFill>
        <p:spPr>
          <a:xfrm>
            <a:off x="3011434" y="6059130"/>
            <a:ext cx="5633884" cy="609600"/>
          </a:xfrm>
          <a:prstGeom prst="rect">
            <a:avLst/>
          </a:prstGeom>
          <a:ln>
            <a:solidFill>
              <a:schemeClr val="bg1"/>
            </a:solidFill>
          </a:ln>
          <a:effectLst>
            <a:outerShdw blurRad="50800" dist="38100" dir="2700000" algn="tl" rotWithShape="0">
              <a:prstClr val="black">
                <a:alpha val="40000"/>
              </a:prstClr>
            </a:outerShdw>
          </a:effectLst>
        </p:spPr>
      </p:pic>
      <p:sp>
        <p:nvSpPr>
          <p:cNvPr id="12" name="TextBox 11"/>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Customize the Dashboard– Slide 1/5</a:t>
            </a: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6589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100712"/>
            <a:ext cx="9905998" cy="689172"/>
          </a:xfrm>
        </p:spPr>
        <p:txBody>
          <a:bodyPr>
            <a:normAutofit fontScale="90000"/>
          </a:bodyPr>
          <a:lstStyle/>
          <a:p>
            <a:r>
              <a:rPr lang="en-US" sz="3200" dirty="0" smtClean="0">
                <a:solidFill>
                  <a:schemeClr val="bg1"/>
                </a:solidFill>
                <a:latin typeface="Arial" panose="020B0604020202020204" pitchFamily="34" charset="0"/>
                <a:cs typeface="Arial" panose="020B0604020202020204" pitchFamily="34" charset="0"/>
              </a:rPr>
              <a:t>Customizing the Dashboard</a:t>
            </a:r>
            <a:r>
              <a:rPr lang="en-US" dirty="0" smtClean="0">
                <a:solidFill>
                  <a:schemeClr val="bg1"/>
                </a:solidFill>
                <a:latin typeface="Arial" panose="020B0604020202020204" pitchFamily="34" charset="0"/>
                <a:cs typeface="Arial" panose="020B0604020202020204" pitchFamily="34" charset="0"/>
              </a:rPr>
              <a:t/>
            </a:r>
            <a:br>
              <a:rPr lang="en-US" dirty="0" smtClean="0">
                <a:solidFill>
                  <a:schemeClr val="bg1"/>
                </a:solidFill>
                <a:latin typeface="Arial" panose="020B0604020202020204" pitchFamily="34" charset="0"/>
                <a:cs typeface="Arial" panose="020B0604020202020204" pitchFamily="34" charset="0"/>
              </a:rPr>
            </a:br>
            <a:r>
              <a:rPr lang="en-US" sz="2000" i="1" dirty="0" smtClean="0">
                <a:solidFill>
                  <a:schemeClr val="bg1"/>
                </a:solidFill>
                <a:latin typeface="Arial" panose="020B0604020202020204" pitchFamily="34" charset="0"/>
                <a:cs typeface="Arial" panose="020B0604020202020204" pitchFamily="34" charset="0"/>
              </a:rPr>
              <a:t>Removing a Widget</a:t>
            </a:r>
            <a:endParaRPr lang="en-US" sz="20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12</a:t>
            </a:fld>
            <a:endParaRPr lang="en-US" dirty="0">
              <a:solidFill>
                <a:schemeClr val="bg1"/>
              </a:solidFill>
            </a:endParaRPr>
          </a:p>
        </p:txBody>
      </p:sp>
      <p:sp>
        <p:nvSpPr>
          <p:cNvPr id="6" name="Rounded Rectangle 5">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
        <p:nvSpPr>
          <p:cNvPr id="9" name="Content Placeholder 2"/>
          <p:cNvSpPr>
            <a:spLocks noGrp="1"/>
          </p:cNvSpPr>
          <p:nvPr>
            <p:ph idx="1"/>
          </p:nvPr>
        </p:nvSpPr>
        <p:spPr>
          <a:xfrm>
            <a:off x="1004711" y="4545744"/>
            <a:ext cx="10042700" cy="1520094"/>
          </a:xfrm>
        </p:spPr>
        <p:txBody>
          <a:bodyPr>
            <a:normAutofit/>
          </a:bodyPr>
          <a:lstStyle/>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Users have the option remove widgets from the Dashboard. To remove a widget, select the ‘</a:t>
            </a:r>
            <a:r>
              <a:rPr lang="en-US" sz="1600" b="1" dirty="0" smtClean="0">
                <a:solidFill>
                  <a:schemeClr val="bg1"/>
                </a:solidFill>
                <a:latin typeface="Times New Roman" panose="02020603050405020304" pitchFamily="18" charset="0"/>
                <a:cs typeface="Times New Roman" panose="02020603050405020304" pitchFamily="18" charset="0"/>
              </a:rPr>
              <a:t>X</a:t>
            </a:r>
            <a:r>
              <a:rPr lang="en-US" sz="1600" dirty="0" smtClean="0">
                <a:solidFill>
                  <a:schemeClr val="bg1"/>
                </a:solidFill>
                <a:latin typeface="Times New Roman" panose="02020603050405020304" pitchFamily="18" charset="0"/>
                <a:cs typeface="Times New Roman" panose="02020603050405020304" pitchFamily="18" charset="0"/>
              </a:rPr>
              <a:t>’ button that appears in the top right corner of the widget. Upon selecting this button, the widget will disappear from the Dashboard.</a:t>
            </a:r>
          </a:p>
          <a:p>
            <a:pPr marL="0" indent="0">
              <a:lnSpc>
                <a:spcPct val="100000"/>
              </a:lnSpc>
              <a:spcBef>
                <a:spcPts val="0"/>
              </a:spcBef>
              <a:buNone/>
            </a:pPr>
            <a:endParaRPr lang="en-US" sz="1600" dirty="0">
              <a:solidFill>
                <a:schemeClr val="bg1"/>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It is important to note that Roster widgets cannot be removed as they are essential to Dashboard’s functionality. </a:t>
            </a:r>
            <a:endParaRPr lang="en-US" sz="1600" dirty="0">
              <a:solidFill>
                <a:schemeClr val="bg1"/>
              </a:solidFill>
              <a:latin typeface="Times New Roman" panose="02020603050405020304" pitchFamily="18" charset="0"/>
              <a:cs typeface="Times New Roman" panose="02020603050405020304" pitchFamily="18" charset="0"/>
            </a:endParaRPr>
          </a:p>
          <a:p>
            <a:pPr lvl="1">
              <a:spcBef>
                <a:spcPts val="0"/>
              </a:spcBef>
            </a:pPr>
            <a:endParaRPr lang="en-US" sz="1600" i="1" dirty="0">
              <a:solidFill>
                <a:schemeClr val="bg1"/>
              </a:solidFill>
              <a:latin typeface="Arial" panose="020B0604020202020204" pitchFamily="34" charset="0"/>
              <a:cs typeface="Arial" panose="020B0604020202020204" pitchFamily="34" charset="0"/>
            </a:endParaRPr>
          </a:p>
          <a:p>
            <a:pPr lvl="1">
              <a:spcBef>
                <a:spcPts val="0"/>
              </a:spcBef>
            </a:pPr>
            <a:endParaRPr lang="en-US" sz="1600" dirty="0">
              <a:solidFill>
                <a:schemeClr val="bg1"/>
              </a:solidFill>
              <a:latin typeface="Arial" panose="020B0604020202020204" pitchFamily="34" charset="0"/>
              <a:cs typeface="Arial" panose="020B0604020202020204" pitchFamily="34" charset="0"/>
            </a:endParaRPr>
          </a:p>
          <a:p>
            <a:pPr>
              <a:spcBef>
                <a:spcPts val="0"/>
              </a:spcBef>
            </a:pPr>
            <a:endParaRPr lang="en-US" sz="2000" dirty="0">
              <a:solidFill>
                <a:schemeClr val="bg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339910" y="1006859"/>
            <a:ext cx="5343047" cy="3192868"/>
          </a:xfrm>
          <a:prstGeom prst="rect">
            <a:avLst/>
          </a:prstGeom>
          <a:ln>
            <a:solidFill>
              <a:schemeClr val="bg1"/>
            </a:solidFill>
          </a:ln>
          <a:effectLst>
            <a:outerShdw blurRad="50800" dist="38100" dir="2700000" algn="tl" rotWithShape="0">
              <a:prstClr val="black">
                <a:alpha val="40000"/>
              </a:prstClr>
            </a:outerShdw>
          </a:effectLst>
        </p:spPr>
      </p:pic>
      <p:sp>
        <p:nvSpPr>
          <p:cNvPr id="13" name="Rectangle 12"/>
          <p:cNvSpPr/>
          <p:nvPr/>
        </p:nvSpPr>
        <p:spPr>
          <a:xfrm>
            <a:off x="2694420" y="1106520"/>
            <a:ext cx="181945" cy="1206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4"/>
          <a:stretch>
            <a:fillRect/>
          </a:stretch>
        </p:blipFill>
        <p:spPr>
          <a:xfrm>
            <a:off x="5787926" y="1006859"/>
            <a:ext cx="5652559" cy="3192868"/>
          </a:xfrm>
          <a:prstGeom prst="rect">
            <a:avLst/>
          </a:prstGeom>
          <a:ln>
            <a:solidFill>
              <a:schemeClr val="bg1"/>
            </a:solidFill>
          </a:ln>
          <a:effectLst>
            <a:outerShdw blurRad="50800" dist="38100" dir="2700000" algn="tl" rotWithShape="0">
              <a:prstClr val="black">
                <a:alpha val="40000"/>
              </a:prstClr>
            </a:outerShdw>
          </a:effectLst>
        </p:spPr>
      </p:pic>
      <p:sp>
        <p:nvSpPr>
          <p:cNvPr id="15" name="Right Arrow 14"/>
          <p:cNvSpPr/>
          <p:nvPr/>
        </p:nvSpPr>
        <p:spPr>
          <a:xfrm>
            <a:off x="5418376" y="2368043"/>
            <a:ext cx="739101" cy="403122"/>
          </a:xfrm>
          <a:prstGeom prst="rightArrow">
            <a:avLst/>
          </a:prstGeom>
          <a:ln w="28575">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TextBox 15"/>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Customize the Dashboard– Slide 2/5</a:t>
            </a:r>
            <a:endParaRPr lang="en-US"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9073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100712"/>
            <a:ext cx="9905998" cy="689172"/>
          </a:xfrm>
        </p:spPr>
        <p:txBody>
          <a:bodyPr>
            <a:normAutofit fontScale="90000"/>
          </a:bodyPr>
          <a:lstStyle/>
          <a:p>
            <a:r>
              <a:rPr lang="en-US" sz="3200" dirty="0" smtClean="0">
                <a:solidFill>
                  <a:schemeClr val="bg1"/>
                </a:solidFill>
                <a:latin typeface="Arial" panose="020B0604020202020204" pitchFamily="34" charset="0"/>
                <a:cs typeface="Arial" panose="020B0604020202020204" pitchFamily="34" charset="0"/>
              </a:rPr>
              <a:t>Customizing the Dashboard</a:t>
            </a:r>
            <a:r>
              <a:rPr lang="en-US" dirty="0" smtClean="0">
                <a:solidFill>
                  <a:schemeClr val="bg1"/>
                </a:solidFill>
                <a:latin typeface="Arial" panose="020B0604020202020204" pitchFamily="34" charset="0"/>
                <a:cs typeface="Arial" panose="020B0604020202020204" pitchFamily="34" charset="0"/>
              </a:rPr>
              <a:t/>
            </a:r>
            <a:br>
              <a:rPr lang="en-US" dirty="0" smtClean="0">
                <a:solidFill>
                  <a:schemeClr val="bg1"/>
                </a:solidFill>
                <a:latin typeface="Arial" panose="020B0604020202020204" pitchFamily="34" charset="0"/>
                <a:cs typeface="Arial" panose="020B0604020202020204" pitchFamily="34" charset="0"/>
              </a:rPr>
            </a:br>
            <a:r>
              <a:rPr lang="en-US" sz="2000" i="1" dirty="0" smtClean="0">
                <a:solidFill>
                  <a:schemeClr val="bg1"/>
                </a:solidFill>
                <a:latin typeface="Arial" panose="020B0604020202020204" pitchFamily="34" charset="0"/>
                <a:cs typeface="Arial" panose="020B0604020202020204" pitchFamily="34" charset="0"/>
              </a:rPr>
              <a:t>Moving a Widget</a:t>
            </a:r>
            <a:endParaRPr lang="en-US" sz="20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13</a:t>
            </a:fld>
            <a:endParaRPr lang="en-US" dirty="0">
              <a:solidFill>
                <a:schemeClr val="bg1"/>
              </a:solidFill>
            </a:endParaRPr>
          </a:p>
        </p:txBody>
      </p:sp>
      <p:sp>
        <p:nvSpPr>
          <p:cNvPr id="6" name="Rounded Rectangle 5">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
        <p:nvSpPr>
          <p:cNvPr id="9" name="Content Placeholder 2"/>
          <p:cNvSpPr>
            <a:spLocks noGrp="1"/>
          </p:cNvSpPr>
          <p:nvPr>
            <p:ph idx="1"/>
          </p:nvPr>
        </p:nvSpPr>
        <p:spPr>
          <a:xfrm>
            <a:off x="1073062" y="5042894"/>
            <a:ext cx="9455855" cy="1520094"/>
          </a:xfrm>
        </p:spPr>
        <p:txBody>
          <a:bodyPr>
            <a:normAutofit/>
          </a:bodyPr>
          <a:lstStyle/>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All widgets in the Perceptive Reach Dashboard can be moved to different locations.  To move a widget, select the gray toolbar and drag the widget to the new location.</a:t>
            </a:r>
          </a:p>
          <a:p>
            <a:pPr marL="0" indent="0">
              <a:lnSpc>
                <a:spcPct val="100000"/>
              </a:lnSpc>
              <a:spcBef>
                <a:spcPts val="0"/>
              </a:spcBef>
              <a:buNone/>
            </a:pPr>
            <a:endParaRPr lang="en-US" sz="1600" dirty="0">
              <a:solidFill>
                <a:schemeClr val="bg1"/>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To reset the Dashboard widgets to their default sizes and locations, select the “Default Widgets” button that appears on the top left side of the Dashboard.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Customize the Dashboard– Slide 3/5</a:t>
            </a:r>
            <a:endParaRPr lang="en-US" sz="1400"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292963" y="1062018"/>
            <a:ext cx="6001304" cy="2444477"/>
          </a:xfrm>
          <a:prstGeom prst="rect">
            <a:avLst/>
          </a:prstGeom>
          <a:ln>
            <a:solidFill>
              <a:schemeClr val="bg1"/>
            </a:solidFill>
          </a:ln>
          <a:effectLst>
            <a:outerShdw blurRad="50800" dist="38100" dir="2700000" algn="tl" rotWithShape="0">
              <a:prstClr val="black">
                <a:alpha val="40000"/>
              </a:prstClr>
            </a:outerShdw>
          </a:effectLst>
        </p:spPr>
      </p:pic>
      <p:sp>
        <p:nvSpPr>
          <p:cNvPr id="17" name="Rectangle 16"/>
          <p:cNvSpPr/>
          <p:nvPr/>
        </p:nvSpPr>
        <p:spPr>
          <a:xfrm>
            <a:off x="292963" y="1062018"/>
            <a:ext cx="1961965" cy="1184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4"/>
          <a:stretch>
            <a:fillRect/>
          </a:stretch>
        </p:blipFill>
        <p:spPr>
          <a:xfrm>
            <a:off x="2254928" y="2594597"/>
            <a:ext cx="5956075" cy="2357705"/>
          </a:xfrm>
          <a:prstGeom prst="rect">
            <a:avLst/>
          </a:prstGeom>
          <a:ln>
            <a:solidFill>
              <a:schemeClr val="bg1"/>
            </a:solidFill>
          </a:ln>
          <a:effectLst>
            <a:outerShdw blurRad="50800" dist="38100" dir="2700000" algn="tl" rotWithShape="0">
              <a:prstClr val="black">
                <a:alpha val="40000"/>
              </a:prstClr>
            </a:outerShdw>
          </a:effectLst>
        </p:spPr>
      </p:pic>
      <p:sp>
        <p:nvSpPr>
          <p:cNvPr id="18" name="Right Arrow 17"/>
          <p:cNvSpPr/>
          <p:nvPr/>
        </p:nvSpPr>
        <p:spPr>
          <a:xfrm>
            <a:off x="2003712" y="2821095"/>
            <a:ext cx="739101" cy="403122"/>
          </a:xfrm>
          <a:prstGeom prst="rightArrow">
            <a:avLst/>
          </a:prstGeom>
          <a:ln w="28575">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Rectangle 18"/>
          <p:cNvSpPr/>
          <p:nvPr/>
        </p:nvSpPr>
        <p:spPr>
          <a:xfrm>
            <a:off x="3661649" y="2612353"/>
            <a:ext cx="1961965" cy="11162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p:nvPicPr>
        <p:blipFill>
          <a:blip r:embed="rId5"/>
          <a:stretch>
            <a:fillRect/>
          </a:stretch>
        </p:blipFill>
        <p:spPr>
          <a:xfrm>
            <a:off x="8462219" y="3060603"/>
            <a:ext cx="3267075" cy="1562100"/>
          </a:xfrm>
          <a:prstGeom prst="rect">
            <a:avLst/>
          </a:prstGeom>
          <a:ln>
            <a:solidFill>
              <a:schemeClr val="bg1"/>
            </a:solidFill>
          </a:ln>
          <a:effectLst>
            <a:outerShdw blurRad="50800" dist="38100" dir="2700000" algn="tl" rotWithShape="0">
              <a:prstClr val="black">
                <a:alpha val="40000"/>
              </a:prstClr>
            </a:outerShdw>
          </a:effectLst>
        </p:spPr>
      </p:pic>
      <p:sp>
        <p:nvSpPr>
          <p:cNvPr id="20" name="Rectangle 19"/>
          <p:cNvSpPr/>
          <p:nvPr/>
        </p:nvSpPr>
        <p:spPr>
          <a:xfrm>
            <a:off x="9460247" y="3906762"/>
            <a:ext cx="917749" cy="2657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807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100712"/>
            <a:ext cx="9905998" cy="689172"/>
          </a:xfrm>
        </p:spPr>
        <p:txBody>
          <a:bodyPr>
            <a:normAutofit fontScale="90000"/>
          </a:bodyPr>
          <a:lstStyle/>
          <a:p>
            <a:r>
              <a:rPr lang="en-US" sz="3200" dirty="0" smtClean="0">
                <a:solidFill>
                  <a:schemeClr val="bg1"/>
                </a:solidFill>
                <a:latin typeface="Arial" panose="020B0604020202020204" pitchFamily="34" charset="0"/>
                <a:cs typeface="Arial" panose="020B0604020202020204" pitchFamily="34" charset="0"/>
              </a:rPr>
              <a:t>Customizing the Dashboard</a:t>
            </a:r>
            <a:r>
              <a:rPr lang="en-US" dirty="0" smtClean="0">
                <a:solidFill>
                  <a:schemeClr val="bg1"/>
                </a:solidFill>
                <a:latin typeface="Arial" panose="020B0604020202020204" pitchFamily="34" charset="0"/>
                <a:cs typeface="Arial" panose="020B0604020202020204" pitchFamily="34" charset="0"/>
              </a:rPr>
              <a:t/>
            </a:r>
            <a:br>
              <a:rPr lang="en-US" dirty="0" smtClean="0">
                <a:solidFill>
                  <a:schemeClr val="bg1"/>
                </a:solidFill>
                <a:latin typeface="Arial" panose="020B0604020202020204" pitchFamily="34" charset="0"/>
                <a:cs typeface="Arial" panose="020B0604020202020204" pitchFamily="34" charset="0"/>
              </a:rPr>
            </a:br>
            <a:r>
              <a:rPr lang="en-US" sz="2000" i="1" dirty="0" smtClean="0">
                <a:solidFill>
                  <a:schemeClr val="bg1"/>
                </a:solidFill>
                <a:latin typeface="Arial" panose="020B0604020202020204" pitchFamily="34" charset="0"/>
                <a:cs typeface="Arial" panose="020B0604020202020204" pitchFamily="34" charset="0"/>
              </a:rPr>
              <a:t>Resizing a Widget</a:t>
            </a:r>
            <a:endParaRPr lang="en-US" sz="20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14</a:t>
            </a:fld>
            <a:endParaRPr lang="en-US" dirty="0">
              <a:solidFill>
                <a:schemeClr val="bg1"/>
              </a:solidFill>
            </a:endParaRPr>
          </a:p>
        </p:txBody>
      </p:sp>
      <p:sp>
        <p:nvSpPr>
          <p:cNvPr id="6" name="Rounded Rectangle 5">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
        <p:nvSpPr>
          <p:cNvPr id="9" name="Content Placeholder 2"/>
          <p:cNvSpPr>
            <a:spLocks noGrp="1"/>
          </p:cNvSpPr>
          <p:nvPr>
            <p:ph idx="1"/>
          </p:nvPr>
        </p:nvSpPr>
        <p:spPr>
          <a:xfrm>
            <a:off x="1141413" y="5542789"/>
            <a:ext cx="9455855" cy="771980"/>
          </a:xfrm>
        </p:spPr>
        <p:txBody>
          <a:bodyPr>
            <a:normAutofit/>
          </a:bodyPr>
          <a:lstStyle/>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All widgets in the Perceptive Reach Dashboard can be resized to different locations.  To resize a widget, select any side of the widget and drag the widget to the desired size. </a:t>
            </a:r>
          </a:p>
        </p:txBody>
      </p:sp>
      <p:sp>
        <p:nvSpPr>
          <p:cNvPr id="16" name="TextBox 15"/>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Customize the Dashboard– Slide 4/5</a:t>
            </a:r>
            <a:endParaRPr lang="en-US" sz="1400"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360933" y="1040862"/>
            <a:ext cx="6465996" cy="3232998"/>
          </a:xfrm>
          <a:prstGeom prst="rect">
            <a:avLst/>
          </a:prstGeom>
          <a:ln>
            <a:solidFill>
              <a:schemeClr val="bg1"/>
            </a:solidFill>
          </a:ln>
          <a:effectLst>
            <a:outerShdw blurRad="50800" dist="38100" dir="2700000" algn="tl" rotWithShape="0">
              <a:prstClr val="black">
                <a:alpha val="40000"/>
              </a:prstClr>
            </a:outerShdw>
          </a:effectLst>
        </p:spPr>
      </p:pic>
      <p:pic>
        <p:nvPicPr>
          <p:cNvPr id="10" name="Picture 9"/>
          <p:cNvPicPr>
            <a:picLocks noChangeAspect="1"/>
          </p:cNvPicPr>
          <p:nvPr/>
        </p:nvPicPr>
        <p:blipFill>
          <a:blip r:embed="rId4"/>
          <a:stretch>
            <a:fillRect/>
          </a:stretch>
        </p:blipFill>
        <p:spPr>
          <a:xfrm>
            <a:off x="5638589" y="1846556"/>
            <a:ext cx="6027596" cy="3488192"/>
          </a:xfrm>
          <a:prstGeom prst="rect">
            <a:avLst/>
          </a:prstGeom>
          <a:ln>
            <a:solidFill>
              <a:schemeClr val="bg1"/>
            </a:solidFill>
          </a:ln>
          <a:effectLst>
            <a:outerShdw blurRad="50800" dist="38100" dir="2700000" algn="tl" rotWithShape="0">
              <a:prstClr val="black">
                <a:alpha val="40000"/>
              </a:prstClr>
            </a:outerShdw>
          </a:effectLst>
        </p:spPr>
      </p:pic>
      <p:sp>
        <p:nvSpPr>
          <p:cNvPr id="21" name="Rectangle 20"/>
          <p:cNvSpPr/>
          <p:nvPr/>
        </p:nvSpPr>
        <p:spPr>
          <a:xfrm>
            <a:off x="360933" y="1040862"/>
            <a:ext cx="3722795" cy="18266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5638589" y="1846556"/>
            <a:ext cx="5476254" cy="19530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ight Arrow 22"/>
          <p:cNvSpPr/>
          <p:nvPr/>
        </p:nvSpPr>
        <p:spPr>
          <a:xfrm>
            <a:off x="5355311" y="3870738"/>
            <a:ext cx="739101" cy="403122"/>
          </a:xfrm>
          <a:prstGeom prst="rightArrow">
            <a:avLst/>
          </a:prstGeom>
          <a:ln w="28575">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94551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100712"/>
            <a:ext cx="9905998" cy="689172"/>
          </a:xfrm>
        </p:spPr>
        <p:txBody>
          <a:bodyPr>
            <a:normAutofit fontScale="90000"/>
          </a:bodyPr>
          <a:lstStyle/>
          <a:p>
            <a:r>
              <a:rPr lang="en-US" sz="3200" dirty="0" smtClean="0">
                <a:solidFill>
                  <a:schemeClr val="bg1"/>
                </a:solidFill>
                <a:latin typeface="Arial" panose="020B0604020202020204" pitchFamily="34" charset="0"/>
                <a:cs typeface="Arial" panose="020B0604020202020204" pitchFamily="34" charset="0"/>
              </a:rPr>
              <a:t>Customizing the Dashboard</a:t>
            </a:r>
            <a:r>
              <a:rPr lang="en-US" dirty="0" smtClean="0">
                <a:solidFill>
                  <a:schemeClr val="bg1"/>
                </a:solidFill>
                <a:latin typeface="Arial" panose="020B0604020202020204" pitchFamily="34" charset="0"/>
                <a:cs typeface="Arial" panose="020B0604020202020204" pitchFamily="34" charset="0"/>
              </a:rPr>
              <a:t/>
            </a:r>
            <a:br>
              <a:rPr lang="en-US" dirty="0" smtClean="0">
                <a:solidFill>
                  <a:schemeClr val="bg1"/>
                </a:solidFill>
                <a:latin typeface="Arial" panose="020B0604020202020204" pitchFamily="34" charset="0"/>
                <a:cs typeface="Arial" panose="020B0604020202020204" pitchFamily="34" charset="0"/>
              </a:rPr>
            </a:br>
            <a:r>
              <a:rPr lang="en-US" sz="2000" i="1" dirty="0" smtClean="0">
                <a:solidFill>
                  <a:schemeClr val="bg1"/>
                </a:solidFill>
                <a:latin typeface="Arial" panose="020B0604020202020204" pitchFamily="34" charset="0"/>
                <a:cs typeface="Arial" panose="020B0604020202020204" pitchFamily="34" charset="0"/>
              </a:rPr>
              <a:t>Keyboard Navigations</a:t>
            </a:r>
            <a:endParaRPr lang="en-US" sz="20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15</a:t>
            </a:fld>
            <a:endParaRPr lang="en-US" dirty="0">
              <a:solidFill>
                <a:schemeClr val="bg1"/>
              </a:solidFill>
            </a:endParaRPr>
          </a:p>
        </p:txBody>
      </p:sp>
      <p:sp>
        <p:nvSpPr>
          <p:cNvPr id="6" name="Rounded Rectangle 5">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
        <p:nvSpPr>
          <p:cNvPr id="9" name="Content Placeholder 2"/>
          <p:cNvSpPr>
            <a:spLocks noGrp="1"/>
          </p:cNvSpPr>
          <p:nvPr>
            <p:ph idx="1"/>
          </p:nvPr>
        </p:nvSpPr>
        <p:spPr>
          <a:xfrm>
            <a:off x="567671" y="1329376"/>
            <a:ext cx="3242329" cy="4553899"/>
          </a:xfrm>
        </p:spPr>
        <p:txBody>
          <a:bodyPr>
            <a:noAutofit/>
          </a:bodyPr>
          <a:lstStyle/>
          <a:p>
            <a:pPr marL="0" indent="0" algn="just">
              <a:spcBef>
                <a:spcPts val="0"/>
              </a:spcBef>
              <a:buNone/>
            </a:pPr>
            <a:r>
              <a:rPr lang="en-US" sz="1600" dirty="0">
                <a:solidFill>
                  <a:schemeClr val="bg1"/>
                </a:solidFill>
                <a:latin typeface="Times New Roman" panose="02020603050405020304" pitchFamily="18" charset="0"/>
                <a:cs typeface="Times New Roman" panose="02020603050405020304" pitchFamily="18" charset="0"/>
              </a:rPr>
              <a:t>Users have the option to navigate the Dashboard’s features using a mouse and / or keyboard. To navigate the application without a mouse, the following keys can be used to navigate exclusively through use of a standard </a:t>
            </a:r>
            <a:r>
              <a:rPr lang="en-US" sz="1600" dirty="0" smtClean="0">
                <a:solidFill>
                  <a:schemeClr val="bg1"/>
                </a:solidFill>
                <a:latin typeface="Times New Roman" panose="02020603050405020304" pitchFamily="18" charset="0"/>
                <a:cs typeface="Times New Roman" panose="02020603050405020304" pitchFamily="18" charset="0"/>
              </a:rPr>
              <a:t>keyboard. Keyboard </a:t>
            </a:r>
            <a:r>
              <a:rPr lang="en-US" sz="1600" dirty="0">
                <a:solidFill>
                  <a:schemeClr val="bg1"/>
                </a:solidFill>
                <a:latin typeface="Times New Roman" panose="02020603050405020304" pitchFamily="18" charset="0"/>
                <a:cs typeface="Times New Roman" panose="02020603050405020304" pitchFamily="18" charset="0"/>
              </a:rPr>
              <a:t>navigation features apply to core features of the application such as the Perceptive Reach Dashboard. For details on keyboard navigation for related applications such as VLER Direct, BIRT, R, please see the user manual for those applications. </a:t>
            </a:r>
          </a:p>
        </p:txBody>
      </p:sp>
      <p:sp>
        <p:nvSpPr>
          <p:cNvPr id="16" name="TextBox 15"/>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Customize the Dashboard– Slide 5/5</a:t>
            </a:r>
            <a:endParaRPr lang="en-US" sz="1400" dirty="0">
              <a:solidFill>
                <a:schemeClr val="bg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28281514"/>
              </p:ext>
            </p:extLst>
          </p:nvPr>
        </p:nvGraphicFramePr>
        <p:xfrm>
          <a:off x="4151630" y="774406"/>
          <a:ext cx="6162408" cy="5922042"/>
        </p:xfrm>
        <a:graphic>
          <a:graphicData uri="http://schemas.openxmlformats.org/drawingml/2006/table">
            <a:tbl>
              <a:tblPr firstRow="1" firstCol="1" bandRow="1">
                <a:tableStyleId>{9D7B26C5-4107-4FEC-AEDC-1716B250A1EF}</a:tableStyleId>
              </a:tblPr>
              <a:tblGrid>
                <a:gridCol w="4386402"/>
                <a:gridCol w="1776006"/>
              </a:tblGrid>
              <a:tr h="145261">
                <a:tc>
                  <a:txBody>
                    <a:bodyPr/>
                    <a:lstStyle/>
                    <a:p>
                      <a:pPr marL="0" marR="0">
                        <a:spcBef>
                          <a:spcPts val="600"/>
                        </a:spcBef>
                        <a:spcAft>
                          <a:spcPts val="600"/>
                        </a:spcAft>
                      </a:pPr>
                      <a:r>
                        <a:rPr lang="en-US" sz="1200" dirty="0">
                          <a:solidFill>
                            <a:schemeClr val="bg1"/>
                          </a:solidFill>
                          <a:effectLst/>
                          <a:latin typeface="Times New Roman" panose="02020603050405020304" pitchFamily="18" charset="0"/>
                          <a:cs typeface="Times New Roman" panose="02020603050405020304" pitchFamily="18" charset="0"/>
                        </a:rPr>
                        <a:t>IF you want to...</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c>
                  <a:txBody>
                    <a:bodyPr/>
                    <a:lstStyle/>
                    <a:p>
                      <a:pPr marL="0" marR="0">
                        <a:spcBef>
                          <a:spcPts val="600"/>
                        </a:spcBef>
                        <a:spcAft>
                          <a:spcPts val="600"/>
                        </a:spcAft>
                      </a:pPr>
                      <a:r>
                        <a:rPr lang="en-US" sz="1200" dirty="0">
                          <a:solidFill>
                            <a:schemeClr val="bg1"/>
                          </a:solidFill>
                          <a:effectLst/>
                          <a:latin typeface="Times New Roman" panose="02020603050405020304" pitchFamily="18" charset="0"/>
                          <a:cs typeface="Times New Roman" panose="02020603050405020304" pitchFamily="18" charset="0"/>
                        </a:rPr>
                        <a:t>THEN select</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85000"/>
                      </a:schemeClr>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Move forward from link to link or to controls</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Tab</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Move backward from link to link or to controls</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Shift + Tab</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Select rows for VISN or Facility Roster widgets</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Spacebar</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Traverse rows for VISN or Facility Roster widgets</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Down and Up arrows</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94429">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Exit table rows and return to widget navigation for VISN and Facility</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Tab</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Select rows for Patient Roster widgets</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Enter</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Traverse rows for Patient Roster widgets</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Tab</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Exit table rows and return to widget navigation for Patient Roster</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Esc</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Select/deselect boxes</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Spacebar</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Close a List Box</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ALT + Up arrow</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Open a List Box</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ALT + Down arrow</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Read the prior screen</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CTRL + Page Up</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Read the next screen</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CTRL + Page Down</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Go to the top of the page</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CTRL + Home</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Go to the bottom of the page</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CTRL + End</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Close the current window (in Internet Explorer)</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CTRL + W</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Refresh the screen</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F5 or Ctrl + R</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Go back a page</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ALT + Left Arrow</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Go forward a page</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ALT + Right Arrow</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Navigate to &amp; select the text in the browser address combo box</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ALT + D</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Navigate to &amp; access the browser home button</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ALT + Home</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Navigate to &amp; access the browser favorites button</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ALT + C</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81313">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Navigate to &amp; access the browser tools button</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600"/>
                        </a:spcBef>
                        <a:spcAft>
                          <a:spcPts val="600"/>
                        </a:spcAft>
                      </a:pPr>
                      <a:r>
                        <a:rPr lang="en-US" sz="1100" dirty="0">
                          <a:solidFill>
                            <a:schemeClr val="bg1"/>
                          </a:solidFill>
                          <a:effectLst/>
                          <a:latin typeface="Times New Roman" panose="02020603050405020304" pitchFamily="18" charset="0"/>
                          <a:cs typeface="Times New Roman" panose="02020603050405020304" pitchFamily="18" charset="0"/>
                        </a:rPr>
                        <a:t>ALT + X</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77782">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Resize the widgets in the dashboard, first Tab to the “X” in the upper right hand corner of the desired widget, then</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100" dirty="0">
                          <a:solidFill>
                            <a:schemeClr val="bg1"/>
                          </a:solidFill>
                          <a:effectLst/>
                          <a:latin typeface="Times New Roman" panose="02020603050405020304" pitchFamily="18" charset="0"/>
                          <a:cs typeface="Times New Roman" panose="02020603050405020304" pitchFamily="18" charset="0"/>
                        </a:rPr>
                        <a:t>Tab + Up Arrow </a:t>
                      </a:r>
                      <a:r>
                        <a:rPr lang="en-US" sz="1100" dirty="0" smtClean="0">
                          <a:solidFill>
                            <a:schemeClr val="bg1"/>
                          </a:solidFill>
                          <a:effectLst/>
                          <a:latin typeface="Times New Roman" panose="02020603050405020304" pitchFamily="18" charset="0"/>
                          <a:cs typeface="Times New Roman" panose="02020603050405020304" pitchFamily="18" charset="0"/>
                        </a:rPr>
                        <a:t>OR</a:t>
                      </a:r>
                      <a:endParaRPr lang="en-US" sz="1100" dirty="0">
                        <a:solidFill>
                          <a:schemeClr val="bg1"/>
                        </a:solidFill>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1100" dirty="0" smtClean="0">
                          <a:solidFill>
                            <a:schemeClr val="bg1"/>
                          </a:solidFill>
                          <a:effectLst/>
                          <a:latin typeface="Times New Roman" panose="02020603050405020304" pitchFamily="18" charset="0"/>
                          <a:cs typeface="Times New Roman" panose="02020603050405020304" pitchFamily="18" charset="0"/>
                        </a:rPr>
                        <a:t>Tab </a:t>
                      </a:r>
                      <a:r>
                        <a:rPr lang="en-US" sz="1100" dirty="0">
                          <a:solidFill>
                            <a:schemeClr val="bg1"/>
                          </a:solidFill>
                          <a:effectLst/>
                          <a:latin typeface="Times New Roman" panose="02020603050405020304" pitchFamily="18" charset="0"/>
                          <a:cs typeface="Times New Roman" panose="02020603050405020304" pitchFamily="18" charset="0"/>
                        </a:rPr>
                        <a:t>+ Down Arrow</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805446">
                <a:tc>
                  <a:txBody>
                    <a:bodyPr/>
                    <a:lstStyle/>
                    <a:p>
                      <a:pPr marL="0" marR="0">
                        <a:spcBef>
                          <a:spcPts val="600"/>
                        </a:spcBef>
                        <a:spcAft>
                          <a:spcPts val="600"/>
                        </a:spcAft>
                      </a:pPr>
                      <a:r>
                        <a:rPr lang="en-US" sz="1100" b="0" dirty="0">
                          <a:solidFill>
                            <a:schemeClr val="bg1"/>
                          </a:solidFill>
                          <a:effectLst/>
                          <a:latin typeface="Times New Roman" panose="02020603050405020304" pitchFamily="18" charset="0"/>
                          <a:cs typeface="Times New Roman" panose="02020603050405020304" pitchFamily="18" charset="0"/>
                        </a:rPr>
                        <a:t>Move the widgets in the dashboard, first tab to the “X” in the upper right hand corner of the desired widget, then </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100" dirty="0">
                          <a:solidFill>
                            <a:schemeClr val="bg1"/>
                          </a:solidFill>
                          <a:effectLst/>
                          <a:latin typeface="Times New Roman" panose="02020603050405020304" pitchFamily="18" charset="0"/>
                          <a:cs typeface="Times New Roman" panose="02020603050405020304" pitchFamily="18" charset="0"/>
                        </a:rPr>
                        <a:t>Shift + A  (Move Left)</a:t>
                      </a:r>
                    </a:p>
                    <a:p>
                      <a:pPr marL="0" marR="0">
                        <a:spcBef>
                          <a:spcPts val="0"/>
                        </a:spcBef>
                        <a:spcAft>
                          <a:spcPts val="0"/>
                        </a:spcAft>
                      </a:pPr>
                      <a:r>
                        <a:rPr lang="en-US" sz="1100" dirty="0">
                          <a:solidFill>
                            <a:schemeClr val="bg1"/>
                          </a:solidFill>
                          <a:effectLst/>
                          <a:latin typeface="Times New Roman" panose="02020603050405020304" pitchFamily="18" charset="0"/>
                          <a:cs typeface="Times New Roman" panose="02020603050405020304" pitchFamily="18" charset="0"/>
                        </a:rPr>
                        <a:t>Shift + D  (Move Right)</a:t>
                      </a:r>
                    </a:p>
                    <a:p>
                      <a:pPr marL="0" marR="0">
                        <a:spcBef>
                          <a:spcPts val="0"/>
                        </a:spcBef>
                        <a:spcAft>
                          <a:spcPts val="0"/>
                        </a:spcAft>
                      </a:pPr>
                      <a:r>
                        <a:rPr lang="en-US" sz="1100" dirty="0">
                          <a:solidFill>
                            <a:schemeClr val="bg1"/>
                          </a:solidFill>
                          <a:effectLst/>
                          <a:latin typeface="Times New Roman" panose="02020603050405020304" pitchFamily="18" charset="0"/>
                          <a:cs typeface="Times New Roman" panose="02020603050405020304" pitchFamily="18" charset="0"/>
                        </a:rPr>
                        <a:t>Shift + W (Move Up)</a:t>
                      </a:r>
                    </a:p>
                    <a:p>
                      <a:pPr marL="0" marR="0">
                        <a:spcBef>
                          <a:spcPts val="0"/>
                        </a:spcBef>
                        <a:spcAft>
                          <a:spcPts val="0"/>
                        </a:spcAft>
                      </a:pPr>
                      <a:r>
                        <a:rPr lang="en-US" sz="1100" dirty="0">
                          <a:solidFill>
                            <a:schemeClr val="bg1"/>
                          </a:solidFill>
                          <a:effectLst/>
                          <a:latin typeface="Times New Roman" panose="02020603050405020304" pitchFamily="18" charset="0"/>
                          <a:cs typeface="Times New Roman" panose="02020603050405020304" pitchFamily="18" charset="0"/>
                        </a:rPr>
                        <a:t>Shift + S (Multiple Times) (Move Down)</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339865">
                <a:tc>
                  <a:txBody>
                    <a:bodyPr/>
                    <a:lstStyle/>
                    <a:p>
                      <a:pPr marL="0" marR="0">
                        <a:spcBef>
                          <a:spcPts val="600"/>
                        </a:spcBef>
                        <a:spcAft>
                          <a:spcPts val="600"/>
                        </a:spcAft>
                      </a:pPr>
                      <a:r>
                        <a:rPr lang="en-US" sz="1100" b="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Scroll within the widgets in the dashboard, first tab to one of the</a:t>
                      </a:r>
                      <a:r>
                        <a:rPr lang="en-US" sz="1100" b="0" baseline="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items inside the desired widget, then</a:t>
                      </a:r>
                      <a:endParaRPr lang="en-US" sz="1100" b="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spcBef>
                          <a:spcPts val="0"/>
                        </a:spcBef>
                        <a:spcAft>
                          <a:spcPts val="0"/>
                        </a:spcAft>
                      </a:pPr>
                      <a:r>
                        <a:rPr lang="en-US" sz="110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Page</a:t>
                      </a:r>
                      <a:r>
                        <a:rPr lang="en-US" sz="1100" baseline="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Up (Scroll Up)</a:t>
                      </a:r>
                      <a:br>
                        <a:rPr lang="en-US" sz="1100" baseline="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100" baseline="0"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Page Down (Scroll Down)</a:t>
                      </a:r>
                      <a:endParaRPr lang="en-US"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767" marR="37767" marT="0" marB="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bl>
          </a:graphicData>
        </a:graphic>
      </p:graphicFrame>
    </p:spTree>
    <p:extLst>
      <p:ext uri="{BB962C8B-B14F-4D97-AF65-F5344CB8AC3E}">
        <p14:creationId xmlns:p14="http://schemas.microsoft.com/office/powerpoint/2010/main" val="2710164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Individual View</a:t>
            </a:r>
            <a:endParaRPr lang="en-US" b="1" dirty="0"/>
          </a:p>
        </p:txBody>
      </p:sp>
      <p:sp>
        <p:nvSpPr>
          <p:cNvPr id="4" name="Slide Number Placeholder 3"/>
          <p:cNvSpPr>
            <a:spLocks noGrp="1"/>
          </p:cNvSpPr>
          <p:nvPr>
            <p:ph type="sldNum" sz="quarter" idx="12"/>
          </p:nvPr>
        </p:nvSpPr>
        <p:spPr>
          <a:xfrm>
            <a:off x="10276322" y="5883276"/>
            <a:ext cx="771089" cy="365125"/>
          </a:xfrm>
        </p:spPr>
        <p:txBody>
          <a:bodyPr/>
          <a:lstStyle/>
          <a:p>
            <a:fld id="{183BB520-9F46-4968-99CD-7500C6C641B1}" type="slidenum">
              <a:rPr lang="en-US" smtClean="0"/>
              <a:t>16</a:t>
            </a:fld>
            <a:endParaRPr lang="en-US" dirty="0"/>
          </a:p>
        </p:txBody>
      </p:sp>
      <p:sp>
        <p:nvSpPr>
          <p:cNvPr id="5" name="Rounded Rectangle 4"/>
          <p:cNvSpPr/>
          <p:nvPr/>
        </p:nvSpPr>
        <p:spPr>
          <a:xfrm>
            <a:off x="1343378" y="1614311"/>
            <a:ext cx="9877778" cy="4504267"/>
          </a:xfrm>
          <a:prstGeom prst="roundRect">
            <a:avLst>
              <a:gd name="adj" fmla="val 2381"/>
            </a:avLst>
          </a:prstGeom>
          <a:solidFill>
            <a:schemeClr val="tx1">
              <a:lumMod val="95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7704443" y="1659947"/>
            <a:ext cx="3342968" cy="1155171"/>
            <a:chOff x="1465006" y="1680581"/>
            <a:chExt cx="3342968" cy="1155171"/>
          </a:xfrm>
        </p:grpSpPr>
        <p:sp>
          <p:nvSpPr>
            <p:cNvPr id="7" name="TextBox 6"/>
            <p:cNvSpPr txBox="1"/>
            <p:nvPr/>
          </p:nvSpPr>
          <p:spPr>
            <a:xfrm>
              <a:off x="1465006" y="1680581"/>
              <a:ext cx="3057833" cy="400110"/>
            </a:xfrm>
            <a:prstGeom prst="rect">
              <a:avLst/>
            </a:prstGeom>
            <a:noFill/>
          </p:spPr>
          <p:txBody>
            <a:bodyPr wrap="square" rtlCol="0">
              <a:spAutoFit/>
            </a:bodyPr>
            <a:lstStyle/>
            <a:p>
              <a:r>
                <a:rPr lang="en-US" sz="2000" b="1" u="sng" dirty="0" smtClean="0">
                  <a:solidFill>
                    <a:schemeClr val="bg1"/>
                  </a:solidFill>
                  <a:latin typeface="Arial" panose="020B0604020202020204" pitchFamily="34" charset="0"/>
                  <a:cs typeface="Arial" panose="020B0604020202020204" pitchFamily="34" charset="0"/>
                </a:rPr>
                <a:t>Accessibility</a:t>
              </a:r>
              <a:endParaRPr lang="en-US" sz="2000" b="1" u="sng" dirty="0">
                <a:solidFill>
                  <a:schemeClr val="bg1"/>
                </a:solidFill>
                <a:latin typeface="Arial" panose="020B0604020202020204" pitchFamily="34" charset="0"/>
                <a:cs typeface="Arial" panose="020B0604020202020204" pitchFamily="34" charset="0"/>
              </a:endParaRPr>
            </a:p>
          </p:txBody>
        </p:sp>
        <p:sp>
          <p:nvSpPr>
            <p:cNvPr id="8" name="TextBox 7"/>
            <p:cNvSpPr txBox="1"/>
            <p:nvPr/>
          </p:nvSpPr>
          <p:spPr>
            <a:xfrm>
              <a:off x="1465006" y="2097088"/>
              <a:ext cx="3342968"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Clinical Care Team Member (CCTM)</a:t>
              </a:r>
            </a:p>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Clinical Care Supervisor (CCS)</a:t>
              </a:r>
            </a:p>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National Supervisor</a:t>
              </a:r>
              <a:endParaRPr lang="en-US" sz="1400" dirty="0">
                <a:solidFill>
                  <a:schemeClr val="bg1"/>
                </a:solidFill>
                <a:latin typeface="Arial" panose="020B0604020202020204" pitchFamily="34" charset="0"/>
                <a:cs typeface="Arial" panose="020B0604020202020204" pitchFamily="34" charset="0"/>
              </a:endParaRPr>
            </a:p>
          </p:txBody>
        </p:sp>
      </p:grpSp>
      <p:sp>
        <p:nvSpPr>
          <p:cNvPr id="9" name="TextBox 8"/>
          <p:cNvSpPr txBox="1"/>
          <p:nvPr/>
        </p:nvSpPr>
        <p:spPr>
          <a:xfrm>
            <a:off x="1465005" y="3160842"/>
            <a:ext cx="3057833" cy="400110"/>
          </a:xfrm>
          <a:prstGeom prst="rect">
            <a:avLst/>
          </a:prstGeom>
          <a:noFill/>
        </p:spPr>
        <p:txBody>
          <a:bodyPr wrap="square" rtlCol="0">
            <a:spAutoFit/>
          </a:bodyPr>
          <a:lstStyle/>
          <a:p>
            <a:r>
              <a:rPr lang="en-US" sz="2000" b="1" u="sng" dirty="0" smtClean="0">
                <a:solidFill>
                  <a:schemeClr val="bg1"/>
                </a:solidFill>
                <a:latin typeface="Arial" panose="020B0604020202020204" pitchFamily="34" charset="0"/>
                <a:cs typeface="Arial" panose="020B0604020202020204" pitchFamily="34" charset="0"/>
              </a:rPr>
              <a:t>Special Features</a:t>
            </a:r>
            <a:endParaRPr lang="en-US" sz="2000" b="1" u="sng"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1465006" y="3582525"/>
            <a:ext cx="2281084" cy="317377"/>
          </a:xfrm>
          <a:prstGeom prst="rect">
            <a:avLst/>
          </a:prstGeom>
          <a:noFill/>
        </p:spPr>
        <p:txBody>
          <a:bodyPr wrap="square" rtlCol="0">
            <a:spAutoFit/>
          </a:bodyPr>
          <a:lstStyle/>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Patient Roster Export</a:t>
            </a:r>
          </a:p>
        </p:txBody>
      </p:sp>
      <p:sp>
        <p:nvSpPr>
          <p:cNvPr id="17" name="TextBox 16"/>
          <p:cNvSpPr txBox="1"/>
          <p:nvPr/>
        </p:nvSpPr>
        <p:spPr>
          <a:xfrm>
            <a:off x="3948054" y="3541410"/>
            <a:ext cx="3199998" cy="523220"/>
          </a:xfrm>
          <a:prstGeom prst="rect">
            <a:avLst/>
          </a:prstGeom>
          <a:noFill/>
        </p:spPr>
        <p:txBody>
          <a:bodyPr wrap="square" rtlCol="0">
            <a:spAutoFit/>
          </a:bodyPr>
          <a:lstStyle/>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Clinical Decision Support (CDS) Widget</a:t>
            </a:r>
          </a:p>
        </p:txBody>
      </p:sp>
      <p:sp>
        <p:nvSpPr>
          <p:cNvPr id="19" name="TextBox 18"/>
          <p:cNvSpPr txBox="1"/>
          <p:nvPr/>
        </p:nvSpPr>
        <p:spPr>
          <a:xfrm>
            <a:off x="6902648" y="3558667"/>
            <a:ext cx="3199998" cy="307777"/>
          </a:xfrm>
          <a:prstGeom prst="rect">
            <a:avLst/>
          </a:prstGeom>
          <a:noFill/>
        </p:spPr>
        <p:txBody>
          <a:bodyPr wrap="square" rtlCol="0">
            <a:spAutoFit/>
          </a:bodyPr>
          <a:lstStyle/>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Data Entry Widget</a:t>
            </a:r>
          </a:p>
        </p:txBody>
      </p:sp>
      <p:sp>
        <p:nvSpPr>
          <p:cNvPr id="25" name="TextBox 24"/>
          <p:cNvSpPr txBox="1"/>
          <p:nvPr/>
        </p:nvSpPr>
        <p:spPr>
          <a:xfrm>
            <a:off x="1465004" y="1651365"/>
            <a:ext cx="3057833" cy="400110"/>
          </a:xfrm>
          <a:prstGeom prst="rect">
            <a:avLst/>
          </a:prstGeom>
          <a:noFill/>
        </p:spPr>
        <p:txBody>
          <a:bodyPr wrap="square" rtlCol="0">
            <a:spAutoFit/>
          </a:bodyPr>
          <a:lstStyle/>
          <a:p>
            <a:r>
              <a:rPr lang="en-US" sz="2000" b="1" u="sng" dirty="0" smtClean="0">
                <a:solidFill>
                  <a:schemeClr val="bg1"/>
                </a:solidFill>
                <a:latin typeface="Arial" panose="020B0604020202020204" pitchFamily="34" charset="0"/>
                <a:cs typeface="Arial" panose="020B0604020202020204" pitchFamily="34" charset="0"/>
              </a:rPr>
              <a:t>Summary</a:t>
            </a:r>
            <a:endParaRPr lang="en-US" sz="2000" b="1" u="sng" dirty="0">
              <a:solidFill>
                <a:schemeClr val="bg1"/>
              </a:solidFill>
              <a:latin typeface="Arial" panose="020B0604020202020204" pitchFamily="34" charset="0"/>
              <a:cs typeface="Arial" panose="020B0604020202020204" pitchFamily="34" charset="0"/>
            </a:endParaRPr>
          </a:p>
        </p:txBody>
      </p:sp>
      <p:sp>
        <p:nvSpPr>
          <p:cNvPr id="26" name="TextBox 25"/>
          <p:cNvSpPr txBox="1"/>
          <p:nvPr/>
        </p:nvSpPr>
        <p:spPr>
          <a:xfrm>
            <a:off x="1465004" y="2001353"/>
            <a:ext cx="6065694" cy="1015663"/>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The </a:t>
            </a:r>
            <a:r>
              <a:rPr lang="en-US" sz="1200" dirty="0" smtClean="0">
                <a:solidFill>
                  <a:schemeClr val="bg1"/>
                </a:solidFill>
                <a:latin typeface="Arial" panose="020B0604020202020204" pitchFamily="34" charset="0"/>
                <a:cs typeface="Arial" panose="020B0604020202020204" pitchFamily="34" charset="0"/>
              </a:rPr>
              <a:t>Individual view displays information at the </a:t>
            </a:r>
            <a:r>
              <a:rPr lang="en-US" sz="1200" dirty="0">
                <a:solidFill>
                  <a:schemeClr val="bg1"/>
                </a:solidFill>
                <a:latin typeface="Arial" panose="020B0604020202020204" pitchFamily="34" charset="0"/>
                <a:cs typeface="Arial" panose="020B0604020202020204" pitchFamily="34" charset="0"/>
              </a:rPr>
              <a:t>patient-level. </a:t>
            </a:r>
            <a:r>
              <a:rPr lang="en-US" sz="1200" dirty="0" smtClean="0">
                <a:solidFill>
                  <a:schemeClr val="bg1"/>
                </a:solidFill>
                <a:latin typeface="Arial" panose="020B0604020202020204" pitchFamily="34" charset="0"/>
                <a:cs typeface="Arial" panose="020B0604020202020204" pitchFamily="34" charset="0"/>
              </a:rPr>
              <a:t>Clicking </a:t>
            </a:r>
            <a:r>
              <a:rPr lang="en-US" sz="1200" dirty="0">
                <a:solidFill>
                  <a:schemeClr val="bg1"/>
                </a:solidFill>
                <a:latin typeface="Arial" panose="020B0604020202020204" pitchFamily="34" charset="0"/>
                <a:cs typeface="Arial" panose="020B0604020202020204" pitchFamily="34" charset="0"/>
              </a:rPr>
              <a:t>a Veteran in the Roster </a:t>
            </a:r>
            <a:r>
              <a:rPr lang="en-US" sz="1200" dirty="0" smtClean="0">
                <a:solidFill>
                  <a:schemeClr val="bg1"/>
                </a:solidFill>
                <a:latin typeface="Arial" panose="020B0604020202020204" pitchFamily="34" charset="0"/>
                <a:cs typeface="Arial" panose="020B0604020202020204" pitchFamily="34" charset="0"/>
              </a:rPr>
              <a:t>widget </a:t>
            </a:r>
            <a:r>
              <a:rPr lang="en-US" sz="1200" dirty="0">
                <a:solidFill>
                  <a:schemeClr val="bg1"/>
                </a:solidFill>
                <a:latin typeface="Arial" panose="020B0604020202020204" pitchFamily="34" charset="0"/>
                <a:cs typeface="Arial" panose="020B0604020202020204" pitchFamily="34" charset="0"/>
              </a:rPr>
              <a:t>updates the Dashboard to show information related to the Veteran you selected. Users </a:t>
            </a:r>
            <a:r>
              <a:rPr lang="en-US" sz="1200" dirty="0" smtClean="0">
                <a:solidFill>
                  <a:schemeClr val="bg1"/>
                </a:solidFill>
                <a:latin typeface="Arial" panose="020B0604020202020204" pitchFamily="34" charset="0"/>
                <a:cs typeface="Arial" panose="020B0604020202020204" pitchFamily="34" charset="0"/>
              </a:rPr>
              <a:t>can see </a:t>
            </a:r>
            <a:r>
              <a:rPr lang="en-US" sz="1200" dirty="0">
                <a:solidFill>
                  <a:schemeClr val="bg1"/>
                </a:solidFill>
                <a:latin typeface="Arial" panose="020B0604020202020204" pitchFamily="34" charset="0"/>
                <a:cs typeface="Arial" panose="020B0604020202020204" pitchFamily="34" charset="0"/>
              </a:rPr>
              <a:t>a Veteran’s phone number, last four digits of the Veteran’s Social Security Number, </a:t>
            </a:r>
            <a:r>
              <a:rPr lang="en-US" sz="1200" dirty="0" smtClean="0">
                <a:solidFill>
                  <a:schemeClr val="bg1"/>
                </a:solidFill>
                <a:latin typeface="Arial" panose="020B0604020202020204" pitchFamily="34" charset="0"/>
                <a:cs typeface="Arial" panose="020B0604020202020204" pitchFamily="34" charset="0"/>
              </a:rPr>
              <a:t>date </a:t>
            </a:r>
            <a:r>
              <a:rPr lang="en-US" sz="1200" dirty="0">
                <a:solidFill>
                  <a:schemeClr val="bg1"/>
                </a:solidFill>
                <a:latin typeface="Arial" panose="020B0604020202020204" pitchFamily="34" charset="0"/>
                <a:cs typeface="Arial" panose="020B0604020202020204" pitchFamily="34" charset="0"/>
              </a:rPr>
              <a:t>first identified as </a:t>
            </a:r>
            <a:r>
              <a:rPr lang="en-US" sz="1200" dirty="0" smtClean="0">
                <a:solidFill>
                  <a:schemeClr val="bg1"/>
                </a:solidFill>
                <a:latin typeface="Arial" panose="020B0604020202020204" pitchFamily="34" charset="0"/>
                <a:cs typeface="Arial" panose="020B0604020202020204" pitchFamily="34" charset="0"/>
              </a:rPr>
              <a:t>at-risk, and the Veteran’s appointments, diagnoses, and medications. </a:t>
            </a:r>
            <a:endParaRPr lang="en-US" sz="1200" dirty="0">
              <a:solidFill>
                <a:schemeClr val="bg1"/>
              </a:solidFill>
              <a:latin typeface="Arial" panose="020B0604020202020204" pitchFamily="34" charset="0"/>
              <a:cs typeface="Arial" panose="020B0604020202020204" pitchFamily="34" charset="0"/>
            </a:endParaRPr>
          </a:p>
        </p:txBody>
      </p:sp>
      <p:sp>
        <p:nvSpPr>
          <p:cNvPr id="27" name="Rounded Rectangle 26">
            <a:hlinkClick r:id="rId2" action="ppaction://hlinksldjump"/>
          </p:cNvPr>
          <p:cNvSpPr/>
          <p:nvPr/>
        </p:nvSpPr>
        <p:spPr>
          <a:xfrm>
            <a:off x="10604094" y="6314769"/>
            <a:ext cx="1371596" cy="353961"/>
          </a:xfrm>
          <a:prstGeom prst="roundRect">
            <a:avLst/>
          </a:prstGeom>
          <a:solidFill>
            <a:schemeClr val="tx1">
              <a:lumMod val="65000"/>
            </a:schemeClr>
          </a:solidFill>
          <a:ln>
            <a:solidFill>
              <a:schemeClr val="bg1">
                <a:lumMod val="85000"/>
                <a:lumOff val="1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latin typeface="Arial" panose="020B0604020202020204" pitchFamily="34" charset="0"/>
                <a:cs typeface="Arial" panose="020B0604020202020204" pitchFamily="34" charset="0"/>
              </a:rPr>
              <a:t>Return </a:t>
            </a:r>
            <a:r>
              <a:rPr lang="en-US" sz="1200" b="1" dirty="0" smtClean="0">
                <a:solidFill>
                  <a:schemeClr val="bg1"/>
                </a:solidFill>
                <a:latin typeface="Arial" panose="020B0604020202020204" pitchFamily="34" charset="0"/>
                <a:cs typeface="Arial" panose="020B0604020202020204" pitchFamily="34" charset="0"/>
              </a:rPr>
              <a:t>Home</a:t>
            </a:r>
            <a:endParaRPr lang="en-US" sz="1200" b="1" dirty="0">
              <a:solidFill>
                <a:schemeClr val="bg1"/>
              </a:solidFill>
              <a:latin typeface="Arial" panose="020B0604020202020204" pitchFamily="34" charset="0"/>
              <a:cs typeface="Arial" panose="020B0604020202020204" pitchFamily="34" charset="0"/>
            </a:endParaRPr>
          </a:p>
        </p:txBody>
      </p:sp>
      <p:grpSp>
        <p:nvGrpSpPr>
          <p:cNvPr id="28" name="Group 27"/>
          <p:cNvGrpSpPr/>
          <p:nvPr/>
        </p:nvGrpSpPr>
        <p:grpSpPr>
          <a:xfrm>
            <a:off x="1505173" y="3958425"/>
            <a:ext cx="2281086" cy="1213373"/>
            <a:chOff x="1004712" y="1281071"/>
            <a:chExt cx="5942262" cy="2555227"/>
          </a:xfrm>
        </p:grpSpPr>
        <p:pic>
          <p:nvPicPr>
            <p:cNvPr id="29" name="Picture 28"/>
            <p:cNvPicPr>
              <a:picLocks noChangeAspect="1"/>
            </p:cNvPicPr>
            <p:nvPr/>
          </p:nvPicPr>
          <p:blipFill>
            <a:blip r:embed="rId3"/>
            <a:stretch>
              <a:fillRect/>
            </a:stretch>
          </p:blipFill>
          <p:spPr>
            <a:xfrm>
              <a:off x="1004712" y="1281071"/>
              <a:ext cx="5942262" cy="2555227"/>
            </a:xfrm>
            <a:prstGeom prst="rect">
              <a:avLst/>
            </a:prstGeom>
            <a:ln>
              <a:solidFill>
                <a:schemeClr val="bg1"/>
              </a:solidFill>
            </a:ln>
            <a:effectLst>
              <a:outerShdw blurRad="50800" dist="38100" dir="2700000" algn="tl" rotWithShape="0">
                <a:prstClr val="black">
                  <a:alpha val="40000"/>
                </a:prstClr>
              </a:outerShdw>
            </a:effectLst>
          </p:spPr>
        </p:pic>
        <p:sp>
          <p:nvSpPr>
            <p:cNvPr id="30" name="Rectangle 29"/>
            <p:cNvSpPr/>
            <p:nvPr/>
          </p:nvSpPr>
          <p:spPr>
            <a:xfrm>
              <a:off x="1045385" y="1556000"/>
              <a:ext cx="208461" cy="1840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p:cNvGrpSpPr/>
          <p:nvPr/>
        </p:nvGrpSpPr>
        <p:grpSpPr>
          <a:xfrm>
            <a:off x="1868136" y="4313641"/>
            <a:ext cx="2251567" cy="1384796"/>
            <a:chOff x="1455687" y="1404708"/>
            <a:chExt cx="6062679" cy="3077568"/>
          </a:xfrm>
        </p:grpSpPr>
        <p:pic>
          <p:nvPicPr>
            <p:cNvPr id="13" name="Picture 12"/>
            <p:cNvPicPr>
              <a:picLocks noChangeAspect="1"/>
            </p:cNvPicPr>
            <p:nvPr/>
          </p:nvPicPr>
          <p:blipFill>
            <a:blip r:embed="rId4"/>
            <a:stretch>
              <a:fillRect/>
            </a:stretch>
          </p:blipFill>
          <p:spPr>
            <a:xfrm>
              <a:off x="1825238" y="1404708"/>
              <a:ext cx="5693128" cy="3077568"/>
            </a:xfrm>
            <a:prstGeom prst="rect">
              <a:avLst/>
            </a:prstGeom>
            <a:ln>
              <a:solidFill>
                <a:schemeClr val="bg1"/>
              </a:solidFill>
            </a:ln>
            <a:effectLst>
              <a:outerShdw blurRad="50800" dist="38100" dir="2700000" algn="tl" rotWithShape="0">
                <a:prstClr val="black">
                  <a:alpha val="40000"/>
                </a:prstClr>
              </a:outerShdw>
            </a:effectLst>
          </p:spPr>
        </p:pic>
        <p:sp>
          <p:nvSpPr>
            <p:cNvPr id="14" name="Right Arrow 13"/>
            <p:cNvSpPr/>
            <p:nvPr/>
          </p:nvSpPr>
          <p:spPr>
            <a:xfrm>
              <a:off x="1455687" y="2284834"/>
              <a:ext cx="739101" cy="403122"/>
            </a:xfrm>
            <a:prstGeom prst="rightArrow">
              <a:avLst/>
            </a:prstGeom>
            <a:ln w="28575">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pic>
        <p:nvPicPr>
          <p:cNvPr id="31" name="Picture 30"/>
          <p:cNvPicPr>
            <a:picLocks noChangeAspect="1"/>
          </p:cNvPicPr>
          <p:nvPr/>
        </p:nvPicPr>
        <p:blipFill>
          <a:blip r:embed="rId5"/>
          <a:stretch>
            <a:fillRect/>
          </a:stretch>
        </p:blipFill>
        <p:spPr>
          <a:xfrm>
            <a:off x="4675201" y="4089258"/>
            <a:ext cx="1724952" cy="1833561"/>
          </a:xfrm>
          <a:prstGeom prst="rect">
            <a:avLst/>
          </a:prstGeom>
          <a:ln>
            <a:solidFill>
              <a:schemeClr val="bg1"/>
            </a:solidFill>
          </a:ln>
          <a:effectLst>
            <a:outerShdw blurRad="50800" dist="38100" dir="2700000" algn="tl" rotWithShape="0">
              <a:prstClr val="black">
                <a:alpha val="40000"/>
              </a:prstClr>
            </a:outerShdw>
          </a:effectLst>
        </p:spPr>
      </p:pic>
      <p:pic>
        <p:nvPicPr>
          <p:cNvPr id="32" name="Picture 31"/>
          <p:cNvPicPr>
            <a:picLocks noChangeAspect="1"/>
          </p:cNvPicPr>
          <p:nvPr/>
        </p:nvPicPr>
        <p:blipFill>
          <a:blip r:embed="rId6"/>
          <a:stretch>
            <a:fillRect/>
          </a:stretch>
        </p:blipFill>
        <p:spPr>
          <a:xfrm>
            <a:off x="7309847" y="3989399"/>
            <a:ext cx="3286106" cy="1581342"/>
          </a:xfrm>
          <a:prstGeom prst="rect">
            <a:avLst/>
          </a:prstGeom>
          <a:ln>
            <a:solidFill>
              <a:schemeClr val="bg1"/>
            </a:solidFill>
          </a:ln>
          <a:effectLst>
            <a:outerShdw blurRad="50800" dist="38100" dir="2700000" algn="tl" rotWithShape="0">
              <a:prstClr val="black">
                <a:alpha val="40000"/>
              </a:prstClr>
            </a:outerShdw>
          </a:effectLst>
        </p:spPr>
      </p:pic>
      <p:pic>
        <p:nvPicPr>
          <p:cNvPr id="33" name="Picture 32"/>
          <p:cNvPicPr>
            <a:picLocks noChangeAspect="1"/>
          </p:cNvPicPr>
          <p:nvPr/>
        </p:nvPicPr>
        <p:blipFill>
          <a:blip r:embed="rId7"/>
          <a:stretch>
            <a:fillRect/>
          </a:stretch>
        </p:blipFill>
        <p:spPr>
          <a:xfrm>
            <a:off x="8272146" y="4304471"/>
            <a:ext cx="2613361" cy="1647487"/>
          </a:xfrm>
          <a:prstGeom prst="rect">
            <a:avLst/>
          </a:prstGeom>
          <a:ln>
            <a:solidFill>
              <a:schemeClr val="bg1"/>
            </a:solidFill>
          </a:ln>
          <a:effectLst>
            <a:outerShdw blurRad="50800" dist="38100" dir="2700000" algn="tl" rotWithShape="0">
              <a:prstClr val="black">
                <a:alpha val="40000"/>
              </a:prstClr>
            </a:outerShdw>
          </a:effectLst>
        </p:spPr>
      </p:pic>
      <p:sp>
        <p:nvSpPr>
          <p:cNvPr id="24" name="Right Arrow 23"/>
          <p:cNvSpPr/>
          <p:nvPr/>
        </p:nvSpPr>
        <p:spPr>
          <a:xfrm rot="5400000">
            <a:off x="9880011" y="4253206"/>
            <a:ext cx="279441" cy="191982"/>
          </a:xfrm>
          <a:prstGeom prst="rightArrow">
            <a:avLst/>
          </a:prstGeom>
          <a:ln w="28575">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289648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178409"/>
            <a:ext cx="9905998" cy="689172"/>
          </a:xfrm>
        </p:spPr>
        <p:txBody>
          <a:bodyPr>
            <a:normAutofit fontScale="90000"/>
          </a:bodyPr>
          <a:lstStyle/>
          <a:p>
            <a:r>
              <a:rPr lang="en-US" dirty="0" smtClean="0">
                <a:solidFill>
                  <a:schemeClr val="bg1"/>
                </a:solidFill>
                <a:latin typeface="Arial" panose="020B0604020202020204" pitchFamily="34" charset="0"/>
                <a:cs typeface="Arial" panose="020B0604020202020204" pitchFamily="34" charset="0"/>
              </a:rPr>
              <a:t>Individual View</a:t>
            </a:r>
            <a:r>
              <a:rPr lang="en-US" sz="3200" dirty="0" smtClean="0">
                <a:solidFill>
                  <a:schemeClr val="bg1"/>
                </a:solidFill>
                <a:latin typeface="Arial" panose="020B0604020202020204" pitchFamily="34" charset="0"/>
                <a:cs typeface="Arial" panose="020B0604020202020204" pitchFamily="34" charset="0"/>
              </a:rPr>
              <a:t/>
            </a:r>
            <a:br>
              <a:rPr lang="en-US" sz="3200" dirty="0" smtClean="0">
                <a:solidFill>
                  <a:schemeClr val="bg1"/>
                </a:solidFill>
                <a:latin typeface="Arial" panose="020B0604020202020204" pitchFamily="34" charset="0"/>
                <a:cs typeface="Arial" panose="020B0604020202020204" pitchFamily="34" charset="0"/>
              </a:rPr>
            </a:br>
            <a:r>
              <a:rPr lang="en-US" sz="2200" i="1" dirty="0" smtClean="0">
                <a:solidFill>
                  <a:schemeClr val="bg1"/>
                </a:solidFill>
                <a:latin typeface="Arial" panose="020B0604020202020204" pitchFamily="34" charset="0"/>
                <a:cs typeface="Arial" panose="020B0604020202020204" pitchFamily="34" charset="0"/>
              </a:rPr>
              <a:t>Locating Individual Patient Information</a:t>
            </a:r>
            <a:endParaRPr lang="en-US" sz="22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17</a:t>
            </a:fld>
            <a:endParaRPr lang="en-US" dirty="0">
              <a:solidFill>
                <a:schemeClr val="bg1"/>
              </a:solidFill>
            </a:endParaRPr>
          </a:p>
        </p:txBody>
      </p:sp>
      <p:sp>
        <p:nvSpPr>
          <p:cNvPr id="6" name="Rounded Rectangle 5">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1012054" y="1020167"/>
            <a:ext cx="9861740" cy="4863109"/>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24314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215396"/>
            <a:ext cx="9905998" cy="689172"/>
          </a:xfrm>
        </p:spPr>
        <p:txBody>
          <a:bodyPr>
            <a:normAutofit fontScale="90000"/>
          </a:bodyPr>
          <a:lstStyle/>
          <a:p>
            <a:r>
              <a:rPr lang="en-US" dirty="0" smtClean="0">
                <a:solidFill>
                  <a:schemeClr val="bg1"/>
                </a:solidFill>
                <a:latin typeface="Arial" panose="020B0604020202020204" pitchFamily="34" charset="0"/>
                <a:cs typeface="Arial" panose="020B0604020202020204" pitchFamily="34" charset="0"/>
              </a:rPr>
              <a:t>Intervention Guidance Widget</a:t>
            </a:r>
            <a:br>
              <a:rPr lang="en-US" dirty="0" smtClean="0">
                <a:solidFill>
                  <a:schemeClr val="bg1"/>
                </a:solidFill>
                <a:latin typeface="Arial" panose="020B0604020202020204" pitchFamily="34" charset="0"/>
                <a:cs typeface="Arial" panose="020B0604020202020204" pitchFamily="34" charset="0"/>
              </a:rPr>
            </a:br>
            <a:r>
              <a:rPr lang="en-US" sz="2200" i="1" dirty="0" smtClean="0">
                <a:solidFill>
                  <a:schemeClr val="bg1"/>
                </a:solidFill>
                <a:latin typeface="Arial" panose="020B0604020202020204" pitchFamily="34" charset="0"/>
                <a:cs typeface="Arial" panose="020B0604020202020204" pitchFamily="34" charset="0"/>
              </a:rPr>
              <a:t>Locating REACH-VET Program Information</a:t>
            </a:r>
            <a:endParaRPr lang="en-US" sz="22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18</a:t>
            </a:fld>
            <a:endParaRPr lang="en-US" dirty="0">
              <a:solidFill>
                <a:schemeClr val="bg1"/>
              </a:solidFill>
            </a:endParaRPr>
          </a:p>
        </p:txBody>
      </p:sp>
      <p:sp>
        <p:nvSpPr>
          <p:cNvPr id="7" name="Rounded Rectangle 6">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
        <p:nvSpPr>
          <p:cNvPr id="8" name="TextBox 7"/>
          <p:cNvSpPr txBox="1"/>
          <p:nvPr/>
        </p:nvSpPr>
        <p:spPr>
          <a:xfrm>
            <a:off x="7636058" y="2037298"/>
            <a:ext cx="4138510" cy="1815882"/>
          </a:xfrm>
          <a:prstGeom prst="rect">
            <a:avLst/>
          </a:prstGeom>
          <a:noFill/>
        </p:spPr>
        <p:txBody>
          <a:bodyPr wrap="square" rtlCol="0">
            <a:spAutoFit/>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b="1" dirty="0" smtClean="0">
                <a:solidFill>
                  <a:schemeClr val="bg1"/>
                </a:solidFill>
                <a:latin typeface="Times New Roman" panose="02020603050405020304" pitchFamily="18" charset="0"/>
                <a:cs typeface="Times New Roman" panose="02020603050405020304" pitchFamily="18" charset="0"/>
              </a:rPr>
              <a:t>Intervention Guidance</a:t>
            </a:r>
            <a:r>
              <a:rPr lang="en-US" sz="1600" dirty="0" smtClean="0">
                <a:solidFill>
                  <a:schemeClr val="bg1"/>
                </a:solidFill>
                <a:latin typeface="Times New Roman" panose="02020603050405020304" pitchFamily="18" charset="0"/>
                <a:cs typeface="Times New Roman" panose="02020603050405020304" pitchFamily="18" charset="0"/>
              </a:rPr>
              <a:t> widget displays general information regarding the REACH-VET program and Perceptive Reach application. This widget also explains:</a:t>
            </a:r>
          </a:p>
          <a:p>
            <a:pPr marL="344488" indent="-225425">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Dashboard Outreach &amp; Intervention Activities</a:t>
            </a:r>
          </a:p>
          <a:p>
            <a:pPr marL="344488" indent="-225425">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Training &amp; Additional Guidance</a:t>
            </a:r>
          </a:p>
        </p:txBody>
      </p:sp>
      <p:sp>
        <p:nvSpPr>
          <p:cNvPr id="9" name="TextBox 8"/>
          <p:cNvSpPr txBox="1"/>
          <p:nvPr/>
        </p:nvSpPr>
        <p:spPr>
          <a:xfrm>
            <a:off x="7636058" y="3853180"/>
            <a:ext cx="4138510" cy="1077218"/>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This widget provides REACH-VET coordinators with the initial steps they should take once they receive access to the Perceptive Reach Dashboard. </a:t>
            </a:r>
          </a:p>
        </p:txBody>
      </p:sp>
      <p:pic>
        <p:nvPicPr>
          <p:cNvPr id="5" name="Picture 4"/>
          <p:cNvPicPr>
            <a:picLocks noChangeAspect="1"/>
          </p:cNvPicPr>
          <p:nvPr/>
        </p:nvPicPr>
        <p:blipFill>
          <a:blip r:embed="rId3"/>
          <a:stretch>
            <a:fillRect/>
          </a:stretch>
        </p:blipFill>
        <p:spPr>
          <a:xfrm>
            <a:off x="396489" y="1419553"/>
            <a:ext cx="7051877" cy="4646285"/>
          </a:xfrm>
          <a:prstGeom prst="rect">
            <a:avLst/>
          </a:prstGeom>
          <a:ln>
            <a:solidFill>
              <a:schemeClr val="bg1"/>
            </a:solidFill>
          </a:ln>
          <a:effectLst>
            <a:outerShdw blurRad="50800" dist="38100" dir="2700000" algn="tl" rotWithShape="0">
              <a:prstClr val="black">
                <a:alpha val="40000"/>
              </a:prstClr>
            </a:outerShdw>
          </a:effectLst>
        </p:spPr>
      </p:pic>
      <p:sp>
        <p:nvSpPr>
          <p:cNvPr id="6" name="TextBox 5"/>
          <p:cNvSpPr txBox="1"/>
          <p:nvPr/>
        </p:nvSpPr>
        <p:spPr>
          <a:xfrm>
            <a:off x="612559" y="1615736"/>
            <a:ext cx="2121763" cy="276999"/>
          </a:xfrm>
          <a:prstGeom prst="rect">
            <a:avLst/>
          </a:prstGeom>
          <a:solidFill>
            <a:schemeClr val="tx1">
              <a:lumMod val="95000"/>
            </a:schemeClr>
          </a:solidFill>
        </p:spPr>
        <p:txBody>
          <a:bodyPr wrap="square" rtlCol="0">
            <a:spAutoFit/>
          </a:bodyPr>
          <a:lstStyle/>
          <a:p>
            <a:r>
              <a:rPr lang="en-US" sz="1200" dirty="0" smtClean="0">
                <a:solidFill>
                  <a:schemeClr val="bg1"/>
                </a:solidFill>
              </a:rPr>
              <a:t>Intervention Guidance</a:t>
            </a:r>
            <a:endParaRPr lang="en-US" sz="1200" dirty="0">
              <a:solidFill>
                <a:schemeClr val="bg1"/>
              </a:solidFill>
            </a:endParaRPr>
          </a:p>
        </p:txBody>
      </p:sp>
    </p:spTree>
    <p:extLst>
      <p:ext uri="{BB962C8B-B14F-4D97-AF65-F5344CB8AC3E}">
        <p14:creationId xmlns:p14="http://schemas.microsoft.com/office/powerpoint/2010/main" val="2819913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239879"/>
            <a:ext cx="9905998" cy="689172"/>
          </a:xfrm>
        </p:spPr>
        <p:txBody>
          <a:bodyPr>
            <a:normAutofit fontScale="90000"/>
          </a:bodyPr>
          <a:lstStyle/>
          <a:p>
            <a:r>
              <a:rPr lang="en-US" dirty="0" smtClean="0">
                <a:solidFill>
                  <a:schemeClr val="bg1"/>
                </a:solidFill>
                <a:latin typeface="Arial" panose="020B0604020202020204" pitchFamily="34" charset="0"/>
                <a:cs typeface="Arial" panose="020B0604020202020204" pitchFamily="34" charset="0"/>
              </a:rPr>
              <a:t>Data Entry Widget</a:t>
            </a:r>
            <a:br>
              <a:rPr lang="en-US" dirty="0" smtClean="0">
                <a:solidFill>
                  <a:schemeClr val="bg1"/>
                </a:solidFill>
                <a:latin typeface="Arial" panose="020B0604020202020204" pitchFamily="34" charset="0"/>
                <a:cs typeface="Arial" panose="020B0604020202020204" pitchFamily="34" charset="0"/>
              </a:rPr>
            </a:br>
            <a:r>
              <a:rPr lang="en-US" sz="2200" i="1" dirty="0">
                <a:solidFill>
                  <a:schemeClr val="bg1"/>
                </a:solidFill>
                <a:latin typeface="Arial" panose="020B0604020202020204" pitchFamily="34" charset="0"/>
                <a:cs typeface="Arial" panose="020B0604020202020204" pitchFamily="34" charset="0"/>
              </a:rPr>
              <a:t>Updating Outreach Status Checklist</a:t>
            </a:r>
            <a:endParaRPr lang="en-US" sz="2200" dirty="0">
              <a:solidFill>
                <a:schemeClr val="bg1"/>
              </a:solidFill>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1058703" y="4686403"/>
            <a:ext cx="10641684" cy="1805346"/>
          </a:xfrm>
        </p:spPr>
        <p:txBody>
          <a:bodyPr>
            <a:normAutofit/>
          </a:bodyPr>
          <a:lstStyle/>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b="1" dirty="0" smtClean="0">
                <a:solidFill>
                  <a:schemeClr val="bg1"/>
                </a:solidFill>
                <a:latin typeface="Times New Roman" panose="02020603050405020304" pitchFamily="18" charset="0"/>
                <a:cs typeface="Times New Roman" panose="02020603050405020304" pitchFamily="18" charset="0"/>
              </a:rPr>
              <a:t>Outreach Status Checklist</a:t>
            </a:r>
            <a:r>
              <a:rPr lang="en-US" sz="1600" dirty="0" smtClean="0">
                <a:solidFill>
                  <a:schemeClr val="bg1"/>
                </a:solidFill>
                <a:latin typeface="Times New Roman" panose="02020603050405020304" pitchFamily="18" charset="0"/>
                <a:cs typeface="Times New Roman" panose="02020603050405020304" pitchFamily="18" charset="0"/>
              </a:rPr>
              <a:t> is available at the top of the Data Entry widget. This checklist should be filled out frequently as the REACH-VET coordinator initiates care processes for Veterans. This checklist includes steps that both REACH-VET coordinators and care providers should follow when providing outreach and intervention services to at-risk patients.</a:t>
            </a:r>
          </a:p>
          <a:p>
            <a:pPr marL="0" indent="0">
              <a:lnSpc>
                <a:spcPct val="100000"/>
              </a:lnSpc>
              <a:spcBef>
                <a:spcPts val="0"/>
              </a:spcBef>
              <a:buNone/>
            </a:pPr>
            <a:endParaRPr lang="en-US" sz="1600" dirty="0">
              <a:solidFill>
                <a:schemeClr val="bg1"/>
              </a:solidFill>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When an item on the list is completed, a timestamp of when the item was checked off automatically appears within the widget. This timestamp allows other REACH-VET coordinators not directly involved in that patient’s care the ability to view the Veteran’s care history within the Perceptive Reach Dashboard.</a:t>
            </a:r>
            <a:endParaRPr lang="en-US" sz="1600"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Outreach Status – Slide 1/2</a:t>
            </a:r>
            <a:endParaRPr lang="en-US" sz="1400" dirty="0">
              <a:solidFill>
                <a:schemeClr val="bg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19</a:t>
            </a:fld>
            <a:endParaRPr lang="en-US" dirty="0">
              <a:solidFill>
                <a:schemeClr val="bg1"/>
              </a:solidFill>
            </a:endParaRPr>
          </a:p>
        </p:txBody>
      </p:sp>
      <p:sp>
        <p:nvSpPr>
          <p:cNvPr id="12" name="Rounded Rectangle 11">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047227" y="986959"/>
            <a:ext cx="7567289" cy="3641536"/>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90088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265901"/>
            <a:ext cx="9905998" cy="689172"/>
          </a:xfrm>
        </p:spPr>
        <p:txBody>
          <a:bodyPr/>
          <a:lstStyle/>
          <a:p>
            <a:r>
              <a:rPr lang="en-US" dirty="0" smtClean="0">
                <a:solidFill>
                  <a:schemeClr val="bg1"/>
                </a:solidFill>
                <a:latin typeface="Arial" panose="020B0604020202020204" pitchFamily="34" charset="0"/>
                <a:cs typeface="Arial" panose="020B0604020202020204" pitchFamily="34" charset="0"/>
              </a:rPr>
              <a:t>Home</a:t>
            </a:r>
            <a:endParaRPr lang="en-US"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61077" y="800109"/>
            <a:ext cx="9905999" cy="717754"/>
          </a:xfrm>
        </p:spPr>
        <p:txBody>
          <a:bodyPr>
            <a:normAutofit/>
          </a:bodyPr>
          <a:lstStyle/>
          <a:p>
            <a:pPr marL="0" indent="0">
              <a:spcBef>
                <a:spcPts val="0"/>
              </a:spcBef>
              <a:buNone/>
            </a:pPr>
            <a:r>
              <a:rPr lang="en-US" sz="1800" dirty="0" smtClean="0">
                <a:solidFill>
                  <a:schemeClr val="bg1"/>
                </a:solidFill>
                <a:latin typeface="Times New Roman" panose="02020603050405020304" pitchFamily="18" charset="0"/>
                <a:cs typeface="Times New Roman" panose="02020603050405020304" pitchFamily="18" charset="0"/>
              </a:rPr>
              <a:t>Selecting a button below will immediately direct you to that information in this user manual.</a:t>
            </a:r>
            <a:endParaRPr lang="en-US" sz="1800" dirty="0">
              <a:solidFill>
                <a:schemeClr val="bg1"/>
              </a:solidFill>
              <a:latin typeface="Times New Roman" panose="02020603050405020304" pitchFamily="18" charset="0"/>
              <a:cs typeface="Times New Roman" panose="02020603050405020304" pitchFamily="18" charset="0"/>
            </a:endParaRPr>
          </a:p>
          <a:p>
            <a:pPr lvl="1">
              <a:spcBef>
                <a:spcPts val="0"/>
              </a:spcBef>
            </a:pPr>
            <a:endParaRPr lang="en-US" sz="1600" i="1" dirty="0">
              <a:solidFill>
                <a:schemeClr val="bg1"/>
              </a:solidFill>
              <a:latin typeface="Arial" panose="020B0604020202020204" pitchFamily="34" charset="0"/>
              <a:cs typeface="Arial" panose="020B0604020202020204" pitchFamily="34" charset="0"/>
            </a:endParaRPr>
          </a:p>
          <a:p>
            <a:pPr lvl="1">
              <a:spcBef>
                <a:spcPts val="0"/>
              </a:spcBef>
            </a:pPr>
            <a:endParaRPr lang="en-US" sz="1600" dirty="0">
              <a:solidFill>
                <a:schemeClr val="bg1"/>
              </a:solidFill>
              <a:latin typeface="Arial" panose="020B0604020202020204" pitchFamily="34" charset="0"/>
              <a:cs typeface="Arial" panose="020B0604020202020204" pitchFamily="34" charset="0"/>
            </a:endParaRPr>
          </a:p>
          <a:p>
            <a:pPr>
              <a:spcBef>
                <a:spcPts val="0"/>
              </a:spcBef>
            </a:pPr>
            <a:endParaRPr lang="en-US" sz="2000" dirty="0">
              <a:solidFill>
                <a:schemeClr val="bg1"/>
              </a:solidFill>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2</a:t>
            </a:fld>
            <a:endParaRPr lang="en-US" dirty="0">
              <a:solidFill>
                <a:schemeClr val="bg1"/>
              </a:solidFill>
            </a:endParaRPr>
          </a:p>
        </p:txBody>
      </p:sp>
      <p:grpSp>
        <p:nvGrpSpPr>
          <p:cNvPr id="69" name="Group 68"/>
          <p:cNvGrpSpPr/>
          <p:nvPr/>
        </p:nvGrpSpPr>
        <p:grpSpPr>
          <a:xfrm>
            <a:off x="3538051" y="3125195"/>
            <a:ext cx="1816276" cy="1419592"/>
            <a:chOff x="3516814" y="1493739"/>
            <a:chExt cx="1816276" cy="1419592"/>
          </a:xfrm>
        </p:grpSpPr>
        <p:sp>
          <p:nvSpPr>
            <p:cNvPr id="5" name="Rounded Rectangle 4">
              <a:hlinkClick r:id="rId2" action="ppaction://hlinksldjump"/>
            </p:cNvPr>
            <p:cNvSpPr/>
            <p:nvPr/>
          </p:nvSpPr>
          <p:spPr>
            <a:xfrm>
              <a:off x="3516814" y="1493739"/>
              <a:ext cx="1816276" cy="1419592"/>
            </a:xfrm>
            <a:prstGeom prst="roundRect">
              <a:avLst>
                <a:gd name="adj" fmla="val 7920"/>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Application User Roles</a:t>
              </a:r>
            </a:p>
          </p:txBody>
        </p:sp>
        <p:grpSp>
          <p:nvGrpSpPr>
            <p:cNvPr id="18" name="Group 17"/>
            <p:cNvGrpSpPr/>
            <p:nvPr/>
          </p:nvGrpSpPr>
          <p:grpSpPr>
            <a:xfrm>
              <a:off x="4032455" y="1603818"/>
              <a:ext cx="746020" cy="749026"/>
              <a:chOff x="9617181" y="4690710"/>
              <a:chExt cx="612000" cy="612000"/>
            </a:xfrm>
          </p:grpSpPr>
          <p:sp>
            <p:nvSpPr>
              <p:cNvPr id="20" name="Oval 19">
                <a:hlinkClick r:id="rId2" action="ppaction://hlinksldjump"/>
              </p:cNvPr>
              <p:cNvSpPr/>
              <p:nvPr/>
            </p:nvSpPr>
            <p:spPr bwMode="ltGray">
              <a:xfrm>
                <a:off x="9617181" y="4690710"/>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21" name="Freeform 4851">
                <a:hlinkClick r:id="rId2" action="ppaction://hlinksldjump"/>
              </p:cNvPr>
              <p:cNvSpPr>
                <a:spLocks noEditPoints="1"/>
              </p:cNvSpPr>
              <p:nvPr/>
            </p:nvSpPr>
            <p:spPr bwMode="auto">
              <a:xfrm>
                <a:off x="9703458" y="4818431"/>
                <a:ext cx="438669" cy="463039"/>
              </a:xfrm>
              <a:custGeom>
                <a:avLst/>
                <a:gdLst>
                  <a:gd name="T0" fmla="*/ 248 w 360"/>
                  <a:gd name="T1" fmla="*/ 8 h 380"/>
                  <a:gd name="T2" fmla="*/ 274 w 360"/>
                  <a:gd name="T3" fmla="*/ 0 h 380"/>
                  <a:gd name="T4" fmla="*/ 298 w 360"/>
                  <a:gd name="T5" fmla="*/ 28 h 380"/>
                  <a:gd name="T6" fmla="*/ 280 w 360"/>
                  <a:gd name="T7" fmla="*/ 56 h 380"/>
                  <a:gd name="T8" fmla="*/ 258 w 360"/>
                  <a:gd name="T9" fmla="*/ 56 h 380"/>
                  <a:gd name="T10" fmla="*/ 240 w 360"/>
                  <a:gd name="T11" fmla="*/ 28 h 380"/>
                  <a:gd name="T12" fmla="*/ 344 w 360"/>
                  <a:gd name="T13" fmla="*/ 88 h 380"/>
                  <a:gd name="T14" fmla="*/ 288 w 360"/>
                  <a:gd name="T15" fmla="*/ 68 h 380"/>
                  <a:gd name="T16" fmla="*/ 214 w 360"/>
                  <a:gd name="T17" fmla="*/ 70 h 380"/>
                  <a:gd name="T18" fmla="*/ 194 w 360"/>
                  <a:gd name="T19" fmla="*/ 90 h 380"/>
                  <a:gd name="T20" fmla="*/ 224 w 360"/>
                  <a:gd name="T21" fmla="*/ 114 h 380"/>
                  <a:gd name="T22" fmla="*/ 248 w 360"/>
                  <a:gd name="T23" fmla="*/ 166 h 380"/>
                  <a:gd name="T24" fmla="*/ 234 w 360"/>
                  <a:gd name="T25" fmla="*/ 208 h 380"/>
                  <a:gd name="T26" fmla="*/ 278 w 360"/>
                  <a:gd name="T27" fmla="*/ 214 h 380"/>
                  <a:gd name="T28" fmla="*/ 310 w 360"/>
                  <a:gd name="T29" fmla="*/ 244 h 380"/>
                  <a:gd name="T30" fmla="*/ 332 w 360"/>
                  <a:gd name="T31" fmla="*/ 200 h 380"/>
                  <a:gd name="T32" fmla="*/ 348 w 360"/>
                  <a:gd name="T33" fmla="*/ 208 h 380"/>
                  <a:gd name="T34" fmla="*/ 360 w 360"/>
                  <a:gd name="T35" fmla="*/ 190 h 380"/>
                  <a:gd name="T36" fmla="*/ 102 w 360"/>
                  <a:gd name="T37" fmla="*/ 56 h 380"/>
                  <a:gd name="T38" fmla="*/ 120 w 360"/>
                  <a:gd name="T39" fmla="*/ 28 h 380"/>
                  <a:gd name="T40" fmla="*/ 98 w 360"/>
                  <a:gd name="T41" fmla="*/ 0 h 380"/>
                  <a:gd name="T42" fmla="*/ 70 w 360"/>
                  <a:gd name="T43" fmla="*/ 8 h 380"/>
                  <a:gd name="T44" fmla="*/ 62 w 360"/>
                  <a:gd name="T45" fmla="*/ 34 h 380"/>
                  <a:gd name="T46" fmla="*/ 92 w 360"/>
                  <a:gd name="T47" fmla="*/ 58 h 380"/>
                  <a:gd name="T48" fmla="*/ 50 w 360"/>
                  <a:gd name="T49" fmla="*/ 244 h 380"/>
                  <a:gd name="T50" fmla="*/ 74 w 360"/>
                  <a:gd name="T51" fmla="*/ 218 h 380"/>
                  <a:gd name="T52" fmla="*/ 126 w 360"/>
                  <a:gd name="T53" fmla="*/ 208 h 380"/>
                  <a:gd name="T54" fmla="*/ 112 w 360"/>
                  <a:gd name="T55" fmla="*/ 166 h 380"/>
                  <a:gd name="T56" fmla="*/ 128 w 360"/>
                  <a:gd name="T57" fmla="*/ 122 h 380"/>
                  <a:gd name="T58" fmla="*/ 166 w 360"/>
                  <a:gd name="T59" fmla="*/ 90 h 380"/>
                  <a:gd name="T60" fmla="*/ 154 w 360"/>
                  <a:gd name="T61" fmla="*/ 74 h 380"/>
                  <a:gd name="T62" fmla="*/ 72 w 360"/>
                  <a:gd name="T63" fmla="*/ 68 h 380"/>
                  <a:gd name="T64" fmla="*/ 20 w 360"/>
                  <a:gd name="T65" fmla="*/ 80 h 380"/>
                  <a:gd name="T66" fmla="*/ 0 w 360"/>
                  <a:gd name="T67" fmla="*/ 190 h 380"/>
                  <a:gd name="T68" fmla="*/ 12 w 360"/>
                  <a:gd name="T69" fmla="*/ 208 h 380"/>
                  <a:gd name="T70" fmla="*/ 28 w 360"/>
                  <a:gd name="T71" fmla="*/ 200 h 380"/>
                  <a:gd name="T72" fmla="*/ 170 w 360"/>
                  <a:gd name="T73" fmla="*/ 118 h 380"/>
                  <a:gd name="T74" fmla="*/ 136 w 360"/>
                  <a:gd name="T75" fmla="*/ 146 h 380"/>
                  <a:gd name="T76" fmla="*/ 136 w 360"/>
                  <a:gd name="T77" fmla="*/ 184 h 380"/>
                  <a:gd name="T78" fmla="*/ 170 w 360"/>
                  <a:gd name="T79" fmla="*/ 214 h 380"/>
                  <a:gd name="T80" fmla="*/ 208 w 360"/>
                  <a:gd name="T81" fmla="*/ 206 h 380"/>
                  <a:gd name="T82" fmla="*/ 228 w 360"/>
                  <a:gd name="T83" fmla="*/ 166 h 380"/>
                  <a:gd name="T84" fmla="*/ 214 w 360"/>
                  <a:gd name="T85" fmla="*/ 132 h 380"/>
                  <a:gd name="T86" fmla="*/ 296 w 360"/>
                  <a:gd name="T87" fmla="*/ 260 h 380"/>
                  <a:gd name="T88" fmla="*/ 288 w 360"/>
                  <a:gd name="T89" fmla="*/ 246 h 380"/>
                  <a:gd name="T90" fmla="*/ 180 w 360"/>
                  <a:gd name="T91" fmla="*/ 278 h 380"/>
                  <a:gd name="T92" fmla="*/ 82 w 360"/>
                  <a:gd name="T93" fmla="*/ 236 h 380"/>
                  <a:gd name="T94" fmla="*/ 64 w 360"/>
                  <a:gd name="T95" fmla="*/ 260 h 380"/>
                  <a:gd name="T96" fmla="*/ 106 w 360"/>
                  <a:gd name="T97" fmla="*/ 304 h 380"/>
                  <a:gd name="T98" fmla="*/ 146 w 360"/>
                  <a:gd name="T99" fmla="*/ 378 h 380"/>
                  <a:gd name="T100" fmla="*/ 214 w 360"/>
                  <a:gd name="T101" fmla="*/ 378 h 380"/>
                  <a:gd name="T102" fmla="*/ 264 w 360"/>
                  <a:gd name="T103" fmla="*/ 36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0" h="380">
                    <a:moveTo>
                      <a:pt x="240" y="28"/>
                    </a:moveTo>
                    <a:lnTo>
                      <a:pt x="240" y="28"/>
                    </a:lnTo>
                    <a:lnTo>
                      <a:pt x="240" y="22"/>
                    </a:lnTo>
                    <a:lnTo>
                      <a:pt x="242" y="18"/>
                    </a:lnTo>
                    <a:lnTo>
                      <a:pt x="248" y="8"/>
                    </a:lnTo>
                    <a:lnTo>
                      <a:pt x="258" y="2"/>
                    </a:lnTo>
                    <a:lnTo>
                      <a:pt x="262" y="0"/>
                    </a:lnTo>
                    <a:lnTo>
                      <a:pt x="268" y="0"/>
                    </a:lnTo>
                    <a:lnTo>
                      <a:pt x="268" y="0"/>
                    </a:lnTo>
                    <a:lnTo>
                      <a:pt x="274" y="0"/>
                    </a:lnTo>
                    <a:lnTo>
                      <a:pt x="280" y="2"/>
                    </a:lnTo>
                    <a:lnTo>
                      <a:pt x="290" y="8"/>
                    </a:lnTo>
                    <a:lnTo>
                      <a:pt x="296" y="18"/>
                    </a:lnTo>
                    <a:lnTo>
                      <a:pt x="298" y="22"/>
                    </a:lnTo>
                    <a:lnTo>
                      <a:pt x="298" y="28"/>
                    </a:lnTo>
                    <a:lnTo>
                      <a:pt x="298" y="28"/>
                    </a:lnTo>
                    <a:lnTo>
                      <a:pt x="298" y="34"/>
                    </a:lnTo>
                    <a:lnTo>
                      <a:pt x="296" y="40"/>
                    </a:lnTo>
                    <a:lnTo>
                      <a:pt x="290" y="50"/>
                    </a:lnTo>
                    <a:lnTo>
                      <a:pt x="280" y="56"/>
                    </a:lnTo>
                    <a:lnTo>
                      <a:pt x="274" y="58"/>
                    </a:lnTo>
                    <a:lnTo>
                      <a:pt x="268" y="58"/>
                    </a:lnTo>
                    <a:lnTo>
                      <a:pt x="268" y="58"/>
                    </a:lnTo>
                    <a:lnTo>
                      <a:pt x="262" y="58"/>
                    </a:lnTo>
                    <a:lnTo>
                      <a:pt x="258" y="56"/>
                    </a:lnTo>
                    <a:lnTo>
                      <a:pt x="248" y="50"/>
                    </a:lnTo>
                    <a:lnTo>
                      <a:pt x="242" y="40"/>
                    </a:lnTo>
                    <a:lnTo>
                      <a:pt x="240" y="34"/>
                    </a:lnTo>
                    <a:lnTo>
                      <a:pt x="240" y="28"/>
                    </a:lnTo>
                    <a:lnTo>
                      <a:pt x="240" y="28"/>
                    </a:lnTo>
                    <a:close/>
                    <a:moveTo>
                      <a:pt x="360" y="190"/>
                    </a:moveTo>
                    <a:lnTo>
                      <a:pt x="344" y="90"/>
                    </a:lnTo>
                    <a:lnTo>
                      <a:pt x="344" y="90"/>
                    </a:lnTo>
                    <a:lnTo>
                      <a:pt x="344" y="88"/>
                    </a:lnTo>
                    <a:lnTo>
                      <a:pt x="344" y="88"/>
                    </a:lnTo>
                    <a:lnTo>
                      <a:pt x="340" y="80"/>
                    </a:lnTo>
                    <a:lnTo>
                      <a:pt x="332" y="74"/>
                    </a:lnTo>
                    <a:lnTo>
                      <a:pt x="324" y="70"/>
                    </a:lnTo>
                    <a:lnTo>
                      <a:pt x="314" y="68"/>
                    </a:lnTo>
                    <a:lnTo>
                      <a:pt x="288" y="68"/>
                    </a:lnTo>
                    <a:lnTo>
                      <a:pt x="270" y="102"/>
                    </a:lnTo>
                    <a:lnTo>
                      <a:pt x="250" y="68"/>
                    </a:lnTo>
                    <a:lnTo>
                      <a:pt x="222" y="68"/>
                    </a:lnTo>
                    <a:lnTo>
                      <a:pt x="222" y="68"/>
                    </a:lnTo>
                    <a:lnTo>
                      <a:pt x="214" y="70"/>
                    </a:lnTo>
                    <a:lnTo>
                      <a:pt x="206" y="74"/>
                    </a:lnTo>
                    <a:lnTo>
                      <a:pt x="198" y="80"/>
                    </a:lnTo>
                    <a:lnTo>
                      <a:pt x="194" y="88"/>
                    </a:lnTo>
                    <a:lnTo>
                      <a:pt x="194" y="88"/>
                    </a:lnTo>
                    <a:lnTo>
                      <a:pt x="194" y="90"/>
                    </a:lnTo>
                    <a:lnTo>
                      <a:pt x="192" y="98"/>
                    </a:lnTo>
                    <a:lnTo>
                      <a:pt x="192" y="98"/>
                    </a:lnTo>
                    <a:lnTo>
                      <a:pt x="204" y="102"/>
                    </a:lnTo>
                    <a:lnTo>
                      <a:pt x="214" y="106"/>
                    </a:lnTo>
                    <a:lnTo>
                      <a:pt x="224" y="114"/>
                    </a:lnTo>
                    <a:lnTo>
                      <a:pt x="232" y="122"/>
                    </a:lnTo>
                    <a:lnTo>
                      <a:pt x="240" y="132"/>
                    </a:lnTo>
                    <a:lnTo>
                      <a:pt x="244" y="142"/>
                    </a:lnTo>
                    <a:lnTo>
                      <a:pt x="248" y="154"/>
                    </a:lnTo>
                    <a:lnTo>
                      <a:pt x="248" y="166"/>
                    </a:lnTo>
                    <a:lnTo>
                      <a:pt x="248" y="166"/>
                    </a:lnTo>
                    <a:lnTo>
                      <a:pt x="248" y="178"/>
                    </a:lnTo>
                    <a:lnTo>
                      <a:pt x="246" y="188"/>
                    </a:lnTo>
                    <a:lnTo>
                      <a:pt x="240" y="198"/>
                    </a:lnTo>
                    <a:lnTo>
                      <a:pt x="234" y="208"/>
                    </a:lnTo>
                    <a:lnTo>
                      <a:pt x="250" y="208"/>
                    </a:lnTo>
                    <a:lnTo>
                      <a:pt x="250" y="208"/>
                    </a:lnTo>
                    <a:lnTo>
                      <a:pt x="260" y="208"/>
                    </a:lnTo>
                    <a:lnTo>
                      <a:pt x="270" y="210"/>
                    </a:lnTo>
                    <a:lnTo>
                      <a:pt x="278" y="214"/>
                    </a:lnTo>
                    <a:lnTo>
                      <a:pt x="286" y="218"/>
                    </a:lnTo>
                    <a:lnTo>
                      <a:pt x="294" y="222"/>
                    </a:lnTo>
                    <a:lnTo>
                      <a:pt x="300" y="228"/>
                    </a:lnTo>
                    <a:lnTo>
                      <a:pt x="306" y="236"/>
                    </a:lnTo>
                    <a:lnTo>
                      <a:pt x="310" y="244"/>
                    </a:lnTo>
                    <a:lnTo>
                      <a:pt x="308" y="118"/>
                    </a:lnTo>
                    <a:lnTo>
                      <a:pt x="318" y="118"/>
                    </a:lnTo>
                    <a:lnTo>
                      <a:pt x="330" y="196"/>
                    </a:lnTo>
                    <a:lnTo>
                      <a:pt x="330" y="196"/>
                    </a:lnTo>
                    <a:lnTo>
                      <a:pt x="332" y="200"/>
                    </a:lnTo>
                    <a:lnTo>
                      <a:pt x="336" y="204"/>
                    </a:lnTo>
                    <a:lnTo>
                      <a:pt x="340" y="208"/>
                    </a:lnTo>
                    <a:lnTo>
                      <a:pt x="346" y="208"/>
                    </a:lnTo>
                    <a:lnTo>
                      <a:pt x="346" y="208"/>
                    </a:lnTo>
                    <a:lnTo>
                      <a:pt x="348" y="208"/>
                    </a:lnTo>
                    <a:lnTo>
                      <a:pt x="348" y="208"/>
                    </a:lnTo>
                    <a:lnTo>
                      <a:pt x="354" y="206"/>
                    </a:lnTo>
                    <a:lnTo>
                      <a:pt x="358" y="202"/>
                    </a:lnTo>
                    <a:lnTo>
                      <a:pt x="360" y="196"/>
                    </a:lnTo>
                    <a:lnTo>
                      <a:pt x="360" y="190"/>
                    </a:lnTo>
                    <a:lnTo>
                      <a:pt x="360" y="190"/>
                    </a:lnTo>
                    <a:close/>
                    <a:moveTo>
                      <a:pt x="92" y="58"/>
                    </a:moveTo>
                    <a:lnTo>
                      <a:pt x="92" y="58"/>
                    </a:lnTo>
                    <a:lnTo>
                      <a:pt x="98" y="58"/>
                    </a:lnTo>
                    <a:lnTo>
                      <a:pt x="102" y="56"/>
                    </a:lnTo>
                    <a:lnTo>
                      <a:pt x="112" y="50"/>
                    </a:lnTo>
                    <a:lnTo>
                      <a:pt x="118" y="40"/>
                    </a:lnTo>
                    <a:lnTo>
                      <a:pt x="120" y="34"/>
                    </a:lnTo>
                    <a:lnTo>
                      <a:pt x="120" y="28"/>
                    </a:lnTo>
                    <a:lnTo>
                      <a:pt x="120" y="28"/>
                    </a:lnTo>
                    <a:lnTo>
                      <a:pt x="120" y="22"/>
                    </a:lnTo>
                    <a:lnTo>
                      <a:pt x="118" y="18"/>
                    </a:lnTo>
                    <a:lnTo>
                      <a:pt x="112" y="8"/>
                    </a:lnTo>
                    <a:lnTo>
                      <a:pt x="102" y="2"/>
                    </a:lnTo>
                    <a:lnTo>
                      <a:pt x="98" y="0"/>
                    </a:lnTo>
                    <a:lnTo>
                      <a:pt x="92" y="0"/>
                    </a:lnTo>
                    <a:lnTo>
                      <a:pt x="92" y="0"/>
                    </a:lnTo>
                    <a:lnTo>
                      <a:pt x="86" y="0"/>
                    </a:lnTo>
                    <a:lnTo>
                      <a:pt x="80" y="2"/>
                    </a:lnTo>
                    <a:lnTo>
                      <a:pt x="70" y="8"/>
                    </a:lnTo>
                    <a:lnTo>
                      <a:pt x="64" y="18"/>
                    </a:lnTo>
                    <a:lnTo>
                      <a:pt x="62" y="22"/>
                    </a:lnTo>
                    <a:lnTo>
                      <a:pt x="62" y="28"/>
                    </a:lnTo>
                    <a:lnTo>
                      <a:pt x="62" y="28"/>
                    </a:lnTo>
                    <a:lnTo>
                      <a:pt x="62" y="34"/>
                    </a:lnTo>
                    <a:lnTo>
                      <a:pt x="64" y="40"/>
                    </a:lnTo>
                    <a:lnTo>
                      <a:pt x="70" y="50"/>
                    </a:lnTo>
                    <a:lnTo>
                      <a:pt x="80" y="56"/>
                    </a:lnTo>
                    <a:lnTo>
                      <a:pt x="86" y="58"/>
                    </a:lnTo>
                    <a:lnTo>
                      <a:pt x="92" y="58"/>
                    </a:lnTo>
                    <a:lnTo>
                      <a:pt x="92" y="58"/>
                    </a:lnTo>
                    <a:close/>
                    <a:moveTo>
                      <a:pt x="30" y="196"/>
                    </a:moveTo>
                    <a:lnTo>
                      <a:pt x="42" y="118"/>
                    </a:lnTo>
                    <a:lnTo>
                      <a:pt x="52" y="118"/>
                    </a:lnTo>
                    <a:lnTo>
                      <a:pt x="50" y="244"/>
                    </a:lnTo>
                    <a:lnTo>
                      <a:pt x="50" y="244"/>
                    </a:lnTo>
                    <a:lnTo>
                      <a:pt x="54" y="236"/>
                    </a:lnTo>
                    <a:lnTo>
                      <a:pt x="60" y="228"/>
                    </a:lnTo>
                    <a:lnTo>
                      <a:pt x="66" y="222"/>
                    </a:lnTo>
                    <a:lnTo>
                      <a:pt x="74" y="218"/>
                    </a:lnTo>
                    <a:lnTo>
                      <a:pt x="82" y="214"/>
                    </a:lnTo>
                    <a:lnTo>
                      <a:pt x="90" y="210"/>
                    </a:lnTo>
                    <a:lnTo>
                      <a:pt x="100" y="208"/>
                    </a:lnTo>
                    <a:lnTo>
                      <a:pt x="110" y="208"/>
                    </a:lnTo>
                    <a:lnTo>
                      <a:pt x="126" y="208"/>
                    </a:lnTo>
                    <a:lnTo>
                      <a:pt x="126" y="208"/>
                    </a:lnTo>
                    <a:lnTo>
                      <a:pt x="120" y="198"/>
                    </a:lnTo>
                    <a:lnTo>
                      <a:pt x="114" y="188"/>
                    </a:lnTo>
                    <a:lnTo>
                      <a:pt x="112" y="178"/>
                    </a:lnTo>
                    <a:lnTo>
                      <a:pt x="112" y="166"/>
                    </a:lnTo>
                    <a:lnTo>
                      <a:pt x="112" y="166"/>
                    </a:lnTo>
                    <a:lnTo>
                      <a:pt x="112" y="154"/>
                    </a:lnTo>
                    <a:lnTo>
                      <a:pt x="116" y="142"/>
                    </a:lnTo>
                    <a:lnTo>
                      <a:pt x="120" y="132"/>
                    </a:lnTo>
                    <a:lnTo>
                      <a:pt x="128" y="122"/>
                    </a:lnTo>
                    <a:lnTo>
                      <a:pt x="136" y="114"/>
                    </a:lnTo>
                    <a:lnTo>
                      <a:pt x="146" y="106"/>
                    </a:lnTo>
                    <a:lnTo>
                      <a:pt x="156" y="102"/>
                    </a:lnTo>
                    <a:lnTo>
                      <a:pt x="168" y="98"/>
                    </a:lnTo>
                    <a:lnTo>
                      <a:pt x="166" y="90"/>
                    </a:lnTo>
                    <a:lnTo>
                      <a:pt x="166" y="90"/>
                    </a:lnTo>
                    <a:lnTo>
                      <a:pt x="166" y="88"/>
                    </a:lnTo>
                    <a:lnTo>
                      <a:pt x="166" y="88"/>
                    </a:lnTo>
                    <a:lnTo>
                      <a:pt x="162" y="80"/>
                    </a:lnTo>
                    <a:lnTo>
                      <a:pt x="154" y="74"/>
                    </a:lnTo>
                    <a:lnTo>
                      <a:pt x="146" y="70"/>
                    </a:lnTo>
                    <a:lnTo>
                      <a:pt x="138" y="68"/>
                    </a:lnTo>
                    <a:lnTo>
                      <a:pt x="110" y="68"/>
                    </a:lnTo>
                    <a:lnTo>
                      <a:pt x="90" y="102"/>
                    </a:lnTo>
                    <a:lnTo>
                      <a:pt x="72" y="68"/>
                    </a:lnTo>
                    <a:lnTo>
                      <a:pt x="46" y="68"/>
                    </a:lnTo>
                    <a:lnTo>
                      <a:pt x="46" y="68"/>
                    </a:lnTo>
                    <a:lnTo>
                      <a:pt x="36" y="70"/>
                    </a:lnTo>
                    <a:lnTo>
                      <a:pt x="28" y="74"/>
                    </a:lnTo>
                    <a:lnTo>
                      <a:pt x="20" y="80"/>
                    </a:lnTo>
                    <a:lnTo>
                      <a:pt x="16" y="88"/>
                    </a:lnTo>
                    <a:lnTo>
                      <a:pt x="16" y="88"/>
                    </a:lnTo>
                    <a:lnTo>
                      <a:pt x="16" y="90"/>
                    </a:lnTo>
                    <a:lnTo>
                      <a:pt x="0" y="190"/>
                    </a:lnTo>
                    <a:lnTo>
                      <a:pt x="0" y="190"/>
                    </a:lnTo>
                    <a:lnTo>
                      <a:pt x="0" y="196"/>
                    </a:lnTo>
                    <a:lnTo>
                      <a:pt x="2" y="202"/>
                    </a:lnTo>
                    <a:lnTo>
                      <a:pt x="6" y="206"/>
                    </a:lnTo>
                    <a:lnTo>
                      <a:pt x="12" y="208"/>
                    </a:lnTo>
                    <a:lnTo>
                      <a:pt x="12" y="208"/>
                    </a:lnTo>
                    <a:lnTo>
                      <a:pt x="14" y="208"/>
                    </a:lnTo>
                    <a:lnTo>
                      <a:pt x="14" y="208"/>
                    </a:lnTo>
                    <a:lnTo>
                      <a:pt x="20" y="208"/>
                    </a:lnTo>
                    <a:lnTo>
                      <a:pt x="24" y="204"/>
                    </a:lnTo>
                    <a:lnTo>
                      <a:pt x="28" y="200"/>
                    </a:lnTo>
                    <a:lnTo>
                      <a:pt x="30" y="196"/>
                    </a:lnTo>
                    <a:lnTo>
                      <a:pt x="30" y="196"/>
                    </a:lnTo>
                    <a:close/>
                    <a:moveTo>
                      <a:pt x="180" y="118"/>
                    </a:moveTo>
                    <a:lnTo>
                      <a:pt x="180" y="118"/>
                    </a:lnTo>
                    <a:lnTo>
                      <a:pt x="170" y="118"/>
                    </a:lnTo>
                    <a:lnTo>
                      <a:pt x="162" y="120"/>
                    </a:lnTo>
                    <a:lnTo>
                      <a:pt x="152" y="126"/>
                    </a:lnTo>
                    <a:lnTo>
                      <a:pt x="146" y="132"/>
                    </a:lnTo>
                    <a:lnTo>
                      <a:pt x="140" y="138"/>
                    </a:lnTo>
                    <a:lnTo>
                      <a:pt x="136" y="146"/>
                    </a:lnTo>
                    <a:lnTo>
                      <a:pt x="132" y="156"/>
                    </a:lnTo>
                    <a:lnTo>
                      <a:pt x="132" y="166"/>
                    </a:lnTo>
                    <a:lnTo>
                      <a:pt x="132" y="166"/>
                    </a:lnTo>
                    <a:lnTo>
                      <a:pt x="132" y="176"/>
                    </a:lnTo>
                    <a:lnTo>
                      <a:pt x="136" y="184"/>
                    </a:lnTo>
                    <a:lnTo>
                      <a:pt x="140" y="194"/>
                    </a:lnTo>
                    <a:lnTo>
                      <a:pt x="146" y="200"/>
                    </a:lnTo>
                    <a:lnTo>
                      <a:pt x="152" y="206"/>
                    </a:lnTo>
                    <a:lnTo>
                      <a:pt x="162" y="210"/>
                    </a:lnTo>
                    <a:lnTo>
                      <a:pt x="170" y="214"/>
                    </a:lnTo>
                    <a:lnTo>
                      <a:pt x="180" y="214"/>
                    </a:lnTo>
                    <a:lnTo>
                      <a:pt x="180" y="214"/>
                    </a:lnTo>
                    <a:lnTo>
                      <a:pt x="190" y="214"/>
                    </a:lnTo>
                    <a:lnTo>
                      <a:pt x="200" y="210"/>
                    </a:lnTo>
                    <a:lnTo>
                      <a:pt x="208" y="206"/>
                    </a:lnTo>
                    <a:lnTo>
                      <a:pt x="214" y="200"/>
                    </a:lnTo>
                    <a:lnTo>
                      <a:pt x="220" y="194"/>
                    </a:lnTo>
                    <a:lnTo>
                      <a:pt x="224" y="184"/>
                    </a:lnTo>
                    <a:lnTo>
                      <a:pt x="228" y="176"/>
                    </a:lnTo>
                    <a:lnTo>
                      <a:pt x="228" y="166"/>
                    </a:lnTo>
                    <a:lnTo>
                      <a:pt x="228" y="166"/>
                    </a:lnTo>
                    <a:lnTo>
                      <a:pt x="228" y="156"/>
                    </a:lnTo>
                    <a:lnTo>
                      <a:pt x="224" y="146"/>
                    </a:lnTo>
                    <a:lnTo>
                      <a:pt x="220" y="138"/>
                    </a:lnTo>
                    <a:lnTo>
                      <a:pt x="214" y="132"/>
                    </a:lnTo>
                    <a:lnTo>
                      <a:pt x="208" y="126"/>
                    </a:lnTo>
                    <a:lnTo>
                      <a:pt x="200" y="120"/>
                    </a:lnTo>
                    <a:lnTo>
                      <a:pt x="190" y="118"/>
                    </a:lnTo>
                    <a:lnTo>
                      <a:pt x="180" y="118"/>
                    </a:lnTo>
                    <a:close/>
                    <a:moveTo>
                      <a:pt x="296" y="260"/>
                    </a:moveTo>
                    <a:lnTo>
                      <a:pt x="296" y="260"/>
                    </a:lnTo>
                    <a:lnTo>
                      <a:pt x="294" y="258"/>
                    </a:lnTo>
                    <a:lnTo>
                      <a:pt x="294" y="258"/>
                    </a:lnTo>
                    <a:lnTo>
                      <a:pt x="292" y="252"/>
                    </a:lnTo>
                    <a:lnTo>
                      <a:pt x="288" y="246"/>
                    </a:lnTo>
                    <a:lnTo>
                      <a:pt x="278" y="236"/>
                    </a:lnTo>
                    <a:lnTo>
                      <a:pt x="266" y="230"/>
                    </a:lnTo>
                    <a:lnTo>
                      <a:pt x="250" y="228"/>
                    </a:lnTo>
                    <a:lnTo>
                      <a:pt x="210" y="228"/>
                    </a:lnTo>
                    <a:lnTo>
                      <a:pt x="180" y="278"/>
                    </a:lnTo>
                    <a:lnTo>
                      <a:pt x="150" y="228"/>
                    </a:lnTo>
                    <a:lnTo>
                      <a:pt x="110" y="228"/>
                    </a:lnTo>
                    <a:lnTo>
                      <a:pt x="110" y="228"/>
                    </a:lnTo>
                    <a:lnTo>
                      <a:pt x="94" y="230"/>
                    </a:lnTo>
                    <a:lnTo>
                      <a:pt x="82" y="236"/>
                    </a:lnTo>
                    <a:lnTo>
                      <a:pt x="72" y="246"/>
                    </a:lnTo>
                    <a:lnTo>
                      <a:pt x="68" y="252"/>
                    </a:lnTo>
                    <a:lnTo>
                      <a:pt x="66" y="258"/>
                    </a:lnTo>
                    <a:lnTo>
                      <a:pt x="66" y="258"/>
                    </a:lnTo>
                    <a:lnTo>
                      <a:pt x="64" y="260"/>
                    </a:lnTo>
                    <a:lnTo>
                      <a:pt x="52" y="336"/>
                    </a:lnTo>
                    <a:lnTo>
                      <a:pt x="52" y="336"/>
                    </a:lnTo>
                    <a:lnTo>
                      <a:pt x="72" y="352"/>
                    </a:lnTo>
                    <a:lnTo>
                      <a:pt x="96" y="362"/>
                    </a:lnTo>
                    <a:lnTo>
                      <a:pt x="106" y="304"/>
                    </a:lnTo>
                    <a:lnTo>
                      <a:pt x="118" y="304"/>
                    </a:lnTo>
                    <a:lnTo>
                      <a:pt x="114" y="370"/>
                    </a:lnTo>
                    <a:lnTo>
                      <a:pt x="114" y="370"/>
                    </a:lnTo>
                    <a:lnTo>
                      <a:pt x="130" y="374"/>
                    </a:lnTo>
                    <a:lnTo>
                      <a:pt x="146" y="378"/>
                    </a:lnTo>
                    <a:lnTo>
                      <a:pt x="162" y="380"/>
                    </a:lnTo>
                    <a:lnTo>
                      <a:pt x="180" y="380"/>
                    </a:lnTo>
                    <a:lnTo>
                      <a:pt x="180" y="380"/>
                    </a:lnTo>
                    <a:lnTo>
                      <a:pt x="196" y="380"/>
                    </a:lnTo>
                    <a:lnTo>
                      <a:pt x="214" y="378"/>
                    </a:lnTo>
                    <a:lnTo>
                      <a:pt x="230" y="374"/>
                    </a:lnTo>
                    <a:lnTo>
                      <a:pt x="246" y="370"/>
                    </a:lnTo>
                    <a:lnTo>
                      <a:pt x="242" y="304"/>
                    </a:lnTo>
                    <a:lnTo>
                      <a:pt x="254" y="304"/>
                    </a:lnTo>
                    <a:lnTo>
                      <a:pt x="264" y="362"/>
                    </a:lnTo>
                    <a:lnTo>
                      <a:pt x="264" y="362"/>
                    </a:lnTo>
                    <a:lnTo>
                      <a:pt x="288" y="350"/>
                    </a:lnTo>
                    <a:lnTo>
                      <a:pt x="308" y="336"/>
                    </a:lnTo>
                    <a:lnTo>
                      <a:pt x="296" y="2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45" name="Group 44"/>
          <p:cNvGrpSpPr/>
          <p:nvPr/>
        </p:nvGrpSpPr>
        <p:grpSpPr>
          <a:xfrm>
            <a:off x="3516095" y="4693912"/>
            <a:ext cx="1819656" cy="1417320"/>
            <a:chOff x="5598611" y="3112609"/>
            <a:chExt cx="1819656" cy="1417320"/>
          </a:xfrm>
        </p:grpSpPr>
        <p:sp>
          <p:nvSpPr>
            <p:cNvPr id="12" name="Rounded Rectangle 11">
              <a:hlinkClick r:id="rId3" action="ppaction://hlinksldjump"/>
            </p:cNvPr>
            <p:cNvSpPr/>
            <p:nvPr/>
          </p:nvSpPr>
          <p:spPr>
            <a:xfrm>
              <a:off x="5598611" y="3112609"/>
              <a:ext cx="1819656" cy="1417320"/>
            </a:xfrm>
            <a:prstGeom prst="roundRect">
              <a:avLst>
                <a:gd name="adj" fmla="val 8702"/>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Update Outreach Status Checklist</a:t>
              </a:r>
            </a:p>
          </p:txBody>
        </p:sp>
        <p:grpSp>
          <p:nvGrpSpPr>
            <p:cNvPr id="22" name="Group 21"/>
            <p:cNvGrpSpPr/>
            <p:nvPr/>
          </p:nvGrpSpPr>
          <p:grpSpPr>
            <a:xfrm>
              <a:off x="6119802" y="3249412"/>
              <a:ext cx="703785" cy="684651"/>
              <a:chOff x="8447928" y="2258092"/>
              <a:chExt cx="612000" cy="612000"/>
            </a:xfrm>
          </p:grpSpPr>
          <p:sp>
            <p:nvSpPr>
              <p:cNvPr id="23" name="Oval 22">
                <a:hlinkClick r:id="rId3" action="ppaction://hlinksldjump"/>
              </p:cNvPr>
              <p:cNvSpPr/>
              <p:nvPr/>
            </p:nvSpPr>
            <p:spPr bwMode="ltGray">
              <a:xfrm>
                <a:off x="8447928" y="2258092"/>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24" name="Freeform 4960">
                <a:hlinkClick r:id="rId3" action="ppaction://hlinksldjump"/>
              </p:cNvPr>
              <p:cNvSpPr>
                <a:spLocks noEditPoints="1"/>
              </p:cNvSpPr>
              <p:nvPr/>
            </p:nvSpPr>
            <p:spPr bwMode="auto">
              <a:xfrm>
                <a:off x="8559459" y="2479874"/>
                <a:ext cx="421594" cy="221638"/>
              </a:xfrm>
              <a:custGeom>
                <a:avLst/>
                <a:gdLst>
                  <a:gd name="T0" fmla="*/ 242 w 350"/>
                  <a:gd name="T1" fmla="*/ 32 h 184"/>
                  <a:gd name="T2" fmla="*/ 236 w 350"/>
                  <a:gd name="T3" fmla="*/ 42 h 184"/>
                  <a:gd name="T4" fmla="*/ 78 w 350"/>
                  <a:gd name="T5" fmla="*/ 42 h 184"/>
                  <a:gd name="T6" fmla="*/ 68 w 350"/>
                  <a:gd name="T7" fmla="*/ 36 h 184"/>
                  <a:gd name="T8" fmla="*/ 68 w 350"/>
                  <a:gd name="T9" fmla="*/ 10 h 184"/>
                  <a:gd name="T10" fmla="*/ 74 w 350"/>
                  <a:gd name="T11" fmla="*/ 0 h 184"/>
                  <a:gd name="T12" fmla="*/ 232 w 350"/>
                  <a:gd name="T13" fmla="*/ 0 h 184"/>
                  <a:gd name="T14" fmla="*/ 242 w 350"/>
                  <a:gd name="T15" fmla="*/ 6 h 184"/>
                  <a:gd name="T16" fmla="*/ 34 w 350"/>
                  <a:gd name="T17" fmla="*/ 0 h 184"/>
                  <a:gd name="T18" fmla="*/ 6 w 350"/>
                  <a:gd name="T19" fmla="*/ 0 h 184"/>
                  <a:gd name="T20" fmla="*/ 0 w 350"/>
                  <a:gd name="T21" fmla="*/ 10 h 184"/>
                  <a:gd name="T22" fmla="*/ 0 w 350"/>
                  <a:gd name="T23" fmla="*/ 36 h 184"/>
                  <a:gd name="T24" fmla="*/ 10 w 350"/>
                  <a:gd name="T25" fmla="*/ 42 h 184"/>
                  <a:gd name="T26" fmla="*/ 38 w 350"/>
                  <a:gd name="T27" fmla="*/ 42 h 184"/>
                  <a:gd name="T28" fmla="*/ 44 w 350"/>
                  <a:gd name="T29" fmla="*/ 32 h 184"/>
                  <a:gd name="T30" fmla="*/ 42 w 350"/>
                  <a:gd name="T31" fmla="*/ 6 h 184"/>
                  <a:gd name="T32" fmla="*/ 34 w 350"/>
                  <a:gd name="T33" fmla="*/ 0 h 184"/>
                  <a:gd name="T34" fmla="*/ 174 w 350"/>
                  <a:gd name="T35" fmla="*/ 114 h 184"/>
                  <a:gd name="T36" fmla="*/ 78 w 350"/>
                  <a:gd name="T37" fmla="*/ 70 h 184"/>
                  <a:gd name="T38" fmla="*/ 70 w 350"/>
                  <a:gd name="T39" fmla="*/ 72 h 184"/>
                  <a:gd name="T40" fmla="*/ 68 w 350"/>
                  <a:gd name="T41" fmla="*/ 104 h 184"/>
                  <a:gd name="T42" fmla="*/ 70 w 350"/>
                  <a:gd name="T43" fmla="*/ 110 h 184"/>
                  <a:gd name="T44" fmla="*/ 78 w 350"/>
                  <a:gd name="T45" fmla="*/ 114 h 184"/>
                  <a:gd name="T46" fmla="*/ 10 w 350"/>
                  <a:gd name="T47" fmla="*/ 140 h 184"/>
                  <a:gd name="T48" fmla="*/ 0 w 350"/>
                  <a:gd name="T49" fmla="*/ 146 h 184"/>
                  <a:gd name="T50" fmla="*/ 0 w 350"/>
                  <a:gd name="T51" fmla="*/ 174 h 184"/>
                  <a:gd name="T52" fmla="*/ 6 w 350"/>
                  <a:gd name="T53" fmla="*/ 184 h 184"/>
                  <a:gd name="T54" fmla="*/ 34 w 350"/>
                  <a:gd name="T55" fmla="*/ 184 h 184"/>
                  <a:gd name="T56" fmla="*/ 42 w 350"/>
                  <a:gd name="T57" fmla="*/ 178 h 184"/>
                  <a:gd name="T58" fmla="*/ 44 w 350"/>
                  <a:gd name="T59" fmla="*/ 150 h 184"/>
                  <a:gd name="T60" fmla="*/ 38 w 350"/>
                  <a:gd name="T61" fmla="*/ 142 h 184"/>
                  <a:gd name="T62" fmla="*/ 188 w 350"/>
                  <a:gd name="T63" fmla="*/ 140 h 184"/>
                  <a:gd name="T64" fmla="*/ 74 w 350"/>
                  <a:gd name="T65" fmla="*/ 142 h 184"/>
                  <a:gd name="T66" fmla="*/ 68 w 350"/>
                  <a:gd name="T67" fmla="*/ 150 h 184"/>
                  <a:gd name="T68" fmla="*/ 68 w 350"/>
                  <a:gd name="T69" fmla="*/ 178 h 184"/>
                  <a:gd name="T70" fmla="*/ 78 w 350"/>
                  <a:gd name="T71" fmla="*/ 184 h 184"/>
                  <a:gd name="T72" fmla="*/ 34 w 350"/>
                  <a:gd name="T73" fmla="*/ 70 h 184"/>
                  <a:gd name="T74" fmla="*/ 6 w 350"/>
                  <a:gd name="T75" fmla="*/ 70 h 184"/>
                  <a:gd name="T76" fmla="*/ 0 w 350"/>
                  <a:gd name="T77" fmla="*/ 80 h 184"/>
                  <a:gd name="T78" fmla="*/ 0 w 350"/>
                  <a:gd name="T79" fmla="*/ 108 h 184"/>
                  <a:gd name="T80" fmla="*/ 10 w 350"/>
                  <a:gd name="T81" fmla="*/ 114 h 184"/>
                  <a:gd name="T82" fmla="*/ 38 w 350"/>
                  <a:gd name="T83" fmla="*/ 112 h 184"/>
                  <a:gd name="T84" fmla="*/ 44 w 350"/>
                  <a:gd name="T85" fmla="*/ 104 h 184"/>
                  <a:gd name="T86" fmla="*/ 42 w 350"/>
                  <a:gd name="T87" fmla="*/ 76 h 184"/>
                  <a:gd name="T88" fmla="*/ 34 w 350"/>
                  <a:gd name="T89" fmla="*/ 70 h 184"/>
                  <a:gd name="T90" fmla="*/ 312 w 350"/>
                  <a:gd name="T91" fmla="*/ 0 h 184"/>
                  <a:gd name="T92" fmla="*/ 184 w 350"/>
                  <a:gd name="T93"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0" h="184">
                    <a:moveTo>
                      <a:pt x="242" y="10"/>
                    </a:moveTo>
                    <a:lnTo>
                      <a:pt x="242" y="32"/>
                    </a:lnTo>
                    <a:lnTo>
                      <a:pt x="242" y="32"/>
                    </a:lnTo>
                    <a:lnTo>
                      <a:pt x="242" y="36"/>
                    </a:lnTo>
                    <a:lnTo>
                      <a:pt x="240" y="40"/>
                    </a:lnTo>
                    <a:lnTo>
                      <a:pt x="236" y="42"/>
                    </a:lnTo>
                    <a:lnTo>
                      <a:pt x="232" y="42"/>
                    </a:lnTo>
                    <a:lnTo>
                      <a:pt x="78" y="42"/>
                    </a:lnTo>
                    <a:lnTo>
                      <a:pt x="78" y="42"/>
                    </a:lnTo>
                    <a:lnTo>
                      <a:pt x="74" y="42"/>
                    </a:lnTo>
                    <a:lnTo>
                      <a:pt x="70" y="40"/>
                    </a:lnTo>
                    <a:lnTo>
                      <a:pt x="68" y="36"/>
                    </a:lnTo>
                    <a:lnTo>
                      <a:pt x="68" y="32"/>
                    </a:lnTo>
                    <a:lnTo>
                      <a:pt x="68" y="10"/>
                    </a:lnTo>
                    <a:lnTo>
                      <a:pt x="68" y="10"/>
                    </a:lnTo>
                    <a:lnTo>
                      <a:pt x="68" y="6"/>
                    </a:lnTo>
                    <a:lnTo>
                      <a:pt x="70" y="2"/>
                    </a:lnTo>
                    <a:lnTo>
                      <a:pt x="74" y="0"/>
                    </a:lnTo>
                    <a:lnTo>
                      <a:pt x="78" y="0"/>
                    </a:lnTo>
                    <a:lnTo>
                      <a:pt x="232" y="0"/>
                    </a:lnTo>
                    <a:lnTo>
                      <a:pt x="232" y="0"/>
                    </a:lnTo>
                    <a:lnTo>
                      <a:pt x="236" y="0"/>
                    </a:lnTo>
                    <a:lnTo>
                      <a:pt x="240" y="2"/>
                    </a:lnTo>
                    <a:lnTo>
                      <a:pt x="242" y="6"/>
                    </a:lnTo>
                    <a:lnTo>
                      <a:pt x="242" y="10"/>
                    </a:lnTo>
                    <a:lnTo>
                      <a:pt x="242" y="10"/>
                    </a:lnTo>
                    <a:close/>
                    <a:moveTo>
                      <a:pt x="34" y="0"/>
                    </a:moveTo>
                    <a:lnTo>
                      <a:pt x="10" y="0"/>
                    </a:lnTo>
                    <a:lnTo>
                      <a:pt x="10" y="0"/>
                    </a:lnTo>
                    <a:lnTo>
                      <a:pt x="6" y="0"/>
                    </a:lnTo>
                    <a:lnTo>
                      <a:pt x="2" y="2"/>
                    </a:lnTo>
                    <a:lnTo>
                      <a:pt x="0" y="6"/>
                    </a:lnTo>
                    <a:lnTo>
                      <a:pt x="0" y="10"/>
                    </a:lnTo>
                    <a:lnTo>
                      <a:pt x="0" y="32"/>
                    </a:lnTo>
                    <a:lnTo>
                      <a:pt x="0" y="32"/>
                    </a:lnTo>
                    <a:lnTo>
                      <a:pt x="0" y="36"/>
                    </a:lnTo>
                    <a:lnTo>
                      <a:pt x="2" y="40"/>
                    </a:lnTo>
                    <a:lnTo>
                      <a:pt x="6" y="42"/>
                    </a:lnTo>
                    <a:lnTo>
                      <a:pt x="10" y="42"/>
                    </a:lnTo>
                    <a:lnTo>
                      <a:pt x="34" y="42"/>
                    </a:lnTo>
                    <a:lnTo>
                      <a:pt x="34" y="42"/>
                    </a:lnTo>
                    <a:lnTo>
                      <a:pt x="38" y="42"/>
                    </a:lnTo>
                    <a:lnTo>
                      <a:pt x="40" y="40"/>
                    </a:lnTo>
                    <a:lnTo>
                      <a:pt x="42" y="36"/>
                    </a:lnTo>
                    <a:lnTo>
                      <a:pt x="44" y="32"/>
                    </a:lnTo>
                    <a:lnTo>
                      <a:pt x="44" y="10"/>
                    </a:lnTo>
                    <a:lnTo>
                      <a:pt x="44" y="10"/>
                    </a:lnTo>
                    <a:lnTo>
                      <a:pt x="42" y="6"/>
                    </a:lnTo>
                    <a:lnTo>
                      <a:pt x="40" y="2"/>
                    </a:lnTo>
                    <a:lnTo>
                      <a:pt x="38" y="0"/>
                    </a:lnTo>
                    <a:lnTo>
                      <a:pt x="34" y="0"/>
                    </a:lnTo>
                    <a:lnTo>
                      <a:pt x="34" y="0"/>
                    </a:lnTo>
                    <a:close/>
                    <a:moveTo>
                      <a:pt x="78" y="114"/>
                    </a:moveTo>
                    <a:lnTo>
                      <a:pt x="174" y="114"/>
                    </a:lnTo>
                    <a:lnTo>
                      <a:pt x="156" y="80"/>
                    </a:lnTo>
                    <a:lnTo>
                      <a:pt x="150" y="70"/>
                    </a:lnTo>
                    <a:lnTo>
                      <a:pt x="78" y="70"/>
                    </a:lnTo>
                    <a:lnTo>
                      <a:pt x="78" y="70"/>
                    </a:lnTo>
                    <a:lnTo>
                      <a:pt x="74" y="70"/>
                    </a:lnTo>
                    <a:lnTo>
                      <a:pt x="70" y="72"/>
                    </a:lnTo>
                    <a:lnTo>
                      <a:pt x="68" y="76"/>
                    </a:lnTo>
                    <a:lnTo>
                      <a:pt x="68" y="80"/>
                    </a:lnTo>
                    <a:lnTo>
                      <a:pt x="68" y="104"/>
                    </a:lnTo>
                    <a:lnTo>
                      <a:pt x="68" y="104"/>
                    </a:lnTo>
                    <a:lnTo>
                      <a:pt x="68" y="108"/>
                    </a:lnTo>
                    <a:lnTo>
                      <a:pt x="70" y="110"/>
                    </a:lnTo>
                    <a:lnTo>
                      <a:pt x="74" y="112"/>
                    </a:lnTo>
                    <a:lnTo>
                      <a:pt x="78" y="114"/>
                    </a:lnTo>
                    <a:lnTo>
                      <a:pt x="78" y="114"/>
                    </a:lnTo>
                    <a:close/>
                    <a:moveTo>
                      <a:pt x="34" y="140"/>
                    </a:moveTo>
                    <a:lnTo>
                      <a:pt x="10" y="140"/>
                    </a:lnTo>
                    <a:lnTo>
                      <a:pt x="10" y="140"/>
                    </a:lnTo>
                    <a:lnTo>
                      <a:pt x="6" y="142"/>
                    </a:lnTo>
                    <a:lnTo>
                      <a:pt x="2" y="144"/>
                    </a:lnTo>
                    <a:lnTo>
                      <a:pt x="0" y="146"/>
                    </a:lnTo>
                    <a:lnTo>
                      <a:pt x="0" y="150"/>
                    </a:lnTo>
                    <a:lnTo>
                      <a:pt x="0" y="174"/>
                    </a:lnTo>
                    <a:lnTo>
                      <a:pt x="0" y="174"/>
                    </a:lnTo>
                    <a:lnTo>
                      <a:pt x="0" y="178"/>
                    </a:lnTo>
                    <a:lnTo>
                      <a:pt x="2" y="182"/>
                    </a:lnTo>
                    <a:lnTo>
                      <a:pt x="6" y="184"/>
                    </a:lnTo>
                    <a:lnTo>
                      <a:pt x="10" y="184"/>
                    </a:lnTo>
                    <a:lnTo>
                      <a:pt x="34" y="184"/>
                    </a:lnTo>
                    <a:lnTo>
                      <a:pt x="34" y="184"/>
                    </a:lnTo>
                    <a:lnTo>
                      <a:pt x="38" y="184"/>
                    </a:lnTo>
                    <a:lnTo>
                      <a:pt x="40" y="182"/>
                    </a:lnTo>
                    <a:lnTo>
                      <a:pt x="42" y="178"/>
                    </a:lnTo>
                    <a:lnTo>
                      <a:pt x="44" y="174"/>
                    </a:lnTo>
                    <a:lnTo>
                      <a:pt x="44" y="150"/>
                    </a:lnTo>
                    <a:lnTo>
                      <a:pt x="44" y="150"/>
                    </a:lnTo>
                    <a:lnTo>
                      <a:pt x="42" y="146"/>
                    </a:lnTo>
                    <a:lnTo>
                      <a:pt x="40" y="144"/>
                    </a:lnTo>
                    <a:lnTo>
                      <a:pt x="38" y="142"/>
                    </a:lnTo>
                    <a:lnTo>
                      <a:pt x="34" y="140"/>
                    </a:lnTo>
                    <a:lnTo>
                      <a:pt x="34" y="140"/>
                    </a:lnTo>
                    <a:close/>
                    <a:moveTo>
                      <a:pt x="188" y="140"/>
                    </a:moveTo>
                    <a:lnTo>
                      <a:pt x="78" y="140"/>
                    </a:lnTo>
                    <a:lnTo>
                      <a:pt x="78" y="140"/>
                    </a:lnTo>
                    <a:lnTo>
                      <a:pt x="74" y="142"/>
                    </a:lnTo>
                    <a:lnTo>
                      <a:pt x="70" y="144"/>
                    </a:lnTo>
                    <a:lnTo>
                      <a:pt x="68" y="146"/>
                    </a:lnTo>
                    <a:lnTo>
                      <a:pt x="68" y="150"/>
                    </a:lnTo>
                    <a:lnTo>
                      <a:pt x="68" y="174"/>
                    </a:lnTo>
                    <a:lnTo>
                      <a:pt x="68" y="174"/>
                    </a:lnTo>
                    <a:lnTo>
                      <a:pt x="68" y="178"/>
                    </a:lnTo>
                    <a:lnTo>
                      <a:pt x="70" y="182"/>
                    </a:lnTo>
                    <a:lnTo>
                      <a:pt x="74" y="184"/>
                    </a:lnTo>
                    <a:lnTo>
                      <a:pt x="78" y="184"/>
                    </a:lnTo>
                    <a:lnTo>
                      <a:pt x="212" y="184"/>
                    </a:lnTo>
                    <a:lnTo>
                      <a:pt x="188" y="140"/>
                    </a:lnTo>
                    <a:close/>
                    <a:moveTo>
                      <a:pt x="34" y="70"/>
                    </a:moveTo>
                    <a:lnTo>
                      <a:pt x="10" y="70"/>
                    </a:lnTo>
                    <a:lnTo>
                      <a:pt x="10" y="70"/>
                    </a:lnTo>
                    <a:lnTo>
                      <a:pt x="6" y="70"/>
                    </a:lnTo>
                    <a:lnTo>
                      <a:pt x="2" y="72"/>
                    </a:lnTo>
                    <a:lnTo>
                      <a:pt x="0" y="76"/>
                    </a:lnTo>
                    <a:lnTo>
                      <a:pt x="0" y="80"/>
                    </a:lnTo>
                    <a:lnTo>
                      <a:pt x="0" y="104"/>
                    </a:lnTo>
                    <a:lnTo>
                      <a:pt x="0" y="104"/>
                    </a:lnTo>
                    <a:lnTo>
                      <a:pt x="0" y="108"/>
                    </a:lnTo>
                    <a:lnTo>
                      <a:pt x="2" y="110"/>
                    </a:lnTo>
                    <a:lnTo>
                      <a:pt x="6" y="112"/>
                    </a:lnTo>
                    <a:lnTo>
                      <a:pt x="10" y="114"/>
                    </a:lnTo>
                    <a:lnTo>
                      <a:pt x="34" y="114"/>
                    </a:lnTo>
                    <a:lnTo>
                      <a:pt x="34" y="114"/>
                    </a:lnTo>
                    <a:lnTo>
                      <a:pt x="38" y="112"/>
                    </a:lnTo>
                    <a:lnTo>
                      <a:pt x="40" y="110"/>
                    </a:lnTo>
                    <a:lnTo>
                      <a:pt x="42" y="108"/>
                    </a:lnTo>
                    <a:lnTo>
                      <a:pt x="44" y="104"/>
                    </a:lnTo>
                    <a:lnTo>
                      <a:pt x="44" y="80"/>
                    </a:lnTo>
                    <a:lnTo>
                      <a:pt x="44" y="80"/>
                    </a:lnTo>
                    <a:lnTo>
                      <a:pt x="42" y="76"/>
                    </a:lnTo>
                    <a:lnTo>
                      <a:pt x="40" y="72"/>
                    </a:lnTo>
                    <a:lnTo>
                      <a:pt x="38" y="70"/>
                    </a:lnTo>
                    <a:lnTo>
                      <a:pt x="34" y="70"/>
                    </a:lnTo>
                    <a:lnTo>
                      <a:pt x="34" y="70"/>
                    </a:lnTo>
                    <a:close/>
                    <a:moveTo>
                      <a:pt x="350" y="0"/>
                    </a:moveTo>
                    <a:lnTo>
                      <a:pt x="312" y="0"/>
                    </a:lnTo>
                    <a:lnTo>
                      <a:pt x="248" y="116"/>
                    </a:lnTo>
                    <a:lnTo>
                      <a:pt x="220" y="66"/>
                    </a:lnTo>
                    <a:lnTo>
                      <a:pt x="184" y="66"/>
                    </a:lnTo>
                    <a:lnTo>
                      <a:pt x="248" y="184"/>
                    </a:lnTo>
                    <a:lnTo>
                      <a:pt x="35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68" name="Group 67"/>
          <p:cNvGrpSpPr/>
          <p:nvPr/>
        </p:nvGrpSpPr>
        <p:grpSpPr>
          <a:xfrm>
            <a:off x="9543242" y="3140969"/>
            <a:ext cx="1819656" cy="1417320"/>
            <a:chOff x="3536477" y="3101026"/>
            <a:chExt cx="1819656" cy="1417320"/>
          </a:xfrm>
        </p:grpSpPr>
        <p:sp>
          <p:nvSpPr>
            <p:cNvPr id="11" name="Rounded Rectangle 10">
              <a:hlinkClick r:id="rId4" action="ppaction://hlinksldjump"/>
            </p:cNvPr>
            <p:cNvSpPr/>
            <p:nvPr/>
          </p:nvSpPr>
          <p:spPr>
            <a:xfrm>
              <a:off x="3536477" y="3101026"/>
              <a:ext cx="1819656" cy="1417320"/>
            </a:xfrm>
            <a:prstGeom prst="roundRect">
              <a:avLst>
                <a:gd name="adj" fmla="val 6313"/>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dirty="0">
                  <a:solidFill>
                    <a:schemeClr val="bg1"/>
                  </a:solidFill>
                  <a:latin typeface="Arial" panose="020B0604020202020204" pitchFamily="34" charset="0"/>
                  <a:cs typeface="Arial" panose="020B0604020202020204" pitchFamily="34" charset="0"/>
                </a:rPr>
                <a:t>Find Recommended Treatments</a:t>
              </a:r>
            </a:p>
          </p:txBody>
        </p:sp>
        <p:grpSp>
          <p:nvGrpSpPr>
            <p:cNvPr id="25" name="Group 24"/>
            <p:cNvGrpSpPr/>
            <p:nvPr/>
          </p:nvGrpSpPr>
          <p:grpSpPr>
            <a:xfrm>
              <a:off x="4078040" y="3253562"/>
              <a:ext cx="700435" cy="713199"/>
              <a:chOff x="2342233" y="2258092"/>
              <a:chExt cx="612000" cy="612000"/>
            </a:xfrm>
          </p:grpSpPr>
          <p:sp>
            <p:nvSpPr>
              <p:cNvPr id="26" name="Oval 25">
                <a:hlinkClick r:id="rId4" action="ppaction://hlinksldjump"/>
              </p:cNvPr>
              <p:cNvSpPr/>
              <p:nvPr/>
            </p:nvSpPr>
            <p:spPr bwMode="ltGray">
              <a:xfrm>
                <a:off x="2342233" y="2258092"/>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27" name="Freeform 4899">
                <a:hlinkClick r:id="rId4" action="ppaction://hlinksldjump"/>
              </p:cNvPr>
              <p:cNvSpPr>
                <a:spLocks noEditPoints="1"/>
              </p:cNvSpPr>
              <p:nvPr/>
            </p:nvSpPr>
            <p:spPr bwMode="auto">
              <a:xfrm>
                <a:off x="2451818" y="2356153"/>
                <a:ext cx="392831" cy="392831"/>
              </a:xfrm>
              <a:custGeom>
                <a:avLst/>
                <a:gdLst>
                  <a:gd name="T0" fmla="*/ 190 w 324"/>
                  <a:gd name="T1" fmla="*/ 0 h 324"/>
                  <a:gd name="T2" fmla="*/ 134 w 324"/>
                  <a:gd name="T3" fmla="*/ 20 h 324"/>
                  <a:gd name="T4" fmla="*/ 90 w 324"/>
                  <a:gd name="T5" fmla="*/ 74 h 324"/>
                  <a:gd name="T6" fmla="*/ 82 w 324"/>
                  <a:gd name="T7" fmla="*/ 120 h 324"/>
                  <a:gd name="T8" fmla="*/ 84 w 324"/>
                  <a:gd name="T9" fmla="*/ 146 h 324"/>
                  <a:gd name="T10" fmla="*/ 118 w 324"/>
                  <a:gd name="T11" fmla="*/ 206 h 324"/>
                  <a:gd name="T12" fmla="*/ 178 w 324"/>
                  <a:gd name="T13" fmla="*/ 240 h 324"/>
                  <a:gd name="T14" fmla="*/ 202 w 324"/>
                  <a:gd name="T15" fmla="*/ 242 h 324"/>
                  <a:gd name="T16" fmla="*/ 250 w 324"/>
                  <a:gd name="T17" fmla="*/ 232 h 324"/>
                  <a:gd name="T18" fmla="*/ 304 w 324"/>
                  <a:gd name="T19" fmla="*/ 188 h 324"/>
                  <a:gd name="T20" fmla="*/ 324 w 324"/>
                  <a:gd name="T21" fmla="*/ 132 h 324"/>
                  <a:gd name="T22" fmla="*/ 324 w 324"/>
                  <a:gd name="T23" fmla="*/ 108 h 324"/>
                  <a:gd name="T24" fmla="*/ 304 w 324"/>
                  <a:gd name="T25" fmla="*/ 52 h 324"/>
                  <a:gd name="T26" fmla="*/ 250 w 324"/>
                  <a:gd name="T27" fmla="*/ 8 h 324"/>
                  <a:gd name="T28" fmla="*/ 202 w 324"/>
                  <a:gd name="T29" fmla="*/ 0 h 324"/>
                  <a:gd name="T30" fmla="*/ 202 w 324"/>
                  <a:gd name="T31" fmla="*/ 212 h 324"/>
                  <a:gd name="T32" fmla="*/ 152 w 324"/>
                  <a:gd name="T33" fmla="*/ 196 h 324"/>
                  <a:gd name="T34" fmla="*/ 118 w 324"/>
                  <a:gd name="T35" fmla="*/ 156 h 324"/>
                  <a:gd name="T36" fmla="*/ 112 w 324"/>
                  <a:gd name="T37" fmla="*/ 120 h 324"/>
                  <a:gd name="T38" fmla="*/ 128 w 324"/>
                  <a:gd name="T39" fmla="*/ 70 h 324"/>
                  <a:gd name="T40" fmla="*/ 168 w 324"/>
                  <a:gd name="T41" fmla="*/ 36 h 324"/>
                  <a:gd name="T42" fmla="*/ 202 w 324"/>
                  <a:gd name="T43" fmla="*/ 30 h 324"/>
                  <a:gd name="T44" fmla="*/ 254 w 324"/>
                  <a:gd name="T45" fmla="*/ 46 h 324"/>
                  <a:gd name="T46" fmla="*/ 286 w 324"/>
                  <a:gd name="T47" fmla="*/ 86 h 324"/>
                  <a:gd name="T48" fmla="*/ 294 w 324"/>
                  <a:gd name="T49" fmla="*/ 120 h 324"/>
                  <a:gd name="T50" fmla="*/ 278 w 324"/>
                  <a:gd name="T51" fmla="*/ 172 h 324"/>
                  <a:gd name="T52" fmla="*/ 238 w 324"/>
                  <a:gd name="T53" fmla="*/ 204 h 324"/>
                  <a:gd name="T54" fmla="*/ 202 w 324"/>
                  <a:gd name="T55" fmla="*/ 212 h 324"/>
                  <a:gd name="T56" fmla="*/ 138 w 324"/>
                  <a:gd name="T57" fmla="*/ 130 h 324"/>
                  <a:gd name="T58" fmla="*/ 132 w 324"/>
                  <a:gd name="T59" fmla="*/ 120 h 324"/>
                  <a:gd name="T60" fmla="*/ 138 w 324"/>
                  <a:gd name="T61" fmla="*/ 94 h 324"/>
                  <a:gd name="T62" fmla="*/ 164 w 324"/>
                  <a:gd name="T63" fmla="*/ 62 h 324"/>
                  <a:gd name="T64" fmla="*/ 202 w 324"/>
                  <a:gd name="T65" fmla="*/ 50 h 324"/>
                  <a:gd name="T66" fmla="*/ 210 w 324"/>
                  <a:gd name="T67" fmla="*/ 54 h 324"/>
                  <a:gd name="T68" fmla="*/ 212 w 324"/>
                  <a:gd name="T69" fmla="*/ 60 h 324"/>
                  <a:gd name="T70" fmla="*/ 206 w 324"/>
                  <a:gd name="T71" fmla="*/ 70 h 324"/>
                  <a:gd name="T72" fmla="*/ 192 w 324"/>
                  <a:gd name="T73" fmla="*/ 72 h 324"/>
                  <a:gd name="T74" fmla="*/ 168 w 324"/>
                  <a:gd name="T75" fmla="*/ 86 h 324"/>
                  <a:gd name="T76" fmla="*/ 154 w 324"/>
                  <a:gd name="T77" fmla="*/ 110 h 324"/>
                  <a:gd name="T78" fmla="*/ 152 w 324"/>
                  <a:gd name="T79" fmla="*/ 124 h 324"/>
                  <a:gd name="T80" fmla="*/ 142 w 324"/>
                  <a:gd name="T81" fmla="*/ 130 h 324"/>
                  <a:gd name="T82" fmla="*/ 48 w 324"/>
                  <a:gd name="T83" fmla="*/ 316 h 324"/>
                  <a:gd name="T84" fmla="*/ 28 w 324"/>
                  <a:gd name="T85" fmla="*/ 324 h 324"/>
                  <a:gd name="T86" fmla="*/ 8 w 324"/>
                  <a:gd name="T87" fmla="*/ 316 h 324"/>
                  <a:gd name="T88" fmla="*/ 0 w 324"/>
                  <a:gd name="T89" fmla="*/ 296 h 324"/>
                  <a:gd name="T90" fmla="*/ 86 w 324"/>
                  <a:gd name="T91" fmla="*/ 198 h 324"/>
                  <a:gd name="T92" fmla="*/ 102 w 324"/>
                  <a:gd name="T93" fmla="*/ 220 h 324"/>
                  <a:gd name="T94" fmla="*/ 124 w 324"/>
                  <a:gd name="T95" fmla="*/ 23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24" h="324">
                    <a:moveTo>
                      <a:pt x="202" y="0"/>
                    </a:moveTo>
                    <a:lnTo>
                      <a:pt x="202" y="0"/>
                    </a:lnTo>
                    <a:lnTo>
                      <a:pt x="190" y="0"/>
                    </a:lnTo>
                    <a:lnTo>
                      <a:pt x="178" y="2"/>
                    </a:lnTo>
                    <a:lnTo>
                      <a:pt x="156" y="8"/>
                    </a:lnTo>
                    <a:lnTo>
                      <a:pt x="134" y="20"/>
                    </a:lnTo>
                    <a:lnTo>
                      <a:pt x="118" y="34"/>
                    </a:lnTo>
                    <a:lnTo>
                      <a:pt x="102" y="52"/>
                    </a:lnTo>
                    <a:lnTo>
                      <a:pt x="90" y="74"/>
                    </a:lnTo>
                    <a:lnTo>
                      <a:pt x="84" y="96"/>
                    </a:lnTo>
                    <a:lnTo>
                      <a:pt x="82" y="108"/>
                    </a:lnTo>
                    <a:lnTo>
                      <a:pt x="82" y="120"/>
                    </a:lnTo>
                    <a:lnTo>
                      <a:pt x="82" y="120"/>
                    </a:lnTo>
                    <a:lnTo>
                      <a:pt x="82" y="132"/>
                    </a:lnTo>
                    <a:lnTo>
                      <a:pt x="84" y="146"/>
                    </a:lnTo>
                    <a:lnTo>
                      <a:pt x="90" y="168"/>
                    </a:lnTo>
                    <a:lnTo>
                      <a:pt x="102" y="188"/>
                    </a:lnTo>
                    <a:lnTo>
                      <a:pt x="118" y="206"/>
                    </a:lnTo>
                    <a:lnTo>
                      <a:pt x="134" y="222"/>
                    </a:lnTo>
                    <a:lnTo>
                      <a:pt x="156" y="232"/>
                    </a:lnTo>
                    <a:lnTo>
                      <a:pt x="178" y="240"/>
                    </a:lnTo>
                    <a:lnTo>
                      <a:pt x="190" y="242"/>
                    </a:lnTo>
                    <a:lnTo>
                      <a:pt x="202" y="242"/>
                    </a:lnTo>
                    <a:lnTo>
                      <a:pt x="202" y="242"/>
                    </a:lnTo>
                    <a:lnTo>
                      <a:pt x="216" y="242"/>
                    </a:lnTo>
                    <a:lnTo>
                      <a:pt x="228" y="240"/>
                    </a:lnTo>
                    <a:lnTo>
                      <a:pt x="250" y="232"/>
                    </a:lnTo>
                    <a:lnTo>
                      <a:pt x="270" y="222"/>
                    </a:lnTo>
                    <a:lnTo>
                      <a:pt x="288" y="206"/>
                    </a:lnTo>
                    <a:lnTo>
                      <a:pt x="304" y="188"/>
                    </a:lnTo>
                    <a:lnTo>
                      <a:pt x="314" y="168"/>
                    </a:lnTo>
                    <a:lnTo>
                      <a:pt x="322" y="146"/>
                    </a:lnTo>
                    <a:lnTo>
                      <a:pt x="324" y="132"/>
                    </a:lnTo>
                    <a:lnTo>
                      <a:pt x="324" y="120"/>
                    </a:lnTo>
                    <a:lnTo>
                      <a:pt x="324" y="120"/>
                    </a:lnTo>
                    <a:lnTo>
                      <a:pt x="324" y="108"/>
                    </a:lnTo>
                    <a:lnTo>
                      <a:pt x="322" y="96"/>
                    </a:lnTo>
                    <a:lnTo>
                      <a:pt x="314" y="74"/>
                    </a:lnTo>
                    <a:lnTo>
                      <a:pt x="304" y="52"/>
                    </a:lnTo>
                    <a:lnTo>
                      <a:pt x="288" y="34"/>
                    </a:lnTo>
                    <a:lnTo>
                      <a:pt x="270" y="20"/>
                    </a:lnTo>
                    <a:lnTo>
                      <a:pt x="250" y="8"/>
                    </a:lnTo>
                    <a:lnTo>
                      <a:pt x="228" y="2"/>
                    </a:lnTo>
                    <a:lnTo>
                      <a:pt x="216" y="0"/>
                    </a:lnTo>
                    <a:lnTo>
                      <a:pt x="202" y="0"/>
                    </a:lnTo>
                    <a:lnTo>
                      <a:pt x="202" y="0"/>
                    </a:lnTo>
                    <a:close/>
                    <a:moveTo>
                      <a:pt x="202" y="212"/>
                    </a:moveTo>
                    <a:lnTo>
                      <a:pt x="202" y="212"/>
                    </a:lnTo>
                    <a:lnTo>
                      <a:pt x="184" y="210"/>
                    </a:lnTo>
                    <a:lnTo>
                      <a:pt x="168" y="204"/>
                    </a:lnTo>
                    <a:lnTo>
                      <a:pt x="152" y="196"/>
                    </a:lnTo>
                    <a:lnTo>
                      <a:pt x="138" y="184"/>
                    </a:lnTo>
                    <a:lnTo>
                      <a:pt x="128" y="172"/>
                    </a:lnTo>
                    <a:lnTo>
                      <a:pt x="118" y="156"/>
                    </a:lnTo>
                    <a:lnTo>
                      <a:pt x="114" y="138"/>
                    </a:lnTo>
                    <a:lnTo>
                      <a:pt x="112" y="120"/>
                    </a:lnTo>
                    <a:lnTo>
                      <a:pt x="112" y="120"/>
                    </a:lnTo>
                    <a:lnTo>
                      <a:pt x="114" y="102"/>
                    </a:lnTo>
                    <a:lnTo>
                      <a:pt x="118" y="86"/>
                    </a:lnTo>
                    <a:lnTo>
                      <a:pt x="128" y="70"/>
                    </a:lnTo>
                    <a:lnTo>
                      <a:pt x="138" y="56"/>
                    </a:lnTo>
                    <a:lnTo>
                      <a:pt x="152" y="46"/>
                    </a:lnTo>
                    <a:lnTo>
                      <a:pt x="168" y="36"/>
                    </a:lnTo>
                    <a:lnTo>
                      <a:pt x="184" y="32"/>
                    </a:lnTo>
                    <a:lnTo>
                      <a:pt x="202" y="30"/>
                    </a:lnTo>
                    <a:lnTo>
                      <a:pt x="202" y="30"/>
                    </a:lnTo>
                    <a:lnTo>
                      <a:pt x="222" y="32"/>
                    </a:lnTo>
                    <a:lnTo>
                      <a:pt x="238" y="36"/>
                    </a:lnTo>
                    <a:lnTo>
                      <a:pt x="254" y="46"/>
                    </a:lnTo>
                    <a:lnTo>
                      <a:pt x="268" y="56"/>
                    </a:lnTo>
                    <a:lnTo>
                      <a:pt x="278" y="70"/>
                    </a:lnTo>
                    <a:lnTo>
                      <a:pt x="286" y="86"/>
                    </a:lnTo>
                    <a:lnTo>
                      <a:pt x="292" y="102"/>
                    </a:lnTo>
                    <a:lnTo>
                      <a:pt x="294" y="120"/>
                    </a:lnTo>
                    <a:lnTo>
                      <a:pt x="294" y="120"/>
                    </a:lnTo>
                    <a:lnTo>
                      <a:pt x="292" y="138"/>
                    </a:lnTo>
                    <a:lnTo>
                      <a:pt x="286" y="156"/>
                    </a:lnTo>
                    <a:lnTo>
                      <a:pt x="278" y="172"/>
                    </a:lnTo>
                    <a:lnTo>
                      <a:pt x="268" y="184"/>
                    </a:lnTo>
                    <a:lnTo>
                      <a:pt x="254" y="196"/>
                    </a:lnTo>
                    <a:lnTo>
                      <a:pt x="238" y="204"/>
                    </a:lnTo>
                    <a:lnTo>
                      <a:pt x="222" y="210"/>
                    </a:lnTo>
                    <a:lnTo>
                      <a:pt x="202" y="212"/>
                    </a:lnTo>
                    <a:lnTo>
                      <a:pt x="202" y="212"/>
                    </a:lnTo>
                    <a:close/>
                    <a:moveTo>
                      <a:pt x="142" y="130"/>
                    </a:moveTo>
                    <a:lnTo>
                      <a:pt x="142" y="130"/>
                    </a:lnTo>
                    <a:lnTo>
                      <a:pt x="138" y="130"/>
                    </a:lnTo>
                    <a:lnTo>
                      <a:pt x="136" y="128"/>
                    </a:lnTo>
                    <a:lnTo>
                      <a:pt x="134" y="124"/>
                    </a:lnTo>
                    <a:lnTo>
                      <a:pt x="132" y="120"/>
                    </a:lnTo>
                    <a:lnTo>
                      <a:pt x="132" y="120"/>
                    </a:lnTo>
                    <a:lnTo>
                      <a:pt x="134" y="106"/>
                    </a:lnTo>
                    <a:lnTo>
                      <a:pt x="138" y="94"/>
                    </a:lnTo>
                    <a:lnTo>
                      <a:pt x="144" y="82"/>
                    </a:lnTo>
                    <a:lnTo>
                      <a:pt x="154" y="72"/>
                    </a:lnTo>
                    <a:lnTo>
                      <a:pt x="164" y="62"/>
                    </a:lnTo>
                    <a:lnTo>
                      <a:pt x="176" y="56"/>
                    </a:lnTo>
                    <a:lnTo>
                      <a:pt x="188" y="52"/>
                    </a:lnTo>
                    <a:lnTo>
                      <a:pt x="202" y="50"/>
                    </a:lnTo>
                    <a:lnTo>
                      <a:pt x="202" y="50"/>
                    </a:lnTo>
                    <a:lnTo>
                      <a:pt x="206" y="52"/>
                    </a:lnTo>
                    <a:lnTo>
                      <a:pt x="210" y="54"/>
                    </a:lnTo>
                    <a:lnTo>
                      <a:pt x="212" y="56"/>
                    </a:lnTo>
                    <a:lnTo>
                      <a:pt x="212" y="60"/>
                    </a:lnTo>
                    <a:lnTo>
                      <a:pt x="212" y="60"/>
                    </a:lnTo>
                    <a:lnTo>
                      <a:pt x="212" y="64"/>
                    </a:lnTo>
                    <a:lnTo>
                      <a:pt x="210" y="68"/>
                    </a:lnTo>
                    <a:lnTo>
                      <a:pt x="206" y="70"/>
                    </a:lnTo>
                    <a:lnTo>
                      <a:pt x="202" y="70"/>
                    </a:lnTo>
                    <a:lnTo>
                      <a:pt x="202" y="70"/>
                    </a:lnTo>
                    <a:lnTo>
                      <a:pt x="192" y="72"/>
                    </a:lnTo>
                    <a:lnTo>
                      <a:pt x="184" y="74"/>
                    </a:lnTo>
                    <a:lnTo>
                      <a:pt x="174" y="80"/>
                    </a:lnTo>
                    <a:lnTo>
                      <a:pt x="168" y="86"/>
                    </a:lnTo>
                    <a:lnTo>
                      <a:pt x="162" y="92"/>
                    </a:lnTo>
                    <a:lnTo>
                      <a:pt x="156" y="102"/>
                    </a:lnTo>
                    <a:lnTo>
                      <a:pt x="154" y="110"/>
                    </a:lnTo>
                    <a:lnTo>
                      <a:pt x="152" y="120"/>
                    </a:lnTo>
                    <a:lnTo>
                      <a:pt x="152" y="120"/>
                    </a:lnTo>
                    <a:lnTo>
                      <a:pt x="152" y="124"/>
                    </a:lnTo>
                    <a:lnTo>
                      <a:pt x="150" y="128"/>
                    </a:lnTo>
                    <a:lnTo>
                      <a:pt x="146" y="130"/>
                    </a:lnTo>
                    <a:lnTo>
                      <a:pt x="142" y="130"/>
                    </a:lnTo>
                    <a:lnTo>
                      <a:pt x="142" y="130"/>
                    </a:lnTo>
                    <a:close/>
                    <a:moveTo>
                      <a:pt x="124" y="238"/>
                    </a:moveTo>
                    <a:lnTo>
                      <a:pt x="48" y="316"/>
                    </a:lnTo>
                    <a:lnTo>
                      <a:pt x="48" y="316"/>
                    </a:lnTo>
                    <a:lnTo>
                      <a:pt x="38" y="322"/>
                    </a:lnTo>
                    <a:lnTo>
                      <a:pt x="28" y="324"/>
                    </a:lnTo>
                    <a:lnTo>
                      <a:pt x="28" y="324"/>
                    </a:lnTo>
                    <a:lnTo>
                      <a:pt x="18" y="322"/>
                    </a:lnTo>
                    <a:lnTo>
                      <a:pt x="8" y="316"/>
                    </a:lnTo>
                    <a:lnTo>
                      <a:pt x="8" y="316"/>
                    </a:lnTo>
                    <a:lnTo>
                      <a:pt x="2" y="306"/>
                    </a:lnTo>
                    <a:lnTo>
                      <a:pt x="0" y="296"/>
                    </a:lnTo>
                    <a:lnTo>
                      <a:pt x="2" y="286"/>
                    </a:lnTo>
                    <a:lnTo>
                      <a:pt x="8" y="276"/>
                    </a:lnTo>
                    <a:lnTo>
                      <a:pt x="86" y="198"/>
                    </a:lnTo>
                    <a:lnTo>
                      <a:pt x="86" y="198"/>
                    </a:lnTo>
                    <a:lnTo>
                      <a:pt x="94" y="210"/>
                    </a:lnTo>
                    <a:lnTo>
                      <a:pt x="102" y="220"/>
                    </a:lnTo>
                    <a:lnTo>
                      <a:pt x="114" y="230"/>
                    </a:lnTo>
                    <a:lnTo>
                      <a:pt x="124" y="238"/>
                    </a:lnTo>
                    <a:lnTo>
                      <a:pt x="124" y="2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34" name="Group 33"/>
          <p:cNvGrpSpPr/>
          <p:nvPr/>
        </p:nvGrpSpPr>
        <p:grpSpPr>
          <a:xfrm>
            <a:off x="9543243" y="1557593"/>
            <a:ext cx="1819656" cy="1417320"/>
            <a:chOff x="5598611" y="4706040"/>
            <a:chExt cx="1819656" cy="1417320"/>
          </a:xfrm>
        </p:grpSpPr>
        <p:sp>
          <p:nvSpPr>
            <p:cNvPr id="19" name="Rounded Rectangle 18">
              <a:hlinkClick r:id="rId5" action="ppaction://hlinksldjump"/>
            </p:cNvPr>
            <p:cNvSpPr/>
            <p:nvPr/>
          </p:nvSpPr>
          <p:spPr>
            <a:xfrm>
              <a:off x="5598611" y="4706040"/>
              <a:ext cx="1819656" cy="1417320"/>
            </a:xfrm>
            <a:prstGeom prst="roundRect">
              <a:avLst>
                <a:gd name="adj" fmla="val 6313"/>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smtClean="0">
                  <a:solidFill>
                    <a:schemeClr val="bg1"/>
                  </a:solidFill>
                  <a:latin typeface="Arial" panose="020B0604020202020204" pitchFamily="34" charset="0"/>
                  <a:cs typeface="Arial" panose="020B0604020202020204" pitchFamily="34" charset="0"/>
                </a:rPr>
                <a:t>Access VLER Direct</a:t>
              </a:r>
              <a:endParaRPr lang="en-US" sz="1400" dirty="0">
                <a:solidFill>
                  <a:schemeClr val="bg1"/>
                </a:solidFill>
                <a:latin typeface="Arial" panose="020B0604020202020204" pitchFamily="34" charset="0"/>
                <a:cs typeface="Arial" panose="020B0604020202020204" pitchFamily="34" charset="0"/>
              </a:endParaRPr>
            </a:p>
          </p:txBody>
        </p:sp>
        <p:grpSp>
          <p:nvGrpSpPr>
            <p:cNvPr id="28" name="Group 27"/>
            <p:cNvGrpSpPr/>
            <p:nvPr/>
          </p:nvGrpSpPr>
          <p:grpSpPr>
            <a:xfrm>
              <a:off x="6165029" y="4881358"/>
              <a:ext cx="686819" cy="684457"/>
              <a:chOff x="4091659" y="3474401"/>
              <a:chExt cx="612000" cy="612000"/>
            </a:xfrm>
          </p:grpSpPr>
          <p:sp>
            <p:nvSpPr>
              <p:cNvPr id="29" name="Oval 28">
                <a:hlinkClick r:id="rId5" action="ppaction://hlinksldjump"/>
              </p:cNvPr>
              <p:cNvSpPr/>
              <p:nvPr/>
            </p:nvSpPr>
            <p:spPr bwMode="ltGray">
              <a:xfrm>
                <a:off x="4091659" y="3474401"/>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30" name="Freeform 5005">
                <a:hlinkClick r:id="rId5" action="ppaction://hlinksldjump"/>
              </p:cNvPr>
              <p:cNvSpPr>
                <a:spLocks noEditPoints="1"/>
              </p:cNvSpPr>
              <p:nvPr/>
            </p:nvSpPr>
            <p:spPr bwMode="auto">
              <a:xfrm>
                <a:off x="4200777" y="3647460"/>
                <a:ext cx="396879" cy="280720"/>
              </a:xfrm>
              <a:custGeom>
                <a:avLst/>
                <a:gdLst>
                  <a:gd name="T0" fmla="*/ 10 w 328"/>
                  <a:gd name="T1" fmla="*/ 0 h 232"/>
                  <a:gd name="T2" fmla="*/ 8 w 328"/>
                  <a:gd name="T3" fmla="*/ 2 h 232"/>
                  <a:gd name="T4" fmla="*/ 2 w 328"/>
                  <a:gd name="T5" fmla="*/ 6 h 232"/>
                  <a:gd name="T6" fmla="*/ 0 w 328"/>
                  <a:gd name="T7" fmla="*/ 14 h 232"/>
                  <a:gd name="T8" fmla="*/ 0 w 328"/>
                  <a:gd name="T9" fmla="*/ 222 h 232"/>
                  <a:gd name="T10" fmla="*/ 2 w 328"/>
                  <a:gd name="T11" fmla="*/ 222 h 232"/>
                  <a:gd name="T12" fmla="*/ 2 w 328"/>
                  <a:gd name="T13" fmla="*/ 224 h 232"/>
                  <a:gd name="T14" fmla="*/ 2 w 328"/>
                  <a:gd name="T15" fmla="*/ 224 h 232"/>
                  <a:gd name="T16" fmla="*/ 2 w 328"/>
                  <a:gd name="T17" fmla="*/ 226 h 232"/>
                  <a:gd name="T18" fmla="*/ 4 w 328"/>
                  <a:gd name="T19" fmla="*/ 228 h 232"/>
                  <a:gd name="T20" fmla="*/ 4 w 328"/>
                  <a:gd name="T21" fmla="*/ 228 h 232"/>
                  <a:gd name="T22" fmla="*/ 6 w 328"/>
                  <a:gd name="T23" fmla="*/ 230 h 232"/>
                  <a:gd name="T24" fmla="*/ 8 w 328"/>
                  <a:gd name="T25" fmla="*/ 230 h 232"/>
                  <a:gd name="T26" fmla="*/ 318 w 328"/>
                  <a:gd name="T27" fmla="*/ 232 h 232"/>
                  <a:gd name="T28" fmla="*/ 320 w 328"/>
                  <a:gd name="T29" fmla="*/ 230 h 232"/>
                  <a:gd name="T30" fmla="*/ 322 w 328"/>
                  <a:gd name="T31" fmla="*/ 230 h 232"/>
                  <a:gd name="T32" fmla="*/ 324 w 328"/>
                  <a:gd name="T33" fmla="*/ 228 h 232"/>
                  <a:gd name="T34" fmla="*/ 324 w 328"/>
                  <a:gd name="T35" fmla="*/ 228 h 232"/>
                  <a:gd name="T36" fmla="*/ 326 w 328"/>
                  <a:gd name="T37" fmla="*/ 226 h 232"/>
                  <a:gd name="T38" fmla="*/ 326 w 328"/>
                  <a:gd name="T39" fmla="*/ 224 h 232"/>
                  <a:gd name="T40" fmla="*/ 326 w 328"/>
                  <a:gd name="T41" fmla="*/ 224 h 232"/>
                  <a:gd name="T42" fmla="*/ 326 w 328"/>
                  <a:gd name="T43" fmla="*/ 222 h 232"/>
                  <a:gd name="T44" fmla="*/ 328 w 328"/>
                  <a:gd name="T45" fmla="*/ 222 h 232"/>
                  <a:gd name="T46" fmla="*/ 328 w 328"/>
                  <a:gd name="T47" fmla="*/ 10 h 232"/>
                  <a:gd name="T48" fmla="*/ 326 w 328"/>
                  <a:gd name="T49" fmla="*/ 6 h 232"/>
                  <a:gd name="T50" fmla="*/ 320 w 328"/>
                  <a:gd name="T51" fmla="*/ 2 h 232"/>
                  <a:gd name="T52" fmla="*/ 318 w 328"/>
                  <a:gd name="T53" fmla="*/ 0 h 232"/>
                  <a:gd name="T54" fmla="*/ 164 w 328"/>
                  <a:gd name="T55" fmla="*/ 150 h 232"/>
                  <a:gd name="T56" fmla="*/ 292 w 328"/>
                  <a:gd name="T57" fmla="*/ 20 h 232"/>
                  <a:gd name="T58" fmla="*/ 108 w 328"/>
                  <a:gd name="T59" fmla="*/ 122 h 232"/>
                  <a:gd name="T60" fmla="*/ 20 w 328"/>
                  <a:gd name="T61" fmla="*/ 36 h 232"/>
                  <a:gd name="T62" fmla="*/ 122 w 328"/>
                  <a:gd name="T63" fmla="*/ 136 h 232"/>
                  <a:gd name="T64" fmla="*/ 206 w 328"/>
                  <a:gd name="T65" fmla="*/ 136 h 232"/>
                  <a:gd name="T66" fmla="*/ 38 w 328"/>
                  <a:gd name="T67" fmla="*/ 212 h 232"/>
                  <a:gd name="T68" fmla="*/ 220 w 328"/>
                  <a:gd name="T69" fmla="*/ 122 h 232"/>
                  <a:gd name="T70" fmla="*/ 308 w 328"/>
                  <a:gd name="T71" fmla="*/ 20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8" h="232">
                    <a:moveTo>
                      <a:pt x="318" y="0"/>
                    </a:moveTo>
                    <a:lnTo>
                      <a:pt x="10" y="0"/>
                    </a:lnTo>
                    <a:lnTo>
                      <a:pt x="10" y="0"/>
                    </a:lnTo>
                    <a:lnTo>
                      <a:pt x="8" y="2"/>
                    </a:lnTo>
                    <a:lnTo>
                      <a:pt x="4" y="4"/>
                    </a:lnTo>
                    <a:lnTo>
                      <a:pt x="2" y="6"/>
                    </a:lnTo>
                    <a:lnTo>
                      <a:pt x="0" y="10"/>
                    </a:lnTo>
                    <a:lnTo>
                      <a:pt x="0" y="14"/>
                    </a:lnTo>
                    <a:lnTo>
                      <a:pt x="0" y="222"/>
                    </a:lnTo>
                    <a:lnTo>
                      <a:pt x="0" y="222"/>
                    </a:lnTo>
                    <a:lnTo>
                      <a:pt x="2" y="222"/>
                    </a:lnTo>
                    <a:lnTo>
                      <a:pt x="2" y="222"/>
                    </a:lnTo>
                    <a:lnTo>
                      <a:pt x="2" y="224"/>
                    </a:lnTo>
                    <a:lnTo>
                      <a:pt x="2" y="224"/>
                    </a:lnTo>
                    <a:lnTo>
                      <a:pt x="2" y="224"/>
                    </a:lnTo>
                    <a:lnTo>
                      <a:pt x="2" y="224"/>
                    </a:lnTo>
                    <a:lnTo>
                      <a:pt x="2" y="226"/>
                    </a:lnTo>
                    <a:lnTo>
                      <a:pt x="2" y="226"/>
                    </a:lnTo>
                    <a:lnTo>
                      <a:pt x="4" y="228"/>
                    </a:lnTo>
                    <a:lnTo>
                      <a:pt x="4" y="228"/>
                    </a:lnTo>
                    <a:lnTo>
                      <a:pt x="4" y="228"/>
                    </a:lnTo>
                    <a:lnTo>
                      <a:pt x="4" y="228"/>
                    </a:lnTo>
                    <a:lnTo>
                      <a:pt x="6" y="230"/>
                    </a:lnTo>
                    <a:lnTo>
                      <a:pt x="6" y="230"/>
                    </a:lnTo>
                    <a:lnTo>
                      <a:pt x="8" y="230"/>
                    </a:lnTo>
                    <a:lnTo>
                      <a:pt x="8" y="230"/>
                    </a:lnTo>
                    <a:lnTo>
                      <a:pt x="10" y="232"/>
                    </a:lnTo>
                    <a:lnTo>
                      <a:pt x="318" y="232"/>
                    </a:lnTo>
                    <a:lnTo>
                      <a:pt x="318" y="232"/>
                    </a:lnTo>
                    <a:lnTo>
                      <a:pt x="320" y="230"/>
                    </a:lnTo>
                    <a:lnTo>
                      <a:pt x="320" y="230"/>
                    </a:lnTo>
                    <a:lnTo>
                      <a:pt x="322" y="230"/>
                    </a:lnTo>
                    <a:lnTo>
                      <a:pt x="322" y="230"/>
                    </a:lnTo>
                    <a:lnTo>
                      <a:pt x="324" y="228"/>
                    </a:lnTo>
                    <a:lnTo>
                      <a:pt x="324" y="228"/>
                    </a:lnTo>
                    <a:lnTo>
                      <a:pt x="324" y="228"/>
                    </a:lnTo>
                    <a:lnTo>
                      <a:pt x="324" y="228"/>
                    </a:lnTo>
                    <a:lnTo>
                      <a:pt x="326" y="226"/>
                    </a:lnTo>
                    <a:lnTo>
                      <a:pt x="326" y="226"/>
                    </a:lnTo>
                    <a:lnTo>
                      <a:pt x="326" y="224"/>
                    </a:lnTo>
                    <a:lnTo>
                      <a:pt x="326" y="224"/>
                    </a:lnTo>
                    <a:lnTo>
                      <a:pt x="326" y="224"/>
                    </a:lnTo>
                    <a:lnTo>
                      <a:pt x="326" y="224"/>
                    </a:lnTo>
                    <a:lnTo>
                      <a:pt x="326" y="222"/>
                    </a:lnTo>
                    <a:lnTo>
                      <a:pt x="326" y="222"/>
                    </a:lnTo>
                    <a:lnTo>
                      <a:pt x="328" y="222"/>
                    </a:lnTo>
                    <a:lnTo>
                      <a:pt x="328" y="14"/>
                    </a:lnTo>
                    <a:lnTo>
                      <a:pt x="328" y="10"/>
                    </a:lnTo>
                    <a:lnTo>
                      <a:pt x="328" y="10"/>
                    </a:lnTo>
                    <a:lnTo>
                      <a:pt x="326" y="6"/>
                    </a:lnTo>
                    <a:lnTo>
                      <a:pt x="324" y="4"/>
                    </a:lnTo>
                    <a:lnTo>
                      <a:pt x="320" y="2"/>
                    </a:lnTo>
                    <a:lnTo>
                      <a:pt x="318" y="0"/>
                    </a:lnTo>
                    <a:lnTo>
                      <a:pt x="318" y="0"/>
                    </a:lnTo>
                    <a:close/>
                    <a:moveTo>
                      <a:pt x="292" y="20"/>
                    </a:moveTo>
                    <a:lnTo>
                      <a:pt x="164" y="150"/>
                    </a:lnTo>
                    <a:lnTo>
                      <a:pt x="36" y="20"/>
                    </a:lnTo>
                    <a:lnTo>
                      <a:pt x="292" y="20"/>
                    </a:lnTo>
                    <a:close/>
                    <a:moveTo>
                      <a:pt x="20" y="36"/>
                    </a:moveTo>
                    <a:lnTo>
                      <a:pt x="108" y="122"/>
                    </a:lnTo>
                    <a:lnTo>
                      <a:pt x="20" y="200"/>
                    </a:lnTo>
                    <a:lnTo>
                      <a:pt x="20" y="36"/>
                    </a:lnTo>
                    <a:close/>
                    <a:moveTo>
                      <a:pt x="38" y="212"/>
                    </a:moveTo>
                    <a:lnTo>
                      <a:pt x="122" y="136"/>
                    </a:lnTo>
                    <a:lnTo>
                      <a:pt x="164" y="178"/>
                    </a:lnTo>
                    <a:lnTo>
                      <a:pt x="206" y="136"/>
                    </a:lnTo>
                    <a:lnTo>
                      <a:pt x="290" y="212"/>
                    </a:lnTo>
                    <a:lnTo>
                      <a:pt x="38" y="212"/>
                    </a:lnTo>
                    <a:close/>
                    <a:moveTo>
                      <a:pt x="308" y="200"/>
                    </a:moveTo>
                    <a:lnTo>
                      <a:pt x="220" y="122"/>
                    </a:lnTo>
                    <a:lnTo>
                      <a:pt x="308" y="36"/>
                    </a:lnTo>
                    <a:lnTo>
                      <a:pt x="308" y="20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43" name="Group 42"/>
          <p:cNvGrpSpPr/>
          <p:nvPr/>
        </p:nvGrpSpPr>
        <p:grpSpPr>
          <a:xfrm>
            <a:off x="3520498" y="1558750"/>
            <a:ext cx="1819656" cy="1417320"/>
            <a:chOff x="9651511" y="3112609"/>
            <a:chExt cx="1819656" cy="1417320"/>
          </a:xfrm>
        </p:grpSpPr>
        <p:sp>
          <p:nvSpPr>
            <p:cNvPr id="16" name="Rounded Rectangle 15">
              <a:hlinkClick r:id="rId6" action="ppaction://hlinksldjump"/>
            </p:cNvPr>
            <p:cNvSpPr/>
            <p:nvPr/>
          </p:nvSpPr>
          <p:spPr>
            <a:xfrm>
              <a:off x="9651511" y="3112609"/>
              <a:ext cx="1819656" cy="1417320"/>
            </a:xfrm>
            <a:prstGeom prst="roundRect">
              <a:avLst>
                <a:gd name="adj" fmla="val 7906"/>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smtClean="0">
                  <a:solidFill>
                    <a:schemeClr val="bg1"/>
                  </a:solidFill>
                  <a:latin typeface="Arial" panose="020B0604020202020204" pitchFamily="34" charset="0"/>
                  <a:cs typeface="Arial" panose="020B0604020202020204" pitchFamily="34" charset="0"/>
                </a:rPr>
                <a:t>User Registration Instructions</a:t>
              </a:r>
              <a:endParaRPr lang="en-US" sz="1400" dirty="0">
                <a:solidFill>
                  <a:schemeClr val="bg1"/>
                </a:solidFill>
                <a:latin typeface="Arial" panose="020B0604020202020204" pitchFamily="34" charset="0"/>
                <a:cs typeface="Arial" panose="020B0604020202020204" pitchFamily="34" charset="0"/>
              </a:endParaRPr>
            </a:p>
          </p:txBody>
        </p:sp>
        <p:grpSp>
          <p:nvGrpSpPr>
            <p:cNvPr id="31" name="Group 30"/>
            <p:cNvGrpSpPr/>
            <p:nvPr/>
          </p:nvGrpSpPr>
          <p:grpSpPr>
            <a:xfrm>
              <a:off x="10193707" y="3261047"/>
              <a:ext cx="759427" cy="692680"/>
              <a:chOff x="5841085" y="3474401"/>
              <a:chExt cx="612000" cy="612000"/>
            </a:xfrm>
          </p:grpSpPr>
          <p:sp>
            <p:nvSpPr>
              <p:cNvPr id="32" name="Oval 31">
                <a:hlinkClick r:id="rId6" action="ppaction://hlinksldjump"/>
              </p:cNvPr>
              <p:cNvSpPr/>
              <p:nvPr/>
            </p:nvSpPr>
            <p:spPr bwMode="ltGray">
              <a:xfrm>
                <a:off x="5841085" y="3474401"/>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33" name="Freeform 4970">
                <a:hlinkClick r:id="rId6" action="ppaction://hlinksldjump"/>
              </p:cNvPr>
              <p:cNvSpPr>
                <a:spLocks noEditPoints="1"/>
              </p:cNvSpPr>
              <p:nvPr/>
            </p:nvSpPr>
            <p:spPr bwMode="auto">
              <a:xfrm>
                <a:off x="5898947" y="3573610"/>
                <a:ext cx="496277" cy="472186"/>
              </a:xfrm>
              <a:custGeom>
                <a:avLst/>
                <a:gdLst>
                  <a:gd name="T0" fmla="*/ 318 w 412"/>
                  <a:gd name="T1" fmla="*/ 358 h 392"/>
                  <a:gd name="T2" fmla="*/ 268 w 412"/>
                  <a:gd name="T3" fmla="*/ 382 h 392"/>
                  <a:gd name="T4" fmla="*/ 234 w 412"/>
                  <a:gd name="T5" fmla="*/ 390 h 392"/>
                  <a:gd name="T6" fmla="*/ 208 w 412"/>
                  <a:gd name="T7" fmla="*/ 392 h 392"/>
                  <a:gd name="T8" fmla="*/ 146 w 412"/>
                  <a:gd name="T9" fmla="*/ 382 h 392"/>
                  <a:gd name="T10" fmla="*/ 92 w 412"/>
                  <a:gd name="T11" fmla="*/ 356 h 392"/>
                  <a:gd name="T12" fmla="*/ 48 w 412"/>
                  <a:gd name="T13" fmla="*/ 316 h 392"/>
                  <a:gd name="T14" fmla="*/ 18 w 412"/>
                  <a:gd name="T15" fmla="*/ 264 h 392"/>
                  <a:gd name="T16" fmla="*/ 2 w 412"/>
                  <a:gd name="T17" fmla="*/ 206 h 392"/>
                  <a:gd name="T18" fmla="*/ 2 w 412"/>
                  <a:gd name="T19" fmla="*/ 172 h 392"/>
                  <a:gd name="T20" fmla="*/ 30 w 412"/>
                  <a:gd name="T21" fmla="*/ 166 h 392"/>
                  <a:gd name="T22" fmla="*/ 182 w 412"/>
                  <a:gd name="T23" fmla="*/ 166 h 392"/>
                  <a:gd name="T24" fmla="*/ 224 w 412"/>
                  <a:gd name="T25" fmla="*/ 180 h 392"/>
                  <a:gd name="T26" fmla="*/ 234 w 412"/>
                  <a:gd name="T27" fmla="*/ 204 h 392"/>
                  <a:gd name="T28" fmla="*/ 256 w 412"/>
                  <a:gd name="T29" fmla="*/ 212 h 392"/>
                  <a:gd name="T30" fmla="*/ 282 w 412"/>
                  <a:gd name="T31" fmla="*/ 240 h 392"/>
                  <a:gd name="T32" fmla="*/ 292 w 412"/>
                  <a:gd name="T33" fmla="*/ 262 h 392"/>
                  <a:gd name="T34" fmla="*/ 314 w 412"/>
                  <a:gd name="T35" fmla="*/ 272 h 392"/>
                  <a:gd name="T36" fmla="*/ 138 w 412"/>
                  <a:gd name="T37" fmla="*/ 140 h 392"/>
                  <a:gd name="T38" fmla="*/ 164 w 412"/>
                  <a:gd name="T39" fmla="*/ 134 h 392"/>
                  <a:gd name="T40" fmla="*/ 196 w 412"/>
                  <a:gd name="T41" fmla="*/ 108 h 392"/>
                  <a:gd name="T42" fmla="*/ 208 w 412"/>
                  <a:gd name="T43" fmla="*/ 70 h 392"/>
                  <a:gd name="T44" fmla="*/ 202 w 412"/>
                  <a:gd name="T45" fmla="*/ 42 h 392"/>
                  <a:gd name="T46" fmla="*/ 176 w 412"/>
                  <a:gd name="T47" fmla="*/ 12 h 392"/>
                  <a:gd name="T48" fmla="*/ 138 w 412"/>
                  <a:gd name="T49" fmla="*/ 0 h 392"/>
                  <a:gd name="T50" fmla="*/ 110 w 412"/>
                  <a:gd name="T51" fmla="*/ 4 h 392"/>
                  <a:gd name="T52" fmla="*/ 80 w 412"/>
                  <a:gd name="T53" fmla="*/ 30 h 392"/>
                  <a:gd name="T54" fmla="*/ 68 w 412"/>
                  <a:gd name="T55" fmla="*/ 70 h 392"/>
                  <a:gd name="T56" fmla="*/ 74 w 412"/>
                  <a:gd name="T57" fmla="*/ 96 h 392"/>
                  <a:gd name="T58" fmla="*/ 98 w 412"/>
                  <a:gd name="T59" fmla="*/ 128 h 392"/>
                  <a:gd name="T60" fmla="*/ 138 w 412"/>
                  <a:gd name="T61" fmla="*/ 140 h 392"/>
                  <a:gd name="T62" fmla="*/ 412 w 412"/>
                  <a:gd name="T63" fmla="*/ 152 h 392"/>
                  <a:gd name="T64" fmla="*/ 408 w 412"/>
                  <a:gd name="T65" fmla="*/ 146 h 392"/>
                  <a:gd name="T66" fmla="*/ 354 w 412"/>
                  <a:gd name="T67" fmla="*/ 142 h 392"/>
                  <a:gd name="T68" fmla="*/ 352 w 412"/>
                  <a:gd name="T69" fmla="*/ 90 h 392"/>
                  <a:gd name="T70" fmla="*/ 344 w 412"/>
                  <a:gd name="T71" fmla="*/ 84 h 392"/>
                  <a:gd name="T72" fmla="*/ 312 w 412"/>
                  <a:gd name="T73" fmla="*/ 84 h 392"/>
                  <a:gd name="T74" fmla="*/ 304 w 412"/>
                  <a:gd name="T75" fmla="*/ 94 h 392"/>
                  <a:gd name="T76" fmla="*/ 256 w 412"/>
                  <a:gd name="T77" fmla="*/ 142 h 392"/>
                  <a:gd name="T78" fmla="*/ 248 w 412"/>
                  <a:gd name="T79" fmla="*/ 148 h 392"/>
                  <a:gd name="T80" fmla="*/ 246 w 412"/>
                  <a:gd name="T81" fmla="*/ 180 h 392"/>
                  <a:gd name="T82" fmla="*/ 252 w 412"/>
                  <a:gd name="T83" fmla="*/ 190 h 392"/>
                  <a:gd name="T84" fmla="*/ 304 w 412"/>
                  <a:gd name="T85" fmla="*/ 240 h 392"/>
                  <a:gd name="T86" fmla="*/ 308 w 412"/>
                  <a:gd name="T87" fmla="*/ 246 h 392"/>
                  <a:gd name="T88" fmla="*/ 344 w 412"/>
                  <a:gd name="T89" fmla="*/ 250 h 392"/>
                  <a:gd name="T90" fmla="*/ 350 w 412"/>
                  <a:gd name="T91" fmla="*/ 246 h 392"/>
                  <a:gd name="T92" fmla="*/ 354 w 412"/>
                  <a:gd name="T93" fmla="*/ 190 h 392"/>
                  <a:gd name="T94" fmla="*/ 406 w 412"/>
                  <a:gd name="T95" fmla="*/ 190 h 392"/>
                  <a:gd name="T96" fmla="*/ 412 w 412"/>
                  <a:gd name="T97" fmla="*/ 1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2" h="392">
                    <a:moveTo>
                      <a:pt x="334" y="348"/>
                    </a:moveTo>
                    <a:lnTo>
                      <a:pt x="334" y="348"/>
                    </a:lnTo>
                    <a:lnTo>
                      <a:pt x="318" y="358"/>
                    </a:lnTo>
                    <a:lnTo>
                      <a:pt x="302" y="368"/>
                    </a:lnTo>
                    <a:lnTo>
                      <a:pt x="286" y="376"/>
                    </a:lnTo>
                    <a:lnTo>
                      <a:pt x="268" y="382"/>
                    </a:lnTo>
                    <a:lnTo>
                      <a:pt x="250" y="280"/>
                    </a:lnTo>
                    <a:lnTo>
                      <a:pt x="232" y="280"/>
                    </a:lnTo>
                    <a:lnTo>
                      <a:pt x="234" y="390"/>
                    </a:lnTo>
                    <a:lnTo>
                      <a:pt x="234" y="390"/>
                    </a:lnTo>
                    <a:lnTo>
                      <a:pt x="208" y="392"/>
                    </a:lnTo>
                    <a:lnTo>
                      <a:pt x="208" y="392"/>
                    </a:lnTo>
                    <a:lnTo>
                      <a:pt x="186" y="390"/>
                    </a:lnTo>
                    <a:lnTo>
                      <a:pt x="166" y="386"/>
                    </a:lnTo>
                    <a:lnTo>
                      <a:pt x="146" y="382"/>
                    </a:lnTo>
                    <a:lnTo>
                      <a:pt x="128" y="374"/>
                    </a:lnTo>
                    <a:lnTo>
                      <a:pt x="110" y="366"/>
                    </a:lnTo>
                    <a:lnTo>
                      <a:pt x="92" y="356"/>
                    </a:lnTo>
                    <a:lnTo>
                      <a:pt x="76" y="344"/>
                    </a:lnTo>
                    <a:lnTo>
                      <a:pt x="62" y="330"/>
                    </a:lnTo>
                    <a:lnTo>
                      <a:pt x="48" y="316"/>
                    </a:lnTo>
                    <a:lnTo>
                      <a:pt x="36" y="300"/>
                    </a:lnTo>
                    <a:lnTo>
                      <a:pt x="26" y="282"/>
                    </a:lnTo>
                    <a:lnTo>
                      <a:pt x="18" y="264"/>
                    </a:lnTo>
                    <a:lnTo>
                      <a:pt x="10" y="246"/>
                    </a:lnTo>
                    <a:lnTo>
                      <a:pt x="6" y="226"/>
                    </a:lnTo>
                    <a:lnTo>
                      <a:pt x="2" y="206"/>
                    </a:lnTo>
                    <a:lnTo>
                      <a:pt x="0" y="184"/>
                    </a:lnTo>
                    <a:lnTo>
                      <a:pt x="0" y="184"/>
                    </a:lnTo>
                    <a:lnTo>
                      <a:pt x="2" y="172"/>
                    </a:lnTo>
                    <a:lnTo>
                      <a:pt x="2" y="172"/>
                    </a:lnTo>
                    <a:lnTo>
                      <a:pt x="16" y="168"/>
                    </a:lnTo>
                    <a:lnTo>
                      <a:pt x="30" y="166"/>
                    </a:lnTo>
                    <a:lnTo>
                      <a:pt x="94" y="166"/>
                    </a:lnTo>
                    <a:lnTo>
                      <a:pt x="138" y="244"/>
                    </a:lnTo>
                    <a:lnTo>
                      <a:pt x="182" y="166"/>
                    </a:lnTo>
                    <a:lnTo>
                      <a:pt x="224" y="166"/>
                    </a:lnTo>
                    <a:lnTo>
                      <a:pt x="224" y="180"/>
                    </a:lnTo>
                    <a:lnTo>
                      <a:pt x="224" y="180"/>
                    </a:lnTo>
                    <a:lnTo>
                      <a:pt x="226" y="186"/>
                    </a:lnTo>
                    <a:lnTo>
                      <a:pt x="228" y="192"/>
                    </a:lnTo>
                    <a:lnTo>
                      <a:pt x="234" y="204"/>
                    </a:lnTo>
                    <a:lnTo>
                      <a:pt x="244" y="210"/>
                    </a:lnTo>
                    <a:lnTo>
                      <a:pt x="250" y="212"/>
                    </a:lnTo>
                    <a:lnTo>
                      <a:pt x="256" y="212"/>
                    </a:lnTo>
                    <a:lnTo>
                      <a:pt x="282" y="212"/>
                    </a:lnTo>
                    <a:lnTo>
                      <a:pt x="282" y="240"/>
                    </a:lnTo>
                    <a:lnTo>
                      <a:pt x="282" y="240"/>
                    </a:lnTo>
                    <a:lnTo>
                      <a:pt x="284" y="246"/>
                    </a:lnTo>
                    <a:lnTo>
                      <a:pt x="286" y="252"/>
                    </a:lnTo>
                    <a:lnTo>
                      <a:pt x="292" y="262"/>
                    </a:lnTo>
                    <a:lnTo>
                      <a:pt x="302" y="268"/>
                    </a:lnTo>
                    <a:lnTo>
                      <a:pt x="308" y="270"/>
                    </a:lnTo>
                    <a:lnTo>
                      <a:pt x="314" y="272"/>
                    </a:lnTo>
                    <a:lnTo>
                      <a:pt x="322" y="272"/>
                    </a:lnTo>
                    <a:lnTo>
                      <a:pt x="334" y="348"/>
                    </a:lnTo>
                    <a:close/>
                    <a:moveTo>
                      <a:pt x="138" y="140"/>
                    </a:moveTo>
                    <a:lnTo>
                      <a:pt x="138" y="140"/>
                    </a:lnTo>
                    <a:lnTo>
                      <a:pt x="152" y="138"/>
                    </a:lnTo>
                    <a:lnTo>
                      <a:pt x="164" y="134"/>
                    </a:lnTo>
                    <a:lnTo>
                      <a:pt x="176" y="128"/>
                    </a:lnTo>
                    <a:lnTo>
                      <a:pt x="188" y="118"/>
                    </a:lnTo>
                    <a:lnTo>
                      <a:pt x="196" y="108"/>
                    </a:lnTo>
                    <a:lnTo>
                      <a:pt x="202" y="96"/>
                    </a:lnTo>
                    <a:lnTo>
                      <a:pt x="206" y="84"/>
                    </a:lnTo>
                    <a:lnTo>
                      <a:pt x="208" y="70"/>
                    </a:lnTo>
                    <a:lnTo>
                      <a:pt x="208" y="70"/>
                    </a:lnTo>
                    <a:lnTo>
                      <a:pt x="206" y="54"/>
                    </a:lnTo>
                    <a:lnTo>
                      <a:pt x="202" y="42"/>
                    </a:lnTo>
                    <a:lnTo>
                      <a:pt x="196" y="30"/>
                    </a:lnTo>
                    <a:lnTo>
                      <a:pt x="188" y="20"/>
                    </a:lnTo>
                    <a:lnTo>
                      <a:pt x="176" y="12"/>
                    </a:lnTo>
                    <a:lnTo>
                      <a:pt x="164" y="4"/>
                    </a:lnTo>
                    <a:lnTo>
                      <a:pt x="152" y="0"/>
                    </a:lnTo>
                    <a:lnTo>
                      <a:pt x="138" y="0"/>
                    </a:lnTo>
                    <a:lnTo>
                      <a:pt x="138" y="0"/>
                    </a:lnTo>
                    <a:lnTo>
                      <a:pt x="124" y="0"/>
                    </a:lnTo>
                    <a:lnTo>
                      <a:pt x="110" y="4"/>
                    </a:lnTo>
                    <a:lnTo>
                      <a:pt x="98" y="12"/>
                    </a:lnTo>
                    <a:lnTo>
                      <a:pt x="88" y="20"/>
                    </a:lnTo>
                    <a:lnTo>
                      <a:pt x="80" y="30"/>
                    </a:lnTo>
                    <a:lnTo>
                      <a:pt x="74" y="42"/>
                    </a:lnTo>
                    <a:lnTo>
                      <a:pt x="70" y="54"/>
                    </a:lnTo>
                    <a:lnTo>
                      <a:pt x="68" y="70"/>
                    </a:lnTo>
                    <a:lnTo>
                      <a:pt x="68" y="70"/>
                    </a:lnTo>
                    <a:lnTo>
                      <a:pt x="70" y="84"/>
                    </a:lnTo>
                    <a:lnTo>
                      <a:pt x="74" y="96"/>
                    </a:lnTo>
                    <a:lnTo>
                      <a:pt x="80" y="108"/>
                    </a:lnTo>
                    <a:lnTo>
                      <a:pt x="88" y="118"/>
                    </a:lnTo>
                    <a:lnTo>
                      <a:pt x="98" y="128"/>
                    </a:lnTo>
                    <a:lnTo>
                      <a:pt x="110" y="134"/>
                    </a:lnTo>
                    <a:lnTo>
                      <a:pt x="124" y="138"/>
                    </a:lnTo>
                    <a:lnTo>
                      <a:pt x="138" y="140"/>
                    </a:lnTo>
                    <a:lnTo>
                      <a:pt x="138" y="140"/>
                    </a:lnTo>
                    <a:close/>
                    <a:moveTo>
                      <a:pt x="412" y="180"/>
                    </a:moveTo>
                    <a:lnTo>
                      <a:pt x="412" y="152"/>
                    </a:lnTo>
                    <a:lnTo>
                      <a:pt x="412" y="152"/>
                    </a:lnTo>
                    <a:lnTo>
                      <a:pt x="410" y="148"/>
                    </a:lnTo>
                    <a:lnTo>
                      <a:pt x="408" y="146"/>
                    </a:lnTo>
                    <a:lnTo>
                      <a:pt x="406" y="144"/>
                    </a:lnTo>
                    <a:lnTo>
                      <a:pt x="402" y="142"/>
                    </a:lnTo>
                    <a:lnTo>
                      <a:pt x="354" y="142"/>
                    </a:lnTo>
                    <a:lnTo>
                      <a:pt x="354" y="94"/>
                    </a:lnTo>
                    <a:lnTo>
                      <a:pt x="354" y="94"/>
                    </a:lnTo>
                    <a:lnTo>
                      <a:pt x="352" y="90"/>
                    </a:lnTo>
                    <a:lnTo>
                      <a:pt x="350" y="86"/>
                    </a:lnTo>
                    <a:lnTo>
                      <a:pt x="346" y="84"/>
                    </a:lnTo>
                    <a:lnTo>
                      <a:pt x="344" y="84"/>
                    </a:lnTo>
                    <a:lnTo>
                      <a:pt x="314" y="84"/>
                    </a:lnTo>
                    <a:lnTo>
                      <a:pt x="314" y="84"/>
                    </a:lnTo>
                    <a:lnTo>
                      <a:pt x="312" y="84"/>
                    </a:lnTo>
                    <a:lnTo>
                      <a:pt x="308" y="86"/>
                    </a:lnTo>
                    <a:lnTo>
                      <a:pt x="306" y="90"/>
                    </a:lnTo>
                    <a:lnTo>
                      <a:pt x="304" y="94"/>
                    </a:lnTo>
                    <a:lnTo>
                      <a:pt x="304" y="142"/>
                    </a:lnTo>
                    <a:lnTo>
                      <a:pt x="256" y="142"/>
                    </a:lnTo>
                    <a:lnTo>
                      <a:pt x="256" y="142"/>
                    </a:lnTo>
                    <a:lnTo>
                      <a:pt x="252" y="144"/>
                    </a:lnTo>
                    <a:lnTo>
                      <a:pt x="250" y="146"/>
                    </a:lnTo>
                    <a:lnTo>
                      <a:pt x="248" y="148"/>
                    </a:lnTo>
                    <a:lnTo>
                      <a:pt x="246" y="152"/>
                    </a:lnTo>
                    <a:lnTo>
                      <a:pt x="246" y="180"/>
                    </a:lnTo>
                    <a:lnTo>
                      <a:pt x="246" y="180"/>
                    </a:lnTo>
                    <a:lnTo>
                      <a:pt x="248" y="184"/>
                    </a:lnTo>
                    <a:lnTo>
                      <a:pt x="250" y="188"/>
                    </a:lnTo>
                    <a:lnTo>
                      <a:pt x="252" y="190"/>
                    </a:lnTo>
                    <a:lnTo>
                      <a:pt x="256" y="190"/>
                    </a:lnTo>
                    <a:lnTo>
                      <a:pt x="304" y="190"/>
                    </a:lnTo>
                    <a:lnTo>
                      <a:pt x="304" y="240"/>
                    </a:lnTo>
                    <a:lnTo>
                      <a:pt x="304" y="240"/>
                    </a:lnTo>
                    <a:lnTo>
                      <a:pt x="306" y="242"/>
                    </a:lnTo>
                    <a:lnTo>
                      <a:pt x="308" y="246"/>
                    </a:lnTo>
                    <a:lnTo>
                      <a:pt x="312" y="248"/>
                    </a:lnTo>
                    <a:lnTo>
                      <a:pt x="314" y="250"/>
                    </a:lnTo>
                    <a:lnTo>
                      <a:pt x="344" y="250"/>
                    </a:lnTo>
                    <a:lnTo>
                      <a:pt x="344" y="250"/>
                    </a:lnTo>
                    <a:lnTo>
                      <a:pt x="346" y="248"/>
                    </a:lnTo>
                    <a:lnTo>
                      <a:pt x="350" y="246"/>
                    </a:lnTo>
                    <a:lnTo>
                      <a:pt x="352" y="242"/>
                    </a:lnTo>
                    <a:lnTo>
                      <a:pt x="354" y="240"/>
                    </a:lnTo>
                    <a:lnTo>
                      <a:pt x="354" y="190"/>
                    </a:lnTo>
                    <a:lnTo>
                      <a:pt x="402" y="190"/>
                    </a:lnTo>
                    <a:lnTo>
                      <a:pt x="402" y="190"/>
                    </a:lnTo>
                    <a:lnTo>
                      <a:pt x="406" y="190"/>
                    </a:lnTo>
                    <a:lnTo>
                      <a:pt x="408" y="188"/>
                    </a:lnTo>
                    <a:lnTo>
                      <a:pt x="410" y="184"/>
                    </a:lnTo>
                    <a:lnTo>
                      <a:pt x="412" y="180"/>
                    </a:lnTo>
                    <a:lnTo>
                      <a:pt x="412" y="1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13" name="Group 12"/>
          <p:cNvGrpSpPr/>
          <p:nvPr/>
        </p:nvGrpSpPr>
        <p:grpSpPr>
          <a:xfrm>
            <a:off x="5497184" y="1557593"/>
            <a:ext cx="1917432" cy="1417320"/>
            <a:chOff x="3465011" y="4706041"/>
            <a:chExt cx="1917432" cy="1417320"/>
          </a:xfrm>
        </p:grpSpPr>
        <p:sp>
          <p:nvSpPr>
            <p:cNvPr id="17" name="Rounded Rectangle 16">
              <a:hlinkClick r:id="rId7" action="ppaction://hlinksldjump"/>
            </p:cNvPr>
            <p:cNvSpPr/>
            <p:nvPr/>
          </p:nvSpPr>
          <p:spPr>
            <a:xfrm>
              <a:off x="3465011" y="4706041"/>
              <a:ext cx="1917432" cy="1417320"/>
            </a:xfrm>
            <a:prstGeom prst="roundRect">
              <a:avLst>
                <a:gd name="adj" fmla="val 5516"/>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200" dirty="0" smtClean="0">
                  <a:solidFill>
                    <a:schemeClr val="bg1"/>
                  </a:solidFill>
                  <a:latin typeface="Arial" panose="020B0604020202020204" pitchFamily="34" charset="0"/>
                  <a:cs typeface="Arial" panose="020B0604020202020204" pitchFamily="34" charset="0"/>
                </a:rPr>
                <a:t>VLER Direct Registration Instructions</a:t>
              </a:r>
              <a:endParaRPr lang="en-US" sz="1200" dirty="0">
                <a:solidFill>
                  <a:schemeClr val="bg1"/>
                </a:solidFill>
                <a:latin typeface="Arial" panose="020B0604020202020204" pitchFamily="34" charset="0"/>
                <a:cs typeface="Arial" panose="020B0604020202020204" pitchFamily="34" charset="0"/>
              </a:endParaRPr>
            </a:p>
          </p:txBody>
        </p:sp>
        <p:grpSp>
          <p:nvGrpSpPr>
            <p:cNvPr id="37" name="Group 36"/>
            <p:cNvGrpSpPr/>
            <p:nvPr/>
          </p:nvGrpSpPr>
          <p:grpSpPr>
            <a:xfrm>
              <a:off x="4044566" y="4881358"/>
              <a:ext cx="756216" cy="742211"/>
              <a:chOff x="2342233" y="3474401"/>
              <a:chExt cx="612000" cy="612000"/>
            </a:xfrm>
          </p:grpSpPr>
          <p:sp>
            <p:nvSpPr>
              <p:cNvPr id="38" name="Oval 37">
                <a:hlinkClick r:id="rId7" action="ppaction://hlinksldjump"/>
              </p:cNvPr>
              <p:cNvSpPr/>
              <p:nvPr/>
            </p:nvSpPr>
            <p:spPr bwMode="ltGray">
              <a:xfrm>
                <a:off x="2342233" y="3474401"/>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39" name="Freeform 4919">
                <a:hlinkClick r:id="rId7" action="ppaction://hlinksldjump"/>
              </p:cNvPr>
              <p:cNvSpPr>
                <a:spLocks noEditPoints="1"/>
              </p:cNvSpPr>
              <p:nvPr/>
            </p:nvSpPr>
            <p:spPr bwMode="auto">
              <a:xfrm>
                <a:off x="2498868" y="3566383"/>
                <a:ext cx="298730" cy="469776"/>
              </a:xfrm>
              <a:custGeom>
                <a:avLst/>
                <a:gdLst>
                  <a:gd name="T0" fmla="*/ 150 w 248"/>
                  <a:gd name="T1" fmla="*/ 30 h 390"/>
                  <a:gd name="T2" fmla="*/ 160 w 248"/>
                  <a:gd name="T3" fmla="*/ 12 h 390"/>
                  <a:gd name="T4" fmla="*/ 178 w 248"/>
                  <a:gd name="T5" fmla="*/ 2 h 390"/>
                  <a:gd name="T6" fmla="*/ 192 w 248"/>
                  <a:gd name="T7" fmla="*/ 2 h 390"/>
                  <a:gd name="T8" fmla="*/ 212 w 248"/>
                  <a:gd name="T9" fmla="*/ 12 h 390"/>
                  <a:gd name="T10" fmla="*/ 222 w 248"/>
                  <a:gd name="T11" fmla="*/ 30 h 390"/>
                  <a:gd name="T12" fmla="*/ 222 w 248"/>
                  <a:gd name="T13" fmla="*/ 44 h 390"/>
                  <a:gd name="T14" fmla="*/ 212 w 248"/>
                  <a:gd name="T15" fmla="*/ 64 h 390"/>
                  <a:gd name="T16" fmla="*/ 192 w 248"/>
                  <a:gd name="T17" fmla="*/ 74 h 390"/>
                  <a:gd name="T18" fmla="*/ 178 w 248"/>
                  <a:gd name="T19" fmla="*/ 74 h 390"/>
                  <a:gd name="T20" fmla="*/ 160 w 248"/>
                  <a:gd name="T21" fmla="*/ 64 h 390"/>
                  <a:gd name="T22" fmla="*/ 150 w 248"/>
                  <a:gd name="T23" fmla="*/ 44 h 390"/>
                  <a:gd name="T24" fmla="*/ 248 w 248"/>
                  <a:gd name="T25" fmla="*/ 120 h 390"/>
                  <a:gd name="T26" fmla="*/ 242 w 248"/>
                  <a:gd name="T27" fmla="*/ 100 h 390"/>
                  <a:gd name="T28" fmla="*/ 232 w 248"/>
                  <a:gd name="T29" fmla="*/ 90 h 390"/>
                  <a:gd name="T30" fmla="*/ 210 w 248"/>
                  <a:gd name="T31" fmla="*/ 84 h 390"/>
                  <a:gd name="T32" fmla="*/ 194 w 248"/>
                  <a:gd name="T33" fmla="*/ 88 h 390"/>
                  <a:gd name="T34" fmla="*/ 182 w 248"/>
                  <a:gd name="T35" fmla="*/ 98 h 390"/>
                  <a:gd name="T36" fmla="*/ 182 w 248"/>
                  <a:gd name="T37" fmla="*/ 98 h 390"/>
                  <a:gd name="T38" fmla="*/ 84 w 248"/>
                  <a:gd name="T39" fmla="*/ 156 h 390"/>
                  <a:gd name="T40" fmla="*/ 74 w 248"/>
                  <a:gd name="T41" fmla="*/ 160 h 390"/>
                  <a:gd name="T42" fmla="*/ 70 w 248"/>
                  <a:gd name="T43" fmla="*/ 170 h 390"/>
                  <a:gd name="T44" fmla="*/ 80 w 248"/>
                  <a:gd name="T45" fmla="*/ 184 h 390"/>
                  <a:gd name="T46" fmla="*/ 146 w 248"/>
                  <a:gd name="T47" fmla="*/ 186 h 390"/>
                  <a:gd name="T48" fmla="*/ 172 w 248"/>
                  <a:gd name="T49" fmla="*/ 160 h 390"/>
                  <a:gd name="T50" fmla="*/ 138 w 248"/>
                  <a:gd name="T51" fmla="*/ 222 h 390"/>
                  <a:gd name="T52" fmla="*/ 146 w 248"/>
                  <a:gd name="T53" fmla="*/ 212 h 390"/>
                  <a:gd name="T54" fmla="*/ 142 w 248"/>
                  <a:gd name="T55" fmla="*/ 204 h 390"/>
                  <a:gd name="T56" fmla="*/ 50 w 248"/>
                  <a:gd name="T57" fmla="*/ 202 h 390"/>
                  <a:gd name="T58" fmla="*/ 42 w 248"/>
                  <a:gd name="T59" fmla="*/ 204 h 390"/>
                  <a:gd name="T60" fmla="*/ 38 w 248"/>
                  <a:gd name="T61" fmla="*/ 212 h 390"/>
                  <a:gd name="T62" fmla="*/ 46 w 248"/>
                  <a:gd name="T63" fmla="*/ 222 h 390"/>
                  <a:gd name="T64" fmla="*/ 104 w 248"/>
                  <a:gd name="T65" fmla="*/ 224 h 390"/>
                  <a:gd name="T66" fmla="*/ 98 w 248"/>
                  <a:gd name="T67" fmla="*/ 226 h 390"/>
                  <a:gd name="T68" fmla="*/ 94 w 248"/>
                  <a:gd name="T69" fmla="*/ 228 h 390"/>
                  <a:gd name="T70" fmla="*/ 0 w 248"/>
                  <a:gd name="T71" fmla="*/ 324 h 390"/>
                  <a:gd name="T72" fmla="*/ 6 w 248"/>
                  <a:gd name="T73" fmla="*/ 344 h 390"/>
                  <a:gd name="T74" fmla="*/ 20 w 248"/>
                  <a:gd name="T75" fmla="*/ 350 h 390"/>
                  <a:gd name="T76" fmla="*/ 88 w 248"/>
                  <a:gd name="T77" fmla="*/ 290 h 390"/>
                  <a:gd name="T78" fmla="*/ 90 w 248"/>
                  <a:gd name="T79" fmla="*/ 378 h 390"/>
                  <a:gd name="T80" fmla="*/ 108 w 248"/>
                  <a:gd name="T81" fmla="*/ 390 h 390"/>
                  <a:gd name="T82" fmla="*/ 116 w 248"/>
                  <a:gd name="T83" fmla="*/ 388 h 390"/>
                  <a:gd name="T84" fmla="*/ 128 w 248"/>
                  <a:gd name="T85" fmla="*/ 370 h 390"/>
                  <a:gd name="T86" fmla="*/ 216 w 248"/>
                  <a:gd name="T87" fmla="*/ 284 h 390"/>
                  <a:gd name="T88" fmla="*/ 236 w 248"/>
                  <a:gd name="T89" fmla="*/ 282 h 390"/>
                  <a:gd name="T90" fmla="*/ 248 w 248"/>
                  <a:gd name="T91" fmla="*/ 264 h 390"/>
                  <a:gd name="T92" fmla="*/ 248 w 248"/>
                  <a:gd name="T93" fmla="*/ 120 h 390"/>
                  <a:gd name="T94" fmla="*/ 28 w 248"/>
                  <a:gd name="T95" fmla="*/ 202 h 390"/>
                  <a:gd name="T96" fmla="*/ 36 w 248"/>
                  <a:gd name="T97" fmla="*/ 208 h 390"/>
                  <a:gd name="T98" fmla="*/ 42 w 248"/>
                  <a:gd name="T99" fmla="*/ 206 h 390"/>
                  <a:gd name="T100" fmla="*/ 44 w 248"/>
                  <a:gd name="T101" fmla="*/ 196 h 390"/>
                  <a:gd name="T102" fmla="*/ 16 w 248"/>
                  <a:gd name="T103" fmla="*/ 118 h 390"/>
                  <a:gd name="T104" fmla="*/ 8 w 248"/>
                  <a:gd name="T105" fmla="*/ 116 h 390"/>
                  <a:gd name="T106" fmla="*/ 2 w 248"/>
                  <a:gd name="T107" fmla="*/ 120 h 390"/>
                  <a:gd name="T108" fmla="*/ 28 w 248"/>
                  <a:gd name="T109" fmla="*/ 202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8" h="390">
                    <a:moveTo>
                      <a:pt x="148" y="38"/>
                    </a:moveTo>
                    <a:lnTo>
                      <a:pt x="148" y="38"/>
                    </a:lnTo>
                    <a:lnTo>
                      <a:pt x="150" y="30"/>
                    </a:lnTo>
                    <a:lnTo>
                      <a:pt x="152" y="22"/>
                    </a:lnTo>
                    <a:lnTo>
                      <a:pt x="154" y="16"/>
                    </a:lnTo>
                    <a:lnTo>
                      <a:pt x="160" y="12"/>
                    </a:lnTo>
                    <a:lnTo>
                      <a:pt x="164" y="6"/>
                    </a:lnTo>
                    <a:lnTo>
                      <a:pt x="172" y="4"/>
                    </a:lnTo>
                    <a:lnTo>
                      <a:pt x="178" y="2"/>
                    </a:lnTo>
                    <a:lnTo>
                      <a:pt x="186" y="0"/>
                    </a:lnTo>
                    <a:lnTo>
                      <a:pt x="186" y="0"/>
                    </a:lnTo>
                    <a:lnTo>
                      <a:pt x="192" y="2"/>
                    </a:lnTo>
                    <a:lnTo>
                      <a:pt x="200" y="4"/>
                    </a:lnTo>
                    <a:lnTo>
                      <a:pt x="206" y="6"/>
                    </a:lnTo>
                    <a:lnTo>
                      <a:pt x="212" y="12"/>
                    </a:lnTo>
                    <a:lnTo>
                      <a:pt x="216" y="16"/>
                    </a:lnTo>
                    <a:lnTo>
                      <a:pt x="220" y="22"/>
                    </a:lnTo>
                    <a:lnTo>
                      <a:pt x="222" y="30"/>
                    </a:lnTo>
                    <a:lnTo>
                      <a:pt x="222" y="38"/>
                    </a:lnTo>
                    <a:lnTo>
                      <a:pt x="222" y="38"/>
                    </a:lnTo>
                    <a:lnTo>
                      <a:pt x="222" y="44"/>
                    </a:lnTo>
                    <a:lnTo>
                      <a:pt x="220" y="52"/>
                    </a:lnTo>
                    <a:lnTo>
                      <a:pt x="216" y="58"/>
                    </a:lnTo>
                    <a:lnTo>
                      <a:pt x="212" y="64"/>
                    </a:lnTo>
                    <a:lnTo>
                      <a:pt x="206" y="68"/>
                    </a:lnTo>
                    <a:lnTo>
                      <a:pt x="200" y="72"/>
                    </a:lnTo>
                    <a:lnTo>
                      <a:pt x="192" y="74"/>
                    </a:lnTo>
                    <a:lnTo>
                      <a:pt x="186" y="74"/>
                    </a:lnTo>
                    <a:lnTo>
                      <a:pt x="186" y="74"/>
                    </a:lnTo>
                    <a:lnTo>
                      <a:pt x="178" y="74"/>
                    </a:lnTo>
                    <a:lnTo>
                      <a:pt x="172" y="72"/>
                    </a:lnTo>
                    <a:lnTo>
                      <a:pt x="164" y="68"/>
                    </a:lnTo>
                    <a:lnTo>
                      <a:pt x="160" y="64"/>
                    </a:lnTo>
                    <a:lnTo>
                      <a:pt x="154" y="58"/>
                    </a:lnTo>
                    <a:lnTo>
                      <a:pt x="152" y="52"/>
                    </a:lnTo>
                    <a:lnTo>
                      <a:pt x="150" y="44"/>
                    </a:lnTo>
                    <a:lnTo>
                      <a:pt x="148" y="38"/>
                    </a:lnTo>
                    <a:lnTo>
                      <a:pt x="148" y="38"/>
                    </a:lnTo>
                    <a:close/>
                    <a:moveTo>
                      <a:pt x="248" y="120"/>
                    </a:moveTo>
                    <a:lnTo>
                      <a:pt x="248" y="120"/>
                    </a:lnTo>
                    <a:lnTo>
                      <a:pt x="246" y="106"/>
                    </a:lnTo>
                    <a:lnTo>
                      <a:pt x="242" y="100"/>
                    </a:lnTo>
                    <a:lnTo>
                      <a:pt x="238" y="96"/>
                    </a:lnTo>
                    <a:lnTo>
                      <a:pt x="238" y="96"/>
                    </a:lnTo>
                    <a:lnTo>
                      <a:pt x="232" y="90"/>
                    </a:lnTo>
                    <a:lnTo>
                      <a:pt x="226" y="88"/>
                    </a:lnTo>
                    <a:lnTo>
                      <a:pt x="218" y="84"/>
                    </a:lnTo>
                    <a:lnTo>
                      <a:pt x="210" y="84"/>
                    </a:lnTo>
                    <a:lnTo>
                      <a:pt x="210" y="84"/>
                    </a:lnTo>
                    <a:lnTo>
                      <a:pt x="202" y="86"/>
                    </a:lnTo>
                    <a:lnTo>
                      <a:pt x="194" y="88"/>
                    </a:lnTo>
                    <a:lnTo>
                      <a:pt x="188" y="92"/>
                    </a:lnTo>
                    <a:lnTo>
                      <a:pt x="182" y="98"/>
                    </a:lnTo>
                    <a:lnTo>
                      <a:pt x="182" y="98"/>
                    </a:lnTo>
                    <a:lnTo>
                      <a:pt x="182" y="98"/>
                    </a:lnTo>
                    <a:lnTo>
                      <a:pt x="182" y="98"/>
                    </a:lnTo>
                    <a:lnTo>
                      <a:pt x="182" y="98"/>
                    </a:lnTo>
                    <a:lnTo>
                      <a:pt x="178" y="102"/>
                    </a:lnTo>
                    <a:lnTo>
                      <a:pt x="138" y="156"/>
                    </a:lnTo>
                    <a:lnTo>
                      <a:pt x="84" y="156"/>
                    </a:lnTo>
                    <a:lnTo>
                      <a:pt x="84" y="156"/>
                    </a:lnTo>
                    <a:lnTo>
                      <a:pt x="80" y="156"/>
                    </a:lnTo>
                    <a:lnTo>
                      <a:pt x="74" y="160"/>
                    </a:lnTo>
                    <a:lnTo>
                      <a:pt x="70" y="164"/>
                    </a:lnTo>
                    <a:lnTo>
                      <a:pt x="70" y="170"/>
                    </a:lnTo>
                    <a:lnTo>
                      <a:pt x="70" y="170"/>
                    </a:lnTo>
                    <a:lnTo>
                      <a:pt x="70" y="176"/>
                    </a:lnTo>
                    <a:lnTo>
                      <a:pt x="74" y="182"/>
                    </a:lnTo>
                    <a:lnTo>
                      <a:pt x="80" y="184"/>
                    </a:lnTo>
                    <a:lnTo>
                      <a:pt x="84" y="186"/>
                    </a:lnTo>
                    <a:lnTo>
                      <a:pt x="146" y="186"/>
                    </a:lnTo>
                    <a:lnTo>
                      <a:pt x="146" y="186"/>
                    </a:lnTo>
                    <a:lnTo>
                      <a:pt x="152" y="184"/>
                    </a:lnTo>
                    <a:lnTo>
                      <a:pt x="158" y="180"/>
                    </a:lnTo>
                    <a:lnTo>
                      <a:pt x="172" y="160"/>
                    </a:lnTo>
                    <a:lnTo>
                      <a:pt x="172" y="222"/>
                    </a:lnTo>
                    <a:lnTo>
                      <a:pt x="138" y="222"/>
                    </a:lnTo>
                    <a:lnTo>
                      <a:pt x="138" y="222"/>
                    </a:lnTo>
                    <a:lnTo>
                      <a:pt x="142" y="218"/>
                    </a:lnTo>
                    <a:lnTo>
                      <a:pt x="144" y="216"/>
                    </a:lnTo>
                    <a:lnTo>
                      <a:pt x="146" y="212"/>
                    </a:lnTo>
                    <a:lnTo>
                      <a:pt x="146" y="212"/>
                    </a:lnTo>
                    <a:lnTo>
                      <a:pt x="144" y="208"/>
                    </a:lnTo>
                    <a:lnTo>
                      <a:pt x="142" y="204"/>
                    </a:lnTo>
                    <a:lnTo>
                      <a:pt x="138" y="202"/>
                    </a:lnTo>
                    <a:lnTo>
                      <a:pt x="134" y="202"/>
                    </a:lnTo>
                    <a:lnTo>
                      <a:pt x="50" y="202"/>
                    </a:lnTo>
                    <a:lnTo>
                      <a:pt x="50" y="202"/>
                    </a:lnTo>
                    <a:lnTo>
                      <a:pt x="46" y="202"/>
                    </a:lnTo>
                    <a:lnTo>
                      <a:pt x="42" y="204"/>
                    </a:lnTo>
                    <a:lnTo>
                      <a:pt x="40" y="208"/>
                    </a:lnTo>
                    <a:lnTo>
                      <a:pt x="38" y="212"/>
                    </a:lnTo>
                    <a:lnTo>
                      <a:pt x="38" y="212"/>
                    </a:lnTo>
                    <a:lnTo>
                      <a:pt x="40" y="216"/>
                    </a:lnTo>
                    <a:lnTo>
                      <a:pt x="42" y="220"/>
                    </a:lnTo>
                    <a:lnTo>
                      <a:pt x="46" y="222"/>
                    </a:lnTo>
                    <a:lnTo>
                      <a:pt x="50" y="224"/>
                    </a:lnTo>
                    <a:lnTo>
                      <a:pt x="104" y="224"/>
                    </a:lnTo>
                    <a:lnTo>
                      <a:pt x="104" y="224"/>
                    </a:lnTo>
                    <a:lnTo>
                      <a:pt x="100" y="224"/>
                    </a:lnTo>
                    <a:lnTo>
                      <a:pt x="100" y="224"/>
                    </a:lnTo>
                    <a:lnTo>
                      <a:pt x="98" y="226"/>
                    </a:lnTo>
                    <a:lnTo>
                      <a:pt x="98" y="226"/>
                    </a:lnTo>
                    <a:lnTo>
                      <a:pt x="94" y="228"/>
                    </a:lnTo>
                    <a:lnTo>
                      <a:pt x="94" y="228"/>
                    </a:lnTo>
                    <a:lnTo>
                      <a:pt x="6" y="318"/>
                    </a:lnTo>
                    <a:lnTo>
                      <a:pt x="6" y="318"/>
                    </a:lnTo>
                    <a:lnTo>
                      <a:pt x="0" y="324"/>
                    </a:lnTo>
                    <a:lnTo>
                      <a:pt x="0" y="332"/>
                    </a:lnTo>
                    <a:lnTo>
                      <a:pt x="0" y="338"/>
                    </a:lnTo>
                    <a:lnTo>
                      <a:pt x="6" y="344"/>
                    </a:lnTo>
                    <a:lnTo>
                      <a:pt x="6" y="344"/>
                    </a:lnTo>
                    <a:lnTo>
                      <a:pt x="12" y="350"/>
                    </a:lnTo>
                    <a:lnTo>
                      <a:pt x="20" y="350"/>
                    </a:lnTo>
                    <a:lnTo>
                      <a:pt x="26" y="350"/>
                    </a:lnTo>
                    <a:lnTo>
                      <a:pt x="32" y="344"/>
                    </a:lnTo>
                    <a:lnTo>
                      <a:pt x="88" y="290"/>
                    </a:lnTo>
                    <a:lnTo>
                      <a:pt x="88" y="370"/>
                    </a:lnTo>
                    <a:lnTo>
                      <a:pt x="88" y="370"/>
                    </a:lnTo>
                    <a:lnTo>
                      <a:pt x="90" y="378"/>
                    </a:lnTo>
                    <a:lnTo>
                      <a:pt x="94" y="384"/>
                    </a:lnTo>
                    <a:lnTo>
                      <a:pt x="100" y="388"/>
                    </a:lnTo>
                    <a:lnTo>
                      <a:pt x="108" y="390"/>
                    </a:lnTo>
                    <a:lnTo>
                      <a:pt x="108" y="390"/>
                    </a:lnTo>
                    <a:lnTo>
                      <a:pt x="108" y="390"/>
                    </a:lnTo>
                    <a:lnTo>
                      <a:pt x="116" y="388"/>
                    </a:lnTo>
                    <a:lnTo>
                      <a:pt x="122" y="384"/>
                    </a:lnTo>
                    <a:lnTo>
                      <a:pt x="126" y="378"/>
                    </a:lnTo>
                    <a:lnTo>
                      <a:pt x="128" y="370"/>
                    </a:lnTo>
                    <a:lnTo>
                      <a:pt x="128" y="284"/>
                    </a:lnTo>
                    <a:lnTo>
                      <a:pt x="192" y="284"/>
                    </a:lnTo>
                    <a:lnTo>
                      <a:pt x="216" y="284"/>
                    </a:lnTo>
                    <a:lnTo>
                      <a:pt x="230" y="284"/>
                    </a:lnTo>
                    <a:lnTo>
                      <a:pt x="230" y="284"/>
                    </a:lnTo>
                    <a:lnTo>
                      <a:pt x="236" y="282"/>
                    </a:lnTo>
                    <a:lnTo>
                      <a:pt x="244" y="278"/>
                    </a:lnTo>
                    <a:lnTo>
                      <a:pt x="248" y="272"/>
                    </a:lnTo>
                    <a:lnTo>
                      <a:pt x="248" y="264"/>
                    </a:lnTo>
                    <a:lnTo>
                      <a:pt x="248" y="122"/>
                    </a:lnTo>
                    <a:lnTo>
                      <a:pt x="248" y="122"/>
                    </a:lnTo>
                    <a:lnTo>
                      <a:pt x="248" y="120"/>
                    </a:lnTo>
                    <a:lnTo>
                      <a:pt x="248" y="120"/>
                    </a:lnTo>
                    <a:close/>
                    <a:moveTo>
                      <a:pt x="28" y="202"/>
                    </a:moveTo>
                    <a:lnTo>
                      <a:pt x="28" y="202"/>
                    </a:lnTo>
                    <a:lnTo>
                      <a:pt x="30" y="206"/>
                    </a:lnTo>
                    <a:lnTo>
                      <a:pt x="36" y="208"/>
                    </a:lnTo>
                    <a:lnTo>
                      <a:pt x="36" y="208"/>
                    </a:lnTo>
                    <a:lnTo>
                      <a:pt x="38" y="208"/>
                    </a:lnTo>
                    <a:lnTo>
                      <a:pt x="38" y="208"/>
                    </a:lnTo>
                    <a:lnTo>
                      <a:pt x="42" y="206"/>
                    </a:lnTo>
                    <a:lnTo>
                      <a:pt x="44" y="204"/>
                    </a:lnTo>
                    <a:lnTo>
                      <a:pt x="44" y="200"/>
                    </a:lnTo>
                    <a:lnTo>
                      <a:pt x="44" y="196"/>
                    </a:lnTo>
                    <a:lnTo>
                      <a:pt x="18" y="122"/>
                    </a:lnTo>
                    <a:lnTo>
                      <a:pt x="18" y="122"/>
                    </a:lnTo>
                    <a:lnTo>
                      <a:pt x="16" y="118"/>
                    </a:lnTo>
                    <a:lnTo>
                      <a:pt x="14" y="116"/>
                    </a:lnTo>
                    <a:lnTo>
                      <a:pt x="10" y="116"/>
                    </a:lnTo>
                    <a:lnTo>
                      <a:pt x="8" y="116"/>
                    </a:lnTo>
                    <a:lnTo>
                      <a:pt x="8" y="116"/>
                    </a:lnTo>
                    <a:lnTo>
                      <a:pt x="4" y="118"/>
                    </a:lnTo>
                    <a:lnTo>
                      <a:pt x="2" y="120"/>
                    </a:lnTo>
                    <a:lnTo>
                      <a:pt x="2" y="124"/>
                    </a:lnTo>
                    <a:lnTo>
                      <a:pt x="2" y="126"/>
                    </a:lnTo>
                    <a:lnTo>
                      <a:pt x="28" y="20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72" name="Group 71"/>
          <p:cNvGrpSpPr/>
          <p:nvPr/>
        </p:nvGrpSpPr>
        <p:grpSpPr>
          <a:xfrm>
            <a:off x="7563882" y="3138526"/>
            <a:ext cx="1819656" cy="1417320"/>
            <a:chOff x="9651511" y="1489281"/>
            <a:chExt cx="1819656" cy="1417320"/>
          </a:xfrm>
        </p:grpSpPr>
        <p:sp>
          <p:nvSpPr>
            <p:cNvPr id="7" name="Rounded Rectangle 6">
              <a:hlinkClick r:id="rId8" action="ppaction://hlinksldjump"/>
            </p:cNvPr>
            <p:cNvSpPr/>
            <p:nvPr/>
          </p:nvSpPr>
          <p:spPr>
            <a:xfrm>
              <a:off x="9651511" y="1489281"/>
              <a:ext cx="1819656" cy="1417320"/>
            </a:xfrm>
            <a:prstGeom prst="roundRect">
              <a:avLst>
                <a:gd name="adj" fmla="val 10400"/>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Locating Patient Information</a:t>
              </a:r>
            </a:p>
          </p:txBody>
        </p:sp>
        <p:grpSp>
          <p:nvGrpSpPr>
            <p:cNvPr id="40" name="Group 39"/>
            <p:cNvGrpSpPr/>
            <p:nvPr/>
          </p:nvGrpSpPr>
          <p:grpSpPr>
            <a:xfrm>
              <a:off x="10193707" y="1603817"/>
              <a:ext cx="706483" cy="723031"/>
              <a:chOff x="4091659" y="3474401"/>
              <a:chExt cx="612000" cy="612000"/>
            </a:xfrm>
          </p:grpSpPr>
          <p:sp>
            <p:nvSpPr>
              <p:cNvPr id="41" name="Oval 40">
                <a:hlinkClick r:id="rId8" action="ppaction://hlinksldjump"/>
              </p:cNvPr>
              <p:cNvSpPr/>
              <p:nvPr/>
            </p:nvSpPr>
            <p:spPr bwMode="ltGray">
              <a:xfrm>
                <a:off x="4091659" y="3474401"/>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42" name="Freeform 4815">
                <a:hlinkClick r:id="rId8" action="ppaction://hlinksldjump"/>
              </p:cNvPr>
              <p:cNvSpPr>
                <a:spLocks noEditPoints="1"/>
              </p:cNvSpPr>
              <p:nvPr/>
            </p:nvSpPr>
            <p:spPr bwMode="auto">
              <a:xfrm>
                <a:off x="4169672" y="3568886"/>
                <a:ext cx="455975" cy="468232"/>
              </a:xfrm>
              <a:custGeom>
                <a:avLst/>
                <a:gdLst>
                  <a:gd name="T0" fmla="*/ 106 w 372"/>
                  <a:gd name="T1" fmla="*/ 158 h 382"/>
                  <a:gd name="T2" fmla="*/ 128 w 372"/>
                  <a:gd name="T3" fmla="*/ 126 h 382"/>
                  <a:gd name="T4" fmla="*/ 170 w 372"/>
                  <a:gd name="T5" fmla="*/ 150 h 382"/>
                  <a:gd name="T6" fmla="*/ 154 w 372"/>
                  <a:gd name="T7" fmla="*/ 158 h 382"/>
                  <a:gd name="T8" fmla="*/ 132 w 372"/>
                  <a:gd name="T9" fmla="*/ 146 h 382"/>
                  <a:gd name="T10" fmla="*/ 148 w 372"/>
                  <a:gd name="T11" fmla="*/ 166 h 382"/>
                  <a:gd name="T12" fmla="*/ 238 w 372"/>
                  <a:gd name="T13" fmla="*/ 202 h 382"/>
                  <a:gd name="T14" fmla="*/ 234 w 372"/>
                  <a:gd name="T15" fmla="*/ 192 h 382"/>
                  <a:gd name="T16" fmla="*/ 218 w 372"/>
                  <a:gd name="T17" fmla="*/ 206 h 382"/>
                  <a:gd name="T18" fmla="*/ 156 w 372"/>
                  <a:gd name="T19" fmla="*/ 238 h 382"/>
                  <a:gd name="T20" fmla="*/ 148 w 372"/>
                  <a:gd name="T21" fmla="*/ 268 h 382"/>
                  <a:gd name="T22" fmla="*/ 166 w 372"/>
                  <a:gd name="T23" fmla="*/ 256 h 382"/>
                  <a:gd name="T24" fmla="*/ 214 w 372"/>
                  <a:gd name="T25" fmla="*/ 236 h 382"/>
                  <a:gd name="T26" fmla="*/ 238 w 372"/>
                  <a:gd name="T27" fmla="*/ 202 h 382"/>
                  <a:gd name="T28" fmla="*/ 212 w 372"/>
                  <a:gd name="T29" fmla="*/ 40 h 382"/>
                  <a:gd name="T30" fmla="*/ 186 w 372"/>
                  <a:gd name="T31" fmla="*/ 0 h 382"/>
                  <a:gd name="T32" fmla="*/ 166 w 372"/>
                  <a:gd name="T33" fmla="*/ 48 h 382"/>
                  <a:gd name="T34" fmla="*/ 160 w 372"/>
                  <a:gd name="T35" fmla="*/ 114 h 382"/>
                  <a:gd name="T36" fmla="*/ 146 w 372"/>
                  <a:gd name="T37" fmla="*/ 66 h 382"/>
                  <a:gd name="T38" fmla="*/ 4 w 372"/>
                  <a:gd name="T39" fmla="*/ 38 h 382"/>
                  <a:gd name="T40" fmla="*/ 8 w 372"/>
                  <a:gd name="T41" fmla="*/ 66 h 382"/>
                  <a:gd name="T42" fmla="*/ 58 w 372"/>
                  <a:gd name="T43" fmla="*/ 94 h 382"/>
                  <a:gd name="T44" fmla="*/ 126 w 372"/>
                  <a:gd name="T45" fmla="*/ 114 h 382"/>
                  <a:gd name="T46" fmla="*/ 178 w 372"/>
                  <a:gd name="T47" fmla="*/ 146 h 382"/>
                  <a:gd name="T48" fmla="*/ 196 w 372"/>
                  <a:gd name="T49" fmla="*/ 140 h 382"/>
                  <a:gd name="T50" fmla="*/ 186 w 372"/>
                  <a:gd name="T51" fmla="*/ 68 h 382"/>
                  <a:gd name="T52" fmla="*/ 244 w 372"/>
                  <a:gd name="T53" fmla="*/ 38 h 382"/>
                  <a:gd name="T54" fmla="*/ 226 w 372"/>
                  <a:gd name="T55" fmla="*/ 66 h 382"/>
                  <a:gd name="T56" fmla="*/ 212 w 372"/>
                  <a:gd name="T57" fmla="*/ 114 h 382"/>
                  <a:gd name="T58" fmla="*/ 258 w 372"/>
                  <a:gd name="T59" fmla="*/ 102 h 382"/>
                  <a:gd name="T60" fmla="*/ 340 w 372"/>
                  <a:gd name="T61" fmla="*/ 76 h 382"/>
                  <a:gd name="T62" fmla="*/ 372 w 372"/>
                  <a:gd name="T63" fmla="*/ 44 h 382"/>
                  <a:gd name="T64" fmla="*/ 232 w 372"/>
                  <a:gd name="T65" fmla="*/ 126 h 382"/>
                  <a:gd name="T66" fmla="*/ 202 w 372"/>
                  <a:gd name="T67" fmla="*/ 154 h 382"/>
                  <a:gd name="T68" fmla="*/ 220 w 372"/>
                  <a:gd name="T69" fmla="*/ 156 h 382"/>
                  <a:gd name="T70" fmla="*/ 244 w 372"/>
                  <a:gd name="T71" fmla="*/ 148 h 382"/>
                  <a:gd name="T72" fmla="*/ 196 w 372"/>
                  <a:gd name="T73" fmla="*/ 170 h 382"/>
                  <a:gd name="T74" fmla="*/ 144 w 372"/>
                  <a:gd name="T75" fmla="*/ 186 h 382"/>
                  <a:gd name="T76" fmla="*/ 136 w 372"/>
                  <a:gd name="T77" fmla="*/ 218 h 382"/>
                  <a:gd name="T78" fmla="*/ 164 w 372"/>
                  <a:gd name="T79" fmla="*/ 216 h 382"/>
                  <a:gd name="T80" fmla="*/ 156 w 372"/>
                  <a:gd name="T81" fmla="*/ 202 h 382"/>
                  <a:gd name="T82" fmla="*/ 222 w 372"/>
                  <a:gd name="T83" fmla="*/ 186 h 382"/>
                  <a:gd name="T84" fmla="*/ 266 w 372"/>
                  <a:gd name="T85" fmla="*/ 150 h 382"/>
                  <a:gd name="T86" fmla="*/ 214 w 372"/>
                  <a:gd name="T87" fmla="*/ 286 h 382"/>
                  <a:gd name="T88" fmla="*/ 198 w 372"/>
                  <a:gd name="T89" fmla="*/ 298 h 382"/>
                  <a:gd name="T90" fmla="*/ 190 w 372"/>
                  <a:gd name="T91" fmla="*/ 310 h 382"/>
                  <a:gd name="T92" fmla="*/ 178 w 372"/>
                  <a:gd name="T93" fmla="*/ 380 h 382"/>
                  <a:gd name="T94" fmla="*/ 196 w 372"/>
                  <a:gd name="T95" fmla="*/ 372 h 382"/>
                  <a:gd name="T96" fmla="*/ 216 w 372"/>
                  <a:gd name="T97" fmla="*/ 306 h 382"/>
                  <a:gd name="T98" fmla="*/ 214 w 372"/>
                  <a:gd name="T99" fmla="*/ 286 h 382"/>
                  <a:gd name="T100" fmla="*/ 206 w 372"/>
                  <a:gd name="T101" fmla="*/ 258 h 382"/>
                  <a:gd name="T102" fmla="*/ 160 w 372"/>
                  <a:gd name="T103" fmla="*/ 284 h 382"/>
                  <a:gd name="T104" fmla="*/ 154 w 372"/>
                  <a:gd name="T105" fmla="*/ 300 h 382"/>
                  <a:gd name="T106" fmla="*/ 160 w 372"/>
                  <a:gd name="T107" fmla="*/ 316 h 382"/>
                  <a:gd name="T108" fmla="*/ 174 w 372"/>
                  <a:gd name="T109" fmla="*/ 316 h 382"/>
                  <a:gd name="T110" fmla="*/ 174 w 372"/>
                  <a:gd name="T111" fmla="*/ 298 h 382"/>
                  <a:gd name="T112" fmla="*/ 222 w 372"/>
                  <a:gd name="T113" fmla="*/ 268 h 382"/>
                  <a:gd name="T114" fmla="*/ 210 w 372"/>
                  <a:gd name="T115" fmla="*/ 2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2" h="382">
                    <a:moveTo>
                      <a:pt x="136" y="182"/>
                    </a:moveTo>
                    <a:lnTo>
                      <a:pt x="136" y="182"/>
                    </a:lnTo>
                    <a:lnTo>
                      <a:pt x="124" y="178"/>
                    </a:lnTo>
                    <a:lnTo>
                      <a:pt x="114" y="172"/>
                    </a:lnTo>
                    <a:lnTo>
                      <a:pt x="110" y="168"/>
                    </a:lnTo>
                    <a:lnTo>
                      <a:pt x="108" y="162"/>
                    </a:lnTo>
                    <a:lnTo>
                      <a:pt x="106" y="158"/>
                    </a:lnTo>
                    <a:lnTo>
                      <a:pt x="106" y="150"/>
                    </a:lnTo>
                    <a:lnTo>
                      <a:pt x="106" y="150"/>
                    </a:lnTo>
                    <a:lnTo>
                      <a:pt x="108" y="142"/>
                    </a:lnTo>
                    <a:lnTo>
                      <a:pt x="114" y="136"/>
                    </a:lnTo>
                    <a:lnTo>
                      <a:pt x="120" y="130"/>
                    </a:lnTo>
                    <a:lnTo>
                      <a:pt x="128" y="126"/>
                    </a:lnTo>
                    <a:lnTo>
                      <a:pt x="128" y="126"/>
                    </a:lnTo>
                    <a:lnTo>
                      <a:pt x="140" y="126"/>
                    </a:lnTo>
                    <a:lnTo>
                      <a:pt x="150" y="130"/>
                    </a:lnTo>
                    <a:lnTo>
                      <a:pt x="160" y="136"/>
                    </a:lnTo>
                    <a:lnTo>
                      <a:pt x="166" y="140"/>
                    </a:lnTo>
                    <a:lnTo>
                      <a:pt x="170" y="146"/>
                    </a:lnTo>
                    <a:lnTo>
                      <a:pt x="170" y="146"/>
                    </a:lnTo>
                    <a:lnTo>
                      <a:pt x="170" y="150"/>
                    </a:lnTo>
                    <a:lnTo>
                      <a:pt x="170" y="154"/>
                    </a:lnTo>
                    <a:lnTo>
                      <a:pt x="168" y="158"/>
                    </a:lnTo>
                    <a:lnTo>
                      <a:pt x="166" y="160"/>
                    </a:lnTo>
                    <a:lnTo>
                      <a:pt x="166" y="160"/>
                    </a:lnTo>
                    <a:lnTo>
                      <a:pt x="162" y="162"/>
                    </a:lnTo>
                    <a:lnTo>
                      <a:pt x="158" y="160"/>
                    </a:lnTo>
                    <a:lnTo>
                      <a:pt x="154" y="158"/>
                    </a:lnTo>
                    <a:lnTo>
                      <a:pt x="152" y="156"/>
                    </a:lnTo>
                    <a:lnTo>
                      <a:pt x="152" y="156"/>
                    </a:lnTo>
                    <a:lnTo>
                      <a:pt x="148" y="150"/>
                    </a:lnTo>
                    <a:lnTo>
                      <a:pt x="142" y="148"/>
                    </a:lnTo>
                    <a:lnTo>
                      <a:pt x="138" y="146"/>
                    </a:lnTo>
                    <a:lnTo>
                      <a:pt x="132" y="146"/>
                    </a:lnTo>
                    <a:lnTo>
                      <a:pt x="132" y="146"/>
                    </a:lnTo>
                    <a:lnTo>
                      <a:pt x="128" y="148"/>
                    </a:lnTo>
                    <a:lnTo>
                      <a:pt x="126" y="152"/>
                    </a:lnTo>
                    <a:lnTo>
                      <a:pt x="126" y="152"/>
                    </a:lnTo>
                    <a:lnTo>
                      <a:pt x="128" y="156"/>
                    </a:lnTo>
                    <a:lnTo>
                      <a:pt x="130" y="158"/>
                    </a:lnTo>
                    <a:lnTo>
                      <a:pt x="136" y="162"/>
                    </a:lnTo>
                    <a:lnTo>
                      <a:pt x="148" y="166"/>
                    </a:lnTo>
                    <a:lnTo>
                      <a:pt x="162" y="168"/>
                    </a:lnTo>
                    <a:lnTo>
                      <a:pt x="162" y="168"/>
                    </a:lnTo>
                    <a:lnTo>
                      <a:pt x="146" y="174"/>
                    </a:lnTo>
                    <a:lnTo>
                      <a:pt x="136" y="182"/>
                    </a:lnTo>
                    <a:lnTo>
                      <a:pt x="136" y="182"/>
                    </a:lnTo>
                    <a:close/>
                    <a:moveTo>
                      <a:pt x="238" y="202"/>
                    </a:moveTo>
                    <a:lnTo>
                      <a:pt x="238" y="202"/>
                    </a:lnTo>
                    <a:lnTo>
                      <a:pt x="238" y="202"/>
                    </a:lnTo>
                    <a:lnTo>
                      <a:pt x="238" y="202"/>
                    </a:lnTo>
                    <a:lnTo>
                      <a:pt x="238" y="202"/>
                    </a:lnTo>
                    <a:lnTo>
                      <a:pt x="238" y="202"/>
                    </a:lnTo>
                    <a:lnTo>
                      <a:pt x="238" y="202"/>
                    </a:lnTo>
                    <a:lnTo>
                      <a:pt x="238" y="198"/>
                    </a:lnTo>
                    <a:lnTo>
                      <a:pt x="234" y="192"/>
                    </a:lnTo>
                    <a:lnTo>
                      <a:pt x="234" y="192"/>
                    </a:lnTo>
                    <a:lnTo>
                      <a:pt x="208" y="196"/>
                    </a:lnTo>
                    <a:lnTo>
                      <a:pt x="208" y="196"/>
                    </a:lnTo>
                    <a:lnTo>
                      <a:pt x="216" y="202"/>
                    </a:lnTo>
                    <a:lnTo>
                      <a:pt x="218" y="206"/>
                    </a:lnTo>
                    <a:lnTo>
                      <a:pt x="218" y="206"/>
                    </a:lnTo>
                    <a:lnTo>
                      <a:pt x="218" y="206"/>
                    </a:lnTo>
                    <a:lnTo>
                      <a:pt x="218" y="210"/>
                    </a:lnTo>
                    <a:lnTo>
                      <a:pt x="212" y="214"/>
                    </a:lnTo>
                    <a:lnTo>
                      <a:pt x="202" y="220"/>
                    </a:lnTo>
                    <a:lnTo>
                      <a:pt x="188" y="224"/>
                    </a:lnTo>
                    <a:lnTo>
                      <a:pt x="188" y="224"/>
                    </a:lnTo>
                    <a:lnTo>
                      <a:pt x="168" y="230"/>
                    </a:lnTo>
                    <a:lnTo>
                      <a:pt x="156" y="238"/>
                    </a:lnTo>
                    <a:lnTo>
                      <a:pt x="150" y="242"/>
                    </a:lnTo>
                    <a:lnTo>
                      <a:pt x="148" y="246"/>
                    </a:lnTo>
                    <a:lnTo>
                      <a:pt x="146" y="252"/>
                    </a:lnTo>
                    <a:lnTo>
                      <a:pt x="146" y="258"/>
                    </a:lnTo>
                    <a:lnTo>
                      <a:pt x="146" y="258"/>
                    </a:lnTo>
                    <a:lnTo>
                      <a:pt x="146" y="262"/>
                    </a:lnTo>
                    <a:lnTo>
                      <a:pt x="148" y="268"/>
                    </a:lnTo>
                    <a:lnTo>
                      <a:pt x="156" y="276"/>
                    </a:lnTo>
                    <a:lnTo>
                      <a:pt x="156" y="276"/>
                    </a:lnTo>
                    <a:lnTo>
                      <a:pt x="164" y="270"/>
                    </a:lnTo>
                    <a:lnTo>
                      <a:pt x="174" y="264"/>
                    </a:lnTo>
                    <a:lnTo>
                      <a:pt x="174" y="264"/>
                    </a:lnTo>
                    <a:lnTo>
                      <a:pt x="168" y="260"/>
                    </a:lnTo>
                    <a:lnTo>
                      <a:pt x="166" y="256"/>
                    </a:lnTo>
                    <a:lnTo>
                      <a:pt x="166" y="256"/>
                    </a:lnTo>
                    <a:lnTo>
                      <a:pt x="166" y="254"/>
                    </a:lnTo>
                    <a:lnTo>
                      <a:pt x="170" y="252"/>
                    </a:lnTo>
                    <a:lnTo>
                      <a:pt x="178" y="248"/>
                    </a:lnTo>
                    <a:lnTo>
                      <a:pt x="192" y="244"/>
                    </a:lnTo>
                    <a:lnTo>
                      <a:pt x="192" y="244"/>
                    </a:lnTo>
                    <a:lnTo>
                      <a:pt x="214" y="236"/>
                    </a:lnTo>
                    <a:lnTo>
                      <a:pt x="222" y="232"/>
                    </a:lnTo>
                    <a:lnTo>
                      <a:pt x="228" y="226"/>
                    </a:lnTo>
                    <a:lnTo>
                      <a:pt x="234" y="222"/>
                    </a:lnTo>
                    <a:lnTo>
                      <a:pt x="238" y="216"/>
                    </a:lnTo>
                    <a:lnTo>
                      <a:pt x="238" y="208"/>
                    </a:lnTo>
                    <a:lnTo>
                      <a:pt x="238" y="202"/>
                    </a:lnTo>
                    <a:lnTo>
                      <a:pt x="238" y="202"/>
                    </a:lnTo>
                    <a:lnTo>
                      <a:pt x="238" y="202"/>
                    </a:lnTo>
                    <a:lnTo>
                      <a:pt x="238" y="202"/>
                    </a:lnTo>
                    <a:close/>
                    <a:moveTo>
                      <a:pt x="186" y="58"/>
                    </a:moveTo>
                    <a:lnTo>
                      <a:pt x="186" y="58"/>
                    </a:lnTo>
                    <a:lnTo>
                      <a:pt x="198" y="54"/>
                    </a:lnTo>
                    <a:lnTo>
                      <a:pt x="206" y="48"/>
                    </a:lnTo>
                    <a:lnTo>
                      <a:pt x="212" y="40"/>
                    </a:lnTo>
                    <a:lnTo>
                      <a:pt x="214" y="28"/>
                    </a:lnTo>
                    <a:lnTo>
                      <a:pt x="214" y="28"/>
                    </a:lnTo>
                    <a:lnTo>
                      <a:pt x="212" y="18"/>
                    </a:lnTo>
                    <a:lnTo>
                      <a:pt x="206" y="8"/>
                    </a:lnTo>
                    <a:lnTo>
                      <a:pt x="198" y="2"/>
                    </a:lnTo>
                    <a:lnTo>
                      <a:pt x="186" y="0"/>
                    </a:lnTo>
                    <a:lnTo>
                      <a:pt x="186" y="0"/>
                    </a:lnTo>
                    <a:lnTo>
                      <a:pt x="174" y="2"/>
                    </a:lnTo>
                    <a:lnTo>
                      <a:pt x="166" y="8"/>
                    </a:lnTo>
                    <a:lnTo>
                      <a:pt x="160" y="18"/>
                    </a:lnTo>
                    <a:lnTo>
                      <a:pt x="158" y="28"/>
                    </a:lnTo>
                    <a:lnTo>
                      <a:pt x="158" y="28"/>
                    </a:lnTo>
                    <a:lnTo>
                      <a:pt x="160" y="40"/>
                    </a:lnTo>
                    <a:lnTo>
                      <a:pt x="166" y="48"/>
                    </a:lnTo>
                    <a:lnTo>
                      <a:pt x="174" y="54"/>
                    </a:lnTo>
                    <a:lnTo>
                      <a:pt x="186" y="58"/>
                    </a:lnTo>
                    <a:lnTo>
                      <a:pt x="186" y="58"/>
                    </a:lnTo>
                    <a:close/>
                    <a:moveTo>
                      <a:pt x="134" y="116"/>
                    </a:moveTo>
                    <a:lnTo>
                      <a:pt x="156" y="116"/>
                    </a:lnTo>
                    <a:lnTo>
                      <a:pt x="156" y="116"/>
                    </a:lnTo>
                    <a:lnTo>
                      <a:pt x="160" y="114"/>
                    </a:lnTo>
                    <a:lnTo>
                      <a:pt x="162" y="112"/>
                    </a:lnTo>
                    <a:lnTo>
                      <a:pt x="162" y="72"/>
                    </a:lnTo>
                    <a:lnTo>
                      <a:pt x="162" y="72"/>
                    </a:lnTo>
                    <a:lnTo>
                      <a:pt x="160" y="70"/>
                    </a:lnTo>
                    <a:lnTo>
                      <a:pt x="156" y="68"/>
                    </a:lnTo>
                    <a:lnTo>
                      <a:pt x="156" y="68"/>
                    </a:lnTo>
                    <a:lnTo>
                      <a:pt x="146" y="66"/>
                    </a:lnTo>
                    <a:lnTo>
                      <a:pt x="140" y="60"/>
                    </a:lnTo>
                    <a:lnTo>
                      <a:pt x="134" y="54"/>
                    </a:lnTo>
                    <a:lnTo>
                      <a:pt x="132" y="44"/>
                    </a:lnTo>
                    <a:lnTo>
                      <a:pt x="132" y="44"/>
                    </a:lnTo>
                    <a:lnTo>
                      <a:pt x="130" y="40"/>
                    </a:lnTo>
                    <a:lnTo>
                      <a:pt x="128" y="38"/>
                    </a:lnTo>
                    <a:lnTo>
                      <a:pt x="4" y="38"/>
                    </a:lnTo>
                    <a:lnTo>
                      <a:pt x="4" y="38"/>
                    </a:lnTo>
                    <a:lnTo>
                      <a:pt x="2" y="40"/>
                    </a:lnTo>
                    <a:lnTo>
                      <a:pt x="0" y="44"/>
                    </a:lnTo>
                    <a:lnTo>
                      <a:pt x="0" y="44"/>
                    </a:lnTo>
                    <a:lnTo>
                      <a:pt x="0" y="50"/>
                    </a:lnTo>
                    <a:lnTo>
                      <a:pt x="2" y="56"/>
                    </a:lnTo>
                    <a:lnTo>
                      <a:pt x="8" y="66"/>
                    </a:lnTo>
                    <a:lnTo>
                      <a:pt x="18" y="72"/>
                    </a:lnTo>
                    <a:lnTo>
                      <a:pt x="24" y="74"/>
                    </a:lnTo>
                    <a:lnTo>
                      <a:pt x="32" y="76"/>
                    </a:lnTo>
                    <a:lnTo>
                      <a:pt x="48" y="76"/>
                    </a:lnTo>
                    <a:lnTo>
                      <a:pt x="48" y="76"/>
                    </a:lnTo>
                    <a:lnTo>
                      <a:pt x="52" y="86"/>
                    </a:lnTo>
                    <a:lnTo>
                      <a:pt x="58" y="94"/>
                    </a:lnTo>
                    <a:lnTo>
                      <a:pt x="68" y="100"/>
                    </a:lnTo>
                    <a:lnTo>
                      <a:pt x="80" y="102"/>
                    </a:lnTo>
                    <a:lnTo>
                      <a:pt x="114" y="102"/>
                    </a:lnTo>
                    <a:lnTo>
                      <a:pt x="114" y="102"/>
                    </a:lnTo>
                    <a:lnTo>
                      <a:pt x="116" y="108"/>
                    </a:lnTo>
                    <a:lnTo>
                      <a:pt x="122" y="112"/>
                    </a:lnTo>
                    <a:lnTo>
                      <a:pt x="126" y="114"/>
                    </a:lnTo>
                    <a:lnTo>
                      <a:pt x="134" y="116"/>
                    </a:lnTo>
                    <a:lnTo>
                      <a:pt x="134" y="116"/>
                    </a:lnTo>
                    <a:close/>
                    <a:moveTo>
                      <a:pt x="176" y="78"/>
                    </a:moveTo>
                    <a:lnTo>
                      <a:pt x="176" y="140"/>
                    </a:lnTo>
                    <a:lnTo>
                      <a:pt x="176" y="140"/>
                    </a:lnTo>
                    <a:lnTo>
                      <a:pt x="176" y="144"/>
                    </a:lnTo>
                    <a:lnTo>
                      <a:pt x="178" y="146"/>
                    </a:lnTo>
                    <a:lnTo>
                      <a:pt x="182" y="148"/>
                    </a:lnTo>
                    <a:lnTo>
                      <a:pt x="186" y="150"/>
                    </a:lnTo>
                    <a:lnTo>
                      <a:pt x="186" y="150"/>
                    </a:lnTo>
                    <a:lnTo>
                      <a:pt x="190" y="148"/>
                    </a:lnTo>
                    <a:lnTo>
                      <a:pt x="194" y="146"/>
                    </a:lnTo>
                    <a:lnTo>
                      <a:pt x="196" y="144"/>
                    </a:lnTo>
                    <a:lnTo>
                      <a:pt x="196" y="140"/>
                    </a:lnTo>
                    <a:lnTo>
                      <a:pt x="196" y="78"/>
                    </a:lnTo>
                    <a:lnTo>
                      <a:pt x="196" y="78"/>
                    </a:lnTo>
                    <a:lnTo>
                      <a:pt x="196" y="74"/>
                    </a:lnTo>
                    <a:lnTo>
                      <a:pt x="194" y="70"/>
                    </a:lnTo>
                    <a:lnTo>
                      <a:pt x="190" y="68"/>
                    </a:lnTo>
                    <a:lnTo>
                      <a:pt x="186" y="68"/>
                    </a:lnTo>
                    <a:lnTo>
                      <a:pt x="186" y="68"/>
                    </a:lnTo>
                    <a:lnTo>
                      <a:pt x="182" y="68"/>
                    </a:lnTo>
                    <a:lnTo>
                      <a:pt x="178" y="70"/>
                    </a:lnTo>
                    <a:lnTo>
                      <a:pt x="176" y="74"/>
                    </a:lnTo>
                    <a:lnTo>
                      <a:pt x="176" y="78"/>
                    </a:lnTo>
                    <a:lnTo>
                      <a:pt x="176" y="78"/>
                    </a:lnTo>
                    <a:close/>
                    <a:moveTo>
                      <a:pt x="368" y="38"/>
                    </a:moveTo>
                    <a:lnTo>
                      <a:pt x="244" y="38"/>
                    </a:lnTo>
                    <a:lnTo>
                      <a:pt x="244" y="38"/>
                    </a:lnTo>
                    <a:lnTo>
                      <a:pt x="242" y="40"/>
                    </a:lnTo>
                    <a:lnTo>
                      <a:pt x="240" y="44"/>
                    </a:lnTo>
                    <a:lnTo>
                      <a:pt x="240" y="44"/>
                    </a:lnTo>
                    <a:lnTo>
                      <a:pt x="238" y="54"/>
                    </a:lnTo>
                    <a:lnTo>
                      <a:pt x="232" y="60"/>
                    </a:lnTo>
                    <a:lnTo>
                      <a:pt x="226" y="66"/>
                    </a:lnTo>
                    <a:lnTo>
                      <a:pt x="216" y="68"/>
                    </a:lnTo>
                    <a:lnTo>
                      <a:pt x="216" y="68"/>
                    </a:lnTo>
                    <a:lnTo>
                      <a:pt x="212" y="70"/>
                    </a:lnTo>
                    <a:lnTo>
                      <a:pt x="210" y="72"/>
                    </a:lnTo>
                    <a:lnTo>
                      <a:pt x="210" y="112"/>
                    </a:lnTo>
                    <a:lnTo>
                      <a:pt x="210" y="112"/>
                    </a:lnTo>
                    <a:lnTo>
                      <a:pt x="212" y="114"/>
                    </a:lnTo>
                    <a:lnTo>
                      <a:pt x="216" y="116"/>
                    </a:lnTo>
                    <a:lnTo>
                      <a:pt x="238" y="116"/>
                    </a:lnTo>
                    <a:lnTo>
                      <a:pt x="238" y="116"/>
                    </a:lnTo>
                    <a:lnTo>
                      <a:pt x="246" y="114"/>
                    </a:lnTo>
                    <a:lnTo>
                      <a:pt x="250" y="112"/>
                    </a:lnTo>
                    <a:lnTo>
                      <a:pt x="256" y="108"/>
                    </a:lnTo>
                    <a:lnTo>
                      <a:pt x="258" y="102"/>
                    </a:lnTo>
                    <a:lnTo>
                      <a:pt x="292" y="102"/>
                    </a:lnTo>
                    <a:lnTo>
                      <a:pt x="292" y="102"/>
                    </a:lnTo>
                    <a:lnTo>
                      <a:pt x="304" y="100"/>
                    </a:lnTo>
                    <a:lnTo>
                      <a:pt x="314" y="94"/>
                    </a:lnTo>
                    <a:lnTo>
                      <a:pt x="320" y="86"/>
                    </a:lnTo>
                    <a:lnTo>
                      <a:pt x="324" y="76"/>
                    </a:lnTo>
                    <a:lnTo>
                      <a:pt x="340" y="76"/>
                    </a:lnTo>
                    <a:lnTo>
                      <a:pt x="340" y="76"/>
                    </a:lnTo>
                    <a:lnTo>
                      <a:pt x="348" y="74"/>
                    </a:lnTo>
                    <a:lnTo>
                      <a:pt x="354" y="72"/>
                    </a:lnTo>
                    <a:lnTo>
                      <a:pt x="364" y="66"/>
                    </a:lnTo>
                    <a:lnTo>
                      <a:pt x="370" y="56"/>
                    </a:lnTo>
                    <a:lnTo>
                      <a:pt x="372" y="50"/>
                    </a:lnTo>
                    <a:lnTo>
                      <a:pt x="372" y="44"/>
                    </a:lnTo>
                    <a:lnTo>
                      <a:pt x="372" y="44"/>
                    </a:lnTo>
                    <a:lnTo>
                      <a:pt x="370" y="40"/>
                    </a:lnTo>
                    <a:lnTo>
                      <a:pt x="368" y="38"/>
                    </a:lnTo>
                    <a:lnTo>
                      <a:pt x="368" y="38"/>
                    </a:lnTo>
                    <a:close/>
                    <a:moveTo>
                      <a:pt x="244" y="126"/>
                    </a:moveTo>
                    <a:lnTo>
                      <a:pt x="244" y="126"/>
                    </a:lnTo>
                    <a:lnTo>
                      <a:pt x="232" y="126"/>
                    </a:lnTo>
                    <a:lnTo>
                      <a:pt x="222" y="130"/>
                    </a:lnTo>
                    <a:lnTo>
                      <a:pt x="212" y="136"/>
                    </a:lnTo>
                    <a:lnTo>
                      <a:pt x="206" y="140"/>
                    </a:lnTo>
                    <a:lnTo>
                      <a:pt x="202" y="146"/>
                    </a:lnTo>
                    <a:lnTo>
                      <a:pt x="202" y="146"/>
                    </a:lnTo>
                    <a:lnTo>
                      <a:pt x="202" y="150"/>
                    </a:lnTo>
                    <a:lnTo>
                      <a:pt x="202" y="154"/>
                    </a:lnTo>
                    <a:lnTo>
                      <a:pt x="204" y="158"/>
                    </a:lnTo>
                    <a:lnTo>
                      <a:pt x="206" y="160"/>
                    </a:lnTo>
                    <a:lnTo>
                      <a:pt x="206" y="160"/>
                    </a:lnTo>
                    <a:lnTo>
                      <a:pt x="210" y="162"/>
                    </a:lnTo>
                    <a:lnTo>
                      <a:pt x="214" y="160"/>
                    </a:lnTo>
                    <a:lnTo>
                      <a:pt x="218" y="158"/>
                    </a:lnTo>
                    <a:lnTo>
                      <a:pt x="220" y="156"/>
                    </a:lnTo>
                    <a:lnTo>
                      <a:pt x="220" y="156"/>
                    </a:lnTo>
                    <a:lnTo>
                      <a:pt x="224" y="150"/>
                    </a:lnTo>
                    <a:lnTo>
                      <a:pt x="230" y="148"/>
                    </a:lnTo>
                    <a:lnTo>
                      <a:pt x="234" y="146"/>
                    </a:lnTo>
                    <a:lnTo>
                      <a:pt x="240" y="146"/>
                    </a:lnTo>
                    <a:lnTo>
                      <a:pt x="240" y="146"/>
                    </a:lnTo>
                    <a:lnTo>
                      <a:pt x="244" y="148"/>
                    </a:lnTo>
                    <a:lnTo>
                      <a:pt x="246" y="152"/>
                    </a:lnTo>
                    <a:lnTo>
                      <a:pt x="246" y="152"/>
                    </a:lnTo>
                    <a:lnTo>
                      <a:pt x="244" y="156"/>
                    </a:lnTo>
                    <a:lnTo>
                      <a:pt x="242" y="160"/>
                    </a:lnTo>
                    <a:lnTo>
                      <a:pt x="230" y="164"/>
                    </a:lnTo>
                    <a:lnTo>
                      <a:pt x="214" y="168"/>
                    </a:lnTo>
                    <a:lnTo>
                      <a:pt x="196" y="170"/>
                    </a:lnTo>
                    <a:lnTo>
                      <a:pt x="196" y="170"/>
                    </a:lnTo>
                    <a:lnTo>
                      <a:pt x="184" y="172"/>
                    </a:lnTo>
                    <a:lnTo>
                      <a:pt x="184" y="172"/>
                    </a:lnTo>
                    <a:lnTo>
                      <a:pt x="170" y="174"/>
                    </a:lnTo>
                    <a:lnTo>
                      <a:pt x="160" y="178"/>
                    </a:lnTo>
                    <a:lnTo>
                      <a:pt x="150" y="182"/>
                    </a:lnTo>
                    <a:lnTo>
                      <a:pt x="144" y="186"/>
                    </a:lnTo>
                    <a:lnTo>
                      <a:pt x="140" y="190"/>
                    </a:lnTo>
                    <a:lnTo>
                      <a:pt x="136" y="194"/>
                    </a:lnTo>
                    <a:lnTo>
                      <a:pt x="134" y="202"/>
                    </a:lnTo>
                    <a:lnTo>
                      <a:pt x="134" y="202"/>
                    </a:lnTo>
                    <a:lnTo>
                      <a:pt x="134" y="202"/>
                    </a:lnTo>
                    <a:lnTo>
                      <a:pt x="134" y="210"/>
                    </a:lnTo>
                    <a:lnTo>
                      <a:pt x="136" y="218"/>
                    </a:lnTo>
                    <a:lnTo>
                      <a:pt x="142" y="226"/>
                    </a:lnTo>
                    <a:lnTo>
                      <a:pt x="150" y="232"/>
                    </a:lnTo>
                    <a:lnTo>
                      <a:pt x="150" y="232"/>
                    </a:lnTo>
                    <a:lnTo>
                      <a:pt x="160" y="226"/>
                    </a:lnTo>
                    <a:lnTo>
                      <a:pt x="172" y="220"/>
                    </a:lnTo>
                    <a:lnTo>
                      <a:pt x="172" y="220"/>
                    </a:lnTo>
                    <a:lnTo>
                      <a:pt x="164" y="216"/>
                    </a:lnTo>
                    <a:lnTo>
                      <a:pt x="158" y="212"/>
                    </a:lnTo>
                    <a:lnTo>
                      <a:pt x="154" y="208"/>
                    </a:lnTo>
                    <a:lnTo>
                      <a:pt x="154" y="206"/>
                    </a:lnTo>
                    <a:lnTo>
                      <a:pt x="154" y="206"/>
                    </a:lnTo>
                    <a:lnTo>
                      <a:pt x="154" y="206"/>
                    </a:lnTo>
                    <a:lnTo>
                      <a:pt x="154" y="206"/>
                    </a:lnTo>
                    <a:lnTo>
                      <a:pt x="156" y="202"/>
                    </a:lnTo>
                    <a:lnTo>
                      <a:pt x="162" y="198"/>
                    </a:lnTo>
                    <a:lnTo>
                      <a:pt x="172" y="194"/>
                    </a:lnTo>
                    <a:lnTo>
                      <a:pt x="188" y="192"/>
                    </a:lnTo>
                    <a:lnTo>
                      <a:pt x="188" y="192"/>
                    </a:lnTo>
                    <a:lnTo>
                      <a:pt x="200" y="190"/>
                    </a:lnTo>
                    <a:lnTo>
                      <a:pt x="200" y="190"/>
                    </a:lnTo>
                    <a:lnTo>
                      <a:pt x="222" y="186"/>
                    </a:lnTo>
                    <a:lnTo>
                      <a:pt x="234" y="184"/>
                    </a:lnTo>
                    <a:lnTo>
                      <a:pt x="244" y="180"/>
                    </a:lnTo>
                    <a:lnTo>
                      <a:pt x="254" y="176"/>
                    </a:lnTo>
                    <a:lnTo>
                      <a:pt x="260" y="170"/>
                    </a:lnTo>
                    <a:lnTo>
                      <a:pt x="264" y="162"/>
                    </a:lnTo>
                    <a:lnTo>
                      <a:pt x="266" y="150"/>
                    </a:lnTo>
                    <a:lnTo>
                      <a:pt x="266" y="150"/>
                    </a:lnTo>
                    <a:lnTo>
                      <a:pt x="264" y="142"/>
                    </a:lnTo>
                    <a:lnTo>
                      <a:pt x="258" y="136"/>
                    </a:lnTo>
                    <a:lnTo>
                      <a:pt x="252" y="130"/>
                    </a:lnTo>
                    <a:lnTo>
                      <a:pt x="244" y="126"/>
                    </a:lnTo>
                    <a:lnTo>
                      <a:pt x="244" y="126"/>
                    </a:lnTo>
                    <a:close/>
                    <a:moveTo>
                      <a:pt x="214" y="286"/>
                    </a:moveTo>
                    <a:lnTo>
                      <a:pt x="214" y="286"/>
                    </a:lnTo>
                    <a:lnTo>
                      <a:pt x="212" y="288"/>
                    </a:lnTo>
                    <a:lnTo>
                      <a:pt x="210" y="290"/>
                    </a:lnTo>
                    <a:lnTo>
                      <a:pt x="210" y="290"/>
                    </a:lnTo>
                    <a:lnTo>
                      <a:pt x="196" y="296"/>
                    </a:lnTo>
                    <a:lnTo>
                      <a:pt x="196" y="296"/>
                    </a:lnTo>
                    <a:lnTo>
                      <a:pt x="198" y="298"/>
                    </a:lnTo>
                    <a:lnTo>
                      <a:pt x="198" y="298"/>
                    </a:lnTo>
                    <a:lnTo>
                      <a:pt x="198" y="300"/>
                    </a:lnTo>
                    <a:lnTo>
                      <a:pt x="198" y="300"/>
                    </a:lnTo>
                    <a:lnTo>
                      <a:pt x="198" y="300"/>
                    </a:lnTo>
                    <a:lnTo>
                      <a:pt x="198" y="300"/>
                    </a:lnTo>
                    <a:lnTo>
                      <a:pt x="194" y="306"/>
                    </a:lnTo>
                    <a:lnTo>
                      <a:pt x="190" y="310"/>
                    </a:lnTo>
                    <a:lnTo>
                      <a:pt x="190" y="310"/>
                    </a:lnTo>
                    <a:lnTo>
                      <a:pt x="182" y="318"/>
                    </a:lnTo>
                    <a:lnTo>
                      <a:pt x="178" y="330"/>
                    </a:lnTo>
                    <a:lnTo>
                      <a:pt x="176" y="346"/>
                    </a:lnTo>
                    <a:lnTo>
                      <a:pt x="176" y="372"/>
                    </a:lnTo>
                    <a:lnTo>
                      <a:pt x="176" y="372"/>
                    </a:lnTo>
                    <a:lnTo>
                      <a:pt x="176" y="376"/>
                    </a:lnTo>
                    <a:lnTo>
                      <a:pt x="178" y="380"/>
                    </a:lnTo>
                    <a:lnTo>
                      <a:pt x="182" y="382"/>
                    </a:lnTo>
                    <a:lnTo>
                      <a:pt x="186" y="382"/>
                    </a:lnTo>
                    <a:lnTo>
                      <a:pt x="186" y="382"/>
                    </a:lnTo>
                    <a:lnTo>
                      <a:pt x="190" y="382"/>
                    </a:lnTo>
                    <a:lnTo>
                      <a:pt x="194" y="380"/>
                    </a:lnTo>
                    <a:lnTo>
                      <a:pt x="196" y="376"/>
                    </a:lnTo>
                    <a:lnTo>
                      <a:pt x="196" y="372"/>
                    </a:lnTo>
                    <a:lnTo>
                      <a:pt x="196" y="372"/>
                    </a:lnTo>
                    <a:lnTo>
                      <a:pt x="196" y="336"/>
                    </a:lnTo>
                    <a:lnTo>
                      <a:pt x="200" y="330"/>
                    </a:lnTo>
                    <a:lnTo>
                      <a:pt x="204" y="324"/>
                    </a:lnTo>
                    <a:lnTo>
                      <a:pt x="204" y="324"/>
                    </a:lnTo>
                    <a:lnTo>
                      <a:pt x="212" y="316"/>
                    </a:lnTo>
                    <a:lnTo>
                      <a:pt x="216" y="306"/>
                    </a:lnTo>
                    <a:lnTo>
                      <a:pt x="216" y="306"/>
                    </a:lnTo>
                    <a:lnTo>
                      <a:pt x="216" y="302"/>
                    </a:lnTo>
                    <a:lnTo>
                      <a:pt x="216" y="302"/>
                    </a:lnTo>
                    <a:lnTo>
                      <a:pt x="218" y="300"/>
                    </a:lnTo>
                    <a:lnTo>
                      <a:pt x="218" y="300"/>
                    </a:lnTo>
                    <a:lnTo>
                      <a:pt x="216" y="294"/>
                    </a:lnTo>
                    <a:lnTo>
                      <a:pt x="214" y="286"/>
                    </a:lnTo>
                    <a:lnTo>
                      <a:pt x="214" y="286"/>
                    </a:lnTo>
                    <a:close/>
                    <a:moveTo>
                      <a:pt x="198" y="250"/>
                    </a:moveTo>
                    <a:lnTo>
                      <a:pt x="198" y="250"/>
                    </a:lnTo>
                    <a:lnTo>
                      <a:pt x="206" y="254"/>
                    </a:lnTo>
                    <a:lnTo>
                      <a:pt x="206" y="256"/>
                    </a:lnTo>
                    <a:lnTo>
                      <a:pt x="206" y="256"/>
                    </a:lnTo>
                    <a:lnTo>
                      <a:pt x="206" y="258"/>
                    </a:lnTo>
                    <a:lnTo>
                      <a:pt x="200" y="262"/>
                    </a:lnTo>
                    <a:lnTo>
                      <a:pt x="194" y="266"/>
                    </a:lnTo>
                    <a:lnTo>
                      <a:pt x="184" y="270"/>
                    </a:lnTo>
                    <a:lnTo>
                      <a:pt x="184" y="270"/>
                    </a:lnTo>
                    <a:lnTo>
                      <a:pt x="174" y="272"/>
                    </a:lnTo>
                    <a:lnTo>
                      <a:pt x="168" y="276"/>
                    </a:lnTo>
                    <a:lnTo>
                      <a:pt x="160" y="284"/>
                    </a:lnTo>
                    <a:lnTo>
                      <a:pt x="156" y="292"/>
                    </a:lnTo>
                    <a:lnTo>
                      <a:pt x="154" y="300"/>
                    </a:lnTo>
                    <a:lnTo>
                      <a:pt x="154" y="300"/>
                    </a:lnTo>
                    <a:lnTo>
                      <a:pt x="154" y="300"/>
                    </a:lnTo>
                    <a:lnTo>
                      <a:pt x="154" y="300"/>
                    </a:lnTo>
                    <a:lnTo>
                      <a:pt x="154" y="300"/>
                    </a:lnTo>
                    <a:lnTo>
                      <a:pt x="154" y="300"/>
                    </a:lnTo>
                    <a:lnTo>
                      <a:pt x="154" y="300"/>
                    </a:lnTo>
                    <a:lnTo>
                      <a:pt x="154" y="300"/>
                    </a:lnTo>
                    <a:lnTo>
                      <a:pt x="154" y="300"/>
                    </a:lnTo>
                    <a:lnTo>
                      <a:pt x="156" y="308"/>
                    </a:lnTo>
                    <a:lnTo>
                      <a:pt x="160" y="314"/>
                    </a:lnTo>
                    <a:lnTo>
                      <a:pt x="160" y="314"/>
                    </a:lnTo>
                    <a:lnTo>
                      <a:pt x="160" y="316"/>
                    </a:lnTo>
                    <a:lnTo>
                      <a:pt x="160" y="316"/>
                    </a:lnTo>
                    <a:lnTo>
                      <a:pt x="168" y="324"/>
                    </a:lnTo>
                    <a:lnTo>
                      <a:pt x="168" y="324"/>
                    </a:lnTo>
                    <a:lnTo>
                      <a:pt x="170" y="326"/>
                    </a:lnTo>
                    <a:lnTo>
                      <a:pt x="170" y="326"/>
                    </a:lnTo>
                    <a:lnTo>
                      <a:pt x="174" y="316"/>
                    </a:lnTo>
                    <a:lnTo>
                      <a:pt x="174" y="316"/>
                    </a:lnTo>
                    <a:lnTo>
                      <a:pt x="176" y="312"/>
                    </a:lnTo>
                    <a:lnTo>
                      <a:pt x="176" y="312"/>
                    </a:lnTo>
                    <a:lnTo>
                      <a:pt x="180" y="308"/>
                    </a:lnTo>
                    <a:lnTo>
                      <a:pt x="180" y="308"/>
                    </a:lnTo>
                    <a:lnTo>
                      <a:pt x="176" y="302"/>
                    </a:lnTo>
                    <a:lnTo>
                      <a:pt x="174" y="298"/>
                    </a:lnTo>
                    <a:lnTo>
                      <a:pt x="174" y="298"/>
                    </a:lnTo>
                    <a:lnTo>
                      <a:pt x="176" y="296"/>
                    </a:lnTo>
                    <a:lnTo>
                      <a:pt x="178" y="294"/>
                    </a:lnTo>
                    <a:lnTo>
                      <a:pt x="188" y="290"/>
                    </a:lnTo>
                    <a:lnTo>
                      <a:pt x="188" y="290"/>
                    </a:lnTo>
                    <a:lnTo>
                      <a:pt x="202" y="284"/>
                    </a:lnTo>
                    <a:lnTo>
                      <a:pt x="214" y="278"/>
                    </a:lnTo>
                    <a:lnTo>
                      <a:pt x="222" y="268"/>
                    </a:lnTo>
                    <a:lnTo>
                      <a:pt x="226" y="264"/>
                    </a:lnTo>
                    <a:lnTo>
                      <a:pt x="226" y="258"/>
                    </a:lnTo>
                    <a:lnTo>
                      <a:pt x="226" y="258"/>
                    </a:lnTo>
                    <a:lnTo>
                      <a:pt x="226" y="248"/>
                    </a:lnTo>
                    <a:lnTo>
                      <a:pt x="220" y="242"/>
                    </a:lnTo>
                    <a:lnTo>
                      <a:pt x="220" y="242"/>
                    </a:lnTo>
                    <a:lnTo>
                      <a:pt x="210" y="246"/>
                    </a:lnTo>
                    <a:lnTo>
                      <a:pt x="198" y="250"/>
                    </a:lnTo>
                    <a:lnTo>
                      <a:pt x="198" y="250"/>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70" name="Group 69"/>
          <p:cNvGrpSpPr/>
          <p:nvPr/>
        </p:nvGrpSpPr>
        <p:grpSpPr>
          <a:xfrm>
            <a:off x="7492641" y="4692349"/>
            <a:ext cx="1928254" cy="1417320"/>
            <a:chOff x="5527145" y="1489281"/>
            <a:chExt cx="1928254" cy="1417320"/>
          </a:xfrm>
        </p:grpSpPr>
        <p:sp>
          <p:nvSpPr>
            <p:cNvPr id="14" name="Rounded Rectangle 13">
              <a:hlinkClick r:id="rId9" action="ppaction://hlinksldjump"/>
            </p:cNvPr>
            <p:cNvSpPr/>
            <p:nvPr/>
          </p:nvSpPr>
          <p:spPr>
            <a:xfrm>
              <a:off x="5527145" y="1489281"/>
              <a:ext cx="1928254" cy="1417320"/>
            </a:xfrm>
            <a:prstGeom prst="roundRect">
              <a:avLst>
                <a:gd name="adj" fmla="val 8764"/>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smtClean="0">
                  <a:solidFill>
                    <a:schemeClr val="bg1"/>
                  </a:solidFill>
                  <a:latin typeface="Arial" panose="020B0604020202020204" pitchFamily="34" charset="0"/>
                  <a:cs typeface="Arial" panose="020B0604020202020204" pitchFamily="34" charset="0"/>
                </a:rPr>
                <a:t>Export information from the Dashboard</a:t>
              </a:r>
              <a:endParaRPr lang="en-US" sz="1400" dirty="0">
                <a:solidFill>
                  <a:schemeClr val="bg1"/>
                </a:solidFill>
                <a:latin typeface="Arial" panose="020B0604020202020204" pitchFamily="34" charset="0"/>
                <a:cs typeface="Arial" panose="020B0604020202020204" pitchFamily="34" charset="0"/>
              </a:endParaRPr>
            </a:p>
          </p:txBody>
        </p:sp>
        <p:grpSp>
          <p:nvGrpSpPr>
            <p:cNvPr id="46" name="Group 45"/>
            <p:cNvGrpSpPr/>
            <p:nvPr/>
          </p:nvGrpSpPr>
          <p:grpSpPr>
            <a:xfrm>
              <a:off x="6105501" y="1624370"/>
              <a:ext cx="718086" cy="723031"/>
              <a:chOff x="8742468" y="2258092"/>
              <a:chExt cx="612000" cy="612000"/>
            </a:xfrm>
          </p:grpSpPr>
          <p:sp>
            <p:nvSpPr>
              <p:cNvPr id="47" name="Oval 46">
                <a:hlinkClick r:id="rId9" action="ppaction://hlinksldjump"/>
              </p:cNvPr>
              <p:cNvSpPr/>
              <p:nvPr/>
            </p:nvSpPr>
            <p:spPr bwMode="ltGray">
              <a:xfrm>
                <a:off x="8742468" y="2258092"/>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48" name="Freeform 4844">
                <a:hlinkClick r:id="rId9" action="ppaction://hlinksldjump"/>
              </p:cNvPr>
              <p:cNvSpPr>
                <a:spLocks noEditPoints="1"/>
              </p:cNvSpPr>
              <p:nvPr/>
            </p:nvSpPr>
            <p:spPr bwMode="auto">
              <a:xfrm>
                <a:off x="8907949" y="2378235"/>
                <a:ext cx="280261" cy="375306"/>
              </a:xfrm>
              <a:custGeom>
                <a:avLst/>
                <a:gdLst>
                  <a:gd name="T0" fmla="*/ 172 w 230"/>
                  <a:gd name="T1" fmla="*/ 194 h 308"/>
                  <a:gd name="T2" fmla="*/ 168 w 230"/>
                  <a:gd name="T3" fmla="*/ 216 h 308"/>
                  <a:gd name="T4" fmla="*/ 156 w 230"/>
                  <a:gd name="T5" fmla="*/ 234 h 308"/>
                  <a:gd name="T6" fmla="*/ 138 w 230"/>
                  <a:gd name="T7" fmla="*/ 246 h 308"/>
                  <a:gd name="T8" fmla="*/ 116 w 230"/>
                  <a:gd name="T9" fmla="*/ 250 h 308"/>
                  <a:gd name="T10" fmla="*/ 106 w 230"/>
                  <a:gd name="T11" fmla="*/ 250 h 308"/>
                  <a:gd name="T12" fmla="*/ 90 w 230"/>
                  <a:gd name="T13" fmla="*/ 244 h 308"/>
                  <a:gd name="T14" fmla="*/ 76 w 230"/>
                  <a:gd name="T15" fmla="*/ 234 h 308"/>
                  <a:gd name="T16" fmla="*/ 66 w 230"/>
                  <a:gd name="T17" fmla="*/ 218 h 308"/>
                  <a:gd name="T18" fmla="*/ 116 w 230"/>
                  <a:gd name="T19" fmla="*/ 210 h 308"/>
                  <a:gd name="T20" fmla="*/ 132 w 230"/>
                  <a:gd name="T21" fmla="*/ 194 h 308"/>
                  <a:gd name="T22" fmla="*/ 132 w 230"/>
                  <a:gd name="T23" fmla="*/ 140 h 308"/>
                  <a:gd name="T24" fmla="*/ 148 w 230"/>
                  <a:gd name="T25" fmla="*/ 148 h 308"/>
                  <a:gd name="T26" fmla="*/ 160 w 230"/>
                  <a:gd name="T27" fmla="*/ 160 h 308"/>
                  <a:gd name="T28" fmla="*/ 170 w 230"/>
                  <a:gd name="T29" fmla="*/ 176 h 308"/>
                  <a:gd name="T30" fmla="*/ 172 w 230"/>
                  <a:gd name="T31" fmla="*/ 194 h 308"/>
                  <a:gd name="T32" fmla="*/ 230 w 230"/>
                  <a:gd name="T33" fmla="*/ 82 h 308"/>
                  <a:gd name="T34" fmla="*/ 230 w 230"/>
                  <a:gd name="T35" fmla="*/ 292 h 308"/>
                  <a:gd name="T36" fmla="*/ 226 w 230"/>
                  <a:gd name="T37" fmla="*/ 304 h 308"/>
                  <a:gd name="T38" fmla="*/ 214 w 230"/>
                  <a:gd name="T39" fmla="*/ 308 h 308"/>
                  <a:gd name="T40" fmla="*/ 16 w 230"/>
                  <a:gd name="T41" fmla="*/ 308 h 308"/>
                  <a:gd name="T42" fmla="*/ 6 w 230"/>
                  <a:gd name="T43" fmla="*/ 304 h 308"/>
                  <a:gd name="T44" fmla="*/ 0 w 230"/>
                  <a:gd name="T45" fmla="*/ 292 h 308"/>
                  <a:gd name="T46" fmla="*/ 0 w 230"/>
                  <a:gd name="T47" fmla="*/ 16 h 308"/>
                  <a:gd name="T48" fmla="*/ 6 w 230"/>
                  <a:gd name="T49" fmla="*/ 4 h 308"/>
                  <a:gd name="T50" fmla="*/ 16 w 230"/>
                  <a:gd name="T51" fmla="*/ 0 h 308"/>
                  <a:gd name="T52" fmla="*/ 166 w 230"/>
                  <a:gd name="T53" fmla="*/ 16 h 308"/>
                  <a:gd name="T54" fmla="*/ 230 w 230"/>
                  <a:gd name="T55" fmla="*/ 82 h 308"/>
                  <a:gd name="T56" fmla="*/ 100 w 230"/>
                  <a:gd name="T57" fmla="*/ 178 h 308"/>
                  <a:gd name="T58" fmla="*/ 100 w 230"/>
                  <a:gd name="T59" fmla="*/ 106 h 308"/>
                  <a:gd name="T60" fmla="*/ 72 w 230"/>
                  <a:gd name="T61" fmla="*/ 112 h 308"/>
                  <a:gd name="T62" fmla="*/ 48 w 230"/>
                  <a:gd name="T63" fmla="*/ 128 h 308"/>
                  <a:gd name="T64" fmla="*/ 34 w 230"/>
                  <a:gd name="T65" fmla="*/ 150 h 308"/>
                  <a:gd name="T66" fmla="*/ 28 w 230"/>
                  <a:gd name="T67" fmla="*/ 178 h 308"/>
                  <a:gd name="T68" fmla="*/ 188 w 230"/>
                  <a:gd name="T69" fmla="*/ 194 h 308"/>
                  <a:gd name="T70" fmla="*/ 186 w 230"/>
                  <a:gd name="T71" fmla="*/ 180 h 308"/>
                  <a:gd name="T72" fmla="*/ 176 w 230"/>
                  <a:gd name="T73" fmla="*/ 154 h 308"/>
                  <a:gd name="T74" fmla="*/ 156 w 230"/>
                  <a:gd name="T75" fmla="*/ 134 h 308"/>
                  <a:gd name="T76" fmla="*/ 130 w 230"/>
                  <a:gd name="T77" fmla="*/ 124 h 308"/>
                  <a:gd name="T78" fmla="*/ 116 w 230"/>
                  <a:gd name="T79" fmla="*/ 194 h 308"/>
                  <a:gd name="T80" fmla="*/ 44 w 230"/>
                  <a:gd name="T81" fmla="*/ 194 h 308"/>
                  <a:gd name="T82" fmla="*/ 50 w 230"/>
                  <a:gd name="T83" fmla="*/ 222 h 308"/>
                  <a:gd name="T84" fmla="*/ 64 w 230"/>
                  <a:gd name="T85" fmla="*/ 246 h 308"/>
                  <a:gd name="T86" fmla="*/ 88 w 230"/>
                  <a:gd name="T87" fmla="*/ 262 h 308"/>
                  <a:gd name="T88" fmla="*/ 116 w 230"/>
                  <a:gd name="T89" fmla="*/ 266 h 308"/>
                  <a:gd name="T90" fmla="*/ 130 w 230"/>
                  <a:gd name="T91" fmla="*/ 266 h 308"/>
                  <a:gd name="T92" fmla="*/ 156 w 230"/>
                  <a:gd name="T93" fmla="*/ 254 h 308"/>
                  <a:gd name="T94" fmla="*/ 176 w 230"/>
                  <a:gd name="T95" fmla="*/ 234 h 308"/>
                  <a:gd name="T96" fmla="*/ 186 w 230"/>
                  <a:gd name="T97" fmla="*/ 210 h 308"/>
                  <a:gd name="T98" fmla="*/ 188 w 230"/>
                  <a:gd name="T99" fmla="*/ 194 h 308"/>
                  <a:gd name="T100" fmla="*/ 188 w 230"/>
                  <a:gd name="T101" fmla="*/ 66 h 308"/>
                  <a:gd name="T102" fmla="*/ 166 w 230"/>
                  <a:gd name="T103" fmla="*/ 42 h 308"/>
                  <a:gd name="T104" fmla="*/ 148 w 230"/>
                  <a:gd name="T105" fmla="*/ 8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0" h="308">
                    <a:moveTo>
                      <a:pt x="172" y="194"/>
                    </a:moveTo>
                    <a:lnTo>
                      <a:pt x="172" y="194"/>
                    </a:lnTo>
                    <a:lnTo>
                      <a:pt x="172" y="206"/>
                    </a:lnTo>
                    <a:lnTo>
                      <a:pt x="168" y="216"/>
                    </a:lnTo>
                    <a:lnTo>
                      <a:pt x="162" y="226"/>
                    </a:lnTo>
                    <a:lnTo>
                      <a:pt x="156" y="234"/>
                    </a:lnTo>
                    <a:lnTo>
                      <a:pt x="148" y="242"/>
                    </a:lnTo>
                    <a:lnTo>
                      <a:pt x="138" y="246"/>
                    </a:lnTo>
                    <a:lnTo>
                      <a:pt x="128" y="250"/>
                    </a:lnTo>
                    <a:lnTo>
                      <a:pt x="116" y="250"/>
                    </a:lnTo>
                    <a:lnTo>
                      <a:pt x="116" y="250"/>
                    </a:lnTo>
                    <a:lnTo>
                      <a:pt x="106" y="250"/>
                    </a:lnTo>
                    <a:lnTo>
                      <a:pt x="98" y="248"/>
                    </a:lnTo>
                    <a:lnTo>
                      <a:pt x="90" y="244"/>
                    </a:lnTo>
                    <a:lnTo>
                      <a:pt x="82" y="240"/>
                    </a:lnTo>
                    <a:lnTo>
                      <a:pt x="76" y="234"/>
                    </a:lnTo>
                    <a:lnTo>
                      <a:pt x="70" y="226"/>
                    </a:lnTo>
                    <a:lnTo>
                      <a:pt x="66" y="218"/>
                    </a:lnTo>
                    <a:lnTo>
                      <a:pt x="62" y="210"/>
                    </a:lnTo>
                    <a:lnTo>
                      <a:pt x="116" y="210"/>
                    </a:lnTo>
                    <a:lnTo>
                      <a:pt x="132" y="210"/>
                    </a:lnTo>
                    <a:lnTo>
                      <a:pt x="132" y="194"/>
                    </a:lnTo>
                    <a:lnTo>
                      <a:pt x="132" y="140"/>
                    </a:lnTo>
                    <a:lnTo>
                      <a:pt x="132" y="140"/>
                    </a:lnTo>
                    <a:lnTo>
                      <a:pt x="140" y="144"/>
                    </a:lnTo>
                    <a:lnTo>
                      <a:pt x="148" y="148"/>
                    </a:lnTo>
                    <a:lnTo>
                      <a:pt x="154" y="154"/>
                    </a:lnTo>
                    <a:lnTo>
                      <a:pt x="160" y="160"/>
                    </a:lnTo>
                    <a:lnTo>
                      <a:pt x="166" y="168"/>
                    </a:lnTo>
                    <a:lnTo>
                      <a:pt x="170" y="176"/>
                    </a:lnTo>
                    <a:lnTo>
                      <a:pt x="172" y="186"/>
                    </a:lnTo>
                    <a:lnTo>
                      <a:pt x="172" y="194"/>
                    </a:lnTo>
                    <a:lnTo>
                      <a:pt x="172" y="194"/>
                    </a:lnTo>
                    <a:close/>
                    <a:moveTo>
                      <a:pt x="230" y="82"/>
                    </a:moveTo>
                    <a:lnTo>
                      <a:pt x="230" y="292"/>
                    </a:lnTo>
                    <a:lnTo>
                      <a:pt x="230" y="292"/>
                    </a:lnTo>
                    <a:lnTo>
                      <a:pt x="230" y="298"/>
                    </a:lnTo>
                    <a:lnTo>
                      <a:pt x="226" y="304"/>
                    </a:lnTo>
                    <a:lnTo>
                      <a:pt x="222" y="308"/>
                    </a:lnTo>
                    <a:lnTo>
                      <a:pt x="214" y="308"/>
                    </a:lnTo>
                    <a:lnTo>
                      <a:pt x="16" y="308"/>
                    </a:lnTo>
                    <a:lnTo>
                      <a:pt x="16" y="308"/>
                    </a:lnTo>
                    <a:lnTo>
                      <a:pt x="10" y="308"/>
                    </a:lnTo>
                    <a:lnTo>
                      <a:pt x="6" y="304"/>
                    </a:lnTo>
                    <a:lnTo>
                      <a:pt x="2" y="298"/>
                    </a:lnTo>
                    <a:lnTo>
                      <a:pt x="0" y="292"/>
                    </a:lnTo>
                    <a:lnTo>
                      <a:pt x="0" y="16"/>
                    </a:lnTo>
                    <a:lnTo>
                      <a:pt x="0" y="16"/>
                    </a:lnTo>
                    <a:lnTo>
                      <a:pt x="2" y="10"/>
                    </a:lnTo>
                    <a:lnTo>
                      <a:pt x="6" y="4"/>
                    </a:lnTo>
                    <a:lnTo>
                      <a:pt x="10" y="0"/>
                    </a:lnTo>
                    <a:lnTo>
                      <a:pt x="16" y="0"/>
                    </a:lnTo>
                    <a:lnTo>
                      <a:pt x="150" y="0"/>
                    </a:lnTo>
                    <a:lnTo>
                      <a:pt x="166" y="16"/>
                    </a:lnTo>
                    <a:lnTo>
                      <a:pt x="214" y="66"/>
                    </a:lnTo>
                    <a:lnTo>
                      <a:pt x="230" y="82"/>
                    </a:lnTo>
                    <a:close/>
                    <a:moveTo>
                      <a:pt x="28" y="178"/>
                    </a:moveTo>
                    <a:lnTo>
                      <a:pt x="100" y="178"/>
                    </a:lnTo>
                    <a:lnTo>
                      <a:pt x="100" y="106"/>
                    </a:lnTo>
                    <a:lnTo>
                      <a:pt x="100" y="106"/>
                    </a:lnTo>
                    <a:lnTo>
                      <a:pt x="86" y="108"/>
                    </a:lnTo>
                    <a:lnTo>
                      <a:pt x="72" y="112"/>
                    </a:lnTo>
                    <a:lnTo>
                      <a:pt x="60" y="118"/>
                    </a:lnTo>
                    <a:lnTo>
                      <a:pt x="48" y="128"/>
                    </a:lnTo>
                    <a:lnTo>
                      <a:pt x="40" y="138"/>
                    </a:lnTo>
                    <a:lnTo>
                      <a:pt x="34" y="150"/>
                    </a:lnTo>
                    <a:lnTo>
                      <a:pt x="28" y="164"/>
                    </a:lnTo>
                    <a:lnTo>
                      <a:pt x="28" y="178"/>
                    </a:lnTo>
                    <a:lnTo>
                      <a:pt x="28" y="178"/>
                    </a:lnTo>
                    <a:close/>
                    <a:moveTo>
                      <a:pt x="188" y="194"/>
                    </a:moveTo>
                    <a:lnTo>
                      <a:pt x="188" y="194"/>
                    </a:lnTo>
                    <a:lnTo>
                      <a:pt x="186" y="180"/>
                    </a:lnTo>
                    <a:lnTo>
                      <a:pt x="182" y="166"/>
                    </a:lnTo>
                    <a:lnTo>
                      <a:pt x="176" y="154"/>
                    </a:lnTo>
                    <a:lnTo>
                      <a:pt x="168" y="144"/>
                    </a:lnTo>
                    <a:lnTo>
                      <a:pt x="156" y="134"/>
                    </a:lnTo>
                    <a:lnTo>
                      <a:pt x="144" y="128"/>
                    </a:lnTo>
                    <a:lnTo>
                      <a:pt x="130" y="124"/>
                    </a:lnTo>
                    <a:lnTo>
                      <a:pt x="116" y="122"/>
                    </a:lnTo>
                    <a:lnTo>
                      <a:pt x="116" y="194"/>
                    </a:lnTo>
                    <a:lnTo>
                      <a:pt x="44" y="194"/>
                    </a:lnTo>
                    <a:lnTo>
                      <a:pt x="44" y="194"/>
                    </a:lnTo>
                    <a:lnTo>
                      <a:pt x="46" y="210"/>
                    </a:lnTo>
                    <a:lnTo>
                      <a:pt x="50" y="222"/>
                    </a:lnTo>
                    <a:lnTo>
                      <a:pt x="56" y="234"/>
                    </a:lnTo>
                    <a:lnTo>
                      <a:pt x="64" y="246"/>
                    </a:lnTo>
                    <a:lnTo>
                      <a:pt x="76" y="254"/>
                    </a:lnTo>
                    <a:lnTo>
                      <a:pt x="88" y="262"/>
                    </a:lnTo>
                    <a:lnTo>
                      <a:pt x="102" y="266"/>
                    </a:lnTo>
                    <a:lnTo>
                      <a:pt x="116" y="266"/>
                    </a:lnTo>
                    <a:lnTo>
                      <a:pt x="116" y="266"/>
                    </a:lnTo>
                    <a:lnTo>
                      <a:pt x="130" y="266"/>
                    </a:lnTo>
                    <a:lnTo>
                      <a:pt x="144" y="262"/>
                    </a:lnTo>
                    <a:lnTo>
                      <a:pt x="156" y="254"/>
                    </a:lnTo>
                    <a:lnTo>
                      <a:pt x="168" y="246"/>
                    </a:lnTo>
                    <a:lnTo>
                      <a:pt x="176" y="234"/>
                    </a:lnTo>
                    <a:lnTo>
                      <a:pt x="182" y="222"/>
                    </a:lnTo>
                    <a:lnTo>
                      <a:pt x="186" y="210"/>
                    </a:lnTo>
                    <a:lnTo>
                      <a:pt x="188" y="194"/>
                    </a:lnTo>
                    <a:lnTo>
                      <a:pt x="188" y="194"/>
                    </a:lnTo>
                    <a:close/>
                    <a:moveTo>
                      <a:pt x="206" y="84"/>
                    </a:moveTo>
                    <a:lnTo>
                      <a:pt x="188" y="66"/>
                    </a:lnTo>
                    <a:lnTo>
                      <a:pt x="166" y="66"/>
                    </a:lnTo>
                    <a:lnTo>
                      <a:pt x="166" y="42"/>
                    </a:lnTo>
                    <a:lnTo>
                      <a:pt x="148" y="24"/>
                    </a:lnTo>
                    <a:lnTo>
                      <a:pt x="148" y="84"/>
                    </a:lnTo>
                    <a:lnTo>
                      <a:pt x="206" y="8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71" name="Group 70"/>
          <p:cNvGrpSpPr/>
          <p:nvPr/>
        </p:nvGrpSpPr>
        <p:grpSpPr>
          <a:xfrm>
            <a:off x="5545019" y="4692349"/>
            <a:ext cx="1819656" cy="1417320"/>
            <a:chOff x="7660745" y="1489281"/>
            <a:chExt cx="1819656" cy="1417320"/>
          </a:xfrm>
        </p:grpSpPr>
        <p:sp>
          <p:nvSpPr>
            <p:cNvPr id="6" name="Rounded Rectangle 5">
              <a:hlinkClick r:id="rId10" action="ppaction://hlinksldjump"/>
            </p:cNvPr>
            <p:cNvSpPr/>
            <p:nvPr/>
          </p:nvSpPr>
          <p:spPr>
            <a:xfrm>
              <a:off x="7660745" y="1489281"/>
              <a:ext cx="1819656" cy="1417320"/>
            </a:xfrm>
            <a:prstGeom prst="roundRect">
              <a:avLst>
                <a:gd name="adj" fmla="val 7947"/>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Saving Notes in the Dashboard</a:t>
              </a:r>
            </a:p>
          </p:txBody>
        </p:sp>
        <p:grpSp>
          <p:nvGrpSpPr>
            <p:cNvPr id="49" name="Group 48"/>
            <p:cNvGrpSpPr/>
            <p:nvPr/>
          </p:nvGrpSpPr>
          <p:grpSpPr>
            <a:xfrm>
              <a:off x="8152717" y="1624370"/>
              <a:ext cx="761265" cy="723031"/>
              <a:chOff x="3216946" y="4690710"/>
              <a:chExt cx="612000" cy="612000"/>
            </a:xfrm>
          </p:grpSpPr>
          <p:sp>
            <p:nvSpPr>
              <p:cNvPr id="50" name="Oval 49">
                <a:hlinkClick r:id="rId10" action="ppaction://hlinksldjump"/>
              </p:cNvPr>
              <p:cNvSpPr/>
              <p:nvPr/>
            </p:nvSpPr>
            <p:spPr bwMode="ltGray">
              <a:xfrm>
                <a:off x="3216946" y="4690710"/>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51" name="Freeform 4902">
                <a:hlinkClick r:id="rId10" action="ppaction://hlinksldjump"/>
              </p:cNvPr>
              <p:cNvSpPr>
                <a:spLocks noEditPoints="1"/>
              </p:cNvSpPr>
              <p:nvPr/>
            </p:nvSpPr>
            <p:spPr bwMode="auto">
              <a:xfrm>
                <a:off x="3356096" y="4817408"/>
                <a:ext cx="317659" cy="373432"/>
              </a:xfrm>
              <a:custGeom>
                <a:avLst/>
                <a:gdLst>
                  <a:gd name="T0" fmla="*/ 196 w 262"/>
                  <a:gd name="T1" fmla="*/ 16 h 308"/>
                  <a:gd name="T2" fmla="*/ 48 w 262"/>
                  <a:gd name="T3" fmla="*/ 0 h 308"/>
                  <a:gd name="T4" fmla="*/ 42 w 262"/>
                  <a:gd name="T5" fmla="*/ 2 h 308"/>
                  <a:gd name="T6" fmla="*/ 34 w 262"/>
                  <a:gd name="T7" fmla="*/ 10 h 308"/>
                  <a:gd name="T8" fmla="*/ 32 w 262"/>
                  <a:gd name="T9" fmla="*/ 62 h 308"/>
                  <a:gd name="T10" fmla="*/ 42 w 262"/>
                  <a:gd name="T11" fmla="*/ 64 h 308"/>
                  <a:gd name="T12" fmla="*/ 176 w 262"/>
                  <a:gd name="T13" fmla="*/ 196 h 308"/>
                  <a:gd name="T14" fmla="*/ 118 w 262"/>
                  <a:gd name="T15" fmla="*/ 254 h 308"/>
                  <a:gd name="T16" fmla="*/ 32 w 262"/>
                  <a:gd name="T17" fmla="*/ 292 h 308"/>
                  <a:gd name="T18" fmla="*/ 34 w 262"/>
                  <a:gd name="T19" fmla="*/ 300 h 308"/>
                  <a:gd name="T20" fmla="*/ 42 w 262"/>
                  <a:gd name="T21" fmla="*/ 308 h 308"/>
                  <a:gd name="T22" fmla="*/ 246 w 262"/>
                  <a:gd name="T23" fmla="*/ 308 h 308"/>
                  <a:gd name="T24" fmla="*/ 252 w 262"/>
                  <a:gd name="T25" fmla="*/ 308 h 308"/>
                  <a:gd name="T26" fmla="*/ 262 w 262"/>
                  <a:gd name="T27" fmla="*/ 300 h 308"/>
                  <a:gd name="T28" fmla="*/ 262 w 262"/>
                  <a:gd name="T29" fmla="*/ 82 h 308"/>
                  <a:gd name="T30" fmla="*/ 178 w 262"/>
                  <a:gd name="T31" fmla="*/ 84 h 308"/>
                  <a:gd name="T32" fmla="*/ 196 w 262"/>
                  <a:gd name="T33" fmla="*/ 42 h 308"/>
                  <a:gd name="T34" fmla="*/ 220 w 262"/>
                  <a:gd name="T35" fmla="*/ 66 h 308"/>
                  <a:gd name="T36" fmla="*/ 178 w 262"/>
                  <a:gd name="T37" fmla="*/ 84 h 308"/>
                  <a:gd name="T38" fmla="*/ 124 w 262"/>
                  <a:gd name="T39" fmla="*/ 214 h 308"/>
                  <a:gd name="T40" fmla="*/ 116 w 262"/>
                  <a:gd name="T41" fmla="*/ 226 h 308"/>
                  <a:gd name="T42" fmla="*/ 4 w 262"/>
                  <a:gd name="T43" fmla="*/ 114 h 308"/>
                  <a:gd name="T44" fmla="*/ 0 w 262"/>
                  <a:gd name="T45" fmla="*/ 110 h 308"/>
                  <a:gd name="T46" fmla="*/ 14 w 262"/>
                  <a:gd name="T47" fmla="*/ 104 h 308"/>
                  <a:gd name="T48" fmla="*/ 36 w 262"/>
                  <a:gd name="T49" fmla="*/ 82 h 308"/>
                  <a:gd name="T50" fmla="*/ 32 w 262"/>
                  <a:gd name="T51" fmla="*/ 78 h 308"/>
                  <a:gd name="T52" fmla="*/ 26 w 262"/>
                  <a:gd name="T53" fmla="*/ 92 h 308"/>
                  <a:gd name="T54" fmla="*/ 136 w 262"/>
                  <a:gd name="T55" fmla="*/ 202 h 308"/>
                  <a:gd name="T56" fmla="*/ 148 w 262"/>
                  <a:gd name="T57" fmla="*/ 194 h 308"/>
                  <a:gd name="T58" fmla="*/ 36 w 262"/>
                  <a:gd name="T59" fmla="*/ 82 h 308"/>
                  <a:gd name="T60" fmla="*/ 172 w 262"/>
                  <a:gd name="T61" fmla="*/ 228 h 308"/>
                  <a:gd name="T62" fmla="*/ 158 w 262"/>
                  <a:gd name="T63" fmla="*/ 236 h 308"/>
                  <a:gd name="T64" fmla="*/ 152 w 262"/>
                  <a:gd name="T65" fmla="*/ 244 h 308"/>
                  <a:gd name="T66" fmla="*/ 182 w 262"/>
                  <a:gd name="T67" fmla="*/ 26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2" h="308">
                    <a:moveTo>
                      <a:pt x="246" y="66"/>
                    </a:moveTo>
                    <a:lnTo>
                      <a:pt x="196" y="16"/>
                    </a:lnTo>
                    <a:lnTo>
                      <a:pt x="180" y="0"/>
                    </a:lnTo>
                    <a:lnTo>
                      <a:pt x="48" y="0"/>
                    </a:lnTo>
                    <a:lnTo>
                      <a:pt x="48" y="0"/>
                    </a:lnTo>
                    <a:lnTo>
                      <a:pt x="42" y="2"/>
                    </a:lnTo>
                    <a:lnTo>
                      <a:pt x="38" y="4"/>
                    </a:lnTo>
                    <a:lnTo>
                      <a:pt x="34" y="10"/>
                    </a:lnTo>
                    <a:lnTo>
                      <a:pt x="32" y="16"/>
                    </a:lnTo>
                    <a:lnTo>
                      <a:pt x="32" y="62"/>
                    </a:lnTo>
                    <a:lnTo>
                      <a:pt x="32" y="62"/>
                    </a:lnTo>
                    <a:lnTo>
                      <a:pt x="42" y="64"/>
                    </a:lnTo>
                    <a:lnTo>
                      <a:pt x="50" y="70"/>
                    </a:lnTo>
                    <a:lnTo>
                      <a:pt x="176" y="196"/>
                    </a:lnTo>
                    <a:lnTo>
                      <a:pt x="198" y="276"/>
                    </a:lnTo>
                    <a:lnTo>
                      <a:pt x="118" y="254"/>
                    </a:lnTo>
                    <a:lnTo>
                      <a:pt x="32" y="168"/>
                    </a:lnTo>
                    <a:lnTo>
                      <a:pt x="32" y="292"/>
                    </a:lnTo>
                    <a:lnTo>
                      <a:pt x="32" y="292"/>
                    </a:lnTo>
                    <a:lnTo>
                      <a:pt x="34" y="300"/>
                    </a:lnTo>
                    <a:lnTo>
                      <a:pt x="38" y="304"/>
                    </a:lnTo>
                    <a:lnTo>
                      <a:pt x="42" y="308"/>
                    </a:lnTo>
                    <a:lnTo>
                      <a:pt x="48" y="308"/>
                    </a:lnTo>
                    <a:lnTo>
                      <a:pt x="246" y="308"/>
                    </a:lnTo>
                    <a:lnTo>
                      <a:pt x="246" y="308"/>
                    </a:lnTo>
                    <a:lnTo>
                      <a:pt x="252" y="308"/>
                    </a:lnTo>
                    <a:lnTo>
                      <a:pt x="258" y="304"/>
                    </a:lnTo>
                    <a:lnTo>
                      <a:pt x="262" y="300"/>
                    </a:lnTo>
                    <a:lnTo>
                      <a:pt x="262" y="292"/>
                    </a:lnTo>
                    <a:lnTo>
                      <a:pt x="262" y="82"/>
                    </a:lnTo>
                    <a:lnTo>
                      <a:pt x="246" y="66"/>
                    </a:lnTo>
                    <a:close/>
                    <a:moveTo>
                      <a:pt x="178" y="84"/>
                    </a:moveTo>
                    <a:lnTo>
                      <a:pt x="178" y="24"/>
                    </a:lnTo>
                    <a:lnTo>
                      <a:pt x="196" y="42"/>
                    </a:lnTo>
                    <a:lnTo>
                      <a:pt x="196" y="66"/>
                    </a:lnTo>
                    <a:lnTo>
                      <a:pt x="220" y="66"/>
                    </a:lnTo>
                    <a:lnTo>
                      <a:pt x="238" y="84"/>
                    </a:lnTo>
                    <a:lnTo>
                      <a:pt x="178" y="84"/>
                    </a:lnTo>
                    <a:close/>
                    <a:moveTo>
                      <a:pt x="36" y="126"/>
                    </a:moveTo>
                    <a:lnTo>
                      <a:pt x="124" y="214"/>
                    </a:lnTo>
                    <a:lnTo>
                      <a:pt x="124" y="214"/>
                    </a:lnTo>
                    <a:lnTo>
                      <a:pt x="116" y="226"/>
                    </a:lnTo>
                    <a:lnTo>
                      <a:pt x="22" y="132"/>
                    </a:lnTo>
                    <a:lnTo>
                      <a:pt x="4" y="114"/>
                    </a:lnTo>
                    <a:lnTo>
                      <a:pt x="0" y="110"/>
                    </a:lnTo>
                    <a:lnTo>
                      <a:pt x="0" y="110"/>
                    </a:lnTo>
                    <a:lnTo>
                      <a:pt x="8" y="98"/>
                    </a:lnTo>
                    <a:lnTo>
                      <a:pt x="14" y="104"/>
                    </a:lnTo>
                    <a:lnTo>
                      <a:pt x="36" y="126"/>
                    </a:lnTo>
                    <a:close/>
                    <a:moveTo>
                      <a:pt x="36" y="82"/>
                    </a:moveTo>
                    <a:lnTo>
                      <a:pt x="32" y="78"/>
                    </a:lnTo>
                    <a:lnTo>
                      <a:pt x="32" y="78"/>
                    </a:lnTo>
                    <a:lnTo>
                      <a:pt x="20" y="86"/>
                    </a:lnTo>
                    <a:lnTo>
                      <a:pt x="26" y="92"/>
                    </a:lnTo>
                    <a:lnTo>
                      <a:pt x="48" y="114"/>
                    </a:lnTo>
                    <a:lnTo>
                      <a:pt x="136" y="202"/>
                    </a:lnTo>
                    <a:lnTo>
                      <a:pt x="136" y="202"/>
                    </a:lnTo>
                    <a:lnTo>
                      <a:pt x="148" y="194"/>
                    </a:lnTo>
                    <a:lnTo>
                      <a:pt x="54" y="100"/>
                    </a:lnTo>
                    <a:lnTo>
                      <a:pt x="36" y="82"/>
                    </a:lnTo>
                    <a:close/>
                    <a:moveTo>
                      <a:pt x="172" y="228"/>
                    </a:moveTo>
                    <a:lnTo>
                      <a:pt x="172" y="228"/>
                    </a:lnTo>
                    <a:lnTo>
                      <a:pt x="166" y="230"/>
                    </a:lnTo>
                    <a:lnTo>
                      <a:pt x="158" y="236"/>
                    </a:lnTo>
                    <a:lnTo>
                      <a:pt x="158" y="236"/>
                    </a:lnTo>
                    <a:lnTo>
                      <a:pt x="152" y="244"/>
                    </a:lnTo>
                    <a:lnTo>
                      <a:pt x="150" y="250"/>
                    </a:lnTo>
                    <a:lnTo>
                      <a:pt x="182" y="260"/>
                    </a:lnTo>
                    <a:lnTo>
                      <a:pt x="172" y="2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44" name="Group 43"/>
          <p:cNvGrpSpPr/>
          <p:nvPr/>
        </p:nvGrpSpPr>
        <p:grpSpPr>
          <a:xfrm>
            <a:off x="5530829" y="3122349"/>
            <a:ext cx="1819656" cy="1417320"/>
            <a:chOff x="7660745" y="3112610"/>
            <a:chExt cx="1819656" cy="1417320"/>
          </a:xfrm>
        </p:grpSpPr>
        <p:sp>
          <p:nvSpPr>
            <p:cNvPr id="15" name="Rounded Rectangle 14">
              <a:hlinkClick r:id="rId11" action="ppaction://hlinksldjump"/>
            </p:cNvPr>
            <p:cNvSpPr/>
            <p:nvPr/>
          </p:nvSpPr>
          <p:spPr>
            <a:xfrm>
              <a:off x="7660745" y="3112610"/>
              <a:ext cx="1819656" cy="1417320"/>
            </a:xfrm>
            <a:prstGeom prst="roundRect">
              <a:avLst>
                <a:gd name="adj" fmla="val 4720"/>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smtClean="0">
                  <a:solidFill>
                    <a:schemeClr val="bg1"/>
                  </a:solidFill>
                  <a:latin typeface="Arial" panose="020B0604020202020204" pitchFamily="34" charset="0"/>
                  <a:cs typeface="Arial" panose="020B0604020202020204" pitchFamily="34" charset="0"/>
                </a:rPr>
                <a:t>REACH-VET Program Guidance</a:t>
              </a:r>
              <a:endParaRPr lang="en-US" sz="1400" dirty="0">
                <a:solidFill>
                  <a:schemeClr val="bg1"/>
                </a:solidFill>
                <a:latin typeface="Arial" panose="020B0604020202020204" pitchFamily="34" charset="0"/>
                <a:cs typeface="Arial" panose="020B0604020202020204" pitchFamily="34" charset="0"/>
              </a:endParaRPr>
            </a:p>
          </p:txBody>
        </p:sp>
        <p:grpSp>
          <p:nvGrpSpPr>
            <p:cNvPr id="52" name="Group 51"/>
            <p:cNvGrpSpPr/>
            <p:nvPr/>
          </p:nvGrpSpPr>
          <p:grpSpPr>
            <a:xfrm>
              <a:off x="8152717" y="3261047"/>
              <a:ext cx="762368" cy="742541"/>
              <a:chOff x="8742468" y="3474401"/>
              <a:chExt cx="612000" cy="612000"/>
            </a:xfrm>
          </p:grpSpPr>
          <p:sp>
            <p:nvSpPr>
              <p:cNvPr id="53" name="Oval 52">
                <a:hlinkClick r:id="rId11" action="ppaction://hlinksldjump"/>
              </p:cNvPr>
              <p:cNvSpPr/>
              <p:nvPr/>
            </p:nvSpPr>
            <p:spPr bwMode="ltGray">
              <a:xfrm>
                <a:off x="8742468" y="3474401"/>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54" name="Freeform 4847">
                <a:hlinkClick r:id="rId11" action="ppaction://hlinksldjump"/>
              </p:cNvPr>
              <p:cNvSpPr>
                <a:spLocks noEditPoints="1"/>
              </p:cNvSpPr>
              <p:nvPr/>
            </p:nvSpPr>
            <p:spPr bwMode="auto">
              <a:xfrm>
                <a:off x="8894545" y="3569952"/>
                <a:ext cx="307068" cy="424047"/>
              </a:xfrm>
              <a:custGeom>
                <a:avLst/>
                <a:gdLst>
                  <a:gd name="T0" fmla="*/ 252 w 252"/>
                  <a:gd name="T1" fmla="*/ 332 h 348"/>
                  <a:gd name="T2" fmla="*/ 242 w 252"/>
                  <a:gd name="T3" fmla="*/ 346 h 348"/>
                  <a:gd name="T4" fmla="*/ 16 w 252"/>
                  <a:gd name="T5" fmla="*/ 348 h 348"/>
                  <a:gd name="T6" fmla="*/ 2 w 252"/>
                  <a:gd name="T7" fmla="*/ 338 h 348"/>
                  <a:gd name="T8" fmla="*/ 0 w 252"/>
                  <a:gd name="T9" fmla="*/ 32 h 348"/>
                  <a:gd name="T10" fmla="*/ 10 w 252"/>
                  <a:gd name="T11" fmla="*/ 16 h 348"/>
                  <a:gd name="T12" fmla="*/ 90 w 252"/>
                  <a:gd name="T13" fmla="*/ 16 h 348"/>
                  <a:gd name="T14" fmla="*/ 86 w 252"/>
                  <a:gd name="T15" fmla="*/ 30 h 348"/>
                  <a:gd name="T16" fmla="*/ 16 w 252"/>
                  <a:gd name="T17" fmla="*/ 332 h 348"/>
                  <a:gd name="T18" fmla="*/ 168 w 252"/>
                  <a:gd name="T19" fmla="*/ 34 h 348"/>
                  <a:gd name="T20" fmla="*/ 164 w 252"/>
                  <a:gd name="T21" fmla="*/ 26 h 348"/>
                  <a:gd name="T22" fmla="*/ 236 w 252"/>
                  <a:gd name="T23" fmla="*/ 16 h 348"/>
                  <a:gd name="T24" fmla="*/ 248 w 252"/>
                  <a:gd name="T25" fmla="*/ 20 h 348"/>
                  <a:gd name="T26" fmla="*/ 252 w 252"/>
                  <a:gd name="T27" fmla="*/ 32 h 348"/>
                  <a:gd name="T28" fmla="*/ 36 w 252"/>
                  <a:gd name="T29" fmla="*/ 312 h 348"/>
                  <a:gd name="T30" fmla="*/ 36 w 252"/>
                  <a:gd name="T31" fmla="*/ 94 h 348"/>
                  <a:gd name="T32" fmla="*/ 216 w 252"/>
                  <a:gd name="T33" fmla="*/ 94 h 348"/>
                  <a:gd name="T34" fmla="*/ 132 w 252"/>
                  <a:gd name="T35" fmla="*/ 186 h 348"/>
                  <a:gd name="T36" fmla="*/ 122 w 252"/>
                  <a:gd name="T37" fmla="*/ 184 h 348"/>
                  <a:gd name="T38" fmla="*/ 74 w 252"/>
                  <a:gd name="T39" fmla="*/ 206 h 348"/>
                  <a:gd name="T40" fmla="*/ 68 w 252"/>
                  <a:gd name="T41" fmla="*/ 204 h 348"/>
                  <a:gd name="T42" fmla="*/ 60 w 252"/>
                  <a:gd name="T43" fmla="*/ 206 h 348"/>
                  <a:gd name="T44" fmla="*/ 58 w 252"/>
                  <a:gd name="T45" fmla="*/ 218 h 348"/>
                  <a:gd name="T46" fmla="*/ 78 w 252"/>
                  <a:gd name="T47" fmla="*/ 238 h 348"/>
                  <a:gd name="T48" fmla="*/ 86 w 252"/>
                  <a:gd name="T49" fmla="*/ 242 h 348"/>
                  <a:gd name="T50" fmla="*/ 132 w 252"/>
                  <a:gd name="T51" fmla="*/ 200 h 348"/>
                  <a:gd name="T52" fmla="*/ 134 w 252"/>
                  <a:gd name="T53" fmla="*/ 192 h 348"/>
                  <a:gd name="T54" fmla="*/ 132 w 252"/>
                  <a:gd name="T55" fmla="*/ 186 h 348"/>
                  <a:gd name="T56" fmla="*/ 128 w 252"/>
                  <a:gd name="T57" fmla="*/ 122 h 348"/>
                  <a:gd name="T58" fmla="*/ 118 w 252"/>
                  <a:gd name="T59" fmla="*/ 124 h 348"/>
                  <a:gd name="T60" fmla="*/ 74 w 252"/>
                  <a:gd name="T61" fmla="*/ 144 h 348"/>
                  <a:gd name="T62" fmla="*/ 64 w 252"/>
                  <a:gd name="T63" fmla="*/ 142 h 348"/>
                  <a:gd name="T64" fmla="*/ 58 w 252"/>
                  <a:gd name="T65" fmla="*/ 148 h 348"/>
                  <a:gd name="T66" fmla="*/ 60 w 252"/>
                  <a:gd name="T67" fmla="*/ 158 h 348"/>
                  <a:gd name="T68" fmla="*/ 82 w 252"/>
                  <a:gd name="T69" fmla="*/ 180 h 348"/>
                  <a:gd name="T70" fmla="*/ 90 w 252"/>
                  <a:gd name="T71" fmla="*/ 180 h 348"/>
                  <a:gd name="T72" fmla="*/ 132 w 252"/>
                  <a:gd name="T73" fmla="*/ 138 h 348"/>
                  <a:gd name="T74" fmla="*/ 134 w 252"/>
                  <a:gd name="T75" fmla="*/ 126 h 348"/>
                  <a:gd name="T76" fmla="*/ 36 w 252"/>
                  <a:gd name="T77" fmla="*/ 64 h 348"/>
                  <a:gd name="T78" fmla="*/ 40 w 252"/>
                  <a:gd name="T79" fmla="*/ 54 h 348"/>
                  <a:gd name="T80" fmla="*/ 78 w 252"/>
                  <a:gd name="T81" fmla="*/ 48 h 348"/>
                  <a:gd name="T82" fmla="*/ 94 w 252"/>
                  <a:gd name="T83" fmla="*/ 42 h 348"/>
                  <a:gd name="T84" fmla="*/ 100 w 252"/>
                  <a:gd name="T85" fmla="*/ 26 h 348"/>
                  <a:gd name="T86" fmla="*/ 116 w 252"/>
                  <a:gd name="T87" fmla="*/ 2 h 348"/>
                  <a:gd name="T88" fmla="*/ 136 w 252"/>
                  <a:gd name="T89" fmla="*/ 2 h 348"/>
                  <a:gd name="T90" fmla="*/ 152 w 252"/>
                  <a:gd name="T91" fmla="*/ 26 h 348"/>
                  <a:gd name="T92" fmla="*/ 158 w 252"/>
                  <a:gd name="T93" fmla="*/ 42 h 348"/>
                  <a:gd name="T94" fmla="*/ 200 w 252"/>
                  <a:gd name="T95" fmla="*/ 48 h 348"/>
                  <a:gd name="T96" fmla="*/ 212 w 252"/>
                  <a:gd name="T97" fmla="*/ 54 h 348"/>
                  <a:gd name="T98" fmla="*/ 216 w 252"/>
                  <a:gd name="T99" fmla="*/ 78 h 348"/>
                  <a:gd name="T100" fmla="*/ 36 w 252"/>
                  <a:gd name="T101" fmla="*/ 82 h 348"/>
                  <a:gd name="T102" fmla="*/ 36 w 252"/>
                  <a:gd name="T103" fmla="*/ 64 h 348"/>
                  <a:gd name="T104" fmla="*/ 116 w 252"/>
                  <a:gd name="T105" fmla="*/ 30 h 348"/>
                  <a:gd name="T106" fmla="*/ 126 w 252"/>
                  <a:gd name="T107" fmla="*/ 38 h 348"/>
                  <a:gd name="T108" fmla="*/ 134 w 252"/>
                  <a:gd name="T109" fmla="*/ 34 h 348"/>
                  <a:gd name="T110" fmla="*/ 136 w 252"/>
                  <a:gd name="T111" fmla="*/ 26 h 348"/>
                  <a:gd name="T112" fmla="*/ 130 w 252"/>
                  <a:gd name="T113" fmla="*/ 16 h 348"/>
                  <a:gd name="T114" fmla="*/ 122 w 252"/>
                  <a:gd name="T115" fmla="*/ 16 h 348"/>
                  <a:gd name="T116" fmla="*/ 116 w 252"/>
                  <a:gd name="T117" fmla="*/ 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2" h="348">
                    <a:moveTo>
                      <a:pt x="252" y="32"/>
                    </a:moveTo>
                    <a:lnTo>
                      <a:pt x="252" y="332"/>
                    </a:lnTo>
                    <a:lnTo>
                      <a:pt x="252" y="332"/>
                    </a:lnTo>
                    <a:lnTo>
                      <a:pt x="250" y="338"/>
                    </a:lnTo>
                    <a:lnTo>
                      <a:pt x="248" y="344"/>
                    </a:lnTo>
                    <a:lnTo>
                      <a:pt x="242" y="346"/>
                    </a:lnTo>
                    <a:lnTo>
                      <a:pt x="236" y="348"/>
                    </a:lnTo>
                    <a:lnTo>
                      <a:pt x="16" y="348"/>
                    </a:lnTo>
                    <a:lnTo>
                      <a:pt x="16" y="348"/>
                    </a:lnTo>
                    <a:lnTo>
                      <a:pt x="10" y="346"/>
                    </a:lnTo>
                    <a:lnTo>
                      <a:pt x="4" y="344"/>
                    </a:lnTo>
                    <a:lnTo>
                      <a:pt x="2" y="338"/>
                    </a:lnTo>
                    <a:lnTo>
                      <a:pt x="0" y="332"/>
                    </a:lnTo>
                    <a:lnTo>
                      <a:pt x="0" y="32"/>
                    </a:lnTo>
                    <a:lnTo>
                      <a:pt x="0" y="32"/>
                    </a:lnTo>
                    <a:lnTo>
                      <a:pt x="2" y="26"/>
                    </a:lnTo>
                    <a:lnTo>
                      <a:pt x="4" y="20"/>
                    </a:lnTo>
                    <a:lnTo>
                      <a:pt x="10" y="16"/>
                    </a:lnTo>
                    <a:lnTo>
                      <a:pt x="16" y="16"/>
                    </a:lnTo>
                    <a:lnTo>
                      <a:pt x="90" y="16"/>
                    </a:lnTo>
                    <a:lnTo>
                      <a:pt x="90" y="16"/>
                    </a:lnTo>
                    <a:lnTo>
                      <a:pt x="88" y="26"/>
                    </a:lnTo>
                    <a:lnTo>
                      <a:pt x="88" y="26"/>
                    </a:lnTo>
                    <a:lnTo>
                      <a:pt x="86" y="30"/>
                    </a:lnTo>
                    <a:lnTo>
                      <a:pt x="84" y="34"/>
                    </a:lnTo>
                    <a:lnTo>
                      <a:pt x="16" y="34"/>
                    </a:lnTo>
                    <a:lnTo>
                      <a:pt x="16" y="332"/>
                    </a:lnTo>
                    <a:lnTo>
                      <a:pt x="236" y="332"/>
                    </a:lnTo>
                    <a:lnTo>
                      <a:pt x="236" y="34"/>
                    </a:lnTo>
                    <a:lnTo>
                      <a:pt x="168" y="34"/>
                    </a:lnTo>
                    <a:lnTo>
                      <a:pt x="168" y="34"/>
                    </a:lnTo>
                    <a:lnTo>
                      <a:pt x="166" y="30"/>
                    </a:lnTo>
                    <a:lnTo>
                      <a:pt x="164" y="26"/>
                    </a:lnTo>
                    <a:lnTo>
                      <a:pt x="164" y="26"/>
                    </a:lnTo>
                    <a:lnTo>
                      <a:pt x="162" y="16"/>
                    </a:lnTo>
                    <a:lnTo>
                      <a:pt x="236" y="16"/>
                    </a:lnTo>
                    <a:lnTo>
                      <a:pt x="236" y="16"/>
                    </a:lnTo>
                    <a:lnTo>
                      <a:pt x="242" y="16"/>
                    </a:lnTo>
                    <a:lnTo>
                      <a:pt x="248" y="20"/>
                    </a:lnTo>
                    <a:lnTo>
                      <a:pt x="250" y="26"/>
                    </a:lnTo>
                    <a:lnTo>
                      <a:pt x="252" y="32"/>
                    </a:lnTo>
                    <a:lnTo>
                      <a:pt x="252" y="32"/>
                    </a:lnTo>
                    <a:close/>
                    <a:moveTo>
                      <a:pt x="216" y="94"/>
                    </a:moveTo>
                    <a:lnTo>
                      <a:pt x="216" y="312"/>
                    </a:lnTo>
                    <a:lnTo>
                      <a:pt x="36" y="312"/>
                    </a:lnTo>
                    <a:lnTo>
                      <a:pt x="36" y="94"/>
                    </a:lnTo>
                    <a:lnTo>
                      <a:pt x="36" y="94"/>
                    </a:lnTo>
                    <a:lnTo>
                      <a:pt x="36" y="94"/>
                    </a:lnTo>
                    <a:lnTo>
                      <a:pt x="216" y="94"/>
                    </a:lnTo>
                    <a:lnTo>
                      <a:pt x="216" y="94"/>
                    </a:lnTo>
                    <a:lnTo>
                      <a:pt x="216" y="94"/>
                    </a:lnTo>
                    <a:lnTo>
                      <a:pt x="216" y="94"/>
                    </a:lnTo>
                    <a:close/>
                    <a:moveTo>
                      <a:pt x="132" y="186"/>
                    </a:moveTo>
                    <a:lnTo>
                      <a:pt x="132" y="186"/>
                    </a:lnTo>
                    <a:lnTo>
                      <a:pt x="128" y="184"/>
                    </a:lnTo>
                    <a:lnTo>
                      <a:pt x="124" y="182"/>
                    </a:lnTo>
                    <a:lnTo>
                      <a:pt x="122" y="184"/>
                    </a:lnTo>
                    <a:lnTo>
                      <a:pt x="118" y="186"/>
                    </a:lnTo>
                    <a:lnTo>
                      <a:pt x="86" y="218"/>
                    </a:lnTo>
                    <a:lnTo>
                      <a:pt x="74" y="206"/>
                    </a:lnTo>
                    <a:lnTo>
                      <a:pt x="74" y="206"/>
                    </a:lnTo>
                    <a:lnTo>
                      <a:pt x="70" y="204"/>
                    </a:lnTo>
                    <a:lnTo>
                      <a:pt x="68" y="204"/>
                    </a:lnTo>
                    <a:lnTo>
                      <a:pt x="64" y="204"/>
                    </a:lnTo>
                    <a:lnTo>
                      <a:pt x="60" y="206"/>
                    </a:lnTo>
                    <a:lnTo>
                      <a:pt x="60" y="206"/>
                    </a:lnTo>
                    <a:lnTo>
                      <a:pt x="58" y="210"/>
                    </a:lnTo>
                    <a:lnTo>
                      <a:pt x="58" y="214"/>
                    </a:lnTo>
                    <a:lnTo>
                      <a:pt x="58" y="218"/>
                    </a:lnTo>
                    <a:lnTo>
                      <a:pt x="60" y="220"/>
                    </a:lnTo>
                    <a:lnTo>
                      <a:pt x="78" y="238"/>
                    </a:lnTo>
                    <a:lnTo>
                      <a:pt x="78" y="238"/>
                    </a:lnTo>
                    <a:lnTo>
                      <a:pt x="82" y="242"/>
                    </a:lnTo>
                    <a:lnTo>
                      <a:pt x="86" y="242"/>
                    </a:lnTo>
                    <a:lnTo>
                      <a:pt x="86" y="242"/>
                    </a:lnTo>
                    <a:lnTo>
                      <a:pt x="90" y="242"/>
                    </a:lnTo>
                    <a:lnTo>
                      <a:pt x="92" y="238"/>
                    </a:lnTo>
                    <a:lnTo>
                      <a:pt x="132" y="200"/>
                    </a:lnTo>
                    <a:lnTo>
                      <a:pt x="132" y="200"/>
                    </a:lnTo>
                    <a:lnTo>
                      <a:pt x="134" y="196"/>
                    </a:lnTo>
                    <a:lnTo>
                      <a:pt x="134" y="192"/>
                    </a:lnTo>
                    <a:lnTo>
                      <a:pt x="134" y="188"/>
                    </a:lnTo>
                    <a:lnTo>
                      <a:pt x="132" y="186"/>
                    </a:lnTo>
                    <a:lnTo>
                      <a:pt x="132" y="186"/>
                    </a:lnTo>
                    <a:close/>
                    <a:moveTo>
                      <a:pt x="132" y="124"/>
                    </a:moveTo>
                    <a:lnTo>
                      <a:pt x="132" y="124"/>
                    </a:lnTo>
                    <a:lnTo>
                      <a:pt x="128" y="122"/>
                    </a:lnTo>
                    <a:lnTo>
                      <a:pt x="124" y="120"/>
                    </a:lnTo>
                    <a:lnTo>
                      <a:pt x="122" y="122"/>
                    </a:lnTo>
                    <a:lnTo>
                      <a:pt x="118" y="124"/>
                    </a:lnTo>
                    <a:lnTo>
                      <a:pt x="86" y="156"/>
                    </a:lnTo>
                    <a:lnTo>
                      <a:pt x="74" y="144"/>
                    </a:lnTo>
                    <a:lnTo>
                      <a:pt x="74" y="144"/>
                    </a:lnTo>
                    <a:lnTo>
                      <a:pt x="70" y="142"/>
                    </a:lnTo>
                    <a:lnTo>
                      <a:pt x="68" y="142"/>
                    </a:lnTo>
                    <a:lnTo>
                      <a:pt x="64" y="142"/>
                    </a:lnTo>
                    <a:lnTo>
                      <a:pt x="60" y="144"/>
                    </a:lnTo>
                    <a:lnTo>
                      <a:pt x="60" y="144"/>
                    </a:lnTo>
                    <a:lnTo>
                      <a:pt x="58" y="148"/>
                    </a:lnTo>
                    <a:lnTo>
                      <a:pt x="58" y="152"/>
                    </a:lnTo>
                    <a:lnTo>
                      <a:pt x="58" y="156"/>
                    </a:lnTo>
                    <a:lnTo>
                      <a:pt x="60" y="158"/>
                    </a:lnTo>
                    <a:lnTo>
                      <a:pt x="78" y="178"/>
                    </a:lnTo>
                    <a:lnTo>
                      <a:pt x="78" y="178"/>
                    </a:lnTo>
                    <a:lnTo>
                      <a:pt x="82" y="180"/>
                    </a:lnTo>
                    <a:lnTo>
                      <a:pt x="86" y="180"/>
                    </a:lnTo>
                    <a:lnTo>
                      <a:pt x="86" y="180"/>
                    </a:lnTo>
                    <a:lnTo>
                      <a:pt x="90" y="180"/>
                    </a:lnTo>
                    <a:lnTo>
                      <a:pt x="92" y="178"/>
                    </a:lnTo>
                    <a:lnTo>
                      <a:pt x="132" y="138"/>
                    </a:lnTo>
                    <a:lnTo>
                      <a:pt x="132" y="138"/>
                    </a:lnTo>
                    <a:lnTo>
                      <a:pt x="134" y="134"/>
                    </a:lnTo>
                    <a:lnTo>
                      <a:pt x="134" y="130"/>
                    </a:lnTo>
                    <a:lnTo>
                      <a:pt x="134" y="126"/>
                    </a:lnTo>
                    <a:lnTo>
                      <a:pt x="132" y="124"/>
                    </a:lnTo>
                    <a:lnTo>
                      <a:pt x="132" y="124"/>
                    </a:lnTo>
                    <a:close/>
                    <a:moveTo>
                      <a:pt x="36" y="64"/>
                    </a:moveTo>
                    <a:lnTo>
                      <a:pt x="36" y="64"/>
                    </a:lnTo>
                    <a:lnTo>
                      <a:pt x="36" y="58"/>
                    </a:lnTo>
                    <a:lnTo>
                      <a:pt x="40" y="54"/>
                    </a:lnTo>
                    <a:lnTo>
                      <a:pt x="46" y="50"/>
                    </a:lnTo>
                    <a:lnTo>
                      <a:pt x="52" y="48"/>
                    </a:lnTo>
                    <a:lnTo>
                      <a:pt x="78" y="48"/>
                    </a:lnTo>
                    <a:lnTo>
                      <a:pt x="78" y="48"/>
                    </a:lnTo>
                    <a:lnTo>
                      <a:pt x="86" y="46"/>
                    </a:lnTo>
                    <a:lnTo>
                      <a:pt x="94" y="42"/>
                    </a:lnTo>
                    <a:lnTo>
                      <a:pt x="98" y="36"/>
                    </a:lnTo>
                    <a:lnTo>
                      <a:pt x="100" y="26"/>
                    </a:lnTo>
                    <a:lnTo>
                      <a:pt x="100" y="26"/>
                    </a:lnTo>
                    <a:lnTo>
                      <a:pt x="102" y="16"/>
                    </a:lnTo>
                    <a:lnTo>
                      <a:pt x="108" y="8"/>
                    </a:lnTo>
                    <a:lnTo>
                      <a:pt x="116" y="2"/>
                    </a:lnTo>
                    <a:lnTo>
                      <a:pt x="126" y="0"/>
                    </a:lnTo>
                    <a:lnTo>
                      <a:pt x="126" y="0"/>
                    </a:lnTo>
                    <a:lnTo>
                      <a:pt x="136" y="2"/>
                    </a:lnTo>
                    <a:lnTo>
                      <a:pt x="144" y="8"/>
                    </a:lnTo>
                    <a:lnTo>
                      <a:pt x="150" y="16"/>
                    </a:lnTo>
                    <a:lnTo>
                      <a:pt x="152" y="26"/>
                    </a:lnTo>
                    <a:lnTo>
                      <a:pt x="152" y="26"/>
                    </a:lnTo>
                    <a:lnTo>
                      <a:pt x="154" y="36"/>
                    </a:lnTo>
                    <a:lnTo>
                      <a:pt x="158" y="42"/>
                    </a:lnTo>
                    <a:lnTo>
                      <a:pt x="166" y="46"/>
                    </a:lnTo>
                    <a:lnTo>
                      <a:pt x="174" y="48"/>
                    </a:lnTo>
                    <a:lnTo>
                      <a:pt x="200" y="48"/>
                    </a:lnTo>
                    <a:lnTo>
                      <a:pt x="200" y="48"/>
                    </a:lnTo>
                    <a:lnTo>
                      <a:pt x="206" y="50"/>
                    </a:lnTo>
                    <a:lnTo>
                      <a:pt x="212" y="54"/>
                    </a:lnTo>
                    <a:lnTo>
                      <a:pt x="216" y="58"/>
                    </a:lnTo>
                    <a:lnTo>
                      <a:pt x="216" y="64"/>
                    </a:lnTo>
                    <a:lnTo>
                      <a:pt x="216" y="78"/>
                    </a:lnTo>
                    <a:lnTo>
                      <a:pt x="216" y="78"/>
                    </a:lnTo>
                    <a:lnTo>
                      <a:pt x="216" y="82"/>
                    </a:lnTo>
                    <a:lnTo>
                      <a:pt x="36" y="82"/>
                    </a:lnTo>
                    <a:lnTo>
                      <a:pt x="36" y="82"/>
                    </a:lnTo>
                    <a:lnTo>
                      <a:pt x="36" y="78"/>
                    </a:lnTo>
                    <a:lnTo>
                      <a:pt x="36" y="64"/>
                    </a:lnTo>
                    <a:close/>
                    <a:moveTo>
                      <a:pt x="116" y="26"/>
                    </a:moveTo>
                    <a:lnTo>
                      <a:pt x="116" y="26"/>
                    </a:lnTo>
                    <a:lnTo>
                      <a:pt x="116" y="30"/>
                    </a:lnTo>
                    <a:lnTo>
                      <a:pt x="118" y="34"/>
                    </a:lnTo>
                    <a:lnTo>
                      <a:pt x="122" y="36"/>
                    </a:lnTo>
                    <a:lnTo>
                      <a:pt x="126" y="38"/>
                    </a:lnTo>
                    <a:lnTo>
                      <a:pt x="126" y="38"/>
                    </a:lnTo>
                    <a:lnTo>
                      <a:pt x="130" y="36"/>
                    </a:lnTo>
                    <a:lnTo>
                      <a:pt x="134" y="34"/>
                    </a:lnTo>
                    <a:lnTo>
                      <a:pt x="136" y="30"/>
                    </a:lnTo>
                    <a:lnTo>
                      <a:pt x="136" y="26"/>
                    </a:lnTo>
                    <a:lnTo>
                      <a:pt x="136" y="26"/>
                    </a:lnTo>
                    <a:lnTo>
                      <a:pt x="136" y="22"/>
                    </a:lnTo>
                    <a:lnTo>
                      <a:pt x="134" y="20"/>
                    </a:lnTo>
                    <a:lnTo>
                      <a:pt x="130" y="16"/>
                    </a:lnTo>
                    <a:lnTo>
                      <a:pt x="126" y="16"/>
                    </a:lnTo>
                    <a:lnTo>
                      <a:pt x="126" y="16"/>
                    </a:lnTo>
                    <a:lnTo>
                      <a:pt x="122" y="16"/>
                    </a:lnTo>
                    <a:lnTo>
                      <a:pt x="118" y="20"/>
                    </a:lnTo>
                    <a:lnTo>
                      <a:pt x="116" y="22"/>
                    </a:lnTo>
                    <a:lnTo>
                      <a:pt x="116" y="26"/>
                    </a:lnTo>
                    <a:lnTo>
                      <a:pt x="116" y="2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10" name="Group 9"/>
          <p:cNvGrpSpPr/>
          <p:nvPr/>
        </p:nvGrpSpPr>
        <p:grpSpPr>
          <a:xfrm>
            <a:off x="414615" y="190561"/>
            <a:ext cx="746462" cy="764512"/>
            <a:chOff x="414615" y="274186"/>
            <a:chExt cx="746462" cy="699445"/>
          </a:xfrm>
        </p:grpSpPr>
        <p:grpSp>
          <p:nvGrpSpPr>
            <p:cNvPr id="55" name="Group 54"/>
            <p:cNvGrpSpPr/>
            <p:nvPr/>
          </p:nvGrpSpPr>
          <p:grpSpPr>
            <a:xfrm>
              <a:off x="414615" y="274186"/>
              <a:ext cx="746462" cy="699445"/>
              <a:chOff x="9322641" y="4690710"/>
              <a:chExt cx="612000" cy="612000"/>
            </a:xfrm>
          </p:grpSpPr>
          <p:sp>
            <p:nvSpPr>
              <p:cNvPr id="56" name="Oval 55"/>
              <p:cNvSpPr/>
              <p:nvPr/>
            </p:nvSpPr>
            <p:spPr bwMode="ltGray">
              <a:xfrm>
                <a:off x="9322641" y="4690710"/>
                <a:ext cx="612000" cy="612000"/>
              </a:xfrm>
              <a:prstGeom prst="ellipse">
                <a:avLst/>
              </a:prstGeom>
              <a:solidFill>
                <a:schemeClr val="bg2"/>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57" name="Freeform 4920"/>
              <p:cNvSpPr>
                <a:spLocks noEditPoints="1"/>
              </p:cNvSpPr>
              <p:nvPr/>
            </p:nvSpPr>
            <p:spPr bwMode="auto">
              <a:xfrm>
                <a:off x="9398454" y="4812811"/>
                <a:ext cx="460374" cy="375569"/>
              </a:xfrm>
              <a:custGeom>
                <a:avLst/>
                <a:gdLst>
                  <a:gd name="T0" fmla="*/ 196 w 380"/>
                  <a:gd name="T1" fmla="*/ 2 h 310"/>
                  <a:gd name="T2" fmla="*/ 118 w 380"/>
                  <a:gd name="T3" fmla="*/ 46 h 310"/>
                  <a:gd name="T4" fmla="*/ 116 w 380"/>
                  <a:gd name="T5" fmla="*/ 6 h 310"/>
                  <a:gd name="T6" fmla="*/ 108 w 380"/>
                  <a:gd name="T7" fmla="*/ 0 h 310"/>
                  <a:gd name="T8" fmla="*/ 64 w 380"/>
                  <a:gd name="T9" fmla="*/ 0 h 310"/>
                  <a:gd name="T10" fmla="*/ 58 w 380"/>
                  <a:gd name="T11" fmla="*/ 10 h 310"/>
                  <a:gd name="T12" fmla="*/ 4 w 380"/>
                  <a:gd name="T13" fmla="*/ 120 h 310"/>
                  <a:gd name="T14" fmla="*/ 0 w 380"/>
                  <a:gd name="T15" fmla="*/ 132 h 310"/>
                  <a:gd name="T16" fmla="*/ 56 w 380"/>
                  <a:gd name="T17" fmla="*/ 138 h 310"/>
                  <a:gd name="T18" fmla="*/ 58 w 380"/>
                  <a:gd name="T19" fmla="*/ 300 h 310"/>
                  <a:gd name="T20" fmla="*/ 72 w 380"/>
                  <a:gd name="T21" fmla="*/ 310 h 310"/>
                  <a:gd name="T22" fmla="*/ 120 w 380"/>
                  <a:gd name="T23" fmla="*/ 306 h 310"/>
                  <a:gd name="T24" fmla="*/ 102 w 380"/>
                  <a:gd name="T25" fmla="*/ 252 h 310"/>
                  <a:gd name="T26" fmla="*/ 96 w 380"/>
                  <a:gd name="T27" fmla="*/ 250 h 310"/>
                  <a:gd name="T28" fmla="*/ 92 w 380"/>
                  <a:gd name="T29" fmla="*/ 182 h 310"/>
                  <a:gd name="T30" fmla="*/ 96 w 380"/>
                  <a:gd name="T31" fmla="*/ 176 h 310"/>
                  <a:gd name="T32" fmla="*/ 162 w 380"/>
                  <a:gd name="T33" fmla="*/ 172 h 310"/>
                  <a:gd name="T34" fmla="*/ 170 w 380"/>
                  <a:gd name="T35" fmla="*/ 176 h 310"/>
                  <a:gd name="T36" fmla="*/ 172 w 380"/>
                  <a:gd name="T37" fmla="*/ 242 h 310"/>
                  <a:gd name="T38" fmla="*/ 170 w 380"/>
                  <a:gd name="T39" fmla="*/ 250 h 310"/>
                  <a:gd name="T40" fmla="*/ 146 w 380"/>
                  <a:gd name="T41" fmla="*/ 252 h 310"/>
                  <a:gd name="T42" fmla="*/ 144 w 380"/>
                  <a:gd name="T43" fmla="*/ 306 h 310"/>
                  <a:gd name="T44" fmla="*/ 232 w 380"/>
                  <a:gd name="T45" fmla="*/ 310 h 310"/>
                  <a:gd name="T46" fmla="*/ 226 w 380"/>
                  <a:gd name="T47" fmla="*/ 252 h 310"/>
                  <a:gd name="T48" fmla="*/ 198 w 380"/>
                  <a:gd name="T49" fmla="*/ 250 h 310"/>
                  <a:gd name="T50" fmla="*/ 192 w 380"/>
                  <a:gd name="T51" fmla="*/ 244 h 310"/>
                  <a:gd name="T52" fmla="*/ 212 w 380"/>
                  <a:gd name="T53" fmla="*/ 180 h 310"/>
                  <a:gd name="T54" fmla="*/ 256 w 380"/>
                  <a:gd name="T55" fmla="*/ 172 h 310"/>
                  <a:gd name="T56" fmla="*/ 266 w 380"/>
                  <a:gd name="T57" fmla="*/ 180 h 310"/>
                  <a:gd name="T58" fmla="*/ 288 w 380"/>
                  <a:gd name="T59" fmla="*/ 242 h 310"/>
                  <a:gd name="T60" fmla="*/ 284 w 380"/>
                  <a:gd name="T61" fmla="*/ 250 h 310"/>
                  <a:gd name="T62" fmla="*/ 278 w 380"/>
                  <a:gd name="T63" fmla="*/ 252 h 310"/>
                  <a:gd name="T64" fmla="*/ 254 w 380"/>
                  <a:gd name="T65" fmla="*/ 298 h 310"/>
                  <a:gd name="T66" fmla="*/ 246 w 380"/>
                  <a:gd name="T67" fmla="*/ 310 h 310"/>
                  <a:gd name="T68" fmla="*/ 314 w 380"/>
                  <a:gd name="T69" fmla="*/ 310 h 310"/>
                  <a:gd name="T70" fmla="*/ 324 w 380"/>
                  <a:gd name="T71" fmla="*/ 294 h 310"/>
                  <a:gd name="T72" fmla="*/ 370 w 380"/>
                  <a:gd name="T73" fmla="*/ 138 h 310"/>
                  <a:gd name="T74" fmla="*/ 374 w 380"/>
                  <a:gd name="T75" fmla="*/ 138 h 310"/>
                  <a:gd name="T76" fmla="*/ 380 w 380"/>
                  <a:gd name="T77" fmla="*/ 128 h 310"/>
                  <a:gd name="T78" fmla="*/ 376 w 380"/>
                  <a:gd name="T79" fmla="*/ 120 h 310"/>
                  <a:gd name="T80" fmla="*/ 132 w 380"/>
                  <a:gd name="T81" fmla="*/ 162 h 310"/>
                  <a:gd name="T82" fmla="*/ 110 w 380"/>
                  <a:gd name="T83" fmla="*/ 146 h 310"/>
                  <a:gd name="T84" fmla="*/ 110 w 380"/>
                  <a:gd name="T85" fmla="*/ 128 h 310"/>
                  <a:gd name="T86" fmla="*/ 132 w 380"/>
                  <a:gd name="T87" fmla="*/ 114 h 310"/>
                  <a:gd name="T88" fmla="*/ 150 w 380"/>
                  <a:gd name="T89" fmla="*/ 120 h 310"/>
                  <a:gd name="T90" fmla="*/ 156 w 380"/>
                  <a:gd name="T91" fmla="*/ 138 h 310"/>
                  <a:gd name="T92" fmla="*/ 142 w 380"/>
                  <a:gd name="T93" fmla="*/ 160 h 310"/>
                  <a:gd name="T94" fmla="*/ 240 w 380"/>
                  <a:gd name="T95" fmla="*/ 162 h 310"/>
                  <a:gd name="T96" fmla="*/ 222 w 380"/>
                  <a:gd name="T97" fmla="*/ 154 h 310"/>
                  <a:gd name="T98" fmla="*/ 216 w 380"/>
                  <a:gd name="T99" fmla="*/ 138 h 310"/>
                  <a:gd name="T100" fmla="*/ 230 w 380"/>
                  <a:gd name="T101" fmla="*/ 116 h 310"/>
                  <a:gd name="T102" fmla="*/ 248 w 380"/>
                  <a:gd name="T103" fmla="*/ 116 h 310"/>
                  <a:gd name="T104" fmla="*/ 264 w 380"/>
                  <a:gd name="T105" fmla="*/ 138 h 310"/>
                  <a:gd name="T106" fmla="*/ 256 w 380"/>
                  <a:gd name="T107" fmla="*/ 154 h 310"/>
                  <a:gd name="T108" fmla="*/ 240 w 380"/>
                  <a:gd name="T109" fmla="*/ 162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0" h="310">
                    <a:moveTo>
                      <a:pt x="376" y="120"/>
                    </a:moveTo>
                    <a:lnTo>
                      <a:pt x="196" y="2"/>
                    </a:lnTo>
                    <a:lnTo>
                      <a:pt x="196" y="2"/>
                    </a:lnTo>
                    <a:lnTo>
                      <a:pt x="190" y="0"/>
                    </a:lnTo>
                    <a:lnTo>
                      <a:pt x="184" y="2"/>
                    </a:lnTo>
                    <a:lnTo>
                      <a:pt x="118" y="46"/>
                    </a:lnTo>
                    <a:lnTo>
                      <a:pt x="118" y="10"/>
                    </a:lnTo>
                    <a:lnTo>
                      <a:pt x="118" y="10"/>
                    </a:lnTo>
                    <a:lnTo>
                      <a:pt x="116" y="6"/>
                    </a:lnTo>
                    <a:lnTo>
                      <a:pt x="114" y="4"/>
                    </a:lnTo>
                    <a:lnTo>
                      <a:pt x="112" y="0"/>
                    </a:lnTo>
                    <a:lnTo>
                      <a:pt x="108" y="0"/>
                    </a:lnTo>
                    <a:lnTo>
                      <a:pt x="68" y="0"/>
                    </a:lnTo>
                    <a:lnTo>
                      <a:pt x="68" y="0"/>
                    </a:lnTo>
                    <a:lnTo>
                      <a:pt x="64" y="0"/>
                    </a:lnTo>
                    <a:lnTo>
                      <a:pt x="60" y="4"/>
                    </a:lnTo>
                    <a:lnTo>
                      <a:pt x="58" y="6"/>
                    </a:lnTo>
                    <a:lnTo>
                      <a:pt x="58" y="10"/>
                    </a:lnTo>
                    <a:lnTo>
                      <a:pt x="58" y="86"/>
                    </a:lnTo>
                    <a:lnTo>
                      <a:pt x="4" y="120"/>
                    </a:lnTo>
                    <a:lnTo>
                      <a:pt x="4" y="120"/>
                    </a:lnTo>
                    <a:lnTo>
                      <a:pt x="0" y="124"/>
                    </a:lnTo>
                    <a:lnTo>
                      <a:pt x="0" y="132"/>
                    </a:lnTo>
                    <a:lnTo>
                      <a:pt x="0" y="132"/>
                    </a:lnTo>
                    <a:lnTo>
                      <a:pt x="4" y="136"/>
                    </a:lnTo>
                    <a:lnTo>
                      <a:pt x="10" y="138"/>
                    </a:lnTo>
                    <a:lnTo>
                      <a:pt x="56" y="138"/>
                    </a:lnTo>
                    <a:lnTo>
                      <a:pt x="56" y="294"/>
                    </a:lnTo>
                    <a:lnTo>
                      <a:pt x="56" y="294"/>
                    </a:lnTo>
                    <a:lnTo>
                      <a:pt x="58" y="300"/>
                    </a:lnTo>
                    <a:lnTo>
                      <a:pt x="62" y="306"/>
                    </a:lnTo>
                    <a:lnTo>
                      <a:pt x="66" y="310"/>
                    </a:lnTo>
                    <a:lnTo>
                      <a:pt x="72" y="310"/>
                    </a:lnTo>
                    <a:lnTo>
                      <a:pt x="126" y="310"/>
                    </a:lnTo>
                    <a:lnTo>
                      <a:pt x="126" y="310"/>
                    </a:lnTo>
                    <a:lnTo>
                      <a:pt x="120" y="306"/>
                    </a:lnTo>
                    <a:lnTo>
                      <a:pt x="118" y="298"/>
                    </a:lnTo>
                    <a:lnTo>
                      <a:pt x="118" y="252"/>
                    </a:lnTo>
                    <a:lnTo>
                      <a:pt x="102" y="252"/>
                    </a:lnTo>
                    <a:lnTo>
                      <a:pt x="102" y="252"/>
                    </a:lnTo>
                    <a:lnTo>
                      <a:pt x="98" y="252"/>
                    </a:lnTo>
                    <a:lnTo>
                      <a:pt x="96" y="250"/>
                    </a:lnTo>
                    <a:lnTo>
                      <a:pt x="94" y="246"/>
                    </a:lnTo>
                    <a:lnTo>
                      <a:pt x="92" y="242"/>
                    </a:lnTo>
                    <a:lnTo>
                      <a:pt x="92" y="182"/>
                    </a:lnTo>
                    <a:lnTo>
                      <a:pt x="92" y="182"/>
                    </a:lnTo>
                    <a:lnTo>
                      <a:pt x="94" y="178"/>
                    </a:lnTo>
                    <a:lnTo>
                      <a:pt x="96" y="176"/>
                    </a:lnTo>
                    <a:lnTo>
                      <a:pt x="98" y="174"/>
                    </a:lnTo>
                    <a:lnTo>
                      <a:pt x="102" y="172"/>
                    </a:lnTo>
                    <a:lnTo>
                      <a:pt x="162" y="172"/>
                    </a:lnTo>
                    <a:lnTo>
                      <a:pt x="162" y="172"/>
                    </a:lnTo>
                    <a:lnTo>
                      <a:pt x="166" y="174"/>
                    </a:lnTo>
                    <a:lnTo>
                      <a:pt x="170" y="176"/>
                    </a:lnTo>
                    <a:lnTo>
                      <a:pt x="172" y="178"/>
                    </a:lnTo>
                    <a:lnTo>
                      <a:pt x="172" y="182"/>
                    </a:lnTo>
                    <a:lnTo>
                      <a:pt x="172" y="242"/>
                    </a:lnTo>
                    <a:lnTo>
                      <a:pt x="172" y="242"/>
                    </a:lnTo>
                    <a:lnTo>
                      <a:pt x="172" y="246"/>
                    </a:lnTo>
                    <a:lnTo>
                      <a:pt x="170" y="250"/>
                    </a:lnTo>
                    <a:lnTo>
                      <a:pt x="166" y="252"/>
                    </a:lnTo>
                    <a:lnTo>
                      <a:pt x="162" y="252"/>
                    </a:lnTo>
                    <a:lnTo>
                      <a:pt x="146" y="252"/>
                    </a:lnTo>
                    <a:lnTo>
                      <a:pt x="146" y="298"/>
                    </a:lnTo>
                    <a:lnTo>
                      <a:pt x="146" y="298"/>
                    </a:lnTo>
                    <a:lnTo>
                      <a:pt x="144" y="306"/>
                    </a:lnTo>
                    <a:lnTo>
                      <a:pt x="140" y="310"/>
                    </a:lnTo>
                    <a:lnTo>
                      <a:pt x="232" y="310"/>
                    </a:lnTo>
                    <a:lnTo>
                      <a:pt x="232" y="310"/>
                    </a:lnTo>
                    <a:lnTo>
                      <a:pt x="228" y="306"/>
                    </a:lnTo>
                    <a:lnTo>
                      <a:pt x="226" y="298"/>
                    </a:lnTo>
                    <a:lnTo>
                      <a:pt x="226" y="252"/>
                    </a:lnTo>
                    <a:lnTo>
                      <a:pt x="202" y="252"/>
                    </a:lnTo>
                    <a:lnTo>
                      <a:pt x="202" y="252"/>
                    </a:lnTo>
                    <a:lnTo>
                      <a:pt x="198" y="250"/>
                    </a:lnTo>
                    <a:lnTo>
                      <a:pt x="194" y="248"/>
                    </a:lnTo>
                    <a:lnTo>
                      <a:pt x="194" y="248"/>
                    </a:lnTo>
                    <a:lnTo>
                      <a:pt x="192" y="244"/>
                    </a:lnTo>
                    <a:lnTo>
                      <a:pt x="192" y="238"/>
                    </a:lnTo>
                    <a:lnTo>
                      <a:pt x="212" y="180"/>
                    </a:lnTo>
                    <a:lnTo>
                      <a:pt x="212" y="180"/>
                    </a:lnTo>
                    <a:lnTo>
                      <a:pt x="216" y="174"/>
                    </a:lnTo>
                    <a:lnTo>
                      <a:pt x="222" y="172"/>
                    </a:lnTo>
                    <a:lnTo>
                      <a:pt x="256" y="172"/>
                    </a:lnTo>
                    <a:lnTo>
                      <a:pt x="256" y="172"/>
                    </a:lnTo>
                    <a:lnTo>
                      <a:pt x="262" y="174"/>
                    </a:lnTo>
                    <a:lnTo>
                      <a:pt x="266" y="180"/>
                    </a:lnTo>
                    <a:lnTo>
                      <a:pt x="286" y="238"/>
                    </a:lnTo>
                    <a:lnTo>
                      <a:pt x="286" y="238"/>
                    </a:lnTo>
                    <a:lnTo>
                      <a:pt x="288" y="242"/>
                    </a:lnTo>
                    <a:lnTo>
                      <a:pt x="288" y="242"/>
                    </a:lnTo>
                    <a:lnTo>
                      <a:pt x="286" y="246"/>
                    </a:lnTo>
                    <a:lnTo>
                      <a:pt x="284" y="250"/>
                    </a:lnTo>
                    <a:lnTo>
                      <a:pt x="282" y="252"/>
                    </a:lnTo>
                    <a:lnTo>
                      <a:pt x="278" y="252"/>
                    </a:lnTo>
                    <a:lnTo>
                      <a:pt x="278" y="252"/>
                    </a:lnTo>
                    <a:lnTo>
                      <a:pt x="278" y="252"/>
                    </a:lnTo>
                    <a:lnTo>
                      <a:pt x="254" y="252"/>
                    </a:lnTo>
                    <a:lnTo>
                      <a:pt x="254" y="298"/>
                    </a:lnTo>
                    <a:lnTo>
                      <a:pt x="254" y="298"/>
                    </a:lnTo>
                    <a:lnTo>
                      <a:pt x="252" y="306"/>
                    </a:lnTo>
                    <a:lnTo>
                      <a:pt x="246" y="310"/>
                    </a:lnTo>
                    <a:lnTo>
                      <a:pt x="308" y="310"/>
                    </a:lnTo>
                    <a:lnTo>
                      <a:pt x="308" y="310"/>
                    </a:lnTo>
                    <a:lnTo>
                      <a:pt x="314" y="310"/>
                    </a:lnTo>
                    <a:lnTo>
                      <a:pt x="318" y="306"/>
                    </a:lnTo>
                    <a:lnTo>
                      <a:pt x="322" y="300"/>
                    </a:lnTo>
                    <a:lnTo>
                      <a:pt x="324" y="294"/>
                    </a:lnTo>
                    <a:lnTo>
                      <a:pt x="324" y="138"/>
                    </a:lnTo>
                    <a:lnTo>
                      <a:pt x="370" y="138"/>
                    </a:lnTo>
                    <a:lnTo>
                      <a:pt x="370" y="138"/>
                    </a:lnTo>
                    <a:lnTo>
                      <a:pt x="370" y="138"/>
                    </a:lnTo>
                    <a:lnTo>
                      <a:pt x="370" y="138"/>
                    </a:lnTo>
                    <a:lnTo>
                      <a:pt x="374" y="138"/>
                    </a:lnTo>
                    <a:lnTo>
                      <a:pt x="378" y="136"/>
                    </a:lnTo>
                    <a:lnTo>
                      <a:pt x="380" y="132"/>
                    </a:lnTo>
                    <a:lnTo>
                      <a:pt x="380" y="128"/>
                    </a:lnTo>
                    <a:lnTo>
                      <a:pt x="380" y="128"/>
                    </a:lnTo>
                    <a:lnTo>
                      <a:pt x="380" y="122"/>
                    </a:lnTo>
                    <a:lnTo>
                      <a:pt x="376" y="120"/>
                    </a:lnTo>
                    <a:lnTo>
                      <a:pt x="376" y="120"/>
                    </a:lnTo>
                    <a:close/>
                    <a:moveTo>
                      <a:pt x="132" y="162"/>
                    </a:moveTo>
                    <a:lnTo>
                      <a:pt x="132" y="162"/>
                    </a:lnTo>
                    <a:lnTo>
                      <a:pt x="124" y="160"/>
                    </a:lnTo>
                    <a:lnTo>
                      <a:pt x="116" y="154"/>
                    </a:lnTo>
                    <a:lnTo>
                      <a:pt x="110" y="146"/>
                    </a:lnTo>
                    <a:lnTo>
                      <a:pt x="108" y="138"/>
                    </a:lnTo>
                    <a:lnTo>
                      <a:pt x="108" y="138"/>
                    </a:lnTo>
                    <a:lnTo>
                      <a:pt x="110" y="128"/>
                    </a:lnTo>
                    <a:lnTo>
                      <a:pt x="116" y="120"/>
                    </a:lnTo>
                    <a:lnTo>
                      <a:pt x="124" y="116"/>
                    </a:lnTo>
                    <a:lnTo>
                      <a:pt x="132" y="114"/>
                    </a:lnTo>
                    <a:lnTo>
                      <a:pt x="132" y="114"/>
                    </a:lnTo>
                    <a:lnTo>
                      <a:pt x="142" y="116"/>
                    </a:lnTo>
                    <a:lnTo>
                      <a:pt x="150" y="120"/>
                    </a:lnTo>
                    <a:lnTo>
                      <a:pt x="154" y="128"/>
                    </a:lnTo>
                    <a:lnTo>
                      <a:pt x="156" y="138"/>
                    </a:lnTo>
                    <a:lnTo>
                      <a:pt x="156" y="138"/>
                    </a:lnTo>
                    <a:lnTo>
                      <a:pt x="154" y="146"/>
                    </a:lnTo>
                    <a:lnTo>
                      <a:pt x="150" y="154"/>
                    </a:lnTo>
                    <a:lnTo>
                      <a:pt x="142" y="160"/>
                    </a:lnTo>
                    <a:lnTo>
                      <a:pt x="132" y="162"/>
                    </a:lnTo>
                    <a:lnTo>
                      <a:pt x="132" y="162"/>
                    </a:lnTo>
                    <a:close/>
                    <a:moveTo>
                      <a:pt x="240" y="162"/>
                    </a:moveTo>
                    <a:lnTo>
                      <a:pt x="240" y="162"/>
                    </a:lnTo>
                    <a:lnTo>
                      <a:pt x="230" y="160"/>
                    </a:lnTo>
                    <a:lnTo>
                      <a:pt x="222" y="154"/>
                    </a:lnTo>
                    <a:lnTo>
                      <a:pt x="218" y="146"/>
                    </a:lnTo>
                    <a:lnTo>
                      <a:pt x="216" y="138"/>
                    </a:lnTo>
                    <a:lnTo>
                      <a:pt x="216" y="138"/>
                    </a:lnTo>
                    <a:lnTo>
                      <a:pt x="218" y="128"/>
                    </a:lnTo>
                    <a:lnTo>
                      <a:pt x="222" y="120"/>
                    </a:lnTo>
                    <a:lnTo>
                      <a:pt x="230" y="116"/>
                    </a:lnTo>
                    <a:lnTo>
                      <a:pt x="240" y="114"/>
                    </a:lnTo>
                    <a:lnTo>
                      <a:pt x="240" y="114"/>
                    </a:lnTo>
                    <a:lnTo>
                      <a:pt x="248" y="116"/>
                    </a:lnTo>
                    <a:lnTo>
                      <a:pt x="256" y="120"/>
                    </a:lnTo>
                    <a:lnTo>
                      <a:pt x="262" y="128"/>
                    </a:lnTo>
                    <a:lnTo>
                      <a:pt x="264" y="138"/>
                    </a:lnTo>
                    <a:lnTo>
                      <a:pt x="264" y="138"/>
                    </a:lnTo>
                    <a:lnTo>
                      <a:pt x="262" y="146"/>
                    </a:lnTo>
                    <a:lnTo>
                      <a:pt x="256" y="154"/>
                    </a:lnTo>
                    <a:lnTo>
                      <a:pt x="248" y="160"/>
                    </a:lnTo>
                    <a:lnTo>
                      <a:pt x="240" y="162"/>
                    </a:lnTo>
                    <a:lnTo>
                      <a:pt x="240" y="162"/>
                    </a:lnTo>
                    <a:close/>
                  </a:path>
                </a:pathLst>
              </a:custGeom>
              <a:solidFill>
                <a:schemeClr val="tx1"/>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GB" dirty="0"/>
              </a:p>
            </p:txBody>
          </p:sp>
        </p:grpSp>
        <p:sp>
          <p:nvSpPr>
            <p:cNvPr id="9" name="Rectangle 8"/>
            <p:cNvSpPr/>
            <p:nvPr/>
          </p:nvSpPr>
          <p:spPr>
            <a:xfrm>
              <a:off x="629265" y="521110"/>
              <a:ext cx="324464" cy="3218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7563882" y="1557593"/>
            <a:ext cx="1819656" cy="1417320"/>
            <a:chOff x="7660745" y="4707863"/>
            <a:chExt cx="1819656" cy="1417320"/>
          </a:xfrm>
        </p:grpSpPr>
        <p:sp>
          <p:nvSpPr>
            <p:cNvPr id="58" name="Rounded Rectangle 57">
              <a:hlinkClick r:id="rId12" action="ppaction://hlinksldjump"/>
            </p:cNvPr>
            <p:cNvSpPr/>
            <p:nvPr/>
          </p:nvSpPr>
          <p:spPr>
            <a:xfrm>
              <a:off x="7660745" y="4707863"/>
              <a:ext cx="1819656" cy="1417320"/>
            </a:xfrm>
            <a:prstGeom prst="roundRect">
              <a:avLst>
                <a:gd name="adj" fmla="val 6313"/>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smtClean="0">
                  <a:solidFill>
                    <a:schemeClr val="bg1"/>
                  </a:solidFill>
                  <a:latin typeface="Arial" panose="020B0604020202020204" pitchFamily="34" charset="0"/>
                  <a:cs typeface="Arial" panose="020B0604020202020204" pitchFamily="34" charset="0"/>
                </a:rPr>
                <a:t>Login/Logout Instructions</a:t>
              </a:r>
              <a:endParaRPr lang="en-US" sz="1400" dirty="0">
                <a:solidFill>
                  <a:schemeClr val="bg1"/>
                </a:solidFill>
                <a:latin typeface="Arial" panose="020B0604020202020204" pitchFamily="34" charset="0"/>
                <a:cs typeface="Arial" panose="020B0604020202020204" pitchFamily="34" charset="0"/>
              </a:endParaRPr>
            </a:p>
          </p:txBody>
        </p:sp>
        <p:grpSp>
          <p:nvGrpSpPr>
            <p:cNvPr id="59" name="Group 58"/>
            <p:cNvGrpSpPr/>
            <p:nvPr/>
          </p:nvGrpSpPr>
          <p:grpSpPr>
            <a:xfrm>
              <a:off x="8193281" y="4861694"/>
              <a:ext cx="720701" cy="681279"/>
              <a:chOff x="9322641" y="5907019"/>
              <a:chExt cx="612000" cy="612000"/>
            </a:xfrm>
          </p:grpSpPr>
          <p:sp>
            <p:nvSpPr>
              <p:cNvPr id="60" name="Oval 59">
                <a:hlinkClick r:id="rId12" action="ppaction://hlinksldjump"/>
              </p:cNvPr>
              <p:cNvSpPr/>
              <p:nvPr/>
            </p:nvSpPr>
            <p:spPr bwMode="ltGray">
              <a:xfrm>
                <a:off x="9322641" y="5907019"/>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61" name="Freeform 5014">
                <a:hlinkClick r:id="rId12" action="ppaction://hlinksldjump"/>
              </p:cNvPr>
              <p:cNvSpPr>
                <a:spLocks noEditPoints="1"/>
              </p:cNvSpPr>
              <p:nvPr/>
            </p:nvSpPr>
            <p:spPr bwMode="auto">
              <a:xfrm>
                <a:off x="9411821" y="6045356"/>
                <a:ext cx="433640" cy="334866"/>
              </a:xfrm>
              <a:custGeom>
                <a:avLst/>
                <a:gdLst>
                  <a:gd name="T0" fmla="*/ 360 w 360"/>
                  <a:gd name="T1" fmla="*/ 256 h 278"/>
                  <a:gd name="T2" fmla="*/ 360 w 360"/>
                  <a:gd name="T3" fmla="*/ 252 h 278"/>
                  <a:gd name="T4" fmla="*/ 358 w 360"/>
                  <a:gd name="T5" fmla="*/ 252 h 278"/>
                  <a:gd name="T6" fmla="*/ 318 w 360"/>
                  <a:gd name="T7" fmla="*/ 200 h 278"/>
                  <a:gd name="T8" fmla="*/ 314 w 360"/>
                  <a:gd name="T9" fmla="*/ 198 h 278"/>
                  <a:gd name="T10" fmla="*/ 50 w 360"/>
                  <a:gd name="T11" fmla="*/ 196 h 278"/>
                  <a:gd name="T12" fmla="*/ 46 w 360"/>
                  <a:gd name="T13" fmla="*/ 198 h 278"/>
                  <a:gd name="T14" fmla="*/ 2 w 360"/>
                  <a:gd name="T15" fmla="*/ 250 h 278"/>
                  <a:gd name="T16" fmla="*/ 2 w 360"/>
                  <a:gd name="T17" fmla="*/ 252 h 278"/>
                  <a:gd name="T18" fmla="*/ 0 w 360"/>
                  <a:gd name="T19" fmla="*/ 252 h 278"/>
                  <a:gd name="T20" fmla="*/ 0 w 360"/>
                  <a:gd name="T21" fmla="*/ 256 h 278"/>
                  <a:gd name="T22" fmla="*/ 0 w 360"/>
                  <a:gd name="T23" fmla="*/ 256 h 278"/>
                  <a:gd name="T24" fmla="*/ 0 w 360"/>
                  <a:gd name="T25" fmla="*/ 268 h 278"/>
                  <a:gd name="T26" fmla="*/ 4 w 360"/>
                  <a:gd name="T27" fmla="*/ 276 h 278"/>
                  <a:gd name="T28" fmla="*/ 10 w 360"/>
                  <a:gd name="T29" fmla="*/ 278 h 278"/>
                  <a:gd name="T30" fmla="*/ 350 w 360"/>
                  <a:gd name="T31" fmla="*/ 278 h 278"/>
                  <a:gd name="T32" fmla="*/ 356 w 360"/>
                  <a:gd name="T33" fmla="*/ 276 h 278"/>
                  <a:gd name="T34" fmla="*/ 360 w 360"/>
                  <a:gd name="T35" fmla="*/ 268 h 278"/>
                  <a:gd name="T36" fmla="*/ 360 w 360"/>
                  <a:gd name="T37" fmla="*/ 256 h 278"/>
                  <a:gd name="T38" fmla="*/ 360 w 360"/>
                  <a:gd name="T39" fmla="*/ 256 h 278"/>
                  <a:gd name="T40" fmla="*/ 146 w 360"/>
                  <a:gd name="T41" fmla="*/ 234 h 278"/>
                  <a:gd name="T42" fmla="*/ 226 w 360"/>
                  <a:gd name="T43" fmla="*/ 254 h 278"/>
                  <a:gd name="T44" fmla="*/ 338 w 360"/>
                  <a:gd name="T45" fmla="*/ 268 h 278"/>
                  <a:gd name="T46" fmla="*/ 334 w 360"/>
                  <a:gd name="T47" fmla="*/ 270 h 278"/>
                  <a:gd name="T48" fmla="*/ 332 w 360"/>
                  <a:gd name="T49" fmla="*/ 270 h 278"/>
                  <a:gd name="T50" fmla="*/ 326 w 360"/>
                  <a:gd name="T51" fmla="*/ 268 h 278"/>
                  <a:gd name="T52" fmla="*/ 324 w 360"/>
                  <a:gd name="T53" fmla="*/ 262 h 278"/>
                  <a:gd name="T54" fmla="*/ 326 w 360"/>
                  <a:gd name="T55" fmla="*/ 256 h 278"/>
                  <a:gd name="T56" fmla="*/ 328 w 360"/>
                  <a:gd name="T57" fmla="*/ 256 h 278"/>
                  <a:gd name="T58" fmla="*/ 334 w 360"/>
                  <a:gd name="T59" fmla="*/ 256 h 278"/>
                  <a:gd name="T60" fmla="*/ 338 w 360"/>
                  <a:gd name="T61" fmla="*/ 256 h 278"/>
                  <a:gd name="T62" fmla="*/ 340 w 360"/>
                  <a:gd name="T63" fmla="*/ 262 h 278"/>
                  <a:gd name="T64" fmla="*/ 340 w 360"/>
                  <a:gd name="T65" fmla="*/ 266 h 278"/>
                  <a:gd name="T66" fmla="*/ 338 w 360"/>
                  <a:gd name="T67" fmla="*/ 268 h 278"/>
                  <a:gd name="T68" fmla="*/ 306 w 360"/>
                  <a:gd name="T69" fmla="*/ 184 h 278"/>
                  <a:gd name="T70" fmla="*/ 310 w 360"/>
                  <a:gd name="T71" fmla="*/ 184 h 278"/>
                  <a:gd name="T72" fmla="*/ 318 w 360"/>
                  <a:gd name="T73" fmla="*/ 178 h 278"/>
                  <a:gd name="T74" fmla="*/ 318 w 360"/>
                  <a:gd name="T75" fmla="*/ 12 h 278"/>
                  <a:gd name="T76" fmla="*/ 318 w 360"/>
                  <a:gd name="T77" fmla="*/ 6 h 278"/>
                  <a:gd name="T78" fmla="*/ 310 w 360"/>
                  <a:gd name="T79" fmla="*/ 0 h 278"/>
                  <a:gd name="T80" fmla="*/ 54 w 360"/>
                  <a:gd name="T81" fmla="*/ 0 h 278"/>
                  <a:gd name="T82" fmla="*/ 50 w 360"/>
                  <a:gd name="T83" fmla="*/ 0 h 278"/>
                  <a:gd name="T84" fmla="*/ 42 w 360"/>
                  <a:gd name="T85" fmla="*/ 6 h 278"/>
                  <a:gd name="T86" fmla="*/ 42 w 360"/>
                  <a:gd name="T87" fmla="*/ 172 h 278"/>
                  <a:gd name="T88" fmla="*/ 42 w 360"/>
                  <a:gd name="T89" fmla="*/ 178 h 278"/>
                  <a:gd name="T90" fmla="*/ 50 w 360"/>
                  <a:gd name="T91" fmla="*/ 184 h 278"/>
                  <a:gd name="T92" fmla="*/ 54 w 360"/>
                  <a:gd name="T93" fmla="*/ 184 h 278"/>
                  <a:gd name="T94" fmla="*/ 294 w 360"/>
                  <a:gd name="T95" fmla="*/ 24 h 278"/>
                  <a:gd name="T96" fmla="*/ 66 w 360"/>
                  <a:gd name="T97" fmla="*/ 16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0" h="278">
                    <a:moveTo>
                      <a:pt x="360" y="256"/>
                    </a:moveTo>
                    <a:lnTo>
                      <a:pt x="360" y="256"/>
                    </a:lnTo>
                    <a:lnTo>
                      <a:pt x="360" y="252"/>
                    </a:lnTo>
                    <a:lnTo>
                      <a:pt x="360" y="252"/>
                    </a:lnTo>
                    <a:lnTo>
                      <a:pt x="358" y="252"/>
                    </a:lnTo>
                    <a:lnTo>
                      <a:pt x="358" y="252"/>
                    </a:lnTo>
                    <a:lnTo>
                      <a:pt x="358" y="250"/>
                    </a:lnTo>
                    <a:lnTo>
                      <a:pt x="318" y="200"/>
                    </a:lnTo>
                    <a:lnTo>
                      <a:pt x="318" y="200"/>
                    </a:lnTo>
                    <a:lnTo>
                      <a:pt x="314" y="198"/>
                    </a:lnTo>
                    <a:lnTo>
                      <a:pt x="310" y="196"/>
                    </a:lnTo>
                    <a:lnTo>
                      <a:pt x="50" y="196"/>
                    </a:lnTo>
                    <a:lnTo>
                      <a:pt x="50" y="196"/>
                    </a:lnTo>
                    <a:lnTo>
                      <a:pt x="46" y="198"/>
                    </a:lnTo>
                    <a:lnTo>
                      <a:pt x="42" y="200"/>
                    </a:lnTo>
                    <a:lnTo>
                      <a:pt x="2" y="250"/>
                    </a:lnTo>
                    <a:lnTo>
                      <a:pt x="2" y="250"/>
                    </a:lnTo>
                    <a:lnTo>
                      <a:pt x="2" y="252"/>
                    </a:lnTo>
                    <a:lnTo>
                      <a:pt x="2" y="252"/>
                    </a:lnTo>
                    <a:lnTo>
                      <a:pt x="0" y="252"/>
                    </a:lnTo>
                    <a:lnTo>
                      <a:pt x="0" y="252"/>
                    </a:lnTo>
                    <a:lnTo>
                      <a:pt x="0" y="256"/>
                    </a:lnTo>
                    <a:lnTo>
                      <a:pt x="0" y="256"/>
                    </a:lnTo>
                    <a:lnTo>
                      <a:pt x="0" y="256"/>
                    </a:lnTo>
                    <a:lnTo>
                      <a:pt x="0" y="268"/>
                    </a:lnTo>
                    <a:lnTo>
                      <a:pt x="0" y="268"/>
                    </a:lnTo>
                    <a:lnTo>
                      <a:pt x="0" y="272"/>
                    </a:lnTo>
                    <a:lnTo>
                      <a:pt x="4" y="276"/>
                    </a:lnTo>
                    <a:lnTo>
                      <a:pt x="6" y="278"/>
                    </a:lnTo>
                    <a:lnTo>
                      <a:pt x="10" y="278"/>
                    </a:lnTo>
                    <a:lnTo>
                      <a:pt x="350" y="278"/>
                    </a:lnTo>
                    <a:lnTo>
                      <a:pt x="350" y="278"/>
                    </a:lnTo>
                    <a:lnTo>
                      <a:pt x="354" y="278"/>
                    </a:lnTo>
                    <a:lnTo>
                      <a:pt x="356" y="276"/>
                    </a:lnTo>
                    <a:lnTo>
                      <a:pt x="360" y="272"/>
                    </a:lnTo>
                    <a:lnTo>
                      <a:pt x="360" y="268"/>
                    </a:lnTo>
                    <a:lnTo>
                      <a:pt x="360" y="256"/>
                    </a:lnTo>
                    <a:lnTo>
                      <a:pt x="360" y="256"/>
                    </a:lnTo>
                    <a:lnTo>
                      <a:pt x="360" y="256"/>
                    </a:lnTo>
                    <a:lnTo>
                      <a:pt x="360" y="256"/>
                    </a:lnTo>
                    <a:close/>
                    <a:moveTo>
                      <a:pt x="134" y="254"/>
                    </a:moveTo>
                    <a:lnTo>
                      <a:pt x="146" y="234"/>
                    </a:lnTo>
                    <a:lnTo>
                      <a:pt x="214" y="234"/>
                    </a:lnTo>
                    <a:lnTo>
                      <a:pt x="226" y="254"/>
                    </a:lnTo>
                    <a:lnTo>
                      <a:pt x="134" y="254"/>
                    </a:lnTo>
                    <a:close/>
                    <a:moveTo>
                      <a:pt x="338" y="268"/>
                    </a:moveTo>
                    <a:lnTo>
                      <a:pt x="338" y="268"/>
                    </a:lnTo>
                    <a:lnTo>
                      <a:pt x="334" y="270"/>
                    </a:lnTo>
                    <a:lnTo>
                      <a:pt x="332" y="270"/>
                    </a:lnTo>
                    <a:lnTo>
                      <a:pt x="332" y="270"/>
                    </a:lnTo>
                    <a:lnTo>
                      <a:pt x="326" y="268"/>
                    </a:lnTo>
                    <a:lnTo>
                      <a:pt x="326" y="268"/>
                    </a:lnTo>
                    <a:lnTo>
                      <a:pt x="324" y="262"/>
                    </a:lnTo>
                    <a:lnTo>
                      <a:pt x="324" y="262"/>
                    </a:lnTo>
                    <a:lnTo>
                      <a:pt x="324" y="260"/>
                    </a:lnTo>
                    <a:lnTo>
                      <a:pt x="326" y="256"/>
                    </a:lnTo>
                    <a:lnTo>
                      <a:pt x="326" y="256"/>
                    </a:lnTo>
                    <a:lnTo>
                      <a:pt x="328" y="256"/>
                    </a:lnTo>
                    <a:lnTo>
                      <a:pt x="332" y="254"/>
                    </a:lnTo>
                    <a:lnTo>
                      <a:pt x="334" y="256"/>
                    </a:lnTo>
                    <a:lnTo>
                      <a:pt x="338" y="256"/>
                    </a:lnTo>
                    <a:lnTo>
                      <a:pt x="338" y="256"/>
                    </a:lnTo>
                    <a:lnTo>
                      <a:pt x="340" y="260"/>
                    </a:lnTo>
                    <a:lnTo>
                      <a:pt x="340" y="262"/>
                    </a:lnTo>
                    <a:lnTo>
                      <a:pt x="340" y="262"/>
                    </a:lnTo>
                    <a:lnTo>
                      <a:pt x="340" y="266"/>
                    </a:lnTo>
                    <a:lnTo>
                      <a:pt x="338" y="268"/>
                    </a:lnTo>
                    <a:lnTo>
                      <a:pt x="338" y="268"/>
                    </a:lnTo>
                    <a:close/>
                    <a:moveTo>
                      <a:pt x="54" y="184"/>
                    </a:moveTo>
                    <a:lnTo>
                      <a:pt x="306" y="184"/>
                    </a:lnTo>
                    <a:lnTo>
                      <a:pt x="306" y="184"/>
                    </a:lnTo>
                    <a:lnTo>
                      <a:pt x="310" y="184"/>
                    </a:lnTo>
                    <a:lnTo>
                      <a:pt x="314" y="182"/>
                    </a:lnTo>
                    <a:lnTo>
                      <a:pt x="318" y="178"/>
                    </a:lnTo>
                    <a:lnTo>
                      <a:pt x="318" y="172"/>
                    </a:lnTo>
                    <a:lnTo>
                      <a:pt x="318" y="12"/>
                    </a:lnTo>
                    <a:lnTo>
                      <a:pt x="318" y="12"/>
                    </a:lnTo>
                    <a:lnTo>
                      <a:pt x="318" y="6"/>
                    </a:lnTo>
                    <a:lnTo>
                      <a:pt x="314" y="2"/>
                    </a:lnTo>
                    <a:lnTo>
                      <a:pt x="310" y="0"/>
                    </a:lnTo>
                    <a:lnTo>
                      <a:pt x="306" y="0"/>
                    </a:lnTo>
                    <a:lnTo>
                      <a:pt x="54" y="0"/>
                    </a:lnTo>
                    <a:lnTo>
                      <a:pt x="54" y="0"/>
                    </a:lnTo>
                    <a:lnTo>
                      <a:pt x="50" y="0"/>
                    </a:lnTo>
                    <a:lnTo>
                      <a:pt x="46" y="2"/>
                    </a:lnTo>
                    <a:lnTo>
                      <a:pt x="42" y="6"/>
                    </a:lnTo>
                    <a:lnTo>
                      <a:pt x="42" y="12"/>
                    </a:lnTo>
                    <a:lnTo>
                      <a:pt x="42" y="172"/>
                    </a:lnTo>
                    <a:lnTo>
                      <a:pt x="42" y="172"/>
                    </a:lnTo>
                    <a:lnTo>
                      <a:pt x="42" y="178"/>
                    </a:lnTo>
                    <a:lnTo>
                      <a:pt x="46" y="182"/>
                    </a:lnTo>
                    <a:lnTo>
                      <a:pt x="50" y="184"/>
                    </a:lnTo>
                    <a:lnTo>
                      <a:pt x="54" y="184"/>
                    </a:lnTo>
                    <a:lnTo>
                      <a:pt x="54" y="184"/>
                    </a:lnTo>
                    <a:close/>
                    <a:moveTo>
                      <a:pt x="66" y="24"/>
                    </a:moveTo>
                    <a:lnTo>
                      <a:pt x="294" y="24"/>
                    </a:lnTo>
                    <a:lnTo>
                      <a:pt x="294" y="160"/>
                    </a:lnTo>
                    <a:lnTo>
                      <a:pt x="66" y="160"/>
                    </a:lnTo>
                    <a:lnTo>
                      <a:pt x="66" y="2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grpSp>
        <p:nvGrpSpPr>
          <p:cNvPr id="36" name="Group 35"/>
          <p:cNvGrpSpPr/>
          <p:nvPr/>
        </p:nvGrpSpPr>
        <p:grpSpPr>
          <a:xfrm>
            <a:off x="9543242" y="4704113"/>
            <a:ext cx="1819656" cy="1417320"/>
            <a:chOff x="9676456" y="4715100"/>
            <a:chExt cx="1819656" cy="1417320"/>
          </a:xfrm>
        </p:grpSpPr>
        <p:sp>
          <p:nvSpPr>
            <p:cNvPr id="62" name="Rounded Rectangle 61">
              <a:hlinkClick r:id="rId13" action="ppaction://hlinksldjump"/>
            </p:cNvPr>
            <p:cNvSpPr/>
            <p:nvPr/>
          </p:nvSpPr>
          <p:spPr>
            <a:xfrm>
              <a:off x="9676456" y="4715100"/>
              <a:ext cx="1819656" cy="1417320"/>
            </a:xfrm>
            <a:prstGeom prst="roundRect">
              <a:avLst>
                <a:gd name="adj" fmla="val 6313"/>
              </a:avLst>
            </a:prstGeom>
            <a:solidFill>
              <a:schemeClr val="tx1">
                <a:lumMod val="75000"/>
              </a:schemeClr>
            </a:solidFill>
            <a:ln>
              <a:solidFill>
                <a:schemeClr val="tx1">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1400" dirty="0" smtClean="0">
                  <a:solidFill>
                    <a:schemeClr val="bg1"/>
                  </a:solidFill>
                  <a:latin typeface="Arial" panose="020B0604020202020204" pitchFamily="34" charset="0"/>
                  <a:cs typeface="Arial" panose="020B0604020202020204" pitchFamily="34" charset="0"/>
                </a:rPr>
                <a:t>Customize the Dashboard</a:t>
              </a:r>
              <a:endParaRPr lang="en-US" sz="1400" dirty="0">
                <a:solidFill>
                  <a:schemeClr val="bg1"/>
                </a:solidFill>
                <a:latin typeface="Arial" panose="020B0604020202020204" pitchFamily="34" charset="0"/>
                <a:cs typeface="Arial" panose="020B0604020202020204" pitchFamily="34" charset="0"/>
              </a:endParaRPr>
            </a:p>
          </p:txBody>
        </p:sp>
        <p:grpSp>
          <p:nvGrpSpPr>
            <p:cNvPr id="63" name="Group 62"/>
            <p:cNvGrpSpPr/>
            <p:nvPr/>
          </p:nvGrpSpPr>
          <p:grpSpPr>
            <a:xfrm>
              <a:off x="10186134" y="4861694"/>
              <a:ext cx="714056" cy="700943"/>
              <a:chOff x="4966372" y="2258092"/>
              <a:chExt cx="612000" cy="612000"/>
            </a:xfrm>
          </p:grpSpPr>
          <p:sp>
            <p:nvSpPr>
              <p:cNvPr id="64" name="Oval 63">
                <a:hlinkClick r:id="rId13" action="ppaction://hlinksldjump"/>
              </p:cNvPr>
              <p:cNvSpPr/>
              <p:nvPr/>
            </p:nvSpPr>
            <p:spPr bwMode="ltGray">
              <a:xfrm>
                <a:off x="4966372" y="2258092"/>
                <a:ext cx="612000" cy="612000"/>
              </a:xfrm>
              <a:prstGeom prst="ellipse">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smtClean="0">
                  <a:solidFill>
                    <a:schemeClr val="bg1"/>
                  </a:solidFill>
                  <a:latin typeface="Georgia" pitchFamily="18" charset="0"/>
                </a:endParaRPr>
              </a:p>
            </p:txBody>
          </p:sp>
          <p:sp>
            <p:nvSpPr>
              <p:cNvPr id="65" name="Freeform 4955">
                <a:hlinkClick r:id="rId13" action="ppaction://hlinksldjump"/>
              </p:cNvPr>
              <p:cNvSpPr>
                <a:spLocks noEditPoints="1"/>
              </p:cNvSpPr>
              <p:nvPr/>
            </p:nvSpPr>
            <p:spPr bwMode="auto">
              <a:xfrm>
                <a:off x="5058360" y="2418104"/>
                <a:ext cx="430759" cy="300079"/>
              </a:xfrm>
              <a:custGeom>
                <a:avLst/>
                <a:gdLst>
                  <a:gd name="T0" fmla="*/ 16 w 356"/>
                  <a:gd name="T1" fmla="*/ 0 h 248"/>
                  <a:gd name="T2" fmla="*/ 2 w 356"/>
                  <a:gd name="T3" fmla="*/ 10 h 248"/>
                  <a:gd name="T4" fmla="*/ 0 w 356"/>
                  <a:gd name="T5" fmla="*/ 232 h 248"/>
                  <a:gd name="T6" fmla="*/ 10 w 356"/>
                  <a:gd name="T7" fmla="*/ 246 h 248"/>
                  <a:gd name="T8" fmla="*/ 340 w 356"/>
                  <a:gd name="T9" fmla="*/ 248 h 248"/>
                  <a:gd name="T10" fmla="*/ 354 w 356"/>
                  <a:gd name="T11" fmla="*/ 238 h 248"/>
                  <a:gd name="T12" fmla="*/ 356 w 356"/>
                  <a:gd name="T13" fmla="*/ 16 h 248"/>
                  <a:gd name="T14" fmla="*/ 346 w 356"/>
                  <a:gd name="T15" fmla="*/ 2 h 248"/>
                  <a:gd name="T16" fmla="*/ 216 w 356"/>
                  <a:gd name="T17" fmla="*/ 16 h 248"/>
                  <a:gd name="T18" fmla="*/ 216 w 356"/>
                  <a:gd name="T19" fmla="*/ 40 h 248"/>
                  <a:gd name="T20" fmla="*/ 168 w 356"/>
                  <a:gd name="T21" fmla="*/ 16 h 248"/>
                  <a:gd name="T22" fmla="*/ 152 w 356"/>
                  <a:gd name="T23" fmla="*/ 16 h 248"/>
                  <a:gd name="T24" fmla="*/ 106 w 356"/>
                  <a:gd name="T25" fmla="*/ 70 h 248"/>
                  <a:gd name="T26" fmla="*/ 26 w 356"/>
                  <a:gd name="T27" fmla="*/ 16 h 248"/>
                  <a:gd name="T28" fmla="*/ 26 w 356"/>
                  <a:gd name="T29" fmla="*/ 152 h 248"/>
                  <a:gd name="T30" fmla="*/ 26 w 356"/>
                  <a:gd name="T31" fmla="*/ 232 h 248"/>
                  <a:gd name="T32" fmla="*/ 42 w 356"/>
                  <a:gd name="T33" fmla="*/ 232 h 248"/>
                  <a:gd name="T34" fmla="*/ 20 w 356"/>
                  <a:gd name="T35" fmla="*/ 180 h 248"/>
                  <a:gd name="T36" fmla="*/ 10 w 356"/>
                  <a:gd name="T37" fmla="*/ 172 h 248"/>
                  <a:gd name="T38" fmla="*/ 10 w 356"/>
                  <a:gd name="T39" fmla="*/ 166 h 248"/>
                  <a:gd name="T40" fmla="*/ 20 w 356"/>
                  <a:gd name="T41" fmla="*/ 160 h 248"/>
                  <a:gd name="T42" fmla="*/ 54 w 356"/>
                  <a:gd name="T43" fmla="*/ 160 h 248"/>
                  <a:gd name="T44" fmla="*/ 60 w 356"/>
                  <a:gd name="T45" fmla="*/ 170 h 248"/>
                  <a:gd name="T46" fmla="*/ 56 w 356"/>
                  <a:gd name="T47" fmla="*/ 176 h 248"/>
                  <a:gd name="T48" fmla="*/ 50 w 356"/>
                  <a:gd name="T49" fmla="*/ 180 h 248"/>
                  <a:gd name="T50" fmla="*/ 90 w 356"/>
                  <a:gd name="T51" fmla="*/ 106 h 248"/>
                  <a:gd name="T52" fmla="*/ 112 w 356"/>
                  <a:gd name="T53" fmla="*/ 98 h 248"/>
                  <a:gd name="T54" fmla="*/ 78 w 356"/>
                  <a:gd name="T55" fmla="*/ 98 h 248"/>
                  <a:gd name="T56" fmla="*/ 72 w 356"/>
                  <a:gd name="T57" fmla="*/ 88 h 248"/>
                  <a:gd name="T58" fmla="*/ 76 w 356"/>
                  <a:gd name="T59" fmla="*/ 82 h 248"/>
                  <a:gd name="T60" fmla="*/ 112 w 356"/>
                  <a:gd name="T61" fmla="*/ 78 h 248"/>
                  <a:gd name="T62" fmla="*/ 120 w 356"/>
                  <a:gd name="T63" fmla="*/ 82 h 248"/>
                  <a:gd name="T64" fmla="*/ 122 w 356"/>
                  <a:gd name="T65" fmla="*/ 88 h 248"/>
                  <a:gd name="T66" fmla="*/ 116 w 356"/>
                  <a:gd name="T67" fmla="*/ 98 h 248"/>
                  <a:gd name="T68" fmla="*/ 168 w 356"/>
                  <a:gd name="T69" fmla="*/ 232 h 248"/>
                  <a:gd name="T70" fmla="*/ 168 w 356"/>
                  <a:gd name="T71" fmla="*/ 142 h 248"/>
                  <a:gd name="T72" fmla="*/ 146 w 356"/>
                  <a:gd name="T73" fmla="*/ 134 h 248"/>
                  <a:gd name="T74" fmla="*/ 138 w 356"/>
                  <a:gd name="T75" fmla="*/ 132 h 248"/>
                  <a:gd name="T76" fmla="*/ 136 w 356"/>
                  <a:gd name="T77" fmla="*/ 124 h 248"/>
                  <a:gd name="T78" fmla="*/ 142 w 356"/>
                  <a:gd name="T79" fmla="*/ 114 h 248"/>
                  <a:gd name="T80" fmla="*/ 176 w 356"/>
                  <a:gd name="T81" fmla="*/ 114 h 248"/>
                  <a:gd name="T82" fmla="*/ 186 w 356"/>
                  <a:gd name="T83" fmla="*/ 120 h 248"/>
                  <a:gd name="T84" fmla="*/ 186 w 356"/>
                  <a:gd name="T85" fmla="*/ 128 h 248"/>
                  <a:gd name="T86" fmla="*/ 176 w 356"/>
                  <a:gd name="T87" fmla="*/ 134 h 248"/>
                  <a:gd name="T88" fmla="*/ 216 w 356"/>
                  <a:gd name="T89" fmla="*/ 232 h 248"/>
                  <a:gd name="T90" fmla="*/ 232 w 356"/>
                  <a:gd name="T91" fmla="*/ 232 h 248"/>
                  <a:gd name="T92" fmla="*/ 208 w 356"/>
                  <a:gd name="T93" fmla="*/ 68 h 248"/>
                  <a:gd name="T94" fmla="*/ 200 w 356"/>
                  <a:gd name="T95" fmla="*/ 62 h 248"/>
                  <a:gd name="T96" fmla="*/ 200 w 356"/>
                  <a:gd name="T97" fmla="*/ 54 h 248"/>
                  <a:gd name="T98" fmla="*/ 208 w 356"/>
                  <a:gd name="T99" fmla="*/ 48 h 248"/>
                  <a:gd name="T100" fmla="*/ 242 w 356"/>
                  <a:gd name="T101" fmla="*/ 50 h 248"/>
                  <a:gd name="T102" fmla="*/ 248 w 356"/>
                  <a:gd name="T103" fmla="*/ 58 h 248"/>
                  <a:gd name="T104" fmla="*/ 246 w 356"/>
                  <a:gd name="T105" fmla="*/ 66 h 248"/>
                  <a:gd name="T106" fmla="*/ 238 w 356"/>
                  <a:gd name="T107" fmla="*/ 68 h 248"/>
                  <a:gd name="T108" fmla="*/ 328 w 356"/>
                  <a:gd name="T10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6" h="248">
                    <a:moveTo>
                      <a:pt x="340" y="0"/>
                    </a:moveTo>
                    <a:lnTo>
                      <a:pt x="16" y="0"/>
                    </a:lnTo>
                    <a:lnTo>
                      <a:pt x="16" y="0"/>
                    </a:lnTo>
                    <a:lnTo>
                      <a:pt x="10" y="2"/>
                    </a:lnTo>
                    <a:lnTo>
                      <a:pt x="4" y="4"/>
                    </a:lnTo>
                    <a:lnTo>
                      <a:pt x="2" y="10"/>
                    </a:lnTo>
                    <a:lnTo>
                      <a:pt x="0" y="16"/>
                    </a:lnTo>
                    <a:lnTo>
                      <a:pt x="0" y="232"/>
                    </a:lnTo>
                    <a:lnTo>
                      <a:pt x="0" y="232"/>
                    </a:lnTo>
                    <a:lnTo>
                      <a:pt x="2" y="238"/>
                    </a:lnTo>
                    <a:lnTo>
                      <a:pt x="4" y="244"/>
                    </a:lnTo>
                    <a:lnTo>
                      <a:pt x="10" y="246"/>
                    </a:lnTo>
                    <a:lnTo>
                      <a:pt x="16" y="248"/>
                    </a:lnTo>
                    <a:lnTo>
                      <a:pt x="340" y="248"/>
                    </a:lnTo>
                    <a:lnTo>
                      <a:pt x="340" y="248"/>
                    </a:lnTo>
                    <a:lnTo>
                      <a:pt x="346" y="246"/>
                    </a:lnTo>
                    <a:lnTo>
                      <a:pt x="352" y="244"/>
                    </a:lnTo>
                    <a:lnTo>
                      <a:pt x="354" y="238"/>
                    </a:lnTo>
                    <a:lnTo>
                      <a:pt x="356" y="232"/>
                    </a:lnTo>
                    <a:lnTo>
                      <a:pt x="356" y="16"/>
                    </a:lnTo>
                    <a:lnTo>
                      <a:pt x="356" y="16"/>
                    </a:lnTo>
                    <a:lnTo>
                      <a:pt x="354" y="10"/>
                    </a:lnTo>
                    <a:lnTo>
                      <a:pt x="352" y="4"/>
                    </a:lnTo>
                    <a:lnTo>
                      <a:pt x="346" y="2"/>
                    </a:lnTo>
                    <a:lnTo>
                      <a:pt x="340" y="0"/>
                    </a:lnTo>
                    <a:lnTo>
                      <a:pt x="340" y="0"/>
                    </a:lnTo>
                    <a:close/>
                    <a:moveTo>
                      <a:pt x="216" y="16"/>
                    </a:moveTo>
                    <a:lnTo>
                      <a:pt x="232" y="16"/>
                    </a:lnTo>
                    <a:lnTo>
                      <a:pt x="232" y="40"/>
                    </a:lnTo>
                    <a:lnTo>
                      <a:pt x="216" y="40"/>
                    </a:lnTo>
                    <a:lnTo>
                      <a:pt x="216" y="16"/>
                    </a:lnTo>
                    <a:close/>
                    <a:moveTo>
                      <a:pt x="152" y="16"/>
                    </a:moveTo>
                    <a:lnTo>
                      <a:pt x="168" y="16"/>
                    </a:lnTo>
                    <a:lnTo>
                      <a:pt x="168" y="106"/>
                    </a:lnTo>
                    <a:lnTo>
                      <a:pt x="152" y="106"/>
                    </a:lnTo>
                    <a:lnTo>
                      <a:pt x="152" y="16"/>
                    </a:lnTo>
                    <a:close/>
                    <a:moveTo>
                      <a:pt x="90" y="16"/>
                    </a:moveTo>
                    <a:lnTo>
                      <a:pt x="106" y="16"/>
                    </a:lnTo>
                    <a:lnTo>
                      <a:pt x="106" y="70"/>
                    </a:lnTo>
                    <a:lnTo>
                      <a:pt x="90" y="70"/>
                    </a:lnTo>
                    <a:lnTo>
                      <a:pt x="90" y="16"/>
                    </a:lnTo>
                    <a:close/>
                    <a:moveTo>
                      <a:pt x="26" y="16"/>
                    </a:moveTo>
                    <a:lnTo>
                      <a:pt x="42" y="16"/>
                    </a:lnTo>
                    <a:lnTo>
                      <a:pt x="42" y="152"/>
                    </a:lnTo>
                    <a:lnTo>
                      <a:pt x="26" y="152"/>
                    </a:lnTo>
                    <a:lnTo>
                      <a:pt x="26" y="16"/>
                    </a:lnTo>
                    <a:close/>
                    <a:moveTo>
                      <a:pt x="42" y="232"/>
                    </a:moveTo>
                    <a:lnTo>
                      <a:pt x="26" y="232"/>
                    </a:lnTo>
                    <a:lnTo>
                      <a:pt x="26" y="188"/>
                    </a:lnTo>
                    <a:lnTo>
                      <a:pt x="42" y="188"/>
                    </a:lnTo>
                    <a:lnTo>
                      <a:pt x="42" y="232"/>
                    </a:lnTo>
                    <a:close/>
                    <a:moveTo>
                      <a:pt x="50" y="180"/>
                    </a:moveTo>
                    <a:lnTo>
                      <a:pt x="20" y="180"/>
                    </a:lnTo>
                    <a:lnTo>
                      <a:pt x="20" y="180"/>
                    </a:lnTo>
                    <a:lnTo>
                      <a:pt x="16" y="178"/>
                    </a:lnTo>
                    <a:lnTo>
                      <a:pt x="12" y="176"/>
                    </a:lnTo>
                    <a:lnTo>
                      <a:pt x="10" y="172"/>
                    </a:lnTo>
                    <a:lnTo>
                      <a:pt x="10" y="170"/>
                    </a:lnTo>
                    <a:lnTo>
                      <a:pt x="10" y="170"/>
                    </a:lnTo>
                    <a:lnTo>
                      <a:pt x="10" y="166"/>
                    </a:lnTo>
                    <a:lnTo>
                      <a:pt x="12" y="162"/>
                    </a:lnTo>
                    <a:lnTo>
                      <a:pt x="16" y="160"/>
                    </a:lnTo>
                    <a:lnTo>
                      <a:pt x="20" y="160"/>
                    </a:lnTo>
                    <a:lnTo>
                      <a:pt x="50" y="160"/>
                    </a:lnTo>
                    <a:lnTo>
                      <a:pt x="50" y="160"/>
                    </a:lnTo>
                    <a:lnTo>
                      <a:pt x="54" y="160"/>
                    </a:lnTo>
                    <a:lnTo>
                      <a:pt x="56" y="162"/>
                    </a:lnTo>
                    <a:lnTo>
                      <a:pt x="60" y="166"/>
                    </a:lnTo>
                    <a:lnTo>
                      <a:pt x="60" y="170"/>
                    </a:lnTo>
                    <a:lnTo>
                      <a:pt x="60" y="170"/>
                    </a:lnTo>
                    <a:lnTo>
                      <a:pt x="60" y="172"/>
                    </a:lnTo>
                    <a:lnTo>
                      <a:pt x="56" y="176"/>
                    </a:lnTo>
                    <a:lnTo>
                      <a:pt x="54" y="178"/>
                    </a:lnTo>
                    <a:lnTo>
                      <a:pt x="50" y="180"/>
                    </a:lnTo>
                    <a:lnTo>
                      <a:pt x="50" y="180"/>
                    </a:lnTo>
                    <a:close/>
                    <a:moveTo>
                      <a:pt x="106" y="232"/>
                    </a:moveTo>
                    <a:lnTo>
                      <a:pt x="90" y="232"/>
                    </a:lnTo>
                    <a:lnTo>
                      <a:pt x="90" y="106"/>
                    </a:lnTo>
                    <a:lnTo>
                      <a:pt x="106" y="106"/>
                    </a:lnTo>
                    <a:lnTo>
                      <a:pt x="106" y="232"/>
                    </a:lnTo>
                    <a:close/>
                    <a:moveTo>
                      <a:pt x="112" y="98"/>
                    </a:moveTo>
                    <a:lnTo>
                      <a:pt x="82" y="98"/>
                    </a:lnTo>
                    <a:lnTo>
                      <a:pt x="82" y="98"/>
                    </a:lnTo>
                    <a:lnTo>
                      <a:pt x="78" y="98"/>
                    </a:lnTo>
                    <a:lnTo>
                      <a:pt x="76" y="96"/>
                    </a:lnTo>
                    <a:lnTo>
                      <a:pt x="74" y="92"/>
                    </a:lnTo>
                    <a:lnTo>
                      <a:pt x="72" y="88"/>
                    </a:lnTo>
                    <a:lnTo>
                      <a:pt x="72" y="88"/>
                    </a:lnTo>
                    <a:lnTo>
                      <a:pt x="74" y="86"/>
                    </a:lnTo>
                    <a:lnTo>
                      <a:pt x="76" y="82"/>
                    </a:lnTo>
                    <a:lnTo>
                      <a:pt x="78" y="80"/>
                    </a:lnTo>
                    <a:lnTo>
                      <a:pt x="82" y="78"/>
                    </a:lnTo>
                    <a:lnTo>
                      <a:pt x="112" y="78"/>
                    </a:lnTo>
                    <a:lnTo>
                      <a:pt x="112" y="78"/>
                    </a:lnTo>
                    <a:lnTo>
                      <a:pt x="116" y="80"/>
                    </a:lnTo>
                    <a:lnTo>
                      <a:pt x="120" y="82"/>
                    </a:lnTo>
                    <a:lnTo>
                      <a:pt x="122" y="86"/>
                    </a:lnTo>
                    <a:lnTo>
                      <a:pt x="122" y="88"/>
                    </a:lnTo>
                    <a:lnTo>
                      <a:pt x="122" y="88"/>
                    </a:lnTo>
                    <a:lnTo>
                      <a:pt x="122" y="92"/>
                    </a:lnTo>
                    <a:lnTo>
                      <a:pt x="120" y="96"/>
                    </a:lnTo>
                    <a:lnTo>
                      <a:pt x="116" y="98"/>
                    </a:lnTo>
                    <a:lnTo>
                      <a:pt x="112" y="98"/>
                    </a:lnTo>
                    <a:lnTo>
                      <a:pt x="112" y="98"/>
                    </a:lnTo>
                    <a:close/>
                    <a:moveTo>
                      <a:pt x="168" y="232"/>
                    </a:moveTo>
                    <a:lnTo>
                      <a:pt x="152" y="232"/>
                    </a:lnTo>
                    <a:lnTo>
                      <a:pt x="152" y="142"/>
                    </a:lnTo>
                    <a:lnTo>
                      <a:pt x="168" y="142"/>
                    </a:lnTo>
                    <a:lnTo>
                      <a:pt x="168" y="232"/>
                    </a:lnTo>
                    <a:close/>
                    <a:moveTo>
                      <a:pt x="176" y="134"/>
                    </a:moveTo>
                    <a:lnTo>
                      <a:pt x="146" y="134"/>
                    </a:lnTo>
                    <a:lnTo>
                      <a:pt x="146" y="134"/>
                    </a:lnTo>
                    <a:lnTo>
                      <a:pt x="142" y="134"/>
                    </a:lnTo>
                    <a:lnTo>
                      <a:pt x="138" y="132"/>
                    </a:lnTo>
                    <a:lnTo>
                      <a:pt x="136" y="128"/>
                    </a:lnTo>
                    <a:lnTo>
                      <a:pt x="136" y="124"/>
                    </a:lnTo>
                    <a:lnTo>
                      <a:pt x="136" y="124"/>
                    </a:lnTo>
                    <a:lnTo>
                      <a:pt x="136" y="120"/>
                    </a:lnTo>
                    <a:lnTo>
                      <a:pt x="138" y="116"/>
                    </a:lnTo>
                    <a:lnTo>
                      <a:pt x="142" y="114"/>
                    </a:lnTo>
                    <a:lnTo>
                      <a:pt x="146" y="114"/>
                    </a:lnTo>
                    <a:lnTo>
                      <a:pt x="176" y="114"/>
                    </a:lnTo>
                    <a:lnTo>
                      <a:pt x="176" y="114"/>
                    </a:lnTo>
                    <a:lnTo>
                      <a:pt x="180" y="114"/>
                    </a:lnTo>
                    <a:lnTo>
                      <a:pt x="182" y="116"/>
                    </a:lnTo>
                    <a:lnTo>
                      <a:pt x="186" y="120"/>
                    </a:lnTo>
                    <a:lnTo>
                      <a:pt x="186" y="124"/>
                    </a:lnTo>
                    <a:lnTo>
                      <a:pt x="186" y="124"/>
                    </a:lnTo>
                    <a:lnTo>
                      <a:pt x="186" y="128"/>
                    </a:lnTo>
                    <a:lnTo>
                      <a:pt x="182" y="132"/>
                    </a:lnTo>
                    <a:lnTo>
                      <a:pt x="180" y="134"/>
                    </a:lnTo>
                    <a:lnTo>
                      <a:pt x="176" y="134"/>
                    </a:lnTo>
                    <a:lnTo>
                      <a:pt x="176" y="134"/>
                    </a:lnTo>
                    <a:close/>
                    <a:moveTo>
                      <a:pt x="232" y="232"/>
                    </a:moveTo>
                    <a:lnTo>
                      <a:pt x="216" y="232"/>
                    </a:lnTo>
                    <a:lnTo>
                      <a:pt x="216" y="76"/>
                    </a:lnTo>
                    <a:lnTo>
                      <a:pt x="232" y="76"/>
                    </a:lnTo>
                    <a:lnTo>
                      <a:pt x="232" y="232"/>
                    </a:lnTo>
                    <a:close/>
                    <a:moveTo>
                      <a:pt x="238" y="68"/>
                    </a:moveTo>
                    <a:lnTo>
                      <a:pt x="208" y="68"/>
                    </a:lnTo>
                    <a:lnTo>
                      <a:pt x="208" y="68"/>
                    </a:lnTo>
                    <a:lnTo>
                      <a:pt x="204" y="68"/>
                    </a:lnTo>
                    <a:lnTo>
                      <a:pt x="202" y="66"/>
                    </a:lnTo>
                    <a:lnTo>
                      <a:pt x="200" y="62"/>
                    </a:lnTo>
                    <a:lnTo>
                      <a:pt x="198" y="58"/>
                    </a:lnTo>
                    <a:lnTo>
                      <a:pt x="198" y="58"/>
                    </a:lnTo>
                    <a:lnTo>
                      <a:pt x="200" y="54"/>
                    </a:lnTo>
                    <a:lnTo>
                      <a:pt x="202" y="52"/>
                    </a:lnTo>
                    <a:lnTo>
                      <a:pt x="204" y="50"/>
                    </a:lnTo>
                    <a:lnTo>
                      <a:pt x="208" y="48"/>
                    </a:lnTo>
                    <a:lnTo>
                      <a:pt x="238" y="48"/>
                    </a:lnTo>
                    <a:lnTo>
                      <a:pt x="238" y="48"/>
                    </a:lnTo>
                    <a:lnTo>
                      <a:pt x="242" y="50"/>
                    </a:lnTo>
                    <a:lnTo>
                      <a:pt x="246" y="52"/>
                    </a:lnTo>
                    <a:lnTo>
                      <a:pt x="248" y="54"/>
                    </a:lnTo>
                    <a:lnTo>
                      <a:pt x="248" y="58"/>
                    </a:lnTo>
                    <a:lnTo>
                      <a:pt x="248" y="58"/>
                    </a:lnTo>
                    <a:lnTo>
                      <a:pt x="248" y="62"/>
                    </a:lnTo>
                    <a:lnTo>
                      <a:pt x="246" y="66"/>
                    </a:lnTo>
                    <a:lnTo>
                      <a:pt x="242" y="68"/>
                    </a:lnTo>
                    <a:lnTo>
                      <a:pt x="238" y="68"/>
                    </a:lnTo>
                    <a:lnTo>
                      <a:pt x="238" y="68"/>
                    </a:lnTo>
                    <a:close/>
                    <a:moveTo>
                      <a:pt x="278" y="158"/>
                    </a:moveTo>
                    <a:lnTo>
                      <a:pt x="278" y="90"/>
                    </a:lnTo>
                    <a:lnTo>
                      <a:pt x="328" y="124"/>
                    </a:lnTo>
                    <a:lnTo>
                      <a:pt x="278" y="15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sp>
        <p:nvSpPr>
          <p:cNvPr id="4" name="Rounded Rectangle 3">
            <a:hlinkClick r:id="rId14" action="ppaction://hlinksldjump"/>
          </p:cNvPr>
          <p:cNvSpPr/>
          <p:nvPr/>
        </p:nvSpPr>
        <p:spPr>
          <a:xfrm>
            <a:off x="780220" y="2791310"/>
            <a:ext cx="2281083" cy="619432"/>
          </a:xfrm>
          <a:prstGeom prst="roundRect">
            <a:avLst/>
          </a:prstGeom>
          <a:solidFill>
            <a:schemeClr val="bg2">
              <a:lumMod val="75000"/>
            </a:schemeClr>
          </a:solidFill>
          <a:ln>
            <a:solidFill>
              <a:schemeClr val="bg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Individual View</a:t>
            </a:r>
            <a:endParaRPr lang="en-US" b="1" dirty="0">
              <a:latin typeface="Arial" panose="020B0604020202020204" pitchFamily="34" charset="0"/>
              <a:cs typeface="Arial" panose="020B0604020202020204" pitchFamily="34" charset="0"/>
            </a:endParaRPr>
          </a:p>
        </p:txBody>
      </p:sp>
      <p:sp>
        <p:nvSpPr>
          <p:cNvPr id="66" name="Rounded Rectangle 65">
            <a:hlinkClick r:id="rId15" action="ppaction://hlinksldjump"/>
          </p:cNvPr>
          <p:cNvSpPr/>
          <p:nvPr/>
        </p:nvSpPr>
        <p:spPr>
          <a:xfrm>
            <a:off x="805989" y="3612593"/>
            <a:ext cx="2281083" cy="619432"/>
          </a:xfrm>
          <a:prstGeom prst="roundRect">
            <a:avLst/>
          </a:prstGeom>
          <a:solidFill>
            <a:schemeClr val="bg2">
              <a:lumMod val="75000"/>
            </a:schemeClr>
          </a:solidFill>
          <a:ln>
            <a:solidFill>
              <a:schemeClr val="bg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Facility View</a:t>
            </a:r>
            <a:endParaRPr lang="en-US" b="1" dirty="0">
              <a:latin typeface="Arial" panose="020B0604020202020204" pitchFamily="34" charset="0"/>
              <a:cs typeface="Arial" panose="020B0604020202020204" pitchFamily="34" charset="0"/>
            </a:endParaRPr>
          </a:p>
        </p:txBody>
      </p:sp>
      <p:sp>
        <p:nvSpPr>
          <p:cNvPr id="67" name="Rounded Rectangle 66">
            <a:hlinkClick r:id="rId16" action="ppaction://hlinksldjump"/>
          </p:cNvPr>
          <p:cNvSpPr/>
          <p:nvPr/>
        </p:nvSpPr>
        <p:spPr>
          <a:xfrm>
            <a:off x="831290" y="4440946"/>
            <a:ext cx="2281083" cy="619432"/>
          </a:xfrm>
          <a:prstGeom prst="roundRect">
            <a:avLst/>
          </a:prstGeom>
          <a:solidFill>
            <a:schemeClr val="bg2">
              <a:lumMod val="75000"/>
            </a:schemeClr>
          </a:solidFill>
          <a:ln>
            <a:solidFill>
              <a:schemeClr val="bg2">
                <a:lumMod val="7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Surveillance View</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7292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239879"/>
            <a:ext cx="9905998" cy="689172"/>
          </a:xfrm>
        </p:spPr>
        <p:txBody>
          <a:bodyPr>
            <a:normAutofit fontScale="90000"/>
          </a:bodyPr>
          <a:lstStyle/>
          <a:p>
            <a:r>
              <a:rPr lang="en-US" dirty="0" smtClean="0">
                <a:solidFill>
                  <a:schemeClr val="bg1"/>
                </a:solidFill>
                <a:latin typeface="Arial" panose="020B0604020202020204" pitchFamily="34" charset="0"/>
                <a:cs typeface="Arial" panose="020B0604020202020204" pitchFamily="34" charset="0"/>
              </a:rPr>
              <a:t>Outreach Status Display</a:t>
            </a:r>
            <a:br>
              <a:rPr lang="en-US" dirty="0" smtClean="0">
                <a:solidFill>
                  <a:schemeClr val="bg1"/>
                </a:solidFill>
                <a:latin typeface="Arial" panose="020B0604020202020204" pitchFamily="34" charset="0"/>
                <a:cs typeface="Arial" panose="020B0604020202020204" pitchFamily="34" charset="0"/>
              </a:rPr>
            </a:br>
            <a:r>
              <a:rPr lang="en-US" sz="2200" i="1" dirty="0" smtClean="0">
                <a:solidFill>
                  <a:schemeClr val="bg1"/>
                </a:solidFill>
                <a:latin typeface="Arial" panose="020B0604020202020204" pitchFamily="34" charset="0"/>
                <a:cs typeface="Arial" panose="020B0604020202020204" pitchFamily="34" charset="0"/>
              </a:rPr>
              <a:t>Viewing Outreach Status in the Patient Roster  by VAMC widget</a:t>
            </a:r>
            <a:endParaRPr lang="en-US" sz="2200" dirty="0">
              <a:solidFill>
                <a:schemeClr val="bg1"/>
              </a:solidFill>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1141412" y="5055057"/>
            <a:ext cx="9905999" cy="1259712"/>
          </a:xfrm>
        </p:spPr>
        <p:txBody>
          <a:bodyPr>
            <a:normAutofit/>
          </a:bodyPr>
          <a:lstStyle/>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The Outreach Status column in the Patient Roster by VAMC widget displays values for the checklist items listed in the Outreach Status Checklist within the Data Entry widget. This column provides users with a quick view of which entries in the Outreach Status Checklist are complete and incomplete. A “Y” value indicates that the checklist item is complete and an “N” value indicates that the item has not yet been checked off.</a:t>
            </a:r>
            <a:endParaRPr lang="en-US" sz="1800"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Outreach Status – Slide 2/2</a:t>
            </a:r>
            <a:endParaRPr lang="en-US" sz="1400" dirty="0">
              <a:solidFill>
                <a:schemeClr val="bg1"/>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20</a:t>
            </a:fld>
            <a:endParaRPr lang="en-US" dirty="0">
              <a:solidFill>
                <a:schemeClr val="bg1"/>
              </a:solidFill>
            </a:endParaRPr>
          </a:p>
        </p:txBody>
      </p:sp>
      <p:sp>
        <p:nvSpPr>
          <p:cNvPr id="12" name="Rounded Rectangle 11">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497225" y="1050943"/>
            <a:ext cx="8938733" cy="3843737"/>
          </a:xfrm>
          <a:prstGeom prst="rect">
            <a:avLst/>
          </a:prstGeom>
          <a:ln>
            <a:solidFill>
              <a:schemeClr val="bg1"/>
            </a:solidFill>
          </a:ln>
          <a:effectLst>
            <a:outerShdw blurRad="50800" dist="38100" dir="2700000" algn="tl" rotWithShape="0">
              <a:prstClr val="black">
                <a:alpha val="40000"/>
              </a:prstClr>
            </a:outerShdw>
          </a:effectLst>
        </p:spPr>
      </p:pic>
      <p:sp>
        <p:nvSpPr>
          <p:cNvPr id="7" name="Rectangle 6"/>
          <p:cNvSpPr/>
          <p:nvPr/>
        </p:nvSpPr>
        <p:spPr>
          <a:xfrm>
            <a:off x="8007658" y="2095130"/>
            <a:ext cx="2201662" cy="22371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69460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9269" y="119891"/>
            <a:ext cx="9905998" cy="689172"/>
          </a:xfrm>
        </p:spPr>
        <p:txBody>
          <a:bodyPr>
            <a:normAutofit fontScale="90000"/>
          </a:bodyPr>
          <a:lstStyle/>
          <a:p>
            <a:r>
              <a:rPr lang="en-US" dirty="0" smtClean="0">
                <a:solidFill>
                  <a:schemeClr val="bg1"/>
                </a:solidFill>
                <a:latin typeface="Arial" panose="020B0604020202020204" pitchFamily="34" charset="0"/>
                <a:cs typeface="Arial" panose="020B0604020202020204" pitchFamily="34" charset="0"/>
              </a:rPr>
              <a:t>Data Entry Widget</a:t>
            </a:r>
            <a:br>
              <a:rPr lang="en-US" dirty="0" smtClean="0">
                <a:solidFill>
                  <a:schemeClr val="bg1"/>
                </a:solidFill>
                <a:latin typeface="Arial" panose="020B0604020202020204" pitchFamily="34" charset="0"/>
                <a:cs typeface="Arial" panose="020B0604020202020204" pitchFamily="34" charset="0"/>
              </a:rPr>
            </a:br>
            <a:r>
              <a:rPr lang="en-US" sz="2200" i="1" dirty="0">
                <a:solidFill>
                  <a:schemeClr val="bg1"/>
                </a:solidFill>
                <a:latin typeface="Arial" panose="020B0604020202020204" pitchFamily="34" charset="0"/>
                <a:cs typeface="Arial" panose="020B0604020202020204" pitchFamily="34" charset="0"/>
              </a:rPr>
              <a:t>Saving Notes in the dashboard</a:t>
            </a:r>
            <a:endParaRPr lang="en-US" sz="22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21</a:t>
            </a:fld>
            <a:endParaRPr lang="en-US" dirty="0">
              <a:solidFill>
                <a:schemeClr val="bg1"/>
              </a:solidFill>
            </a:endParaRPr>
          </a:p>
        </p:txBody>
      </p:sp>
      <p:sp>
        <p:nvSpPr>
          <p:cNvPr id="7" name="Rounded Rectangle 6">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
        <p:nvSpPr>
          <p:cNvPr id="6" name="TextBox 5"/>
          <p:cNvSpPr txBox="1"/>
          <p:nvPr/>
        </p:nvSpPr>
        <p:spPr>
          <a:xfrm>
            <a:off x="7865806" y="1157940"/>
            <a:ext cx="3824747" cy="4031873"/>
          </a:xfrm>
          <a:prstGeom prst="rect">
            <a:avLst/>
          </a:prstGeom>
          <a:noFill/>
        </p:spPr>
        <p:txBody>
          <a:bodyPr wrap="square" rtlCol="0">
            <a:spAutoFit/>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b="1" dirty="0" smtClean="0">
                <a:solidFill>
                  <a:schemeClr val="bg1"/>
                </a:solidFill>
                <a:latin typeface="Times New Roman" panose="02020603050405020304" pitchFamily="18" charset="0"/>
                <a:cs typeface="Times New Roman" panose="02020603050405020304" pitchFamily="18" charset="0"/>
              </a:rPr>
              <a:t>Data Entry </a:t>
            </a:r>
            <a:r>
              <a:rPr lang="en-US" sz="1600" dirty="0" smtClean="0">
                <a:solidFill>
                  <a:schemeClr val="bg1"/>
                </a:solidFill>
                <a:latin typeface="Times New Roman" panose="02020603050405020304" pitchFamily="18" charset="0"/>
                <a:cs typeface="Times New Roman" panose="02020603050405020304" pitchFamily="18" charset="0"/>
              </a:rPr>
              <a:t>widget is available on the Individual view and allows users to save notes directly in the Dashboard. Users also have the ability to view historical entries saved in the Data Entry widget via the left and right arrows that appear at the top of each field. The following free-text fields are available on the left side widget: </a:t>
            </a:r>
          </a:p>
          <a:p>
            <a:pPr marL="461963" indent="-236538"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High Risk Flag</a:t>
            </a:r>
          </a:p>
          <a:p>
            <a:pPr marL="461963" lvl="1" indent="-231775"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Mental Health Provider</a:t>
            </a:r>
          </a:p>
          <a:p>
            <a:pPr marL="461963" lvl="1" indent="-231775"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Safety </a:t>
            </a:r>
            <a:r>
              <a:rPr lang="en-US" sz="1600" dirty="0">
                <a:solidFill>
                  <a:schemeClr val="bg1"/>
                </a:solidFill>
                <a:latin typeface="Times New Roman" panose="02020603050405020304" pitchFamily="18" charset="0"/>
                <a:cs typeface="Times New Roman" panose="02020603050405020304" pitchFamily="18" charset="0"/>
              </a:rPr>
              <a:t>Plan </a:t>
            </a:r>
            <a:r>
              <a:rPr lang="en-US" sz="1600" dirty="0" smtClean="0">
                <a:solidFill>
                  <a:schemeClr val="bg1"/>
                </a:solidFill>
                <a:latin typeface="Times New Roman" panose="02020603050405020304" pitchFamily="18" charset="0"/>
                <a:cs typeface="Times New Roman" panose="02020603050405020304" pitchFamily="18" charset="0"/>
              </a:rPr>
              <a:t>Information</a:t>
            </a:r>
          </a:p>
          <a:p>
            <a:pPr marL="461963" lvl="1" indent="-231775"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General Notes</a:t>
            </a:r>
          </a:p>
          <a:p>
            <a:pPr marL="0" lvl="1" algn="just"/>
            <a:r>
              <a:rPr lang="en-US" sz="1600" dirty="0" smtClean="0">
                <a:solidFill>
                  <a:schemeClr val="bg1"/>
                </a:solidFill>
                <a:latin typeface="Times New Roman" panose="02020603050405020304" pitchFamily="18" charset="0"/>
                <a:cs typeface="Times New Roman" panose="02020603050405020304" pitchFamily="18" charset="0"/>
              </a:rPr>
              <a:t>Users </a:t>
            </a:r>
            <a:r>
              <a:rPr lang="en-US" sz="1600" dirty="0">
                <a:solidFill>
                  <a:schemeClr val="bg1"/>
                </a:solidFill>
                <a:latin typeface="Times New Roman" panose="02020603050405020304" pitchFamily="18" charset="0"/>
                <a:cs typeface="Times New Roman" panose="02020603050405020304" pitchFamily="18" charset="0"/>
              </a:rPr>
              <a:t>can update these fields when they want to save patient-related information in the </a:t>
            </a:r>
            <a:r>
              <a:rPr lang="en-US" sz="1600" dirty="0" smtClean="0">
                <a:solidFill>
                  <a:schemeClr val="bg1"/>
                </a:solidFill>
                <a:latin typeface="Times New Roman" panose="02020603050405020304" pitchFamily="18" charset="0"/>
                <a:cs typeface="Times New Roman" panose="02020603050405020304" pitchFamily="18" charset="0"/>
              </a:rPr>
              <a:t>Perceptive Reach Dashboard</a:t>
            </a:r>
            <a:r>
              <a:rPr lang="en-US" sz="1600" dirty="0">
                <a:solidFill>
                  <a:schemeClr val="bg1"/>
                </a:solidFill>
                <a:latin typeface="Times New Roman" panose="02020603050405020304" pitchFamily="18" charset="0"/>
                <a:cs typeface="Times New Roman" panose="02020603050405020304" pitchFamily="18" charset="0"/>
              </a:rPr>
              <a:t>. </a:t>
            </a:r>
          </a:p>
          <a:p>
            <a:pPr marL="461963" lvl="1" indent="-231775" algn="just">
              <a:buFont typeface="Arial" panose="020B0604020202020204" pitchFamily="34" charset="0"/>
              <a:buChar char="•"/>
            </a:pPr>
            <a:endParaRPr lang="en-US" sz="1600" dirty="0" smtClean="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832973" y="4852848"/>
            <a:ext cx="7652744" cy="1815882"/>
          </a:xfrm>
          <a:prstGeom prst="rect">
            <a:avLst/>
          </a:prstGeom>
          <a:noFill/>
        </p:spPr>
        <p:txBody>
          <a:bodyPr wrap="square" rtlCol="0">
            <a:spAutoFit/>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The following system of record fields are available on the right side of the widget:</a:t>
            </a:r>
          </a:p>
          <a:p>
            <a:pPr marL="461963" indent="-236538"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High Risk Flag – SPAN Records</a:t>
            </a:r>
          </a:p>
          <a:p>
            <a:pPr marL="461963" indent="-236538"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Mental Health Provider – VistA Records</a:t>
            </a:r>
          </a:p>
          <a:p>
            <a:pPr marL="461963" indent="-236538" algn="just">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Safety Plan – VistA Records</a:t>
            </a:r>
          </a:p>
          <a:p>
            <a:pPr algn="just"/>
            <a:r>
              <a:rPr lang="en-US" sz="1600" dirty="0" smtClean="0">
                <a:solidFill>
                  <a:schemeClr val="bg1"/>
                </a:solidFill>
                <a:latin typeface="Times New Roman" panose="02020603050405020304" pitchFamily="18" charset="0"/>
                <a:cs typeface="Times New Roman" panose="02020603050405020304" pitchFamily="18" charset="0"/>
              </a:rPr>
              <a:t>These read-only fields will be updated in the Dashboard automatically as new system of record information is available.</a:t>
            </a:r>
            <a:endParaRPr lang="en-US" sz="1600" dirty="0">
              <a:solidFill>
                <a:schemeClr val="bg1"/>
              </a:solidFill>
              <a:latin typeface="Times New Roman" panose="02020603050405020304" pitchFamily="18" charset="0"/>
              <a:cs typeface="Times New Roman" panose="02020603050405020304" pitchFamily="18" charset="0"/>
            </a:endParaRPr>
          </a:p>
          <a:p>
            <a:pPr marL="461963" lvl="1" indent="-231775" algn="just">
              <a:buFont typeface="Arial" panose="020B0604020202020204" pitchFamily="34" charset="0"/>
              <a:buChar char="•"/>
            </a:pPr>
            <a:endParaRPr lang="en-US" sz="1600" dirty="0" smtClean="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079269" y="1000113"/>
            <a:ext cx="5959921" cy="3757190"/>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19040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8114900" y="1531376"/>
            <a:ext cx="3730838" cy="3633933"/>
          </a:xfrm>
          <a:prstGeom prst="rect">
            <a:avLst/>
          </a:prstGeom>
          <a:ln>
            <a:solidFill>
              <a:schemeClr val="bg1"/>
            </a:solidFill>
          </a:ln>
          <a:effectLst>
            <a:outerShdw blurRad="50800" dist="38100" dir="2700000" algn="tl" rotWithShape="0">
              <a:prstClr val="black">
                <a:alpha val="40000"/>
              </a:prstClr>
            </a:outerShdw>
          </a:effectLst>
        </p:spPr>
      </p:pic>
      <p:sp>
        <p:nvSpPr>
          <p:cNvPr id="14" name="Right Arrow 13"/>
          <p:cNvSpPr/>
          <p:nvPr/>
        </p:nvSpPr>
        <p:spPr>
          <a:xfrm>
            <a:off x="7719130" y="3450428"/>
            <a:ext cx="739101" cy="403122"/>
          </a:xfrm>
          <a:prstGeom prst="rightArrow">
            <a:avLst/>
          </a:prstGeom>
          <a:ln w="28575">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9" name="Picture 8"/>
          <p:cNvPicPr>
            <a:picLocks noChangeAspect="1"/>
          </p:cNvPicPr>
          <p:nvPr/>
        </p:nvPicPr>
        <p:blipFill>
          <a:blip r:embed="rId3"/>
          <a:stretch>
            <a:fillRect/>
          </a:stretch>
        </p:blipFill>
        <p:spPr>
          <a:xfrm>
            <a:off x="3960903" y="1182536"/>
            <a:ext cx="3950802" cy="3840650"/>
          </a:xfrm>
          <a:prstGeom prst="rect">
            <a:avLst/>
          </a:prstGeom>
          <a:ln>
            <a:solidFill>
              <a:schemeClr val="bg1"/>
            </a:solidFill>
          </a:ln>
          <a:effectLst>
            <a:outerShdw blurRad="50800" dist="38100" dir="2700000" algn="tl" rotWithShape="0">
              <a:prstClr val="black">
                <a:alpha val="40000"/>
              </a:prstClr>
            </a:outerShdw>
          </a:effectLst>
        </p:spPr>
      </p:pic>
      <p:sp>
        <p:nvSpPr>
          <p:cNvPr id="13" name="Right Arrow 12"/>
          <p:cNvSpPr/>
          <p:nvPr/>
        </p:nvSpPr>
        <p:spPr>
          <a:xfrm>
            <a:off x="3474951" y="1841091"/>
            <a:ext cx="739101" cy="403122"/>
          </a:xfrm>
          <a:prstGeom prst="rightArrow">
            <a:avLst/>
          </a:prstGeom>
          <a:ln w="28575">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 name="Picture 6"/>
          <p:cNvPicPr>
            <a:picLocks noChangeAspect="1"/>
          </p:cNvPicPr>
          <p:nvPr/>
        </p:nvPicPr>
        <p:blipFill>
          <a:blip r:embed="rId4"/>
          <a:stretch>
            <a:fillRect/>
          </a:stretch>
        </p:blipFill>
        <p:spPr>
          <a:xfrm>
            <a:off x="332133" y="967251"/>
            <a:ext cx="3438151" cy="3654628"/>
          </a:xfrm>
          <a:prstGeom prst="rect">
            <a:avLst/>
          </a:prstGeom>
          <a:ln>
            <a:solidFill>
              <a:schemeClr val="bg1"/>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1141413" y="110191"/>
            <a:ext cx="9905998" cy="689172"/>
          </a:xfrm>
        </p:spPr>
        <p:txBody>
          <a:bodyPr>
            <a:normAutofit fontScale="90000"/>
          </a:bodyPr>
          <a:lstStyle/>
          <a:p>
            <a:r>
              <a:rPr lang="en-US" sz="2700" dirty="0" smtClean="0">
                <a:solidFill>
                  <a:schemeClr val="bg1"/>
                </a:solidFill>
                <a:latin typeface="Arial" panose="020B0604020202020204" pitchFamily="34" charset="0"/>
                <a:cs typeface="Arial" panose="020B0604020202020204" pitchFamily="34" charset="0"/>
              </a:rPr>
              <a:t>Clinical Decision Support (CDS) Questionnaire Widget</a:t>
            </a:r>
            <a:r>
              <a:rPr lang="en-US" dirty="0" smtClean="0">
                <a:solidFill>
                  <a:schemeClr val="bg1"/>
                </a:solidFill>
                <a:latin typeface="Arial" panose="020B0604020202020204" pitchFamily="34" charset="0"/>
                <a:cs typeface="Arial" panose="020B0604020202020204" pitchFamily="34" charset="0"/>
              </a:rPr>
              <a:t/>
            </a:r>
            <a:br>
              <a:rPr lang="en-US" dirty="0" smtClean="0">
                <a:solidFill>
                  <a:schemeClr val="bg1"/>
                </a:solidFill>
                <a:latin typeface="Arial" panose="020B0604020202020204" pitchFamily="34" charset="0"/>
                <a:cs typeface="Arial" panose="020B0604020202020204" pitchFamily="34" charset="0"/>
              </a:rPr>
            </a:br>
            <a:r>
              <a:rPr lang="en-US" sz="2000" i="1" dirty="0">
                <a:solidFill>
                  <a:schemeClr val="bg1"/>
                </a:solidFill>
                <a:latin typeface="Arial" panose="020B0604020202020204" pitchFamily="34" charset="0"/>
                <a:cs typeface="Arial" panose="020B0604020202020204" pitchFamily="34" charset="0"/>
              </a:rPr>
              <a:t>Finding Recommended Treatments</a:t>
            </a:r>
            <a:endParaRPr lang="en-US" sz="2000" dirty="0">
              <a:solidFill>
                <a:schemeClr val="bg1"/>
              </a:solidFill>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580103" y="5185619"/>
            <a:ext cx="10844981" cy="1239352"/>
          </a:xfrm>
        </p:spPr>
        <p:txBody>
          <a:bodyPr>
            <a:normAutofit/>
          </a:bodyPr>
          <a:lstStyle/>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The ‘</a:t>
            </a:r>
            <a:r>
              <a:rPr lang="en-US" sz="1600" b="1" dirty="0" smtClean="0">
                <a:solidFill>
                  <a:schemeClr val="bg1"/>
                </a:solidFill>
                <a:latin typeface="Times New Roman" panose="02020603050405020304" pitchFamily="18" charset="0"/>
                <a:cs typeface="Times New Roman" panose="02020603050405020304" pitchFamily="18" charset="0"/>
              </a:rPr>
              <a:t>CDS Questionnaire</a:t>
            </a:r>
            <a:r>
              <a:rPr lang="en-US" sz="1600" dirty="0" smtClean="0">
                <a:solidFill>
                  <a:schemeClr val="bg1"/>
                </a:solidFill>
                <a:latin typeface="Times New Roman" panose="02020603050405020304" pitchFamily="18" charset="0"/>
                <a:cs typeface="Times New Roman" panose="02020603050405020304" pitchFamily="18" charset="0"/>
              </a:rPr>
              <a:t>’ widget is a tool on the Individual view that allows users to find recommended treatments based off of the conditions a Veteran is facing. On the first page, users select the conditions that are currently affecting the Veteran. The second page prompts the user to answer questions about these conditions. The final page displays recommended treatments based on the user’s selections and answers in the first two web forms.</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5" name="Oval 14"/>
          <p:cNvSpPr/>
          <p:nvPr/>
        </p:nvSpPr>
        <p:spPr>
          <a:xfrm>
            <a:off x="3487183" y="849255"/>
            <a:ext cx="427702" cy="401300"/>
          </a:xfrm>
          <a:prstGeom prst="ellipse">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1</a:t>
            </a:r>
          </a:p>
        </p:txBody>
      </p:sp>
      <p:sp>
        <p:nvSpPr>
          <p:cNvPr id="16" name="Oval 15"/>
          <p:cNvSpPr/>
          <p:nvPr/>
        </p:nvSpPr>
        <p:spPr>
          <a:xfrm>
            <a:off x="7638533" y="1023899"/>
            <a:ext cx="427702" cy="401300"/>
          </a:xfrm>
          <a:prstGeom prst="ellipse">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2</a:t>
            </a:r>
          </a:p>
        </p:txBody>
      </p:sp>
      <p:sp>
        <p:nvSpPr>
          <p:cNvPr id="17" name="Oval 16"/>
          <p:cNvSpPr/>
          <p:nvPr/>
        </p:nvSpPr>
        <p:spPr>
          <a:xfrm>
            <a:off x="11587497" y="1366238"/>
            <a:ext cx="427702" cy="401300"/>
          </a:xfrm>
          <a:prstGeom prst="ellipse">
            <a:avLst/>
          </a:prstGeom>
          <a:solidFill>
            <a:schemeClr val="tx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latin typeface="Arial" panose="020B0604020202020204" pitchFamily="34" charset="0"/>
                <a:cs typeface="Arial" panose="020B0604020202020204" pitchFamily="34" charset="0"/>
              </a:rPr>
              <a:t>3</a:t>
            </a:r>
          </a:p>
        </p:txBody>
      </p:sp>
      <p:sp>
        <p:nvSpPr>
          <p:cNvPr id="6" name="Slide Number Placeholder 5"/>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22</a:t>
            </a:fld>
            <a:endParaRPr lang="en-US" dirty="0">
              <a:solidFill>
                <a:schemeClr val="bg1"/>
              </a:solidFill>
            </a:endParaRPr>
          </a:p>
        </p:txBody>
      </p:sp>
      <p:sp>
        <p:nvSpPr>
          <p:cNvPr id="18" name="Rounded Rectangle 17">
            <a:hlinkClick r:id="rId5"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3843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308923"/>
            <a:ext cx="9905998" cy="689172"/>
          </a:xfrm>
        </p:spPr>
        <p:txBody>
          <a:bodyPr>
            <a:normAutofit fontScale="90000"/>
          </a:bodyPr>
          <a:lstStyle/>
          <a:p>
            <a:r>
              <a:rPr lang="en-US" sz="3100" dirty="0" smtClean="0">
                <a:solidFill>
                  <a:schemeClr val="bg1"/>
                </a:solidFill>
                <a:latin typeface="Arial" panose="020B0604020202020204" pitchFamily="34" charset="0"/>
                <a:cs typeface="Arial" panose="020B0604020202020204" pitchFamily="34" charset="0"/>
              </a:rPr>
              <a:t>Patient Roster by VAMC Widget Export Function</a:t>
            </a:r>
            <a:r>
              <a:rPr lang="en-US" sz="3200" dirty="0" smtClean="0">
                <a:solidFill>
                  <a:schemeClr val="bg1"/>
                </a:solidFill>
                <a:latin typeface="Arial" panose="020B0604020202020204" pitchFamily="34" charset="0"/>
                <a:cs typeface="Arial" panose="020B0604020202020204" pitchFamily="34" charset="0"/>
              </a:rPr>
              <a:t/>
            </a:r>
            <a:br>
              <a:rPr lang="en-US" sz="3200" dirty="0" smtClean="0">
                <a:solidFill>
                  <a:schemeClr val="bg1"/>
                </a:solidFill>
                <a:latin typeface="Arial" panose="020B0604020202020204" pitchFamily="34" charset="0"/>
                <a:cs typeface="Arial" panose="020B0604020202020204" pitchFamily="34" charset="0"/>
              </a:rPr>
            </a:br>
            <a:r>
              <a:rPr lang="en-US" sz="2200" i="1" dirty="0" smtClean="0">
                <a:solidFill>
                  <a:schemeClr val="bg1"/>
                </a:solidFill>
                <a:latin typeface="Arial" panose="020B0604020202020204" pitchFamily="34" charset="0"/>
                <a:cs typeface="Arial" panose="020B0604020202020204" pitchFamily="34" charset="0"/>
              </a:rPr>
              <a:t>Export Excel Documen</a:t>
            </a:r>
            <a:r>
              <a:rPr lang="en-US" sz="2200" i="1" dirty="0">
                <a:solidFill>
                  <a:schemeClr val="bg1"/>
                </a:solidFill>
                <a:latin typeface="Arial" panose="020B0604020202020204" pitchFamily="34" charset="0"/>
                <a:cs typeface="Arial" panose="020B0604020202020204" pitchFamily="34" charset="0"/>
              </a:rPr>
              <a:t>t</a:t>
            </a:r>
            <a:endParaRPr lang="en-US" sz="2200" dirty="0">
              <a:solidFill>
                <a:schemeClr val="bg1"/>
              </a:solidFill>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1004710" y="5058950"/>
            <a:ext cx="10042700" cy="1520094"/>
          </a:xfrm>
        </p:spPr>
        <p:txBody>
          <a:bodyPr>
            <a:normAutofit/>
          </a:bodyPr>
          <a:lstStyle/>
          <a:p>
            <a:pPr marL="0" indent="0">
              <a:lnSpc>
                <a:spcPct val="100000"/>
              </a:lnSpc>
              <a:spcBef>
                <a:spcPts val="0"/>
              </a:spcBef>
              <a:buNone/>
            </a:pPr>
            <a:r>
              <a:rPr lang="en-US" sz="1600" dirty="0" smtClean="0">
                <a:solidFill>
                  <a:schemeClr val="bg1"/>
                </a:solidFill>
                <a:latin typeface="Times New Roman" panose="02020603050405020304" pitchFamily="18" charset="0"/>
                <a:cs typeface="Times New Roman" panose="02020603050405020304" pitchFamily="18" charset="0"/>
              </a:rPr>
              <a:t>Users have the ability to export information from the Patient Roster by VAMC widget on the Individual view to an Excel spreadsheet that they can edit and locally save on their computer. To export the Excel spreadsheet, locate the export button which appears in the top left corner of the Patient Roster by VAMC widget. After selecting this button, the browser will prompt the user to (1) Open, (2) Save, or (3) Cancel the export of the Excel Spreadsheet. If the “Open” option is selected, the exported Excel spreadsheet will appear. </a:t>
            </a:r>
            <a:endParaRPr lang="en-US" sz="1600" dirty="0">
              <a:solidFill>
                <a:schemeClr val="bg1"/>
              </a:solidFill>
              <a:latin typeface="Times New Roman" panose="02020603050405020304" pitchFamily="18" charset="0"/>
              <a:cs typeface="Times New Roman" panose="02020603050405020304" pitchFamily="18" charset="0"/>
            </a:endParaRPr>
          </a:p>
          <a:p>
            <a:pPr lvl="1">
              <a:spcBef>
                <a:spcPts val="0"/>
              </a:spcBef>
            </a:pPr>
            <a:endParaRPr lang="en-US" sz="1600" i="1" dirty="0">
              <a:solidFill>
                <a:schemeClr val="bg1"/>
              </a:solidFill>
              <a:latin typeface="Arial" panose="020B0604020202020204" pitchFamily="34" charset="0"/>
              <a:cs typeface="Arial" panose="020B0604020202020204" pitchFamily="34" charset="0"/>
            </a:endParaRPr>
          </a:p>
          <a:p>
            <a:pPr lvl="1">
              <a:spcBef>
                <a:spcPts val="0"/>
              </a:spcBef>
            </a:pPr>
            <a:endParaRPr lang="en-US" sz="1600" dirty="0">
              <a:solidFill>
                <a:schemeClr val="bg1"/>
              </a:solidFill>
              <a:latin typeface="Arial" panose="020B0604020202020204" pitchFamily="34" charset="0"/>
              <a:cs typeface="Arial" panose="020B0604020202020204" pitchFamily="34" charset="0"/>
            </a:endParaRPr>
          </a:p>
          <a:p>
            <a:pPr>
              <a:spcBef>
                <a:spcPts val="0"/>
              </a:spcBef>
            </a:pPr>
            <a:endParaRPr lang="en-US" sz="2000" dirty="0">
              <a:solidFill>
                <a:schemeClr val="bg1"/>
              </a:solidFill>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23</a:t>
            </a:fld>
            <a:endParaRPr lang="en-US" dirty="0">
              <a:solidFill>
                <a:schemeClr val="bg1"/>
              </a:solidFill>
            </a:endParaRPr>
          </a:p>
        </p:txBody>
      </p:sp>
      <p:sp>
        <p:nvSpPr>
          <p:cNvPr id="12" name="Rounded Rectangle 11">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grpSp>
        <p:nvGrpSpPr>
          <p:cNvPr id="9" name="Group 8"/>
          <p:cNvGrpSpPr/>
          <p:nvPr/>
        </p:nvGrpSpPr>
        <p:grpSpPr>
          <a:xfrm>
            <a:off x="453350" y="1221462"/>
            <a:ext cx="5942262" cy="2555227"/>
            <a:chOff x="1004712" y="1281071"/>
            <a:chExt cx="5942262" cy="2555227"/>
          </a:xfrm>
        </p:grpSpPr>
        <p:pic>
          <p:nvPicPr>
            <p:cNvPr id="13" name="Picture 12"/>
            <p:cNvPicPr>
              <a:picLocks noChangeAspect="1"/>
            </p:cNvPicPr>
            <p:nvPr/>
          </p:nvPicPr>
          <p:blipFill>
            <a:blip r:embed="rId3"/>
            <a:stretch>
              <a:fillRect/>
            </a:stretch>
          </p:blipFill>
          <p:spPr>
            <a:xfrm>
              <a:off x="1004712" y="1281071"/>
              <a:ext cx="5942262" cy="2555227"/>
            </a:xfrm>
            <a:prstGeom prst="rect">
              <a:avLst/>
            </a:prstGeom>
            <a:ln>
              <a:solidFill>
                <a:schemeClr val="bg1"/>
              </a:solidFill>
            </a:ln>
            <a:effectLst>
              <a:outerShdw blurRad="50800" dist="38100" dir="2700000" algn="tl" rotWithShape="0">
                <a:prstClr val="black">
                  <a:alpha val="40000"/>
                </a:prstClr>
              </a:outerShdw>
            </a:effectLst>
          </p:spPr>
        </p:pic>
        <p:sp>
          <p:nvSpPr>
            <p:cNvPr id="14" name="Rectangle 13"/>
            <p:cNvSpPr/>
            <p:nvPr/>
          </p:nvSpPr>
          <p:spPr>
            <a:xfrm>
              <a:off x="1045385" y="1556000"/>
              <a:ext cx="208461" cy="1840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p:cNvPicPr>
            <a:picLocks noChangeAspect="1"/>
          </p:cNvPicPr>
          <p:nvPr/>
        </p:nvPicPr>
        <p:blipFill>
          <a:blip r:embed="rId4"/>
          <a:stretch>
            <a:fillRect/>
          </a:stretch>
        </p:blipFill>
        <p:spPr>
          <a:xfrm>
            <a:off x="4910965" y="1588401"/>
            <a:ext cx="6136445" cy="3317215"/>
          </a:xfrm>
          <a:prstGeom prst="rect">
            <a:avLst/>
          </a:prstGeom>
          <a:ln>
            <a:solidFill>
              <a:schemeClr val="bg1"/>
            </a:solidFill>
          </a:ln>
          <a:effectLst>
            <a:outerShdw blurRad="50800" dist="38100" dir="2700000" algn="tl" rotWithShape="0">
              <a:prstClr val="black">
                <a:alpha val="40000"/>
              </a:prstClr>
            </a:outerShdw>
          </a:effectLst>
        </p:spPr>
      </p:pic>
      <p:sp>
        <p:nvSpPr>
          <p:cNvPr id="11" name="Right Arrow 10"/>
          <p:cNvSpPr/>
          <p:nvPr/>
        </p:nvSpPr>
        <p:spPr>
          <a:xfrm>
            <a:off x="4541414" y="2636225"/>
            <a:ext cx="739101" cy="403122"/>
          </a:xfrm>
          <a:prstGeom prst="rightArrow">
            <a:avLst/>
          </a:prstGeom>
          <a:ln w="28575">
            <a:solidFill>
              <a:srgbClr val="C00000"/>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177709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Facility View</a:t>
            </a:r>
            <a:endParaRPr lang="en-US" dirty="0"/>
          </a:p>
        </p:txBody>
      </p:sp>
      <p:sp>
        <p:nvSpPr>
          <p:cNvPr id="4" name="Slide Number Placeholder 3"/>
          <p:cNvSpPr>
            <a:spLocks noGrp="1"/>
          </p:cNvSpPr>
          <p:nvPr>
            <p:ph type="sldNum" sz="quarter" idx="12"/>
          </p:nvPr>
        </p:nvSpPr>
        <p:spPr>
          <a:xfrm>
            <a:off x="10276322" y="5883276"/>
            <a:ext cx="771089" cy="365125"/>
          </a:xfrm>
        </p:spPr>
        <p:txBody>
          <a:bodyPr/>
          <a:lstStyle/>
          <a:p>
            <a:fld id="{183BB520-9F46-4968-99CD-7500C6C641B1}" type="slidenum">
              <a:rPr lang="en-US" smtClean="0"/>
              <a:t>24</a:t>
            </a:fld>
            <a:endParaRPr lang="en-US" dirty="0"/>
          </a:p>
        </p:txBody>
      </p:sp>
      <p:sp>
        <p:nvSpPr>
          <p:cNvPr id="5" name="Rounded Rectangle 4"/>
          <p:cNvSpPr/>
          <p:nvPr/>
        </p:nvSpPr>
        <p:spPr>
          <a:xfrm>
            <a:off x="1343378" y="1614311"/>
            <a:ext cx="9877778" cy="1826979"/>
          </a:xfrm>
          <a:prstGeom prst="roundRect">
            <a:avLst>
              <a:gd name="adj" fmla="val 2381"/>
            </a:avLst>
          </a:prstGeom>
          <a:solidFill>
            <a:schemeClr val="tx1">
              <a:lumMod val="95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7704443" y="1659947"/>
            <a:ext cx="3342968" cy="1155171"/>
            <a:chOff x="1465006" y="1680581"/>
            <a:chExt cx="3342968" cy="1155171"/>
          </a:xfrm>
        </p:grpSpPr>
        <p:sp>
          <p:nvSpPr>
            <p:cNvPr id="10" name="TextBox 9"/>
            <p:cNvSpPr txBox="1"/>
            <p:nvPr/>
          </p:nvSpPr>
          <p:spPr>
            <a:xfrm>
              <a:off x="1465006" y="1680581"/>
              <a:ext cx="3057833" cy="400110"/>
            </a:xfrm>
            <a:prstGeom prst="rect">
              <a:avLst/>
            </a:prstGeom>
            <a:noFill/>
          </p:spPr>
          <p:txBody>
            <a:bodyPr wrap="square" rtlCol="0">
              <a:spAutoFit/>
            </a:bodyPr>
            <a:lstStyle/>
            <a:p>
              <a:r>
                <a:rPr lang="en-US" sz="2000" b="1" u="sng" dirty="0" smtClean="0">
                  <a:solidFill>
                    <a:schemeClr val="bg1"/>
                  </a:solidFill>
                  <a:latin typeface="Arial" panose="020B0604020202020204" pitchFamily="34" charset="0"/>
                  <a:cs typeface="Arial" panose="020B0604020202020204" pitchFamily="34" charset="0"/>
                </a:rPr>
                <a:t>Accessibility</a:t>
              </a:r>
              <a:endParaRPr lang="en-US" sz="2000" b="1" u="sng"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465006" y="2097088"/>
              <a:ext cx="3342968"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Clinical Care Team Member (CCTM)</a:t>
              </a:r>
            </a:p>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Clinical Care Supervisor (CCS)</a:t>
              </a:r>
            </a:p>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National Supervisor</a:t>
              </a:r>
              <a:endParaRPr lang="en-US" sz="1400" dirty="0">
                <a:solidFill>
                  <a:schemeClr val="bg1"/>
                </a:solidFill>
                <a:latin typeface="Arial" panose="020B0604020202020204" pitchFamily="34" charset="0"/>
                <a:cs typeface="Arial" panose="020B0604020202020204" pitchFamily="34" charset="0"/>
              </a:endParaRPr>
            </a:p>
          </p:txBody>
        </p:sp>
      </p:grpSp>
      <p:sp>
        <p:nvSpPr>
          <p:cNvPr id="13" name="TextBox 12"/>
          <p:cNvSpPr txBox="1"/>
          <p:nvPr/>
        </p:nvSpPr>
        <p:spPr>
          <a:xfrm>
            <a:off x="1465004" y="1651365"/>
            <a:ext cx="3057833" cy="400110"/>
          </a:xfrm>
          <a:prstGeom prst="rect">
            <a:avLst/>
          </a:prstGeom>
          <a:noFill/>
        </p:spPr>
        <p:txBody>
          <a:bodyPr wrap="square" rtlCol="0">
            <a:spAutoFit/>
          </a:bodyPr>
          <a:lstStyle/>
          <a:p>
            <a:r>
              <a:rPr lang="en-US" sz="2000" b="1" u="sng" dirty="0" smtClean="0">
                <a:solidFill>
                  <a:schemeClr val="bg1"/>
                </a:solidFill>
                <a:latin typeface="Arial" panose="020B0604020202020204" pitchFamily="34" charset="0"/>
                <a:cs typeface="Arial" panose="020B0604020202020204" pitchFamily="34" charset="0"/>
              </a:rPr>
              <a:t>Summary</a:t>
            </a:r>
            <a:endParaRPr lang="en-US" sz="2000" b="1" u="sng"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465004" y="2001353"/>
            <a:ext cx="6065694" cy="120032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The </a:t>
            </a:r>
            <a:r>
              <a:rPr lang="en-US" sz="1200" dirty="0" smtClean="0">
                <a:solidFill>
                  <a:schemeClr val="bg1"/>
                </a:solidFill>
                <a:latin typeface="Arial" panose="020B0604020202020204" pitchFamily="34" charset="0"/>
                <a:cs typeface="Arial" panose="020B0604020202020204" pitchFamily="34" charset="0"/>
              </a:rPr>
              <a:t>Facility view displays information at the facility-level</a:t>
            </a:r>
            <a:r>
              <a:rPr lang="en-US" sz="1200" dirty="0">
                <a:solidFill>
                  <a:schemeClr val="bg1"/>
                </a:solidFill>
                <a:latin typeface="Arial" panose="020B0604020202020204" pitchFamily="34" charset="0"/>
                <a:cs typeface="Arial" panose="020B0604020202020204" pitchFamily="34" charset="0"/>
              </a:rPr>
              <a:t>. Users with CCTM access will only be able to see data from their “home” facility by </a:t>
            </a:r>
            <a:r>
              <a:rPr lang="en-US" sz="1200" dirty="0" smtClean="0">
                <a:solidFill>
                  <a:schemeClr val="bg1"/>
                </a:solidFill>
                <a:latin typeface="Arial" panose="020B0604020202020204" pitchFamily="34" charset="0"/>
                <a:cs typeface="Arial" panose="020B0604020202020204" pitchFamily="34" charset="0"/>
              </a:rPr>
              <a:t>default. CCS and Supervisor users can select </a:t>
            </a:r>
            <a:r>
              <a:rPr lang="en-US" sz="1200" dirty="0">
                <a:solidFill>
                  <a:schemeClr val="bg1"/>
                </a:solidFill>
                <a:latin typeface="Arial" panose="020B0604020202020204" pitchFamily="34" charset="0"/>
                <a:cs typeface="Arial" panose="020B0604020202020204" pitchFamily="34" charset="0"/>
              </a:rPr>
              <a:t>a f</a:t>
            </a:r>
            <a:r>
              <a:rPr lang="en-US" sz="1200" dirty="0" smtClean="0">
                <a:solidFill>
                  <a:schemeClr val="bg1"/>
                </a:solidFill>
                <a:latin typeface="Arial" panose="020B0604020202020204" pitchFamily="34" charset="0"/>
                <a:cs typeface="Arial" panose="020B0604020202020204" pitchFamily="34" charset="0"/>
              </a:rPr>
              <a:t>acility </a:t>
            </a:r>
            <a:r>
              <a:rPr lang="en-US" sz="1200" dirty="0">
                <a:solidFill>
                  <a:schemeClr val="bg1"/>
                </a:solidFill>
                <a:latin typeface="Arial" panose="020B0604020202020204" pitchFamily="34" charset="0"/>
                <a:cs typeface="Arial" panose="020B0604020202020204" pitchFamily="34" charset="0"/>
              </a:rPr>
              <a:t>in the Roster </a:t>
            </a:r>
            <a:r>
              <a:rPr lang="en-US" sz="1200" dirty="0" smtClean="0">
                <a:solidFill>
                  <a:schemeClr val="bg1"/>
                </a:solidFill>
                <a:latin typeface="Arial" panose="020B0604020202020204" pitchFamily="34" charset="0"/>
                <a:cs typeface="Arial" panose="020B0604020202020204" pitchFamily="34" charset="0"/>
              </a:rPr>
              <a:t>widget to update the Dashboard with information </a:t>
            </a:r>
            <a:r>
              <a:rPr lang="en-US" sz="1200" dirty="0">
                <a:solidFill>
                  <a:schemeClr val="bg1"/>
                </a:solidFill>
                <a:latin typeface="Arial" panose="020B0604020202020204" pitchFamily="34" charset="0"/>
                <a:cs typeface="Arial" panose="020B0604020202020204" pitchFamily="34" charset="0"/>
              </a:rPr>
              <a:t>related to the </a:t>
            </a:r>
            <a:r>
              <a:rPr lang="en-US" sz="1200" dirty="0" smtClean="0">
                <a:solidFill>
                  <a:schemeClr val="bg1"/>
                </a:solidFill>
                <a:latin typeface="Arial" panose="020B0604020202020204" pitchFamily="34" charset="0"/>
                <a:cs typeface="Arial" panose="020B0604020202020204" pitchFamily="34" charset="0"/>
              </a:rPr>
              <a:t>selected facility. The other Facility view Dashboard widgets show information related to Veteran Outreach Status, Gender, Military Service Branch, and Age Group aggregated at the facility level. </a:t>
            </a:r>
            <a:endParaRPr lang="en-US" sz="1200" dirty="0">
              <a:solidFill>
                <a:schemeClr val="bg1"/>
              </a:solidFill>
              <a:latin typeface="Arial" panose="020B0604020202020204" pitchFamily="34" charset="0"/>
              <a:cs typeface="Arial" panose="020B0604020202020204" pitchFamily="34" charset="0"/>
            </a:endParaRPr>
          </a:p>
        </p:txBody>
      </p:sp>
      <p:sp>
        <p:nvSpPr>
          <p:cNvPr id="15" name="Rounded Rectangle 14">
            <a:hlinkClick r:id="rId2" action="ppaction://hlinksldjump"/>
          </p:cNvPr>
          <p:cNvSpPr/>
          <p:nvPr/>
        </p:nvSpPr>
        <p:spPr>
          <a:xfrm>
            <a:off x="10604094" y="6314769"/>
            <a:ext cx="1371596" cy="353961"/>
          </a:xfrm>
          <a:prstGeom prst="roundRect">
            <a:avLst/>
          </a:prstGeom>
          <a:solidFill>
            <a:schemeClr val="tx1">
              <a:lumMod val="65000"/>
            </a:schemeClr>
          </a:solidFill>
          <a:ln>
            <a:solidFill>
              <a:schemeClr val="bg1">
                <a:lumMod val="85000"/>
                <a:lumOff val="1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latin typeface="Arial" panose="020B0604020202020204" pitchFamily="34" charset="0"/>
                <a:cs typeface="Arial" panose="020B0604020202020204" pitchFamily="34" charset="0"/>
              </a:rPr>
              <a:t>Return </a:t>
            </a:r>
            <a:r>
              <a:rPr lang="en-US" sz="1200" b="1" dirty="0" smtClean="0">
                <a:solidFill>
                  <a:schemeClr val="bg1"/>
                </a:solidFill>
                <a:latin typeface="Arial" panose="020B0604020202020204" pitchFamily="34" charset="0"/>
                <a:cs typeface="Arial" panose="020B0604020202020204" pitchFamily="34" charset="0"/>
              </a:rPr>
              <a:t>Home</a:t>
            </a:r>
            <a:endParaRPr lang="en-US" sz="12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42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178409"/>
            <a:ext cx="9905998" cy="689172"/>
          </a:xfrm>
        </p:spPr>
        <p:txBody>
          <a:bodyPr>
            <a:normAutofit fontScale="90000"/>
          </a:bodyPr>
          <a:lstStyle/>
          <a:p>
            <a:r>
              <a:rPr lang="en-US" dirty="0" smtClean="0">
                <a:solidFill>
                  <a:schemeClr val="bg1"/>
                </a:solidFill>
                <a:latin typeface="Arial" panose="020B0604020202020204" pitchFamily="34" charset="0"/>
                <a:cs typeface="Arial" panose="020B0604020202020204" pitchFamily="34" charset="0"/>
              </a:rPr>
              <a:t>Facility View</a:t>
            </a:r>
            <a:r>
              <a:rPr lang="en-US" sz="3200" dirty="0" smtClean="0">
                <a:solidFill>
                  <a:schemeClr val="bg1"/>
                </a:solidFill>
                <a:latin typeface="Arial" panose="020B0604020202020204" pitchFamily="34" charset="0"/>
                <a:cs typeface="Arial" panose="020B0604020202020204" pitchFamily="34" charset="0"/>
              </a:rPr>
              <a:t/>
            </a:r>
            <a:br>
              <a:rPr lang="en-US" sz="3200" dirty="0" smtClean="0">
                <a:solidFill>
                  <a:schemeClr val="bg1"/>
                </a:solidFill>
                <a:latin typeface="Arial" panose="020B0604020202020204" pitchFamily="34" charset="0"/>
                <a:cs typeface="Arial" panose="020B0604020202020204" pitchFamily="34" charset="0"/>
              </a:rPr>
            </a:br>
            <a:r>
              <a:rPr lang="en-US" sz="2200" i="1" dirty="0" smtClean="0">
                <a:solidFill>
                  <a:schemeClr val="bg1"/>
                </a:solidFill>
                <a:latin typeface="Arial" panose="020B0604020202020204" pitchFamily="34" charset="0"/>
                <a:cs typeface="Arial" panose="020B0604020202020204" pitchFamily="34" charset="0"/>
              </a:rPr>
              <a:t>Locating Facility Information</a:t>
            </a:r>
            <a:endParaRPr lang="en-US" sz="22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25</a:t>
            </a:fld>
            <a:endParaRPr lang="en-US" dirty="0">
              <a:solidFill>
                <a:schemeClr val="bg1"/>
              </a:solidFill>
            </a:endParaRPr>
          </a:p>
        </p:txBody>
      </p:sp>
      <p:sp>
        <p:nvSpPr>
          <p:cNvPr id="6" name="Rounded Rectangle 5">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896645" y="1089194"/>
            <a:ext cx="9525740" cy="5159207"/>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26753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Surveillance View</a:t>
            </a:r>
            <a:endParaRPr lang="en-US" dirty="0"/>
          </a:p>
        </p:txBody>
      </p:sp>
      <p:sp>
        <p:nvSpPr>
          <p:cNvPr id="4" name="Slide Number Placeholder 3"/>
          <p:cNvSpPr>
            <a:spLocks noGrp="1"/>
          </p:cNvSpPr>
          <p:nvPr>
            <p:ph type="sldNum" sz="quarter" idx="12"/>
          </p:nvPr>
        </p:nvSpPr>
        <p:spPr>
          <a:xfrm>
            <a:off x="10276322" y="5883276"/>
            <a:ext cx="771089" cy="365125"/>
          </a:xfrm>
        </p:spPr>
        <p:txBody>
          <a:bodyPr/>
          <a:lstStyle/>
          <a:p>
            <a:fld id="{183BB520-9F46-4968-99CD-7500C6C641B1}" type="slidenum">
              <a:rPr lang="en-US" smtClean="0"/>
              <a:t>26</a:t>
            </a:fld>
            <a:endParaRPr lang="en-US" dirty="0"/>
          </a:p>
        </p:txBody>
      </p:sp>
      <p:sp>
        <p:nvSpPr>
          <p:cNvPr id="5" name="Rounded Rectangle 4"/>
          <p:cNvSpPr/>
          <p:nvPr/>
        </p:nvSpPr>
        <p:spPr>
          <a:xfrm>
            <a:off x="1343378" y="1614311"/>
            <a:ext cx="9877778" cy="4504267"/>
          </a:xfrm>
          <a:prstGeom prst="roundRect">
            <a:avLst>
              <a:gd name="adj" fmla="val 2381"/>
            </a:avLst>
          </a:prstGeom>
          <a:solidFill>
            <a:schemeClr val="tx1">
              <a:lumMod val="95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7704443" y="1659947"/>
            <a:ext cx="3342968" cy="724284"/>
            <a:chOff x="1465006" y="1680581"/>
            <a:chExt cx="3342968" cy="724284"/>
          </a:xfrm>
        </p:grpSpPr>
        <p:sp>
          <p:nvSpPr>
            <p:cNvPr id="10" name="TextBox 9"/>
            <p:cNvSpPr txBox="1"/>
            <p:nvPr/>
          </p:nvSpPr>
          <p:spPr>
            <a:xfrm>
              <a:off x="1465006" y="1680581"/>
              <a:ext cx="3057833" cy="400110"/>
            </a:xfrm>
            <a:prstGeom prst="rect">
              <a:avLst/>
            </a:prstGeom>
            <a:noFill/>
          </p:spPr>
          <p:txBody>
            <a:bodyPr wrap="square" rtlCol="0">
              <a:spAutoFit/>
            </a:bodyPr>
            <a:lstStyle/>
            <a:p>
              <a:r>
                <a:rPr lang="en-US" sz="2000" b="1" u="sng" dirty="0" smtClean="0">
                  <a:solidFill>
                    <a:schemeClr val="bg1"/>
                  </a:solidFill>
                  <a:latin typeface="Arial" panose="020B0604020202020204" pitchFamily="34" charset="0"/>
                  <a:cs typeface="Arial" panose="020B0604020202020204" pitchFamily="34" charset="0"/>
                </a:rPr>
                <a:t>Accessibility</a:t>
              </a:r>
              <a:endParaRPr lang="en-US" sz="2000" b="1" u="sng"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465006" y="2097088"/>
              <a:ext cx="3342968" cy="307777"/>
            </a:xfrm>
            <a:prstGeom prst="rect">
              <a:avLst/>
            </a:prstGeom>
            <a:noFill/>
          </p:spPr>
          <p:txBody>
            <a:bodyPr wrap="square" rtlCol="0">
              <a:spAutoFit/>
            </a:bodyPr>
            <a:lstStyle/>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National Supervisor</a:t>
              </a:r>
              <a:endParaRPr lang="en-US" sz="1400" dirty="0">
                <a:solidFill>
                  <a:schemeClr val="bg1"/>
                </a:solidFill>
                <a:latin typeface="Arial" panose="020B0604020202020204" pitchFamily="34" charset="0"/>
                <a:cs typeface="Arial" panose="020B0604020202020204" pitchFamily="34" charset="0"/>
              </a:endParaRPr>
            </a:p>
          </p:txBody>
        </p:sp>
      </p:grpSp>
      <p:sp>
        <p:nvSpPr>
          <p:cNvPr id="12" name="TextBox 11"/>
          <p:cNvSpPr txBox="1"/>
          <p:nvPr/>
        </p:nvSpPr>
        <p:spPr>
          <a:xfrm>
            <a:off x="1465003" y="3182675"/>
            <a:ext cx="3057833" cy="400110"/>
          </a:xfrm>
          <a:prstGeom prst="rect">
            <a:avLst/>
          </a:prstGeom>
          <a:noFill/>
        </p:spPr>
        <p:txBody>
          <a:bodyPr wrap="square" rtlCol="0">
            <a:spAutoFit/>
          </a:bodyPr>
          <a:lstStyle/>
          <a:p>
            <a:r>
              <a:rPr lang="en-US" sz="2000" b="1" u="sng" dirty="0" smtClean="0">
                <a:solidFill>
                  <a:schemeClr val="bg1"/>
                </a:solidFill>
                <a:latin typeface="Arial" panose="020B0604020202020204" pitchFamily="34" charset="0"/>
                <a:cs typeface="Arial" panose="020B0604020202020204" pitchFamily="34" charset="0"/>
              </a:rPr>
              <a:t>Special Features</a:t>
            </a:r>
            <a:endParaRPr lang="en-US" sz="2000" b="1" u="sng" dirty="0">
              <a:solidFill>
                <a:schemeClr val="bg1"/>
              </a:solidFill>
              <a:latin typeface="Arial" panose="020B0604020202020204" pitchFamily="34" charset="0"/>
              <a:cs typeface="Arial" panose="020B0604020202020204" pitchFamily="34" charset="0"/>
            </a:endParaRPr>
          </a:p>
        </p:txBody>
      </p:sp>
      <p:sp>
        <p:nvSpPr>
          <p:cNvPr id="13" name="TextBox 12"/>
          <p:cNvSpPr txBox="1"/>
          <p:nvPr/>
        </p:nvSpPr>
        <p:spPr>
          <a:xfrm>
            <a:off x="1465004" y="1651365"/>
            <a:ext cx="3057833" cy="400110"/>
          </a:xfrm>
          <a:prstGeom prst="rect">
            <a:avLst/>
          </a:prstGeom>
          <a:noFill/>
        </p:spPr>
        <p:txBody>
          <a:bodyPr wrap="square" rtlCol="0">
            <a:spAutoFit/>
          </a:bodyPr>
          <a:lstStyle/>
          <a:p>
            <a:r>
              <a:rPr lang="en-US" sz="2000" b="1" u="sng" dirty="0" smtClean="0">
                <a:solidFill>
                  <a:schemeClr val="bg1"/>
                </a:solidFill>
                <a:latin typeface="Arial" panose="020B0604020202020204" pitchFamily="34" charset="0"/>
                <a:cs typeface="Arial" panose="020B0604020202020204" pitchFamily="34" charset="0"/>
              </a:rPr>
              <a:t>Summary</a:t>
            </a:r>
            <a:endParaRPr lang="en-US" sz="2000" b="1" u="sng" dirty="0">
              <a:solidFill>
                <a:schemeClr val="bg1"/>
              </a:solidFill>
              <a:latin typeface="Arial" panose="020B0604020202020204" pitchFamily="34" charset="0"/>
              <a:cs typeface="Arial" panose="020B0604020202020204" pitchFamily="34" charset="0"/>
            </a:endParaRPr>
          </a:p>
        </p:txBody>
      </p:sp>
      <p:sp>
        <p:nvSpPr>
          <p:cNvPr id="14" name="TextBox 13"/>
          <p:cNvSpPr txBox="1"/>
          <p:nvPr/>
        </p:nvSpPr>
        <p:spPr>
          <a:xfrm>
            <a:off x="1489991" y="2014613"/>
            <a:ext cx="6065694" cy="830997"/>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The </a:t>
            </a:r>
            <a:r>
              <a:rPr lang="en-US" sz="1200" dirty="0" smtClean="0">
                <a:solidFill>
                  <a:schemeClr val="bg1"/>
                </a:solidFill>
                <a:latin typeface="Arial" panose="020B0604020202020204" pitchFamily="34" charset="0"/>
                <a:cs typeface="Arial" panose="020B0604020202020204" pitchFamily="34" charset="0"/>
              </a:rPr>
              <a:t>Surveillance view displays information at the National, VISN, and Facility levels. Only Supervisor users with national access will be able to see this Dashboard view. Users can select </a:t>
            </a:r>
            <a:r>
              <a:rPr lang="en-US" sz="1200" dirty="0">
                <a:solidFill>
                  <a:schemeClr val="bg1"/>
                </a:solidFill>
                <a:latin typeface="Arial" panose="020B0604020202020204" pitchFamily="34" charset="0"/>
                <a:cs typeface="Arial" panose="020B0604020202020204" pitchFamily="34" charset="0"/>
              </a:rPr>
              <a:t>a </a:t>
            </a:r>
            <a:r>
              <a:rPr lang="en-US" sz="1200" dirty="0" smtClean="0">
                <a:solidFill>
                  <a:schemeClr val="bg1"/>
                </a:solidFill>
                <a:latin typeface="Arial" panose="020B0604020202020204" pitchFamily="34" charset="0"/>
                <a:cs typeface="Arial" panose="020B0604020202020204" pitchFamily="34" charset="0"/>
              </a:rPr>
              <a:t>VISN and facility in the Roster widgets to update the other Dashboard widgets with information </a:t>
            </a:r>
            <a:r>
              <a:rPr lang="en-US" sz="1200" dirty="0">
                <a:solidFill>
                  <a:schemeClr val="bg1"/>
                </a:solidFill>
                <a:latin typeface="Arial" panose="020B0604020202020204" pitchFamily="34" charset="0"/>
                <a:cs typeface="Arial" panose="020B0604020202020204" pitchFamily="34" charset="0"/>
              </a:rPr>
              <a:t>related to the </a:t>
            </a:r>
            <a:r>
              <a:rPr lang="en-US" sz="1200" dirty="0" smtClean="0">
                <a:solidFill>
                  <a:schemeClr val="bg1"/>
                </a:solidFill>
                <a:latin typeface="Arial" panose="020B0604020202020204" pitchFamily="34" charset="0"/>
                <a:cs typeface="Arial" panose="020B0604020202020204" pitchFamily="34" charset="0"/>
              </a:rPr>
              <a:t>selected VISN or facility. </a:t>
            </a:r>
            <a:endParaRPr lang="en-US" sz="1200"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465003" y="3543077"/>
            <a:ext cx="2477732" cy="307777"/>
          </a:xfrm>
          <a:prstGeom prst="rect">
            <a:avLst/>
          </a:prstGeom>
          <a:noFill/>
        </p:spPr>
        <p:txBody>
          <a:bodyPr wrap="square" rtlCol="0">
            <a:spAutoFit/>
          </a:bodyPr>
          <a:lstStyle/>
          <a:p>
            <a:pPr marL="285750" indent="-285750">
              <a:buFont typeface="Wingdings" panose="05000000000000000000" pitchFamily="2" charset="2"/>
              <a:buChar char="q"/>
            </a:pPr>
            <a:r>
              <a:rPr lang="en-US" sz="1400" dirty="0" smtClean="0">
                <a:solidFill>
                  <a:schemeClr val="bg1"/>
                </a:solidFill>
                <a:latin typeface="Arial" panose="020B0604020202020204" pitchFamily="34" charset="0"/>
                <a:cs typeface="Arial" panose="020B0604020202020204" pitchFamily="34" charset="0"/>
              </a:rPr>
              <a:t>Attempt Prediction Chart</a:t>
            </a:r>
          </a:p>
        </p:txBody>
      </p:sp>
      <p:sp>
        <p:nvSpPr>
          <p:cNvPr id="17" name="Rounded Rectangle 16">
            <a:hlinkClick r:id="rId2" action="ppaction://hlinksldjump"/>
          </p:cNvPr>
          <p:cNvSpPr/>
          <p:nvPr/>
        </p:nvSpPr>
        <p:spPr>
          <a:xfrm>
            <a:off x="10604094" y="6314769"/>
            <a:ext cx="1371596" cy="353961"/>
          </a:xfrm>
          <a:prstGeom prst="roundRect">
            <a:avLst/>
          </a:prstGeom>
          <a:solidFill>
            <a:schemeClr val="tx1">
              <a:lumMod val="65000"/>
            </a:schemeClr>
          </a:solidFill>
          <a:ln>
            <a:solidFill>
              <a:schemeClr val="bg1">
                <a:lumMod val="85000"/>
                <a:lumOff val="15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bg1"/>
                </a:solidFill>
                <a:latin typeface="Arial" panose="020B0604020202020204" pitchFamily="34" charset="0"/>
                <a:cs typeface="Arial" panose="020B0604020202020204" pitchFamily="34" charset="0"/>
              </a:rPr>
              <a:t>Return </a:t>
            </a:r>
            <a:r>
              <a:rPr lang="en-US" sz="1200" b="1" dirty="0" smtClean="0">
                <a:solidFill>
                  <a:schemeClr val="bg1"/>
                </a:solidFill>
                <a:latin typeface="Arial" panose="020B0604020202020204" pitchFamily="34" charset="0"/>
                <a:cs typeface="Arial" panose="020B0604020202020204" pitchFamily="34" charset="0"/>
              </a:rPr>
              <a:t>Home</a:t>
            </a:r>
            <a:endParaRPr lang="en-US" sz="1200" b="1"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1922941" y="3841403"/>
            <a:ext cx="2977533" cy="1944419"/>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473563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178409"/>
            <a:ext cx="9905998" cy="689172"/>
          </a:xfrm>
        </p:spPr>
        <p:txBody>
          <a:bodyPr>
            <a:normAutofit fontScale="90000"/>
          </a:bodyPr>
          <a:lstStyle/>
          <a:p>
            <a:r>
              <a:rPr lang="en-US" dirty="0" smtClean="0">
                <a:solidFill>
                  <a:schemeClr val="bg1"/>
                </a:solidFill>
                <a:latin typeface="Arial" panose="020B0604020202020204" pitchFamily="34" charset="0"/>
                <a:cs typeface="Arial" panose="020B0604020202020204" pitchFamily="34" charset="0"/>
              </a:rPr>
              <a:t>Surveillance View</a:t>
            </a:r>
            <a:r>
              <a:rPr lang="en-US" sz="3200" dirty="0" smtClean="0">
                <a:solidFill>
                  <a:schemeClr val="bg1"/>
                </a:solidFill>
                <a:latin typeface="Arial" panose="020B0604020202020204" pitchFamily="34" charset="0"/>
                <a:cs typeface="Arial" panose="020B0604020202020204" pitchFamily="34" charset="0"/>
              </a:rPr>
              <a:t/>
            </a:r>
            <a:br>
              <a:rPr lang="en-US" sz="3200" dirty="0" smtClean="0">
                <a:solidFill>
                  <a:schemeClr val="bg1"/>
                </a:solidFill>
                <a:latin typeface="Arial" panose="020B0604020202020204" pitchFamily="34" charset="0"/>
                <a:cs typeface="Arial" panose="020B0604020202020204" pitchFamily="34" charset="0"/>
              </a:rPr>
            </a:br>
            <a:r>
              <a:rPr lang="en-US" sz="2200" i="1" dirty="0" smtClean="0">
                <a:solidFill>
                  <a:schemeClr val="bg1"/>
                </a:solidFill>
                <a:latin typeface="Arial" panose="020B0604020202020204" pitchFamily="34" charset="0"/>
                <a:cs typeface="Arial" panose="020B0604020202020204" pitchFamily="34" charset="0"/>
              </a:rPr>
              <a:t>Locating National Facility &amp; VISN Information</a:t>
            </a:r>
            <a:endParaRPr lang="en-US" sz="22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27</a:t>
            </a:fld>
            <a:endParaRPr lang="en-US" dirty="0">
              <a:solidFill>
                <a:schemeClr val="bg1"/>
              </a:solidFill>
            </a:endParaRPr>
          </a:p>
        </p:txBody>
      </p:sp>
      <p:sp>
        <p:nvSpPr>
          <p:cNvPr id="6" name="Rounded Rectangle 5">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861176" y="1126029"/>
            <a:ext cx="9742918" cy="4930293"/>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520933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178409"/>
            <a:ext cx="9905998" cy="689172"/>
          </a:xfrm>
        </p:spPr>
        <p:txBody>
          <a:bodyPr>
            <a:normAutofit/>
          </a:bodyPr>
          <a:lstStyle/>
          <a:p>
            <a:r>
              <a:rPr lang="en-US" sz="2900" dirty="0" smtClean="0">
                <a:solidFill>
                  <a:schemeClr val="bg1"/>
                </a:solidFill>
                <a:latin typeface="Arial" panose="020B0604020202020204" pitchFamily="34" charset="0"/>
                <a:cs typeface="Arial" panose="020B0604020202020204" pitchFamily="34" charset="0"/>
              </a:rPr>
              <a:t>Attempt Prediction Chart</a:t>
            </a:r>
            <a:endParaRPr lang="en-US" sz="29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28</a:t>
            </a:fld>
            <a:endParaRPr lang="en-US" dirty="0">
              <a:solidFill>
                <a:schemeClr val="bg1"/>
              </a:solidFill>
            </a:endParaRPr>
          </a:p>
        </p:txBody>
      </p:sp>
      <p:sp>
        <p:nvSpPr>
          <p:cNvPr id="6" name="Rounded Rectangle 5">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1004711" y="4863501"/>
            <a:ext cx="10042700" cy="1520094"/>
          </a:xfrm>
        </p:spPr>
        <p:txBody>
          <a:bodyPr>
            <a:normAutofit/>
          </a:bodyPr>
          <a:lstStyle/>
          <a:p>
            <a:pPr marL="0" indent="0">
              <a:lnSpc>
                <a:spcPct val="100000"/>
              </a:lnSpc>
              <a:spcBef>
                <a:spcPts val="0"/>
              </a:spcBef>
              <a:buNone/>
            </a:pPr>
            <a:r>
              <a:rPr lang="en-US" sz="1600" dirty="0">
                <a:solidFill>
                  <a:schemeClr val="bg1"/>
                </a:solidFill>
                <a:latin typeface="Times New Roman" panose="02020603050405020304" pitchFamily="18" charset="0"/>
                <a:cs typeface="Times New Roman" panose="02020603050405020304" pitchFamily="18" charset="0"/>
              </a:rPr>
              <a:t>The </a:t>
            </a:r>
            <a:r>
              <a:rPr lang="en-US" sz="1600" dirty="0" smtClean="0">
                <a:solidFill>
                  <a:schemeClr val="bg1"/>
                </a:solidFill>
                <a:latin typeface="Times New Roman" panose="02020603050405020304" pitchFamily="18" charset="0"/>
                <a:cs typeface="Times New Roman" panose="02020603050405020304" pitchFamily="18" charset="0"/>
              </a:rPr>
              <a:t>‘</a:t>
            </a:r>
            <a:r>
              <a:rPr lang="en-US" sz="1600" b="1" dirty="0" smtClean="0">
                <a:solidFill>
                  <a:schemeClr val="bg1"/>
                </a:solidFill>
                <a:latin typeface="Times New Roman" panose="02020603050405020304" pitchFamily="18" charset="0"/>
                <a:cs typeface="Times New Roman" panose="02020603050405020304" pitchFamily="18" charset="0"/>
              </a:rPr>
              <a:t>Attempt </a:t>
            </a:r>
            <a:r>
              <a:rPr lang="en-US" sz="1600" b="1" dirty="0">
                <a:solidFill>
                  <a:schemeClr val="bg1"/>
                </a:solidFill>
                <a:latin typeface="Times New Roman" panose="02020603050405020304" pitchFamily="18" charset="0"/>
                <a:cs typeface="Times New Roman" panose="02020603050405020304" pitchFamily="18" charset="0"/>
              </a:rPr>
              <a:t>Prediction </a:t>
            </a:r>
            <a:r>
              <a:rPr lang="en-US" sz="1600" b="1" dirty="0" smtClean="0">
                <a:solidFill>
                  <a:schemeClr val="bg1"/>
                </a:solidFill>
                <a:latin typeface="Times New Roman" panose="02020603050405020304" pitchFamily="18" charset="0"/>
                <a:cs typeface="Times New Roman" panose="02020603050405020304" pitchFamily="18" charset="0"/>
              </a:rPr>
              <a:t>Chart</a:t>
            </a:r>
            <a:r>
              <a:rPr lang="en-US" sz="1600" dirty="0" smtClean="0">
                <a:solidFill>
                  <a:schemeClr val="bg1"/>
                </a:solidFill>
                <a:latin typeface="Times New Roman" panose="02020603050405020304" pitchFamily="18" charset="0"/>
                <a:cs typeface="Times New Roman" panose="02020603050405020304" pitchFamily="18" charset="0"/>
              </a:rPr>
              <a:t>’</a:t>
            </a:r>
            <a:r>
              <a:rPr lang="en-US" sz="1600" b="1"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widget displays monthly patient attempt data for a selected facility in line graph format. It provides users with longitudinal trends of monthly reportable incidents for the previous 17 months. The user has the ability to hover their mouse over the dots on the line graph to view actual data along with upper limit, lower limit, and the line of best fit metrics. </a:t>
            </a:r>
            <a:endParaRPr lang="en-US" sz="1600" i="1" dirty="0">
              <a:solidFill>
                <a:schemeClr val="bg1"/>
              </a:solidFill>
              <a:latin typeface="Arial" panose="020B0604020202020204" pitchFamily="34" charset="0"/>
              <a:cs typeface="Arial" panose="020B0604020202020204" pitchFamily="34" charset="0"/>
            </a:endParaRPr>
          </a:p>
          <a:p>
            <a:pPr lvl="1">
              <a:spcBef>
                <a:spcPts val="0"/>
              </a:spcBef>
            </a:pPr>
            <a:endParaRPr lang="en-US" sz="1600" dirty="0">
              <a:solidFill>
                <a:schemeClr val="bg1"/>
              </a:solidFill>
              <a:latin typeface="Arial" panose="020B0604020202020204" pitchFamily="34" charset="0"/>
              <a:cs typeface="Arial" panose="020B0604020202020204" pitchFamily="34" charset="0"/>
            </a:endParaRPr>
          </a:p>
          <a:p>
            <a:pPr>
              <a:spcBef>
                <a:spcPts val="0"/>
              </a:spcBef>
            </a:pPr>
            <a:endParaRPr lang="en-US" sz="2000" dirty="0">
              <a:solidFill>
                <a:schemeClr val="bg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2161112" y="867581"/>
            <a:ext cx="7107176" cy="3827589"/>
          </a:xfrm>
          <a:prstGeom prst="rect">
            <a:avLst/>
          </a:prstGeom>
          <a:ln>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94489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2" y="117074"/>
            <a:ext cx="9905998" cy="689172"/>
          </a:xfrm>
        </p:spPr>
        <p:txBody>
          <a:bodyPr/>
          <a:lstStyle/>
          <a:p>
            <a:r>
              <a:rPr lang="en-US" sz="3200" dirty="0" smtClean="0">
                <a:solidFill>
                  <a:schemeClr val="bg1"/>
                </a:solidFill>
                <a:latin typeface="Arial" panose="020B0604020202020204" pitchFamily="34" charset="0"/>
                <a:cs typeface="Arial" panose="020B0604020202020204" pitchFamily="34" charset="0"/>
              </a:rPr>
              <a:t>Perceptive Reach Application Overview</a:t>
            </a:r>
            <a:endParaRPr lang="en-US" dirty="0">
              <a:solidFill>
                <a:schemeClr val="bg1"/>
              </a:solidFill>
              <a:latin typeface="Arial" panose="020B0604020202020204" pitchFamily="34" charset="0"/>
              <a:cs typeface="Arial" panose="020B0604020202020204" pitchFamily="34" charset="0"/>
            </a:endParaRPr>
          </a:p>
        </p:txBody>
      </p:sp>
      <p:sp>
        <p:nvSpPr>
          <p:cNvPr id="10" name="Rounded Rectangle 9">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3</a:t>
            </a:fld>
            <a:endParaRPr lang="en-US" dirty="0">
              <a:solidFill>
                <a:schemeClr val="bg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593" y="2334912"/>
            <a:ext cx="8277636" cy="3248774"/>
          </a:xfrm>
          <a:prstGeom prst="rect">
            <a:avLst/>
          </a:prstGeom>
          <a:solidFill>
            <a:srgbClr val="FFFFFF">
              <a:shade val="85000"/>
            </a:srgbClr>
          </a:solidFill>
          <a:ln w="9525" cap="rnd">
            <a:solidFill>
              <a:schemeClr val="tx1">
                <a:lumMod val="50000"/>
              </a:schemeClr>
            </a:solidFill>
          </a:ln>
          <a:effectLst>
            <a:outerShdw blurRad="50800" dist="38100" dir="2700000" algn="tl" rotWithShape="0">
              <a:prstClr val="black">
                <a:alpha val="40000"/>
              </a:prstClr>
            </a:outerShdw>
          </a:effectLst>
        </p:spPr>
      </p:pic>
      <p:sp>
        <p:nvSpPr>
          <p:cNvPr id="11" name="TextBox 10"/>
          <p:cNvSpPr txBox="1"/>
          <p:nvPr/>
        </p:nvSpPr>
        <p:spPr>
          <a:xfrm>
            <a:off x="1892711" y="1024011"/>
            <a:ext cx="8229599" cy="1200329"/>
          </a:xfrm>
          <a:prstGeom prst="rect">
            <a:avLst/>
          </a:prstGeom>
          <a:noFill/>
        </p:spPr>
        <p:txBody>
          <a:bodyPr wrap="square" rtlCol="0">
            <a:spAutoFit/>
          </a:bodyPr>
          <a:lstStyle/>
          <a:p>
            <a:r>
              <a:rPr lang="en-US" b="1" i="1" dirty="0" smtClean="0">
                <a:solidFill>
                  <a:schemeClr val="bg1"/>
                </a:solidFill>
                <a:latin typeface="Times New Roman" panose="02020603050405020304" pitchFamily="18" charset="0"/>
                <a:cs typeface="Times New Roman" panose="02020603050405020304" pitchFamily="18" charset="0"/>
              </a:rPr>
              <a:t>Upstream Suicide Prevention </a:t>
            </a:r>
            <a:r>
              <a:rPr lang="en-US" b="1" i="1" dirty="0">
                <a:solidFill>
                  <a:schemeClr val="bg1"/>
                </a:solidFill>
                <a:latin typeface="Times New Roman" panose="02020603050405020304" pitchFamily="18" charset="0"/>
                <a:cs typeface="Times New Roman" panose="02020603050405020304" pitchFamily="18" charset="0"/>
              </a:rPr>
              <a:t>for Veterans </a:t>
            </a:r>
            <a:r>
              <a:rPr lang="en-US" dirty="0" smtClean="0">
                <a:solidFill>
                  <a:schemeClr val="bg1"/>
                </a:solidFill>
                <a:latin typeface="Times New Roman" panose="02020603050405020304" pitchFamily="18" charset="0"/>
                <a:cs typeface="Times New Roman" panose="02020603050405020304" pitchFamily="18" charset="0"/>
              </a:rPr>
              <a:t>– The REACH VET effort is supported by an IT program called Perceptive Reach. The Perceptive </a:t>
            </a:r>
            <a:r>
              <a:rPr lang="en-US" dirty="0">
                <a:solidFill>
                  <a:schemeClr val="bg1"/>
                </a:solidFill>
                <a:latin typeface="Times New Roman" panose="02020603050405020304" pitchFamily="18" charset="0"/>
                <a:cs typeface="Times New Roman" panose="02020603050405020304" pitchFamily="18" charset="0"/>
              </a:rPr>
              <a:t>Reach innovation combines technology, </a:t>
            </a:r>
            <a:r>
              <a:rPr lang="en-US" dirty="0" smtClean="0">
                <a:solidFill>
                  <a:schemeClr val="bg1"/>
                </a:solidFill>
                <a:latin typeface="Times New Roman" panose="02020603050405020304" pitchFamily="18" charset="0"/>
                <a:cs typeface="Times New Roman" panose="02020603050405020304" pitchFamily="18" charset="0"/>
              </a:rPr>
              <a:t>outreach, </a:t>
            </a:r>
            <a:r>
              <a:rPr lang="en-US" dirty="0">
                <a:solidFill>
                  <a:schemeClr val="bg1"/>
                </a:solidFill>
                <a:latin typeface="Times New Roman" panose="02020603050405020304" pitchFamily="18" charset="0"/>
                <a:cs typeface="Times New Roman" panose="02020603050405020304" pitchFamily="18" charset="0"/>
              </a:rPr>
              <a:t>and clinical support to deliver a clinically based data-driven early intervention and treatment solution aimed at suicide </a:t>
            </a:r>
            <a:r>
              <a:rPr lang="en-US" dirty="0" smtClean="0">
                <a:solidFill>
                  <a:schemeClr val="bg1"/>
                </a:solidFill>
                <a:latin typeface="Times New Roman" panose="02020603050405020304" pitchFamily="18" charset="0"/>
                <a:cs typeface="Times New Roman" panose="02020603050405020304" pitchFamily="18" charset="0"/>
              </a:rPr>
              <a:t>prevention.</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027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2" y="117074"/>
            <a:ext cx="9905998" cy="689172"/>
          </a:xfrm>
        </p:spPr>
        <p:txBody>
          <a:bodyPr/>
          <a:lstStyle/>
          <a:p>
            <a:r>
              <a:rPr lang="en-US" sz="3200" dirty="0">
                <a:solidFill>
                  <a:schemeClr val="bg1"/>
                </a:solidFill>
                <a:latin typeface="Arial" panose="020B0604020202020204" pitchFamily="34" charset="0"/>
                <a:cs typeface="Arial" panose="020B0604020202020204" pitchFamily="34" charset="0"/>
              </a:rPr>
              <a:t>User</a:t>
            </a:r>
            <a:r>
              <a:rPr lang="en-US" dirty="0" smtClean="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Roles Overview</a:t>
            </a:r>
            <a:endParaRPr lang="en-US" dirty="0">
              <a:solidFill>
                <a:schemeClr val="bg1"/>
              </a:solidFill>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1141411" y="806246"/>
            <a:ext cx="9905999" cy="5604387"/>
          </a:xfrm>
        </p:spPr>
        <p:txBody>
          <a:bodyPr>
            <a:normAutofit/>
          </a:bodyPr>
          <a:lstStyle/>
          <a:p>
            <a:pPr lvl="0"/>
            <a:r>
              <a:rPr lang="en-US" sz="1600" b="1" dirty="0">
                <a:solidFill>
                  <a:schemeClr val="bg1"/>
                </a:solidFill>
                <a:latin typeface="Times New Roman" panose="02020603050405020304" pitchFamily="18" charset="0"/>
                <a:cs typeface="Times New Roman" panose="02020603050405020304" pitchFamily="18" charset="0"/>
              </a:rPr>
              <a:t>Clinical Care Team Member</a:t>
            </a:r>
            <a:r>
              <a:rPr lang="en-US" sz="1600" dirty="0">
                <a:solidFill>
                  <a:schemeClr val="bg1"/>
                </a:solidFill>
                <a:latin typeface="Times New Roman" panose="02020603050405020304" pitchFamily="18" charset="0"/>
                <a:cs typeface="Times New Roman" panose="02020603050405020304" pitchFamily="18" charset="0"/>
              </a:rPr>
              <a:t> – Has the ability to see Direct Messages and views in the Perceptive Reach Dashboard related to a specific VA facility service area and care of individual Veterans. Users include Suicide Prevention Coordinators and clinical care providers. The majority of users will be Clinical Care Team Members. </a:t>
            </a:r>
            <a:endParaRPr lang="en-US" sz="1600" b="1" dirty="0">
              <a:solidFill>
                <a:schemeClr val="bg1"/>
              </a:solidFill>
              <a:latin typeface="Times New Roman" panose="02020603050405020304" pitchFamily="18" charset="0"/>
              <a:cs typeface="Times New Roman" panose="02020603050405020304" pitchFamily="18" charset="0"/>
            </a:endParaRPr>
          </a:p>
          <a:p>
            <a:pPr lvl="0"/>
            <a:r>
              <a:rPr lang="en-US" sz="1600" b="1" dirty="0">
                <a:solidFill>
                  <a:schemeClr val="bg1"/>
                </a:solidFill>
                <a:latin typeface="Times New Roman" panose="02020603050405020304" pitchFamily="18" charset="0"/>
                <a:cs typeface="Times New Roman" panose="02020603050405020304" pitchFamily="18" charset="0"/>
              </a:rPr>
              <a:t>Clinical Care Supervisor – </a:t>
            </a:r>
            <a:r>
              <a:rPr lang="en-US" sz="1600" dirty="0">
                <a:solidFill>
                  <a:schemeClr val="bg1"/>
                </a:solidFill>
                <a:latin typeface="Times New Roman" panose="02020603050405020304" pitchFamily="18" charset="0"/>
                <a:cs typeface="Times New Roman" panose="02020603050405020304" pitchFamily="18" charset="0"/>
              </a:rPr>
              <a:t>Has the same abilities as the Clinical Care Team Member but can be assigned to multiple facilities. This role is appropriate for VISN or other level users that may want to see data from multiple facilities, but not all facilities nationally. </a:t>
            </a:r>
          </a:p>
          <a:p>
            <a:pPr lvl="0"/>
            <a:r>
              <a:rPr lang="en-US" sz="1600" b="1" dirty="0">
                <a:solidFill>
                  <a:schemeClr val="bg1"/>
                </a:solidFill>
                <a:latin typeface="Times New Roman" panose="02020603050405020304" pitchFamily="18" charset="0"/>
                <a:cs typeface="Times New Roman" panose="02020603050405020304" pitchFamily="18" charset="0"/>
              </a:rPr>
              <a:t>National Supervisor </a:t>
            </a:r>
            <a:r>
              <a:rPr lang="en-US" sz="1600" dirty="0">
                <a:solidFill>
                  <a:schemeClr val="bg1"/>
                </a:solidFill>
                <a:latin typeface="Times New Roman" panose="02020603050405020304" pitchFamily="18" charset="0"/>
                <a:cs typeface="Times New Roman" panose="02020603050405020304" pitchFamily="18" charset="0"/>
              </a:rPr>
              <a:t>– Has the ability to see Dashboard views with summaries of data at the state, VISN, or national level. Also has the ability to see lower level views in the Perceptive Reach Dashboard related to a specific VA facility service area and care of individual Veterans. To be approved for this level of access, the individual must have prior approved national level access to other VHA systems such as CPRS, VistA, CAPRI, etc. </a:t>
            </a:r>
          </a:p>
          <a:p>
            <a:pPr lvl="0"/>
            <a:r>
              <a:rPr lang="en-US" sz="1600" b="1" dirty="0">
                <a:solidFill>
                  <a:schemeClr val="bg1"/>
                </a:solidFill>
                <a:latin typeface="Times New Roman" panose="02020603050405020304" pitchFamily="18" charset="0"/>
                <a:cs typeface="Times New Roman" panose="02020603050405020304" pitchFamily="18" charset="0"/>
              </a:rPr>
              <a:t>Researcher</a:t>
            </a:r>
            <a:r>
              <a:rPr lang="en-US" sz="1600" dirty="0">
                <a:solidFill>
                  <a:schemeClr val="bg1"/>
                </a:solidFill>
                <a:latin typeface="Times New Roman" panose="02020603050405020304" pitchFamily="18" charset="0"/>
                <a:cs typeface="Times New Roman" panose="02020603050405020304" pitchFamily="18" charset="0"/>
              </a:rPr>
              <a:t> – Has the ability to view data in the underlying IRDS database using tools such as BIRT, R, SQL, etc. </a:t>
            </a:r>
          </a:p>
          <a:p>
            <a:pPr lvl="0"/>
            <a:r>
              <a:rPr lang="en-US" sz="1600" b="1" dirty="0">
                <a:solidFill>
                  <a:schemeClr val="bg1"/>
                </a:solidFill>
                <a:latin typeface="Times New Roman" panose="02020603050405020304" pitchFamily="18" charset="0"/>
                <a:cs typeface="Times New Roman" panose="02020603050405020304" pitchFamily="18" charset="0"/>
              </a:rPr>
              <a:t>Reporter</a:t>
            </a:r>
            <a:r>
              <a:rPr lang="en-US" sz="1600" dirty="0">
                <a:solidFill>
                  <a:schemeClr val="bg1"/>
                </a:solidFill>
                <a:latin typeface="Times New Roman" panose="02020603050405020304" pitchFamily="18" charset="0"/>
                <a:cs typeface="Times New Roman" panose="02020603050405020304" pitchFamily="18" charset="0"/>
              </a:rPr>
              <a:t> – Has the ability to view data in the underlying IRDS database using tools such as BIRT, R, SQL, etc. in addition to all levels of Dashboard views for reporting purposes. </a:t>
            </a:r>
          </a:p>
          <a:p>
            <a:pPr lvl="0"/>
            <a:r>
              <a:rPr lang="en-US" sz="1600" b="1" dirty="0">
                <a:solidFill>
                  <a:schemeClr val="bg1"/>
                </a:solidFill>
                <a:latin typeface="Times New Roman" panose="02020603050405020304" pitchFamily="18" charset="0"/>
                <a:cs typeface="Times New Roman" panose="02020603050405020304" pitchFamily="18" charset="0"/>
              </a:rPr>
              <a:t>System Administrator</a:t>
            </a:r>
            <a:r>
              <a:rPr lang="en-US" sz="1600" dirty="0">
                <a:solidFill>
                  <a:schemeClr val="bg1"/>
                </a:solidFill>
                <a:latin typeface="Times New Roman" panose="02020603050405020304" pitchFamily="18" charset="0"/>
                <a:cs typeface="Times New Roman" panose="02020603050405020304" pitchFamily="18" charset="0"/>
              </a:rPr>
              <a:t> – Has all allowable Windows and SQL rights on server and access to all system components necessary for system administration activities including operations, maintenance, etc. </a:t>
            </a:r>
          </a:p>
          <a:p>
            <a:endParaRPr lang="en-US" sz="1400" dirty="0">
              <a:solidFill>
                <a:schemeClr val="bg1"/>
              </a:solidFill>
              <a:latin typeface="Times New Roman" panose="02020603050405020304" pitchFamily="18" charset="0"/>
              <a:cs typeface="Times New Roman" panose="02020603050405020304" pitchFamily="18" charset="0"/>
            </a:endParaRPr>
          </a:p>
          <a:p>
            <a:pPr>
              <a:spcBef>
                <a:spcPts val="0"/>
              </a:spcBef>
            </a:pP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0" name="Rounded Rectangle 9">
            <a:hlinkClick r:id="rId2"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
        <p:nvSpPr>
          <p:cNvPr id="6" name="TextBox 5"/>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User Roles – Slide 1/2</a:t>
            </a:r>
            <a:endParaRPr lang="en-US" sz="1400" dirty="0">
              <a:solidFill>
                <a:schemeClr val="bg1"/>
              </a:solidFill>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4</a:t>
            </a:fld>
            <a:endParaRPr lang="en-US" dirty="0">
              <a:solidFill>
                <a:schemeClr val="bg1"/>
              </a:solidFill>
            </a:endParaRPr>
          </a:p>
        </p:txBody>
      </p:sp>
    </p:spTree>
    <p:extLst>
      <p:ext uri="{BB962C8B-B14F-4D97-AF65-F5344CB8AC3E}">
        <p14:creationId xmlns:p14="http://schemas.microsoft.com/office/powerpoint/2010/main" val="2315137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70910" y="131844"/>
            <a:ext cx="9905998" cy="689172"/>
          </a:xfrm>
        </p:spPr>
        <p:txBody>
          <a:bodyPr/>
          <a:lstStyle/>
          <a:p>
            <a:r>
              <a:rPr lang="en-US" sz="3200" dirty="0">
                <a:solidFill>
                  <a:schemeClr val="bg1"/>
                </a:solidFill>
                <a:latin typeface="Arial" panose="020B0604020202020204" pitchFamily="34" charset="0"/>
                <a:cs typeface="Arial" panose="020B0604020202020204" pitchFamily="34" charset="0"/>
              </a:rPr>
              <a:t>User</a:t>
            </a:r>
            <a:r>
              <a:rPr lang="en-US" dirty="0" smtClean="0">
                <a:solidFill>
                  <a:schemeClr val="bg1"/>
                </a:solidFill>
                <a:latin typeface="Arial" panose="020B0604020202020204" pitchFamily="34" charset="0"/>
                <a:cs typeface="Arial" panose="020B0604020202020204" pitchFamily="34" charset="0"/>
              </a:rPr>
              <a:t> </a:t>
            </a:r>
            <a:r>
              <a:rPr lang="en-US" sz="3200" dirty="0" smtClean="0">
                <a:solidFill>
                  <a:schemeClr val="bg1"/>
                </a:solidFill>
                <a:latin typeface="Arial" panose="020B0604020202020204" pitchFamily="34" charset="0"/>
                <a:cs typeface="Arial" panose="020B0604020202020204" pitchFamily="34" charset="0"/>
              </a:rPr>
              <a:t>Roles Overview</a:t>
            </a:r>
            <a:endParaRPr lang="en-US" dirty="0">
              <a:solidFill>
                <a:schemeClr val="bg1"/>
              </a:solidFill>
              <a:latin typeface="Arial" panose="020B0604020202020204" pitchFamily="34" charset="0"/>
              <a:cs typeface="Arial" panose="020B0604020202020204" pitchFamily="34" charset="0"/>
            </a:endParaRPr>
          </a:p>
        </p:txBody>
      </p:sp>
      <p:grpSp>
        <p:nvGrpSpPr>
          <p:cNvPr id="7" name="Group 6"/>
          <p:cNvGrpSpPr/>
          <p:nvPr/>
        </p:nvGrpSpPr>
        <p:grpSpPr>
          <a:xfrm>
            <a:off x="2334844" y="1091380"/>
            <a:ext cx="6606676" cy="4791896"/>
            <a:chOff x="914400" y="990599"/>
            <a:chExt cx="7013182" cy="4892333"/>
          </a:xfrm>
        </p:grpSpPr>
        <p:sp>
          <p:nvSpPr>
            <p:cNvPr id="11" name="Rectangle 10"/>
            <p:cNvSpPr/>
            <p:nvPr/>
          </p:nvSpPr>
          <p:spPr>
            <a:xfrm>
              <a:off x="914400" y="990599"/>
              <a:ext cx="7013182" cy="4892333"/>
            </a:xfrm>
            <a:prstGeom prst="rect">
              <a:avLst/>
            </a:prstGeom>
            <a:noFill/>
            <a:ln w="55000" cap="flat" cmpd="thickThin" algn="ctr">
              <a:solidFill>
                <a:srgbClr val="2DA2BF">
                  <a:shade val="50000"/>
                </a:srgbClr>
              </a:solidFill>
              <a:prstDash val="solid"/>
            </a:ln>
            <a:effectLst/>
          </p:spPr>
          <p:txBody>
            <a:bodyPr rtlCol="0" anchor="ctr"/>
            <a:lstStyle/>
            <a:p>
              <a:endParaRPr lang="en-US" dirty="0"/>
            </a:p>
          </p:txBody>
        </p:sp>
        <p:grpSp>
          <p:nvGrpSpPr>
            <p:cNvPr id="12" name="Group 11"/>
            <p:cNvGrpSpPr/>
            <p:nvPr/>
          </p:nvGrpSpPr>
          <p:grpSpPr>
            <a:xfrm>
              <a:off x="926852" y="990601"/>
              <a:ext cx="7000730" cy="4892331"/>
              <a:chOff x="926852" y="990601"/>
              <a:chExt cx="7000730" cy="4892331"/>
            </a:xfrm>
          </p:grpSpPr>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961575" y="990601"/>
                <a:ext cx="6958037" cy="2891790"/>
              </a:xfrm>
              <a:prstGeom prst="rect">
                <a:avLst/>
              </a:prstGeom>
            </p:spPr>
          </p:pic>
          <p:sp>
            <p:nvSpPr>
              <p:cNvPr id="14" name="TextBox 11"/>
              <p:cNvSpPr txBox="1"/>
              <p:nvPr/>
            </p:nvSpPr>
            <p:spPr>
              <a:xfrm>
                <a:off x="990883" y="1143000"/>
                <a:ext cx="2698541" cy="338554"/>
              </a:xfrm>
              <a:prstGeom prst="rect">
                <a:avLst/>
              </a:prstGeom>
              <a:noFill/>
            </p:spPr>
            <p:txBody>
              <a:bodyPr wrap="square" rtlCol="0">
                <a:spAutoFit/>
              </a:bodyPr>
              <a:lstStyle/>
              <a:p>
                <a:pPr marL="0" marR="0" eaLnBrk="0" fontAlgn="base" hangingPunct="0">
                  <a:spcBef>
                    <a:spcPts val="0"/>
                  </a:spcBef>
                  <a:spcAft>
                    <a:spcPts val="0"/>
                  </a:spcAft>
                </a:pPr>
                <a:r>
                  <a:rPr lang="en-US" sz="1600" b="1" kern="1200" dirty="0">
                    <a:solidFill>
                      <a:srgbClr val="000000"/>
                    </a:solidFill>
                    <a:effectLst/>
                    <a:latin typeface="Georgia" panose="02040502050405020303" pitchFamily="18" charset="0"/>
                    <a:ea typeface="MS PGothic" panose="020B0600070205080204" pitchFamily="34" charset="-128"/>
                    <a:cs typeface="Times New Roman" panose="02020603050405020304" pitchFamily="18" charset="0"/>
                  </a:rPr>
                  <a:t>User Role Matrix</a:t>
                </a:r>
                <a:endParaRPr lang="en-US" sz="1400" dirty="0">
                  <a:effectLst/>
                  <a:latin typeface="Times New Roman" panose="02020603050405020304" pitchFamily="18" charset="0"/>
                  <a:ea typeface="Times New Roman" panose="02020603050405020304" pitchFamily="18" charset="0"/>
                </a:endParaRPr>
              </a:p>
            </p:txBody>
          </p:sp>
          <p:sp>
            <p:nvSpPr>
              <p:cNvPr id="15" name="TextBox 10"/>
              <p:cNvSpPr txBox="1"/>
              <p:nvPr/>
            </p:nvSpPr>
            <p:spPr>
              <a:xfrm>
                <a:off x="926852" y="3894112"/>
                <a:ext cx="7000730" cy="1988820"/>
              </a:xfrm>
              <a:prstGeom prst="rect">
                <a:avLst/>
              </a:prstGeom>
              <a:solidFill>
                <a:schemeClr val="tx1"/>
              </a:solidFill>
            </p:spPr>
            <p:txBody>
              <a:bodyPr wrap="square" rtlCol="0">
                <a:noAutofit/>
              </a:bodyPr>
              <a:lstStyle/>
              <a:p>
                <a:pPr marL="0" marR="0" eaLnBrk="0" fontAlgn="base" hangingPunct="0">
                  <a:spcBef>
                    <a:spcPts val="0"/>
                  </a:spcBef>
                  <a:spcAft>
                    <a:spcPts val="0"/>
                  </a:spcAft>
                </a:pPr>
                <a:r>
                  <a:rPr lang="en-US" sz="1200" kern="1200" dirty="0">
                    <a:solidFill>
                      <a:schemeClr val="bg1"/>
                    </a:solidFill>
                    <a:effectLst/>
                    <a:ea typeface="MS PGothic" panose="020B0600070205080204" pitchFamily="34" charset="-128"/>
                  </a:rPr>
                  <a:t>*</a:t>
                </a:r>
                <a:r>
                  <a:rPr lang="en-US" sz="1200" b="1" kern="1200" dirty="0">
                    <a:solidFill>
                      <a:schemeClr val="bg1"/>
                    </a:solidFill>
                    <a:effectLst/>
                    <a:ea typeface="MS PGothic" panose="020B0600070205080204" pitchFamily="34" charset="-128"/>
                  </a:rPr>
                  <a:t>Clinical Care </a:t>
                </a:r>
                <a:r>
                  <a:rPr lang="en-US" sz="1200" b="1" kern="1200" dirty="0" smtClean="0">
                    <a:solidFill>
                      <a:schemeClr val="bg1"/>
                    </a:solidFill>
                    <a:effectLst/>
                    <a:ea typeface="MS PGothic" panose="020B0600070205080204" pitchFamily="34" charset="-128"/>
                  </a:rPr>
                  <a:t>Team Member </a:t>
                </a:r>
                <a:r>
                  <a:rPr lang="en-US" sz="1200" kern="1200" dirty="0">
                    <a:solidFill>
                      <a:schemeClr val="bg1"/>
                    </a:solidFill>
                    <a:effectLst/>
                    <a:ea typeface="MS PGothic" panose="020B0600070205080204" pitchFamily="34" charset="-128"/>
                  </a:rPr>
                  <a:t>is a catchall term for a staff member who provides outreach and intervention services. (e.g. SPC, Social workers, care managers, physicians, psychologists, nurses, etc.)</a:t>
                </a:r>
                <a:endParaRPr lang="en-US" sz="1200" dirty="0">
                  <a:solidFill>
                    <a:schemeClr val="bg1"/>
                  </a:solidFill>
                  <a:effectLst/>
                  <a:ea typeface="Times New Roman" panose="02020603050405020304" pitchFamily="18" charset="0"/>
                </a:endParaRPr>
              </a:p>
              <a:p>
                <a:pPr marL="0" marR="0" eaLnBrk="0" fontAlgn="base" hangingPunct="0">
                  <a:spcBef>
                    <a:spcPts val="1200"/>
                  </a:spcBef>
                  <a:spcAft>
                    <a:spcPts val="0"/>
                  </a:spcAft>
                </a:pPr>
                <a:r>
                  <a:rPr lang="en-US" sz="1200" kern="1200" dirty="0">
                    <a:solidFill>
                      <a:schemeClr val="bg1"/>
                    </a:solidFill>
                    <a:effectLst/>
                    <a:ea typeface="MS PGothic" panose="020B0600070205080204" pitchFamily="34" charset="-128"/>
                  </a:rPr>
                  <a:t>**Clinical Care Team Members will have access to the Facility View for their home Facility only by default</a:t>
                </a:r>
                <a:endParaRPr lang="en-US" sz="1200" dirty="0">
                  <a:solidFill>
                    <a:schemeClr val="bg1"/>
                  </a:solidFill>
                  <a:effectLst/>
                  <a:ea typeface="Times New Roman" panose="02020603050405020304" pitchFamily="18" charset="0"/>
                </a:endParaRPr>
              </a:p>
              <a:p>
                <a:pPr marL="0" marR="0" eaLnBrk="0" fontAlgn="base" hangingPunct="0">
                  <a:spcBef>
                    <a:spcPts val="1200"/>
                  </a:spcBef>
                  <a:spcAft>
                    <a:spcPts val="0"/>
                  </a:spcAft>
                </a:pPr>
                <a:r>
                  <a:rPr lang="en-US" sz="1200" dirty="0">
                    <a:solidFill>
                      <a:schemeClr val="bg1"/>
                    </a:solidFill>
                    <a:effectLst/>
                    <a:ea typeface="Times New Roman" panose="02020603050405020304" pitchFamily="18" charset="0"/>
                  </a:rPr>
                  <a:t>***</a:t>
                </a:r>
                <a:r>
                  <a:rPr lang="en-US" sz="1200" b="1" dirty="0">
                    <a:solidFill>
                      <a:schemeClr val="bg1"/>
                    </a:solidFill>
                    <a:effectLst/>
                    <a:ea typeface="Times New Roman" panose="02020603050405020304" pitchFamily="18" charset="0"/>
                  </a:rPr>
                  <a:t>Clinical Care Supervisors (CCS) </a:t>
                </a:r>
                <a:r>
                  <a:rPr lang="en-US" sz="1200" dirty="0">
                    <a:solidFill>
                      <a:schemeClr val="bg1"/>
                    </a:solidFill>
                    <a:effectLst/>
                    <a:ea typeface="Times New Roman" panose="02020603050405020304" pitchFamily="18" charset="0"/>
                  </a:rPr>
                  <a:t>can be assigned which specific facilities they can see in their facility-level view. This allows VISN level users, for example, the ability to see the sites in their VISN (or a handful of sites), but not see all sites nationally.</a:t>
                </a:r>
              </a:p>
            </p:txBody>
          </p:sp>
        </p:grpSp>
      </p:grpSp>
      <p:sp>
        <p:nvSpPr>
          <p:cNvPr id="16" name="TextBox 15"/>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User Roles – Slide 2/2</a:t>
            </a:r>
            <a:endParaRPr lang="en-US" sz="14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5</a:t>
            </a:fld>
            <a:endParaRPr lang="en-US" dirty="0">
              <a:solidFill>
                <a:schemeClr val="bg1"/>
              </a:solidFill>
            </a:endParaRPr>
          </a:p>
        </p:txBody>
      </p:sp>
      <p:sp>
        <p:nvSpPr>
          <p:cNvPr id="17" name="Rounded Rectangle 16">
            <a:hlinkClick r:id="rId3"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84913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6" name="TextBox 5"/>
          <p:cNvSpPr txBox="1"/>
          <p:nvPr/>
        </p:nvSpPr>
        <p:spPr>
          <a:xfrm>
            <a:off x="484674" y="1356852"/>
            <a:ext cx="10835149" cy="3785652"/>
          </a:xfrm>
          <a:prstGeom prst="rect">
            <a:avLst/>
          </a:prstGeom>
          <a:noFill/>
        </p:spPr>
        <p:txBody>
          <a:bodyPr wrap="square" rtlCol="0">
            <a:spAutoFit/>
          </a:bodyPr>
          <a:lstStyle/>
          <a:p>
            <a:r>
              <a:rPr lang="en-US" sz="1600" dirty="0" smtClean="0">
                <a:solidFill>
                  <a:schemeClr val="bg1"/>
                </a:solidFill>
                <a:latin typeface="Times New Roman" panose="02020603050405020304" pitchFamily="18" charset="0"/>
                <a:cs typeface="Times New Roman" panose="02020603050405020304" pitchFamily="18" charset="0"/>
              </a:rPr>
              <a:t>To gain access to the Perceptive Reach IRDS Dashboard, download the form below.</a:t>
            </a:r>
          </a:p>
          <a:p>
            <a:endParaRPr lang="en-US" sz="1600" dirty="0" smtClean="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smtClean="0">
              <a:solidFill>
                <a:schemeClr val="bg1"/>
              </a:solidFill>
              <a:latin typeface="Times New Roman" panose="02020603050405020304" pitchFamily="18" charset="0"/>
              <a:cs typeface="Times New Roman" panose="02020603050405020304" pitchFamily="18" charset="0"/>
            </a:endParaRPr>
          </a:p>
          <a:p>
            <a:endParaRPr lang="en-US" sz="1600" dirty="0" smtClean="0">
              <a:solidFill>
                <a:schemeClr val="bg1"/>
              </a:solidFill>
              <a:latin typeface="Times New Roman" panose="02020603050405020304" pitchFamily="18" charset="0"/>
              <a:cs typeface="Times New Roman" panose="02020603050405020304" pitchFamily="18" charset="0"/>
            </a:endParaRPr>
          </a:p>
          <a:p>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In the form:</a:t>
            </a:r>
          </a:p>
          <a:p>
            <a:pPr marL="742950" lvl="1" indent="-285750">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Please determine your role using the definitions on </a:t>
            </a:r>
            <a:r>
              <a:rPr lang="en-US" sz="1600" dirty="0" smtClean="0">
                <a:solidFill>
                  <a:schemeClr val="bg1"/>
                </a:solidFill>
                <a:latin typeface="Times New Roman" panose="02020603050405020304" pitchFamily="18" charset="0"/>
                <a:cs typeface="Times New Roman" panose="02020603050405020304" pitchFamily="18" charset="0"/>
                <a:hlinkClick r:id="rId3" action="ppaction://hlinksldjump"/>
              </a:rPr>
              <a:t>Slide 4</a:t>
            </a:r>
            <a:r>
              <a:rPr lang="en-US" sz="1600" dirty="0" smtClean="0">
                <a:solidFill>
                  <a:schemeClr val="bg1"/>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dirty="0" smtClean="0">
                <a:solidFill>
                  <a:schemeClr val="bg1"/>
                </a:solidFill>
                <a:latin typeface="Times New Roman" panose="02020603050405020304" pitchFamily="18" charset="0"/>
                <a:cs typeface="Times New Roman" panose="02020603050405020304" pitchFamily="18" charset="0"/>
              </a:rPr>
              <a:t>New users must provide dates for </a:t>
            </a:r>
            <a:r>
              <a:rPr lang="en-US" sz="1600" i="1" dirty="0" smtClean="0">
                <a:solidFill>
                  <a:schemeClr val="bg1"/>
                </a:solidFill>
                <a:latin typeface="Times New Roman" panose="02020603050405020304" pitchFamily="18" charset="0"/>
                <a:cs typeface="Times New Roman" panose="02020603050405020304" pitchFamily="18" charset="0"/>
              </a:rPr>
              <a:t>VA Privacy and Information Security Awareness Training</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i="1" dirty="0" smtClean="0">
                <a:solidFill>
                  <a:schemeClr val="bg1"/>
                </a:solidFill>
                <a:latin typeface="Times New Roman" panose="02020603050405020304" pitchFamily="18" charset="0"/>
                <a:cs typeface="Times New Roman" panose="02020603050405020304" pitchFamily="18" charset="0"/>
              </a:rPr>
              <a:t>VA Privacy Training</a:t>
            </a:r>
            <a:r>
              <a:rPr lang="en-US" sz="1600" dirty="0" smtClean="0">
                <a:solidFill>
                  <a:schemeClr val="bg1"/>
                </a:solidFill>
                <a:latin typeface="Times New Roman" panose="02020603050405020304" pitchFamily="18" charset="0"/>
                <a:cs typeface="Times New Roman" panose="02020603050405020304" pitchFamily="18" charset="0"/>
              </a:rPr>
              <a:t>, and </a:t>
            </a:r>
            <a:r>
              <a:rPr lang="en-US" sz="1600" i="1" dirty="0" smtClean="0">
                <a:solidFill>
                  <a:schemeClr val="bg1"/>
                </a:solidFill>
                <a:latin typeface="Times New Roman" panose="02020603050405020304" pitchFamily="18" charset="0"/>
                <a:cs typeface="Times New Roman" panose="02020603050405020304" pitchFamily="18" charset="0"/>
              </a:rPr>
              <a:t>Date of VA Background Investigation</a:t>
            </a:r>
            <a:r>
              <a:rPr lang="en-US" sz="1600" dirty="0" smtClean="0">
                <a:solidFill>
                  <a:schemeClr val="bg1"/>
                </a:solidFill>
                <a:latin typeface="Times New Roman" panose="02020603050405020304" pitchFamily="18" charset="0"/>
                <a:cs typeface="Times New Roman" panose="02020603050405020304" pitchFamily="18" charset="0"/>
              </a:rPr>
              <a:t>. If you do not have a specific date for the background investigation, please indicate the month and year. </a:t>
            </a:r>
          </a:p>
          <a:p>
            <a:pPr lvl="1"/>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After completing the form, please send it via email to the Perceptive Reach help desk (</a:t>
            </a:r>
            <a:r>
              <a:rPr lang="en-US" sz="1600" dirty="0" smtClean="0">
                <a:solidFill>
                  <a:schemeClr val="bg1">
                    <a:lumMod val="85000"/>
                    <a:lumOff val="15000"/>
                  </a:schemeClr>
                </a:solidFill>
                <a:latin typeface="Times New Roman" panose="02020603050405020304" pitchFamily="18" charset="0"/>
                <a:cs typeface="Times New Roman" panose="02020603050405020304" pitchFamily="18" charset="0"/>
                <a:hlinkClick r:id="rId4"/>
              </a:rPr>
              <a:t>VAPerceptiveReachSupport@va.gov</a:t>
            </a:r>
            <a:r>
              <a:rPr lang="en-US" sz="1600" dirty="0" smtClean="0">
                <a:solidFill>
                  <a:schemeClr val="bg1"/>
                </a:solidFill>
                <a:latin typeface="Times New Roman" panose="02020603050405020304" pitchFamily="18" charset="0"/>
                <a:cs typeface="Times New Roman" panose="02020603050405020304" pitchFamily="18" charset="0"/>
              </a:rPr>
              <a:t>)  </a:t>
            </a:r>
          </a:p>
          <a:p>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141413" y="402209"/>
            <a:ext cx="9905998" cy="689172"/>
          </a:xfrm>
        </p:spPr>
        <p:txBody>
          <a:bodyPr>
            <a:normAutofit fontScale="90000"/>
          </a:bodyPr>
          <a:lstStyle/>
          <a:p>
            <a:r>
              <a:rPr lang="en-US" sz="3200" dirty="0" smtClean="0">
                <a:solidFill>
                  <a:schemeClr val="bg1"/>
                </a:solidFill>
                <a:latin typeface="Arial" panose="020B0604020202020204" pitchFamily="34" charset="0"/>
                <a:cs typeface="Arial" panose="020B0604020202020204" pitchFamily="34" charset="0"/>
              </a:rPr>
              <a:t>Perceptive Reach </a:t>
            </a:r>
            <a:br>
              <a:rPr lang="en-US" sz="3200" dirty="0" smtClean="0">
                <a:solidFill>
                  <a:schemeClr val="bg1"/>
                </a:solidFill>
                <a:latin typeface="Arial" panose="020B0604020202020204" pitchFamily="34" charset="0"/>
                <a:cs typeface="Arial" panose="020B0604020202020204" pitchFamily="34" charset="0"/>
              </a:rPr>
            </a:br>
            <a:r>
              <a:rPr lang="en-US" sz="2200" i="1" dirty="0" smtClean="0">
                <a:solidFill>
                  <a:schemeClr val="bg1"/>
                </a:solidFill>
                <a:latin typeface="Arial" panose="020B0604020202020204" pitchFamily="34" charset="0"/>
                <a:cs typeface="Arial" panose="020B0604020202020204" pitchFamily="34" charset="0"/>
              </a:rPr>
              <a:t>User Registration Instructions</a:t>
            </a:r>
            <a:endParaRPr lang="en-US" sz="2200" i="1"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540774" y="1091381"/>
            <a:ext cx="10972800" cy="4984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10"/>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6</a:t>
            </a:fld>
            <a:endParaRPr lang="en-US" dirty="0">
              <a:solidFill>
                <a:schemeClr val="bg1"/>
              </a:solidFill>
            </a:endParaRPr>
          </a:p>
        </p:txBody>
      </p:sp>
      <p:sp>
        <p:nvSpPr>
          <p:cNvPr id="8" name="Rounded Rectangle 7">
            <a:hlinkClick r:id="rId5"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180400700"/>
              </p:ext>
            </p:extLst>
          </p:nvPr>
        </p:nvGraphicFramePr>
        <p:xfrm>
          <a:off x="4881716" y="1865731"/>
          <a:ext cx="1332271" cy="1154173"/>
        </p:xfrm>
        <a:graphic>
          <a:graphicData uri="http://schemas.openxmlformats.org/presentationml/2006/ole">
            <mc:AlternateContent xmlns:mc="http://schemas.openxmlformats.org/markup-compatibility/2006">
              <mc:Choice xmlns:v="urn:schemas-microsoft-com:vml" Requires="v">
                <p:oleObj spid="_x0000_s3080" name="Document" showAsIcon="1" r:id="rId6" imgW="914400" imgH="792360" progId="Word.Document.12">
                  <p:embed/>
                </p:oleObj>
              </mc:Choice>
              <mc:Fallback>
                <p:oleObj name="Document" showAsIcon="1" r:id="rId6" imgW="914400" imgH="792360" progId="Word.Document.12">
                  <p:embed/>
                  <p:pic>
                    <p:nvPicPr>
                      <p:cNvPr id="0" name=""/>
                      <p:cNvPicPr/>
                      <p:nvPr/>
                    </p:nvPicPr>
                    <p:blipFill>
                      <a:blip r:embed="rId7"/>
                      <a:stretch>
                        <a:fillRect/>
                      </a:stretch>
                    </p:blipFill>
                    <p:spPr>
                      <a:xfrm>
                        <a:off x="4881716" y="1865731"/>
                        <a:ext cx="1332271" cy="1154173"/>
                      </a:xfrm>
                      <a:prstGeom prst="rect">
                        <a:avLst/>
                      </a:prstGeom>
                    </p:spPr>
                  </p:pic>
                </p:oleObj>
              </mc:Fallback>
            </mc:AlternateContent>
          </a:graphicData>
        </a:graphic>
      </p:graphicFrame>
    </p:spTree>
    <p:extLst>
      <p:ext uri="{BB962C8B-B14F-4D97-AF65-F5344CB8AC3E}">
        <p14:creationId xmlns:p14="http://schemas.microsoft.com/office/powerpoint/2010/main" val="3241415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402209"/>
            <a:ext cx="9905998" cy="689172"/>
          </a:xfrm>
        </p:spPr>
        <p:txBody>
          <a:bodyPr>
            <a:normAutofit fontScale="90000"/>
          </a:bodyPr>
          <a:lstStyle/>
          <a:p>
            <a:r>
              <a:rPr lang="en-US" sz="3200" dirty="0" smtClean="0">
                <a:solidFill>
                  <a:schemeClr val="bg1"/>
                </a:solidFill>
                <a:latin typeface="Arial" panose="020B0604020202020204" pitchFamily="34" charset="0"/>
                <a:cs typeface="Arial" panose="020B0604020202020204" pitchFamily="34" charset="0"/>
              </a:rPr>
              <a:t>VLER Direct</a:t>
            </a:r>
            <a:br>
              <a:rPr lang="en-US" sz="3200" dirty="0" smtClean="0">
                <a:solidFill>
                  <a:schemeClr val="bg1"/>
                </a:solidFill>
                <a:latin typeface="Arial" panose="020B0604020202020204" pitchFamily="34" charset="0"/>
                <a:cs typeface="Arial" panose="020B0604020202020204" pitchFamily="34" charset="0"/>
              </a:rPr>
            </a:br>
            <a:r>
              <a:rPr lang="en-US" sz="2200" i="1" dirty="0" smtClean="0">
                <a:solidFill>
                  <a:schemeClr val="bg1"/>
                </a:solidFill>
                <a:latin typeface="Arial" panose="020B0604020202020204" pitchFamily="34" charset="0"/>
                <a:cs typeface="Arial" panose="020B0604020202020204" pitchFamily="34" charset="0"/>
              </a:rPr>
              <a:t>Registration Instructions</a:t>
            </a:r>
            <a:endParaRPr lang="en-US" sz="2200" i="1"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540774" y="1091381"/>
            <a:ext cx="10972800" cy="4984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10"/>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7</a:t>
            </a:fld>
            <a:endParaRPr lang="en-US" dirty="0">
              <a:solidFill>
                <a:schemeClr val="bg1"/>
              </a:solidFill>
            </a:endParaRPr>
          </a:p>
        </p:txBody>
      </p:sp>
      <p:sp>
        <p:nvSpPr>
          <p:cNvPr id="7" name="Rounded Rectangle 6">
            <a:hlinkClick r:id="rId3"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756104007"/>
              </p:ext>
            </p:extLst>
          </p:nvPr>
        </p:nvGraphicFramePr>
        <p:xfrm>
          <a:off x="4260807" y="3781169"/>
          <a:ext cx="1300813" cy="1126920"/>
        </p:xfrm>
        <a:graphic>
          <a:graphicData uri="http://schemas.openxmlformats.org/presentationml/2006/ole">
            <mc:AlternateContent xmlns:mc="http://schemas.openxmlformats.org/markup-compatibility/2006">
              <mc:Choice xmlns:v="urn:schemas-microsoft-com:vml" Requires="v">
                <p:oleObj spid="_x0000_s2067" name="Acrobat Document" showAsIcon="1" r:id="rId4" imgW="914400" imgH="792360" progId="AcroExch.Document.11">
                  <p:embed/>
                </p:oleObj>
              </mc:Choice>
              <mc:Fallback>
                <p:oleObj name="Acrobat Document" showAsIcon="1" r:id="rId4" imgW="914400" imgH="792360" progId="AcroExch.Document.11">
                  <p:embed/>
                  <p:pic>
                    <p:nvPicPr>
                      <p:cNvPr id="0" name=""/>
                      <p:cNvPicPr/>
                      <p:nvPr/>
                    </p:nvPicPr>
                    <p:blipFill>
                      <a:blip r:embed="rId5"/>
                      <a:stretch>
                        <a:fillRect/>
                      </a:stretch>
                    </p:blipFill>
                    <p:spPr>
                      <a:xfrm>
                        <a:off x="4260807" y="3781169"/>
                        <a:ext cx="1300813" cy="1126920"/>
                      </a:xfrm>
                      <a:prstGeom prst="rect">
                        <a:avLst/>
                      </a:prstGeom>
                    </p:spPr>
                  </p:pic>
                </p:oleObj>
              </mc:Fallback>
            </mc:AlternateContent>
          </a:graphicData>
        </a:graphic>
      </p:graphicFrame>
      <p:sp>
        <p:nvSpPr>
          <p:cNvPr id="14" name="TextBox 13"/>
          <p:cNvSpPr txBox="1"/>
          <p:nvPr/>
        </p:nvSpPr>
        <p:spPr>
          <a:xfrm>
            <a:off x="845575" y="1386348"/>
            <a:ext cx="10422194" cy="1631216"/>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Please follow instructions below to register for a VLER Direct account. After successfully creating an account, please send your VLER Direct address (…@direct.va.gov) to the Perceptive Reach help desk (</a:t>
            </a:r>
            <a:r>
              <a:rPr lang="en-US" sz="1600" u="sng" dirty="0">
                <a:solidFill>
                  <a:schemeClr val="bg1"/>
                </a:solidFill>
                <a:latin typeface="Times New Roman" panose="02020603050405020304" pitchFamily="18" charset="0"/>
                <a:cs typeface="Times New Roman" panose="02020603050405020304" pitchFamily="18" charset="0"/>
                <a:hlinkClick r:id="rId6"/>
              </a:rPr>
              <a:t>VAPerceptiveReachSupport@va.gov</a:t>
            </a:r>
            <a:r>
              <a:rPr lang="en-US" sz="1600" dirty="0">
                <a:solidFill>
                  <a:schemeClr val="bg1"/>
                </a:solidFill>
                <a:latin typeface="Times New Roman" panose="02020603050405020304" pitchFamily="18" charset="0"/>
                <a:cs typeface="Times New Roman" panose="02020603050405020304" pitchFamily="18" charset="0"/>
              </a:rPr>
              <a:t>). If you have any questions about setting up a VLER Direct account, please contact the VLER Direct team (</a:t>
            </a:r>
            <a:r>
              <a:rPr lang="en-US" sz="1600" u="sng" dirty="0">
                <a:solidFill>
                  <a:schemeClr val="bg1"/>
                </a:solidFill>
                <a:latin typeface="Times New Roman" panose="02020603050405020304" pitchFamily="18" charset="0"/>
                <a:cs typeface="Times New Roman" panose="02020603050405020304" pitchFamily="18" charset="0"/>
                <a:hlinkClick r:id="rId7"/>
              </a:rPr>
              <a:t>VADirectRegistration@va.gov</a:t>
            </a:r>
            <a:r>
              <a:rPr lang="en-US" sz="1600" dirty="0">
                <a:solidFill>
                  <a:schemeClr val="bg1"/>
                </a:solidFill>
                <a:latin typeface="Times New Roman" panose="02020603050405020304" pitchFamily="18" charset="0"/>
                <a:cs typeface="Times New Roman" panose="02020603050405020304" pitchFamily="18" charset="0"/>
              </a:rPr>
              <a:t>).    </a:t>
            </a:r>
          </a:p>
          <a:p>
            <a:r>
              <a:rPr lang="en-US" sz="1600" i="1" dirty="0">
                <a:solidFill>
                  <a:schemeClr val="bg1"/>
                </a:solidFill>
                <a:latin typeface="Times New Roman" panose="02020603050405020304" pitchFamily="18" charset="0"/>
                <a:cs typeface="Times New Roman" panose="02020603050405020304" pitchFamily="18" charset="0"/>
              </a:rPr>
              <a:t>*Note – A PIV card must be used to register for VA Direct Messaging.</a:t>
            </a:r>
            <a:endParaRPr lang="en-US" sz="1600" dirty="0">
              <a:solidFill>
                <a:schemeClr val="bg1"/>
              </a:solidFill>
              <a:latin typeface="Times New Roman" panose="02020603050405020304" pitchFamily="18" charset="0"/>
              <a:cs typeface="Times New Roman" panose="02020603050405020304" pitchFamily="18" charset="0"/>
            </a:endParaRPr>
          </a:p>
          <a:p>
            <a:endParaRPr lang="en-US" dirty="0"/>
          </a:p>
        </p:txBody>
      </p:sp>
      <p:sp>
        <p:nvSpPr>
          <p:cNvPr id="15" name="TextBox 14"/>
          <p:cNvSpPr txBox="1"/>
          <p:nvPr/>
        </p:nvSpPr>
        <p:spPr>
          <a:xfrm>
            <a:off x="883315" y="3072348"/>
            <a:ext cx="10422194" cy="3293209"/>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Steps:</a:t>
            </a:r>
            <a:endParaRPr lang="en-US" sz="1600" dirty="0">
              <a:solidFill>
                <a:schemeClr val="bg1"/>
              </a:solidFill>
              <a:latin typeface="Times New Roman" panose="02020603050405020304" pitchFamily="18" charset="0"/>
              <a:cs typeface="Times New Roman" panose="02020603050405020304" pitchFamily="18" charset="0"/>
            </a:endParaRPr>
          </a:p>
          <a:p>
            <a:pPr lvl="1"/>
            <a:r>
              <a:rPr lang="en-US" sz="1600" dirty="0" smtClean="0">
                <a:solidFill>
                  <a:schemeClr val="bg1"/>
                </a:solidFill>
                <a:latin typeface="Times New Roman" panose="02020603050405020304" pitchFamily="18" charset="0"/>
                <a:cs typeface="Times New Roman" panose="02020603050405020304" pitchFamily="18" charset="0"/>
              </a:rPr>
              <a:t>1.) Follow </a:t>
            </a:r>
            <a:r>
              <a:rPr lang="en-US" sz="1600" dirty="0">
                <a:solidFill>
                  <a:schemeClr val="bg1"/>
                </a:solidFill>
                <a:latin typeface="Times New Roman" panose="02020603050405020304" pitchFamily="18" charset="0"/>
                <a:cs typeface="Times New Roman" panose="02020603050405020304" pitchFamily="18" charset="0"/>
              </a:rPr>
              <a:t>the step-by-step instructions in the PDF attached below to create a VLER Direct account.  </a:t>
            </a:r>
            <a:endParaRPr lang="en-US" sz="1600" dirty="0" smtClean="0">
              <a:solidFill>
                <a:schemeClr val="bg1"/>
              </a:solidFill>
              <a:latin typeface="Times New Roman" panose="02020603050405020304" pitchFamily="18" charset="0"/>
              <a:cs typeface="Times New Roman" panose="02020603050405020304" pitchFamily="18" charset="0"/>
            </a:endParaRPr>
          </a:p>
          <a:p>
            <a:pPr lvl="0"/>
            <a:endParaRPr lang="en-US" sz="1600" dirty="0">
              <a:solidFill>
                <a:schemeClr val="bg1"/>
              </a:solidFill>
              <a:latin typeface="Times New Roman" panose="02020603050405020304" pitchFamily="18" charset="0"/>
              <a:cs typeface="Times New Roman" panose="02020603050405020304" pitchFamily="18" charset="0"/>
            </a:endParaRPr>
          </a:p>
          <a:p>
            <a:pPr lvl="0"/>
            <a:endParaRPr lang="en-US" sz="1600" dirty="0" smtClean="0">
              <a:solidFill>
                <a:schemeClr val="bg1"/>
              </a:solidFill>
              <a:latin typeface="Times New Roman" panose="02020603050405020304" pitchFamily="18" charset="0"/>
              <a:cs typeface="Times New Roman" panose="02020603050405020304" pitchFamily="18" charset="0"/>
            </a:endParaRPr>
          </a:p>
          <a:p>
            <a:pPr lvl="0"/>
            <a:endParaRPr lang="en-US" sz="1600" dirty="0">
              <a:solidFill>
                <a:schemeClr val="bg1"/>
              </a:solidFill>
              <a:latin typeface="Times New Roman" panose="02020603050405020304" pitchFamily="18" charset="0"/>
              <a:cs typeface="Times New Roman" panose="02020603050405020304" pitchFamily="18" charset="0"/>
            </a:endParaRPr>
          </a:p>
          <a:p>
            <a:pPr lvl="0"/>
            <a:endParaRPr lang="en-US" sz="1600" dirty="0" smtClean="0">
              <a:solidFill>
                <a:schemeClr val="bg1"/>
              </a:solidFill>
              <a:latin typeface="Times New Roman" panose="02020603050405020304" pitchFamily="18" charset="0"/>
              <a:cs typeface="Times New Roman" panose="02020603050405020304" pitchFamily="18" charset="0"/>
            </a:endParaRPr>
          </a:p>
          <a:p>
            <a:pPr lvl="0"/>
            <a:endParaRPr lang="en-US" sz="1600" dirty="0">
              <a:solidFill>
                <a:schemeClr val="bg1"/>
              </a:solidFill>
              <a:latin typeface="Times New Roman" panose="02020603050405020304" pitchFamily="18" charset="0"/>
              <a:cs typeface="Times New Roman" panose="02020603050405020304" pitchFamily="18" charset="0"/>
            </a:endParaRPr>
          </a:p>
          <a:p>
            <a:pPr lvl="1"/>
            <a:r>
              <a:rPr lang="en-US" sz="1600" dirty="0" smtClean="0">
                <a:solidFill>
                  <a:schemeClr val="bg1"/>
                </a:solidFill>
                <a:latin typeface="Times New Roman" panose="02020603050405020304" pitchFamily="18" charset="0"/>
                <a:cs typeface="Times New Roman" panose="02020603050405020304" pitchFamily="18" charset="0"/>
              </a:rPr>
              <a:t>2.) After </a:t>
            </a:r>
            <a:r>
              <a:rPr lang="en-US" sz="1600" dirty="0">
                <a:solidFill>
                  <a:schemeClr val="bg1"/>
                </a:solidFill>
                <a:latin typeface="Times New Roman" panose="02020603050405020304" pitchFamily="18" charset="0"/>
                <a:cs typeface="Times New Roman" panose="02020603050405020304" pitchFamily="18" charset="0"/>
              </a:rPr>
              <a:t>registering for VA Direct Messaging, send an email to </a:t>
            </a:r>
            <a:r>
              <a:rPr lang="en-US" sz="1600" u="sng" dirty="0">
                <a:solidFill>
                  <a:schemeClr val="bg1"/>
                </a:solidFill>
                <a:latin typeface="Times New Roman" panose="02020603050405020304" pitchFamily="18" charset="0"/>
                <a:cs typeface="Times New Roman" panose="02020603050405020304" pitchFamily="18" charset="0"/>
                <a:hlinkClick r:id="rId7"/>
              </a:rPr>
              <a:t>VADirectRegistration@va.gov</a:t>
            </a:r>
            <a:r>
              <a:rPr lang="en-US" sz="1600" dirty="0">
                <a:solidFill>
                  <a:schemeClr val="bg1"/>
                </a:solidFill>
                <a:latin typeface="Times New Roman" panose="02020603050405020304" pitchFamily="18" charset="0"/>
                <a:cs typeface="Times New Roman" panose="02020603050405020304" pitchFamily="18" charset="0"/>
              </a:rPr>
              <a:t>. </a:t>
            </a:r>
          </a:p>
          <a:p>
            <a:pPr lvl="2"/>
            <a:r>
              <a:rPr lang="en-US" sz="1600" dirty="0" smtClean="0">
                <a:solidFill>
                  <a:schemeClr val="bg1"/>
                </a:solidFill>
                <a:latin typeface="Times New Roman" panose="02020603050405020304" pitchFamily="18" charset="0"/>
                <a:cs typeface="Times New Roman" panose="02020603050405020304" pitchFamily="18" charset="0"/>
              </a:rPr>
              <a:t>a. In </a:t>
            </a:r>
            <a:r>
              <a:rPr lang="en-US" sz="1600" dirty="0">
                <a:solidFill>
                  <a:schemeClr val="bg1"/>
                </a:solidFill>
                <a:latin typeface="Times New Roman" panose="02020603050405020304" pitchFamily="18" charset="0"/>
                <a:cs typeface="Times New Roman" panose="02020603050405020304" pitchFamily="18" charset="0"/>
              </a:rPr>
              <a:t>response, you will receive an email with your VA Direct email address.</a:t>
            </a:r>
          </a:p>
          <a:p>
            <a:pPr marL="747713" lvl="1" indent="-290513"/>
            <a:r>
              <a:rPr lang="en-US" sz="1600" dirty="0" smtClean="0">
                <a:solidFill>
                  <a:schemeClr val="bg1"/>
                </a:solidFill>
                <a:latin typeface="Times New Roman" panose="02020603050405020304" pitchFamily="18" charset="0"/>
                <a:cs typeface="Times New Roman" panose="02020603050405020304" pitchFamily="18" charset="0"/>
              </a:rPr>
              <a:t>3.) When </a:t>
            </a:r>
            <a:r>
              <a:rPr lang="en-US" sz="1600" dirty="0">
                <a:solidFill>
                  <a:schemeClr val="bg1"/>
                </a:solidFill>
                <a:latin typeface="Times New Roman" panose="02020603050405020304" pitchFamily="18" charset="0"/>
                <a:cs typeface="Times New Roman" panose="02020603050405020304" pitchFamily="18" charset="0"/>
              </a:rPr>
              <a:t>you receive this email, please login to VA Direct Messaging and follow the steps to set up Direct Messaging as described in the next video, “How to Set Up VA Direct,” that is also available </a:t>
            </a:r>
            <a:r>
              <a:rPr lang="en-US" sz="1600" u="sng" dirty="0">
                <a:solidFill>
                  <a:schemeClr val="bg1"/>
                </a:solidFill>
                <a:latin typeface="Times New Roman" panose="02020603050405020304" pitchFamily="18" charset="0"/>
                <a:cs typeface="Times New Roman" panose="02020603050405020304" pitchFamily="18" charset="0"/>
                <a:hlinkClick r:id="rId8"/>
              </a:rPr>
              <a:t>here</a:t>
            </a:r>
            <a:r>
              <a:rPr lang="en-US" sz="1600" dirty="0">
                <a:solidFill>
                  <a:schemeClr val="bg1"/>
                </a:solidFill>
                <a:latin typeface="Times New Roman" panose="02020603050405020304" pitchFamily="18" charset="0"/>
                <a:cs typeface="Times New Roman" panose="02020603050405020304" pitchFamily="18" charset="0"/>
              </a:rPr>
              <a:t>. </a:t>
            </a:r>
          </a:p>
          <a:p>
            <a:pPr marL="747713" lvl="2"/>
            <a:r>
              <a:rPr lang="en-US" sz="1600" i="1" dirty="0">
                <a:solidFill>
                  <a:schemeClr val="bg1"/>
                </a:solidFill>
                <a:latin typeface="Times New Roman" panose="02020603050405020304" pitchFamily="18" charset="0"/>
                <a:cs typeface="Times New Roman" panose="02020603050405020304" pitchFamily="18" charset="0"/>
              </a:rPr>
              <a:t>*Note – The links above must be accessed behind the VA Firewall</a:t>
            </a:r>
            <a:r>
              <a:rPr lang="en-US" sz="1600" dirty="0">
                <a:solidFill>
                  <a:schemeClr val="bg1"/>
                </a:solidFill>
                <a:latin typeface="Times New Roman" panose="02020603050405020304" pitchFamily="18" charset="0"/>
                <a:cs typeface="Times New Roman" panose="02020603050405020304" pitchFamily="18" charset="0"/>
              </a:rPr>
              <a:t>.</a:t>
            </a:r>
          </a:p>
          <a:p>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343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143"/>
            <a:ext cx="9905998" cy="689172"/>
          </a:xfrm>
        </p:spPr>
        <p:txBody>
          <a:bodyPr>
            <a:normAutofit fontScale="90000"/>
          </a:bodyPr>
          <a:lstStyle/>
          <a:p>
            <a:r>
              <a:rPr lang="en-US" sz="3200" dirty="0" smtClean="0">
                <a:solidFill>
                  <a:schemeClr val="bg1"/>
                </a:solidFill>
                <a:latin typeface="Arial" panose="020B0604020202020204" pitchFamily="34" charset="0"/>
                <a:cs typeface="Arial" panose="020B0604020202020204" pitchFamily="34" charset="0"/>
              </a:rPr>
              <a:t>VLER Direct</a:t>
            </a:r>
            <a:r>
              <a:rPr lang="en-US" sz="1100" dirty="0" smtClean="0">
                <a:solidFill>
                  <a:schemeClr val="bg1"/>
                </a:solidFill>
                <a:latin typeface="Arial" panose="020B0604020202020204" pitchFamily="34" charset="0"/>
                <a:cs typeface="Arial" panose="020B0604020202020204" pitchFamily="34" charset="0"/>
              </a:rPr>
              <a:t/>
            </a:r>
            <a:br>
              <a:rPr lang="en-US" sz="1100" dirty="0" smtClean="0">
                <a:solidFill>
                  <a:schemeClr val="bg1"/>
                </a:solidFill>
                <a:latin typeface="Arial" panose="020B0604020202020204" pitchFamily="34" charset="0"/>
                <a:cs typeface="Arial" panose="020B0604020202020204" pitchFamily="34" charset="0"/>
              </a:rPr>
            </a:br>
            <a:r>
              <a:rPr lang="en-US" sz="2000" i="1" dirty="0" smtClean="0">
                <a:solidFill>
                  <a:schemeClr val="bg1"/>
                </a:solidFill>
                <a:latin typeface="Arial" panose="020B0604020202020204" pitchFamily="34" charset="0"/>
                <a:cs typeface="Arial" panose="020B0604020202020204" pitchFamily="34" charset="0"/>
              </a:rPr>
              <a:t>Access Instructions</a:t>
            </a:r>
            <a:endParaRPr lang="en-US" sz="2000" i="1"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540774" y="1091381"/>
            <a:ext cx="10972800" cy="4984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10"/>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8</a:t>
            </a:fld>
            <a:endParaRPr lang="en-US" dirty="0">
              <a:solidFill>
                <a:schemeClr val="bg1"/>
              </a:solidFill>
            </a:endParaRPr>
          </a:p>
        </p:txBody>
      </p:sp>
      <p:pic>
        <p:nvPicPr>
          <p:cNvPr id="8" name="Picture 7"/>
          <p:cNvPicPr/>
          <p:nvPr/>
        </p:nvPicPr>
        <p:blipFill>
          <a:blip r:embed="rId2"/>
          <a:stretch>
            <a:fillRect/>
          </a:stretch>
        </p:blipFill>
        <p:spPr>
          <a:xfrm>
            <a:off x="2777616" y="963077"/>
            <a:ext cx="6313311" cy="3614645"/>
          </a:xfrm>
          <a:prstGeom prst="rect">
            <a:avLst/>
          </a:prstGeom>
          <a:ln w="9525">
            <a:solidFill>
              <a:schemeClr val="bg2"/>
            </a:solidFill>
          </a:ln>
          <a:effectLst>
            <a:outerShdw blurRad="50800" dist="38100" dir="2700000" algn="tl" rotWithShape="0">
              <a:prstClr val="black">
                <a:alpha val="40000"/>
              </a:prstClr>
            </a:outerShdw>
          </a:effectLst>
        </p:spPr>
      </p:pic>
      <p:sp>
        <p:nvSpPr>
          <p:cNvPr id="3" name="TextBox 2"/>
          <p:cNvSpPr txBox="1"/>
          <p:nvPr/>
        </p:nvSpPr>
        <p:spPr>
          <a:xfrm>
            <a:off x="745067" y="4663755"/>
            <a:ext cx="9719733" cy="1815882"/>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The </a:t>
            </a:r>
            <a:r>
              <a:rPr lang="en-US" sz="1600" b="1" dirty="0">
                <a:solidFill>
                  <a:schemeClr val="bg1"/>
                </a:solidFill>
                <a:latin typeface="Times New Roman" panose="02020603050405020304" pitchFamily="18" charset="0"/>
                <a:cs typeface="Times New Roman" panose="02020603050405020304" pitchFamily="18" charset="0"/>
              </a:rPr>
              <a:t>Virtual Lifetime Electronic Record (VLER) </a:t>
            </a:r>
            <a:r>
              <a:rPr lang="en-US" sz="1600" dirty="0">
                <a:solidFill>
                  <a:schemeClr val="bg1"/>
                </a:solidFill>
                <a:latin typeface="Times New Roman" panose="02020603050405020304" pitchFamily="18" charset="0"/>
                <a:cs typeface="Times New Roman" panose="02020603050405020304" pitchFamily="18" charset="0"/>
              </a:rPr>
              <a:t>email application is used to send Direct Messages to IRDS users about Veterans recently identified in the Dashboard. The VLER application is a VA-developed solution that allows messages to be sent securely to internal VA users, and possibly in the future, to non-VA care providers. The use of non-VA care providers is </a:t>
            </a:r>
            <a:r>
              <a:rPr lang="en-US" sz="1600" b="1" dirty="0">
                <a:solidFill>
                  <a:schemeClr val="bg1"/>
                </a:solidFill>
                <a:latin typeface="Times New Roman" panose="02020603050405020304" pitchFamily="18" charset="0"/>
                <a:cs typeface="Times New Roman" panose="02020603050405020304" pitchFamily="18" charset="0"/>
              </a:rPr>
              <a:t>not</a:t>
            </a:r>
            <a:r>
              <a:rPr lang="en-US" sz="1600" dirty="0">
                <a:solidFill>
                  <a:schemeClr val="bg1"/>
                </a:solidFill>
                <a:latin typeface="Times New Roman" panose="02020603050405020304" pitchFamily="18" charset="0"/>
                <a:cs typeface="Times New Roman" panose="02020603050405020304" pitchFamily="18" charset="0"/>
              </a:rPr>
              <a:t> planned for this phase of the project. </a:t>
            </a:r>
            <a:endParaRPr lang="en-US" sz="1600" dirty="0" smtClean="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To access VLER Direct, select the following link – </a:t>
            </a:r>
            <a:r>
              <a:rPr lang="en-US" sz="1600" b="1" dirty="0" smtClean="0">
                <a:solidFill>
                  <a:srgbClr val="FF0000"/>
                </a:solidFill>
                <a:latin typeface="Times New Roman" panose="02020603050405020304" pitchFamily="18" charset="0"/>
                <a:cs typeface="Times New Roman" panose="02020603050405020304" pitchFamily="18" charset="0"/>
              </a:rPr>
              <a:t>[Insert VLER Direct link]</a:t>
            </a:r>
            <a:endParaRPr lang="en-US" sz="1600" b="1" dirty="0">
              <a:solidFill>
                <a:srgbClr val="FF0000"/>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VLER Direct – Slide 1/2</a:t>
            </a:r>
            <a:endParaRPr lang="en-US" sz="1400" dirty="0">
              <a:solidFill>
                <a:schemeClr val="bg1"/>
              </a:solidFill>
              <a:latin typeface="Arial" panose="020B0604020202020204" pitchFamily="34" charset="0"/>
              <a:cs typeface="Arial" panose="020B0604020202020204" pitchFamily="34" charset="0"/>
            </a:endParaRPr>
          </a:p>
        </p:txBody>
      </p:sp>
      <p:sp>
        <p:nvSpPr>
          <p:cNvPr id="9" name="Rounded Rectangle 8">
            <a:hlinkClick r:id="rId3"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4774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1413" y="230143"/>
            <a:ext cx="9905998" cy="689172"/>
          </a:xfrm>
        </p:spPr>
        <p:txBody>
          <a:bodyPr>
            <a:normAutofit fontScale="90000"/>
          </a:bodyPr>
          <a:lstStyle/>
          <a:p>
            <a:r>
              <a:rPr lang="en-US" sz="3200" dirty="0" smtClean="0">
                <a:solidFill>
                  <a:schemeClr val="bg1"/>
                </a:solidFill>
                <a:latin typeface="Arial" panose="020B0604020202020204" pitchFamily="34" charset="0"/>
                <a:cs typeface="Arial" panose="020B0604020202020204" pitchFamily="34" charset="0"/>
              </a:rPr>
              <a:t>VLER Direct</a:t>
            </a:r>
            <a:r>
              <a:rPr lang="en-US" sz="1100" dirty="0" smtClean="0">
                <a:solidFill>
                  <a:schemeClr val="bg1"/>
                </a:solidFill>
                <a:latin typeface="Arial" panose="020B0604020202020204" pitchFamily="34" charset="0"/>
                <a:cs typeface="Arial" panose="020B0604020202020204" pitchFamily="34" charset="0"/>
              </a:rPr>
              <a:t/>
            </a:r>
            <a:br>
              <a:rPr lang="en-US" sz="1100" dirty="0" smtClean="0">
                <a:solidFill>
                  <a:schemeClr val="bg1"/>
                </a:solidFill>
                <a:latin typeface="Arial" panose="020B0604020202020204" pitchFamily="34" charset="0"/>
                <a:cs typeface="Arial" panose="020B0604020202020204" pitchFamily="34" charset="0"/>
              </a:rPr>
            </a:br>
            <a:r>
              <a:rPr lang="en-US" sz="2000" i="1" dirty="0" smtClean="0">
                <a:solidFill>
                  <a:schemeClr val="bg1"/>
                </a:solidFill>
                <a:latin typeface="Arial" panose="020B0604020202020204" pitchFamily="34" charset="0"/>
                <a:cs typeface="Arial" panose="020B0604020202020204" pitchFamily="34" charset="0"/>
              </a:rPr>
              <a:t>Message content</a:t>
            </a:r>
            <a:endParaRPr lang="en-US" sz="2000" i="1"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540774" y="1091381"/>
            <a:ext cx="10972800" cy="4984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10"/>
          <p:cNvSpPr>
            <a:spLocks noGrp="1"/>
          </p:cNvSpPr>
          <p:nvPr>
            <p:ph type="sldNum" sz="quarter" idx="12"/>
          </p:nvPr>
        </p:nvSpPr>
        <p:spPr>
          <a:xfrm>
            <a:off x="10276322" y="5883276"/>
            <a:ext cx="771089" cy="365125"/>
          </a:xfrm>
        </p:spPr>
        <p:txBody>
          <a:bodyPr/>
          <a:lstStyle/>
          <a:p>
            <a:fld id="{183BB520-9F46-4968-99CD-7500C6C641B1}" type="slidenum">
              <a:rPr lang="en-US" smtClean="0">
                <a:solidFill>
                  <a:schemeClr val="bg1"/>
                </a:solidFill>
              </a:rPr>
              <a:t>9</a:t>
            </a:fld>
            <a:endParaRPr lang="en-US" dirty="0">
              <a:solidFill>
                <a:schemeClr val="bg1"/>
              </a:solidFill>
            </a:endParaRPr>
          </a:p>
        </p:txBody>
      </p:sp>
      <p:sp>
        <p:nvSpPr>
          <p:cNvPr id="3" name="TextBox 2"/>
          <p:cNvSpPr txBox="1"/>
          <p:nvPr/>
        </p:nvSpPr>
        <p:spPr>
          <a:xfrm>
            <a:off x="791926" y="4448217"/>
            <a:ext cx="9719733" cy="1538883"/>
          </a:xfrm>
          <a:prstGeom prst="rect">
            <a:avLst/>
          </a:prstGeom>
          <a:noFill/>
        </p:spPr>
        <p:txBody>
          <a:bodyPr wrap="square" rtlCol="0">
            <a:spAutoFit/>
          </a:bodyPr>
          <a:lstStyle/>
          <a:p>
            <a:pPr algn="just"/>
            <a:r>
              <a:rPr lang="en-US" sz="1600" dirty="0">
                <a:solidFill>
                  <a:schemeClr val="bg1"/>
                </a:solidFill>
                <a:latin typeface="Times New Roman" panose="02020603050405020304" pitchFamily="18" charset="0"/>
                <a:cs typeface="Times New Roman" panose="02020603050405020304" pitchFamily="18" charset="0"/>
              </a:rPr>
              <a:t>VLER Direct Messages are sent to notify Perceptive Reach users of the Veterans identified in the Dashboard. Following a new risk score run, users should expect to receive one Direct Message for each of their assigned facilities. Each message includes information for all  Veterans recently identified as high risk at a specific facility. The Direct Message will notify the user how many Veterans need to be reviewed along with additional information about each Veteran. </a:t>
            </a:r>
          </a:p>
          <a:p>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8652387" y="117987"/>
            <a:ext cx="3323303" cy="307777"/>
          </a:xfrm>
          <a:prstGeom prst="rect">
            <a:avLst/>
          </a:prstGeom>
          <a:noFill/>
        </p:spPr>
        <p:txBody>
          <a:bodyPr wrap="square" rtlCol="0">
            <a:spAutoFit/>
          </a:bodyPr>
          <a:lstStyle/>
          <a:p>
            <a:pPr algn="r"/>
            <a:r>
              <a:rPr lang="en-US" sz="1400" dirty="0" smtClean="0">
                <a:solidFill>
                  <a:schemeClr val="bg1"/>
                </a:solidFill>
                <a:latin typeface="Arial" panose="020B0604020202020204" pitchFamily="34" charset="0"/>
                <a:cs typeface="Arial" panose="020B0604020202020204" pitchFamily="34" charset="0"/>
              </a:rPr>
              <a:t>VLER Direct – Slide 2/2</a:t>
            </a:r>
            <a:endParaRPr lang="en-US" sz="1400" dirty="0">
              <a:solidFill>
                <a:schemeClr val="bg1"/>
              </a:solidFill>
              <a:latin typeface="Arial" panose="020B0604020202020204" pitchFamily="34" charset="0"/>
              <a:cs typeface="Arial" panose="020B0604020202020204" pitchFamily="34" charset="0"/>
            </a:endParaRPr>
          </a:p>
        </p:txBody>
      </p:sp>
      <p:pic>
        <p:nvPicPr>
          <p:cNvPr id="13" name="Picture 12"/>
          <p:cNvPicPr/>
          <p:nvPr/>
        </p:nvPicPr>
        <p:blipFill>
          <a:blip r:embed="rId2"/>
          <a:stretch>
            <a:fillRect/>
          </a:stretch>
        </p:blipFill>
        <p:spPr>
          <a:xfrm>
            <a:off x="2519246" y="989620"/>
            <a:ext cx="7015856" cy="3389107"/>
          </a:xfrm>
          <a:prstGeom prst="rect">
            <a:avLst/>
          </a:prstGeom>
          <a:ln w="9525">
            <a:solidFill>
              <a:schemeClr val="bg2"/>
            </a:solidFill>
          </a:ln>
          <a:effectLst>
            <a:outerShdw blurRad="50800" dist="38100" dir="2700000" algn="tl" rotWithShape="0">
              <a:prstClr val="black">
                <a:alpha val="40000"/>
              </a:prstClr>
            </a:outerShdw>
          </a:effectLst>
        </p:spPr>
      </p:pic>
      <p:sp>
        <p:nvSpPr>
          <p:cNvPr id="14" name="TextBox 13"/>
          <p:cNvSpPr txBox="1"/>
          <p:nvPr/>
        </p:nvSpPr>
        <p:spPr>
          <a:xfrm>
            <a:off x="816207" y="5773450"/>
            <a:ext cx="8458200" cy="584775"/>
          </a:xfrm>
          <a:prstGeom prst="rect">
            <a:avLst/>
          </a:prstGeom>
          <a:noFill/>
        </p:spPr>
        <p:txBody>
          <a:bodyPr wrap="square" rtlCol="0">
            <a:spAutoFit/>
          </a:bodyPr>
          <a:lstStyle/>
          <a:p>
            <a:pPr algn="just"/>
            <a:r>
              <a:rPr lang="en-US" sz="1600" dirty="0" smtClean="0">
                <a:solidFill>
                  <a:schemeClr val="bg1"/>
                </a:solidFill>
                <a:latin typeface="Times New Roman" panose="02020603050405020304" pitchFamily="18" charset="0"/>
                <a:cs typeface="Times New Roman" panose="02020603050405020304" pitchFamily="18" charset="0"/>
              </a:rPr>
              <a:t>VLER Direct Messages also include a link to the IRDS Dashboard allowing the user quick access to the Veteran’s information.</a:t>
            </a:r>
          </a:p>
        </p:txBody>
      </p:sp>
      <p:sp>
        <p:nvSpPr>
          <p:cNvPr id="10" name="Rounded Rectangle 9">
            <a:hlinkClick r:id="rId3" action="ppaction://hlinksldjump"/>
          </p:cNvPr>
          <p:cNvSpPr/>
          <p:nvPr/>
        </p:nvSpPr>
        <p:spPr>
          <a:xfrm>
            <a:off x="10604094" y="6314769"/>
            <a:ext cx="1371596" cy="353961"/>
          </a:xfrm>
          <a:prstGeom prst="roundRect">
            <a:avLst/>
          </a:prstGeom>
          <a:solidFill>
            <a:schemeClr val="bg2">
              <a:lumMod val="75000"/>
            </a:schemeClr>
          </a:solidFill>
          <a:ln>
            <a:solidFill>
              <a:schemeClr val="bg2">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solidFill>
                <a:latin typeface="Arial" panose="020B0604020202020204" pitchFamily="34" charset="0"/>
                <a:cs typeface="Arial" panose="020B0604020202020204" pitchFamily="34" charset="0"/>
              </a:rPr>
              <a:t>Return </a:t>
            </a:r>
            <a:r>
              <a:rPr lang="en-US" sz="1200" b="1" dirty="0" smtClean="0">
                <a:solidFill>
                  <a:schemeClr val="tx1"/>
                </a:solidFill>
                <a:latin typeface="Arial" panose="020B0604020202020204" pitchFamily="34" charset="0"/>
                <a:cs typeface="Arial" panose="020B0604020202020204" pitchFamily="34" charset="0"/>
              </a:rPr>
              <a:t>Home</a:t>
            </a:r>
            <a:endParaRPr lang="en-US" sz="1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32257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0E3554"/>
      </a:hlink>
      <a:folHlink>
        <a:srgbClr val="3C96DE"/>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540</TotalTime>
  <Words>2766</Words>
  <Application>Microsoft Office PowerPoint</Application>
  <PresentationFormat>Widescreen</PresentationFormat>
  <Paragraphs>279</Paragraphs>
  <Slides>28</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9" baseType="lpstr">
      <vt:lpstr>MS PGothic</vt:lpstr>
      <vt:lpstr>Arial</vt:lpstr>
      <vt:lpstr>Calibri</vt:lpstr>
      <vt:lpstr>Georgia</vt:lpstr>
      <vt:lpstr>Times New Roman</vt:lpstr>
      <vt:lpstr>Trebuchet MS</vt:lpstr>
      <vt:lpstr>Tw Cen MT</vt:lpstr>
      <vt:lpstr>Wingdings</vt:lpstr>
      <vt:lpstr>Circuit</vt:lpstr>
      <vt:lpstr>Document</vt:lpstr>
      <vt:lpstr>Acrobat Document</vt:lpstr>
      <vt:lpstr>Perceptive Reach / IRDS </vt:lpstr>
      <vt:lpstr>Home</vt:lpstr>
      <vt:lpstr>Perceptive Reach Application Overview</vt:lpstr>
      <vt:lpstr>User Roles Overview</vt:lpstr>
      <vt:lpstr>User Roles Overview</vt:lpstr>
      <vt:lpstr>Perceptive Reach  User Registration Instructions</vt:lpstr>
      <vt:lpstr>VLER Direct Registration Instructions</vt:lpstr>
      <vt:lpstr>VLER Direct Access Instructions</vt:lpstr>
      <vt:lpstr>VLER Direct Message content</vt:lpstr>
      <vt:lpstr>Login / Logout Instructions</vt:lpstr>
      <vt:lpstr>Customizing the Dashboard Adding a Widget</vt:lpstr>
      <vt:lpstr>Customizing the Dashboard Removing a Widget</vt:lpstr>
      <vt:lpstr>Customizing the Dashboard Moving a Widget</vt:lpstr>
      <vt:lpstr>Customizing the Dashboard Resizing a Widget</vt:lpstr>
      <vt:lpstr>Customizing the Dashboard Keyboard Navigations</vt:lpstr>
      <vt:lpstr>Individual View</vt:lpstr>
      <vt:lpstr>Individual View Locating Individual Patient Information</vt:lpstr>
      <vt:lpstr>Intervention Guidance Widget Locating REACH-VET Program Information</vt:lpstr>
      <vt:lpstr>Data Entry Widget Updating Outreach Status Checklist</vt:lpstr>
      <vt:lpstr>Outreach Status Display Viewing Outreach Status in the Patient Roster  by VAMC widget</vt:lpstr>
      <vt:lpstr>Data Entry Widget Saving Notes in the dashboard</vt:lpstr>
      <vt:lpstr>Clinical Decision Support (CDS) Questionnaire Widget Finding Recommended Treatments</vt:lpstr>
      <vt:lpstr>Patient Roster by VAMC Widget Export Function Export Excel Document</vt:lpstr>
      <vt:lpstr>Facility View</vt:lpstr>
      <vt:lpstr>Facility View Locating Facility Information</vt:lpstr>
      <vt:lpstr>Surveillance View</vt:lpstr>
      <vt:lpstr>Surveillance View Locating National Facility &amp; VISN Information</vt:lpstr>
      <vt:lpstr>Attempt Prediction Chart</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Perceptive Reach / IRDS</dc:title>
  <dc:creator>Kaitlin M Reskovac</dc:creator>
  <cp:lastModifiedBy>Matthew D Robinson</cp:lastModifiedBy>
  <cp:revision>119</cp:revision>
  <dcterms:created xsi:type="dcterms:W3CDTF">2016-08-24T04:00:44Z</dcterms:created>
  <dcterms:modified xsi:type="dcterms:W3CDTF">2016-09-13T09:19:36Z</dcterms:modified>
</cp:coreProperties>
</file>