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88" r:id="rId3"/>
    <p:sldId id="29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0" autoAdjust="0"/>
    <p:restoredTop sz="94685" autoAdjust="0"/>
  </p:normalViewPr>
  <p:slideViewPr>
    <p:cSldViewPr>
      <p:cViewPr>
        <p:scale>
          <a:sx n="117" d="100"/>
          <a:sy n="117" d="100"/>
        </p:scale>
        <p:origin x="-1416" y="-80"/>
      </p:cViewPr>
      <p:guideLst>
        <p:guide orient="horz" pos="211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08D78-FE0F-4FBB-BEA0-F9F71A2FA962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9D0D-9373-45C4-ACD3-BD7A9B707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52C3-F124-4F77-A23D-7F66133D272A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89B9-7C5C-40C2-BEEA-96352EF5FA35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DE5D-CE99-49D2-9361-16B07B3DE6AB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BFCA-2405-4475-8C33-EE314AB6B0E6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8867" y="6629400"/>
            <a:ext cx="2133600" cy="21907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CCD9-36E2-44EA-8E26-00FB29A19BE7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389E-3B30-4CD5-89BE-2C92903CB2B6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311E-B5FD-4911-8127-A3674857EDE8}" type="datetime1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8815-0C5F-44C6-AB01-464BDDD4F019}" type="datetime1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270E1-00CA-40CD-8E69-CCE770172FD4}" type="datetime1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E54E-465B-499B-B285-AC77D14DF312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F486-7131-4BA2-9DFC-FDB27CC216AF}" type="datetime1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832E2-70D8-4332-9B29-7643E0F2877C}" type="datetime1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VistA Imaging </a:t>
            </a:r>
            <a:br>
              <a:rPr lang="en-US" dirty="0" smtClean="0"/>
            </a:br>
            <a:r>
              <a:rPr lang="en-US" dirty="0" smtClean="0"/>
              <a:t>Innovation 873</a:t>
            </a:r>
            <a:br>
              <a:rPr lang="en-US" dirty="0" smtClean="0"/>
            </a:br>
            <a:r>
              <a:rPr lang="en-US" dirty="0" smtClean="0"/>
              <a:t>Telepathology</a:t>
            </a:r>
            <a:br>
              <a:rPr lang="en-US" dirty="0" smtClean="0"/>
            </a:br>
            <a:r>
              <a:rPr lang="en-US" sz="3100" dirty="0" smtClean="0"/>
              <a:t>5/15/2015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va_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114800"/>
            <a:ext cx="2089785" cy="2084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396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Bi-weekly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Status </a:t>
            </a:r>
          </a:p>
          <a:p>
            <a:pPr lvl="1"/>
            <a:r>
              <a:rPr lang="en-US" sz="2400" dirty="0" smtClean="0"/>
              <a:t>Aperio</a:t>
            </a:r>
          </a:p>
          <a:p>
            <a:pPr lvl="2"/>
            <a:r>
              <a:rPr lang="en-US" sz="2000" dirty="0" smtClean="0"/>
              <a:t>Working with HL7 integration</a:t>
            </a:r>
            <a:endParaRPr lang="en-US" sz="2000" dirty="0"/>
          </a:p>
          <a:p>
            <a:pPr lvl="3"/>
            <a:r>
              <a:rPr lang="en-US" sz="1600" dirty="0" smtClean="0"/>
              <a:t>Aperio is still working on incoming HL7 processing</a:t>
            </a:r>
            <a:endParaRPr lang="en-US" sz="1600" dirty="0" smtClean="0"/>
          </a:p>
          <a:p>
            <a:pPr lvl="3"/>
            <a:r>
              <a:rPr lang="en-US" sz="1600" dirty="0" smtClean="0"/>
              <a:t>VistA HL7 message processing now stores the slide information in the database</a:t>
            </a:r>
          </a:p>
          <a:p>
            <a:pPr lvl="1"/>
            <a:r>
              <a:rPr lang="en-US" sz="2400" dirty="0"/>
              <a:t>Viewer is started with </a:t>
            </a:r>
            <a:r>
              <a:rPr lang="en-US" sz="2400" dirty="0" smtClean="0"/>
              <a:t>information received from HL7</a:t>
            </a:r>
          </a:p>
          <a:p>
            <a:pPr lvl="1"/>
            <a:r>
              <a:rPr lang="en-US" sz="2400" dirty="0"/>
              <a:t>Improvements of worklist, displaying better </a:t>
            </a:r>
            <a:r>
              <a:rPr lang="en-US" sz="2400" dirty="0" smtClean="0"/>
              <a:t>information</a:t>
            </a:r>
            <a:endParaRPr lang="en-US" sz="2400" dirty="0"/>
          </a:p>
          <a:p>
            <a:r>
              <a:rPr lang="en-US" sz="2800" dirty="0" smtClean="0"/>
              <a:t>Continued </a:t>
            </a:r>
            <a:r>
              <a:rPr lang="en-US" sz="2800" dirty="0" smtClean="0"/>
              <a:t>Security/ATO efforts</a:t>
            </a:r>
          </a:p>
          <a:p>
            <a:r>
              <a:rPr lang="en-US" sz="2800" dirty="0" smtClean="0"/>
              <a:t>Continued testing, documentation and development </a:t>
            </a:r>
            <a:r>
              <a:rPr lang="en-US" sz="2800" dirty="0" smtClean="0"/>
              <a:t>effort</a:t>
            </a:r>
          </a:p>
          <a:p>
            <a:r>
              <a:rPr lang="en-US" sz="2400" dirty="0"/>
              <a:t>Demonstration</a:t>
            </a:r>
          </a:p>
          <a:p>
            <a:pPr lvl="1"/>
            <a:r>
              <a:rPr lang="en-US" sz="2400" dirty="0"/>
              <a:t>Aperio HL7 </a:t>
            </a:r>
            <a:r>
              <a:rPr lang="en-US" sz="2400" dirty="0" smtClean="0"/>
              <a:t>integration</a:t>
            </a:r>
            <a:endParaRPr lang="en-US" sz="1200" dirty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1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Questions for SMEs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D</a:t>
            </a:r>
            <a:r>
              <a:rPr lang="en-US" sz="2400" dirty="0" smtClean="0"/>
              <a:t>o </a:t>
            </a:r>
            <a:r>
              <a:rPr lang="en-US" sz="2400" dirty="0"/>
              <a:t>we need a Hospital Location column in the CPT code listing and break entries apart by Hospital location</a:t>
            </a:r>
            <a:r>
              <a:rPr lang="en-US" sz="2400" dirty="0" smtClean="0"/>
              <a:t>?</a:t>
            </a:r>
          </a:p>
          <a:p>
            <a:pPr marL="857250" lvl="1" indent="-457200"/>
            <a:r>
              <a:rPr lang="en-US" sz="2000" dirty="0" smtClean="0"/>
              <a:t>The </a:t>
            </a:r>
            <a:r>
              <a:rPr lang="en-US" sz="2000" dirty="0" err="1"/>
              <a:t>WorkList</a:t>
            </a:r>
            <a:r>
              <a:rPr lang="en-US" sz="2000" dirty="0"/>
              <a:t> Manager client dialog allows to enter CPT codes by selecting a hospital location (like 3EN,..), but if one enters the same CPT code for different locations, it records it as a lump sum, without indicating the actual hospital locations... 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Is </a:t>
            </a:r>
            <a:r>
              <a:rPr lang="en-US" sz="2400" dirty="0"/>
              <a:t>there a reasonable </a:t>
            </a:r>
            <a:r>
              <a:rPr lang="en-US" sz="2400" dirty="0" smtClean="0"/>
              <a:t>maximum value for </a:t>
            </a:r>
            <a:r>
              <a:rPr lang="en-US" sz="2400" dirty="0"/>
              <a:t>the C</a:t>
            </a:r>
            <a:r>
              <a:rPr lang="en-US" sz="2400" dirty="0" smtClean="0"/>
              <a:t>PT code multiplier</a:t>
            </a:r>
            <a:endParaRPr lang="en-US" sz="2400" dirty="0"/>
          </a:p>
          <a:p>
            <a:pPr lvl="1"/>
            <a:r>
              <a:rPr lang="en-US" sz="2000" dirty="0" smtClean="0"/>
              <a:t>The </a:t>
            </a:r>
            <a:r>
              <a:rPr lang="en-US" sz="2000" dirty="0" err="1"/>
              <a:t>WorkList</a:t>
            </a:r>
            <a:r>
              <a:rPr lang="en-US" sz="2000" dirty="0"/>
              <a:t> Manager client dialog allows the user to enter a </a:t>
            </a:r>
            <a:r>
              <a:rPr lang="en-US" sz="2000" dirty="0" smtClean="0"/>
              <a:t>multiplier in </a:t>
            </a:r>
            <a:r>
              <a:rPr lang="en-US" sz="2000" dirty="0"/>
              <a:t>the form of "&lt;</a:t>
            </a:r>
            <a:r>
              <a:rPr lang="en-US" sz="2000" dirty="0" err="1" smtClean="0"/>
              <a:t>cptcode</a:t>
            </a:r>
            <a:r>
              <a:rPr lang="en-US" sz="2000" dirty="0" smtClean="0"/>
              <a:t>&gt;*m</a:t>
            </a:r>
            <a:r>
              <a:rPr lang="en-US" sz="2000" dirty="0"/>
              <a:t>", where m can be </a:t>
            </a:r>
            <a:r>
              <a:rPr lang="en-US" sz="2000" dirty="0" smtClean="0"/>
              <a:t>any number</a:t>
            </a: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Do we need to allow the edit or delete of a Note?</a:t>
            </a:r>
          </a:p>
          <a:p>
            <a:pPr marL="0" indent="0">
              <a:buNone/>
            </a:pPr>
            <a:endParaRPr lang="en-US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7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194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VistA Imaging  Innovation 873 Telepathology 5/15/2015</vt:lpstr>
      <vt:lpstr>Bi-weekly Update</vt:lpstr>
      <vt:lpstr>Questions for SMEs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Telepathology Innovation 873</dc:title>
  <dc:creator>Stuart Frank</dc:creator>
  <cp:lastModifiedBy>dezso csipo</cp:lastModifiedBy>
  <cp:revision>134</cp:revision>
  <dcterms:created xsi:type="dcterms:W3CDTF">2006-08-16T00:00:00Z</dcterms:created>
  <dcterms:modified xsi:type="dcterms:W3CDTF">2015-05-29T04:06:07Z</dcterms:modified>
</cp:coreProperties>
</file>