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56" r:id="rId2"/>
    <p:sldId id="288" r:id="rId3"/>
    <p:sldId id="29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0" autoAdjust="0"/>
    <p:restoredTop sz="94685" autoAdjust="0"/>
  </p:normalViewPr>
  <p:slideViewPr>
    <p:cSldViewPr>
      <p:cViewPr varScale="1">
        <p:scale>
          <a:sx n="98" d="100"/>
          <a:sy n="98" d="100"/>
        </p:scale>
        <p:origin x="-1616" y="-104"/>
      </p:cViewPr>
      <p:guideLst>
        <p:guide orient="horz" pos="2112"/>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208D78-FE0F-4FBB-BEA0-F9F71A2FA962}"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79D0D-9373-45C4-ACD3-BD7A9B70715E}" type="slidenum">
              <a:rPr lang="en-US" smtClean="0"/>
              <a:t>‹#›</a:t>
            </a:fld>
            <a:endParaRPr lang="en-US"/>
          </a:p>
        </p:txBody>
      </p:sp>
    </p:spTree>
    <p:extLst>
      <p:ext uri="{BB962C8B-B14F-4D97-AF65-F5344CB8AC3E}">
        <p14:creationId xmlns:p14="http://schemas.microsoft.com/office/powerpoint/2010/main" val="19750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752C3-F124-4F77-A23D-7F66133D272A}" type="datetime1">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589B9-7C5C-40C2-BEEA-96352EF5FA35}" type="datetime1">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0DE5D-CE99-49D2-9361-16B07B3DE6AB}" type="datetime1">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1BFCA-2405-4475-8C33-EE314AB6B0E6}" type="datetime1">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8867" y="6629400"/>
            <a:ext cx="2133600" cy="219075"/>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1CCD9-36E2-44EA-8E26-00FB29A19BE7}" type="datetime1">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C7389E-3B30-4CD5-89BE-2C92903CB2B6}" type="datetime1">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B8311E-B5FD-4911-8127-A3674857EDE8}" type="datetime1">
              <a:rPr lang="en-US" smtClean="0"/>
              <a:t>4/9/15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6E8815-0C5F-44C6-AB01-464BDDD4F019}" type="datetime1">
              <a:rPr lang="en-US" smtClean="0"/>
              <a:t>4/9/15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270E1-00CA-40CD-8E69-CCE770172FD4}" type="datetime1">
              <a:rPr lang="en-US" smtClean="0"/>
              <a:t>4/9/15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5E54E-465B-499B-B285-AC77D14DF312}" type="datetime1">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CF486-7131-4BA2-9DFC-FDB27CC216AF}" type="datetime1">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832E2-70D8-4332-9B29-7643E0F2877C}" type="datetime1">
              <a:rPr lang="en-US" smtClean="0"/>
              <a:t>4/9/15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normAutofit fontScale="90000"/>
          </a:bodyPr>
          <a:lstStyle/>
          <a:p>
            <a:r>
              <a:rPr lang="en-US" dirty="0" smtClean="0"/>
              <a:t>VistA Imaging </a:t>
            </a:r>
            <a:br>
              <a:rPr lang="en-US" dirty="0" smtClean="0"/>
            </a:br>
            <a:r>
              <a:rPr lang="en-US" dirty="0" smtClean="0"/>
              <a:t>Innovation 873</a:t>
            </a:r>
            <a:br>
              <a:rPr lang="en-US" dirty="0" smtClean="0"/>
            </a:br>
            <a:r>
              <a:rPr lang="en-US" dirty="0" err="1" smtClean="0"/>
              <a:t>Telepathology</a:t>
            </a:r>
            <a:r>
              <a:rPr lang="en-US" dirty="0" smtClean="0"/>
              <a:t/>
            </a:r>
            <a:br>
              <a:rPr lang="en-US" dirty="0" smtClean="0"/>
            </a:br>
            <a:r>
              <a:rPr lang="en-US" sz="3100" dirty="0" smtClean="0"/>
              <a:t>4/10/</a:t>
            </a:r>
            <a:r>
              <a:rPr lang="en-US" sz="3100" dirty="0" smtClean="0"/>
              <a:t>2015</a:t>
            </a:r>
            <a:endParaRPr lang="en-US" sz="3100" dirty="0"/>
          </a:p>
        </p:txBody>
      </p:sp>
      <p:sp>
        <p:nvSpPr>
          <p:cNvPr id="3" name="Subtitle 2"/>
          <p:cNvSpPr>
            <a:spLocks noGrp="1"/>
          </p:cNvSpPr>
          <p:nvPr>
            <p:ph type="subTitle" idx="1"/>
          </p:nvPr>
        </p:nvSpPr>
        <p:spPr>
          <a:xfrm>
            <a:off x="1371600" y="4495800"/>
            <a:ext cx="6400800" cy="1143000"/>
          </a:xfrm>
        </p:spPr>
        <p:txBody>
          <a:bodyPr>
            <a:normAutofit/>
          </a:bodyPr>
          <a:lstStyle/>
          <a:p>
            <a:endParaRPr lang="en-US" dirty="0" smtClean="0"/>
          </a:p>
          <a:p>
            <a:endParaRPr lang="en-US" dirty="0" smtClean="0"/>
          </a:p>
        </p:txBody>
      </p:sp>
      <p:pic>
        <p:nvPicPr>
          <p:cNvPr id="4" name="Picture 3" descr="va_logo"/>
          <p:cNvPicPr/>
          <p:nvPr/>
        </p:nvPicPr>
        <p:blipFill>
          <a:blip r:embed="rId2" cstate="print"/>
          <a:srcRect/>
          <a:stretch>
            <a:fillRect/>
          </a:stretch>
        </p:blipFill>
        <p:spPr bwMode="auto">
          <a:xfrm>
            <a:off x="3505200" y="4114800"/>
            <a:ext cx="2089785" cy="2084070"/>
          </a:xfrm>
          <a:prstGeom prst="rect">
            <a:avLst/>
          </a:prstGeom>
          <a:noFill/>
          <a:ln w="9525">
            <a:noFill/>
            <a:miter lim="800000"/>
            <a:headEnd/>
            <a:tailEnd/>
          </a:ln>
        </p:spPr>
      </p:pic>
    </p:spTree>
    <p:extLst>
      <p:ext uri="{BB962C8B-B14F-4D97-AF65-F5344CB8AC3E}">
        <p14:creationId xmlns:p14="http://schemas.microsoft.com/office/powerpoint/2010/main" val="26873967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Bi-weekly Update</a:t>
            </a:r>
            <a:endParaRPr lang="en-US" dirty="0"/>
          </a:p>
        </p:txBody>
      </p:sp>
      <p:sp>
        <p:nvSpPr>
          <p:cNvPr id="3" name="Content Placeholder 2"/>
          <p:cNvSpPr>
            <a:spLocks noGrp="1"/>
          </p:cNvSpPr>
          <p:nvPr>
            <p:ph idx="1"/>
          </p:nvPr>
        </p:nvSpPr>
        <p:spPr>
          <a:xfrm>
            <a:off x="457200" y="1295400"/>
            <a:ext cx="8458200" cy="4953000"/>
          </a:xfrm>
        </p:spPr>
        <p:txBody>
          <a:bodyPr>
            <a:noAutofit/>
          </a:bodyPr>
          <a:lstStyle/>
          <a:p>
            <a:r>
              <a:rPr lang="en-US" sz="2400" dirty="0" smtClean="0"/>
              <a:t>Status </a:t>
            </a:r>
          </a:p>
          <a:p>
            <a:pPr lvl="1"/>
            <a:r>
              <a:rPr lang="en-US" sz="2400" dirty="0" smtClean="0"/>
              <a:t>We had a discussion with </a:t>
            </a:r>
            <a:r>
              <a:rPr lang="en-US" sz="2400" dirty="0" err="1" smtClean="0"/>
              <a:t>Aperio</a:t>
            </a:r>
            <a:r>
              <a:rPr lang="en-US" sz="2400" dirty="0" smtClean="0"/>
              <a:t>-details of the integrations were discussed</a:t>
            </a:r>
          </a:p>
          <a:p>
            <a:pPr lvl="2"/>
            <a:r>
              <a:rPr lang="en-US" sz="2000" dirty="0" err="1" smtClean="0"/>
              <a:t>Aperio</a:t>
            </a:r>
            <a:r>
              <a:rPr lang="en-US" sz="2000" dirty="0" smtClean="0"/>
              <a:t> will install </a:t>
            </a:r>
            <a:r>
              <a:rPr lang="en-US" sz="2000" dirty="0" err="1" smtClean="0"/>
              <a:t>eSlide</a:t>
            </a:r>
            <a:r>
              <a:rPr lang="en-US" sz="2000" dirty="0" smtClean="0"/>
              <a:t> manager in the sandbox environment</a:t>
            </a:r>
          </a:p>
          <a:p>
            <a:pPr lvl="2"/>
            <a:r>
              <a:rPr lang="en-US" sz="2000" dirty="0" smtClean="0"/>
              <a:t>We will receive integration specifications</a:t>
            </a:r>
          </a:p>
          <a:p>
            <a:pPr lvl="2"/>
            <a:r>
              <a:rPr lang="en-US" sz="2000" dirty="0" err="1" smtClean="0"/>
              <a:t>Aperio</a:t>
            </a:r>
            <a:r>
              <a:rPr lang="en-US" sz="2000" dirty="0" smtClean="0"/>
              <a:t> is genuinely interested supporting the project</a:t>
            </a:r>
            <a:endParaRPr lang="en-US" sz="2000" dirty="0"/>
          </a:p>
          <a:p>
            <a:pPr lvl="1"/>
            <a:r>
              <a:rPr lang="en-US" sz="2400" dirty="0" smtClean="0"/>
              <a:t>Continued Security</a:t>
            </a:r>
            <a:r>
              <a:rPr lang="en-US" sz="2400" dirty="0" smtClean="0"/>
              <a:t>/ATO efforts</a:t>
            </a:r>
          </a:p>
          <a:p>
            <a:pPr lvl="1"/>
            <a:r>
              <a:rPr lang="en-US" sz="2400" dirty="0" smtClean="0"/>
              <a:t>Continued code development to complete requirements</a:t>
            </a:r>
            <a:endParaRPr lang="en-US" sz="1200" dirty="0" smtClean="0"/>
          </a:p>
          <a:p>
            <a:r>
              <a:rPr lang="en-US" sz="2400" dirty="0" smtClean="0"/>
              <a:t>Demonstration</a:t>
            </a:r>
          </a:p>
          <a:p>
            <a:pPr lvl="1"/>
            <a:r>
              <a:rPr lang="en-US" sz="2400" dirty="0" smtClean="0"/>
              <a:t>Reporting </a:t>
            </a:r>
            <a:r>
              <a:rPr lang="en-US" sz="2400" dirty="0" smtClean="0"/>
              <a:t>workflow</a:t>
            </a:r>
            <a:endParaRPr lang="en-US" sz="1200" dirty="0" smtClean="0"/>
          </a:p>
          <a:p>
            <a:r>
              <a:rPr lang="en-US" sz="2400" dirty="0" smtClean="0"/>
              <a:t>Questions</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519106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Questions for SMEs</a:t>
            </a:r>
            <a:endParaRPr lang="en-US" dirty="0"/>
          </a:p>
        </p:txBody>
      </p:sp>
      <p:sp>
        <p:nvSpPr>
          <p:cNvPr id="3" name="Content Placeholder 2"/>
          <p:cNvSpPr>
            <a:spLocks noGrp="1"/>
          </p:cNvSpPr>
          <p:nvPr>
            <p:ph idx="1"/>
          </p:nvPr>
        </p:nvSpPr>
        <p:spPr>
          <a:xfrm>
            <a:off x="457200" y="1066800"/>
            <a:ext cx="8229600" cy="5257800"/>
          </a:xfrm>
        </p:spPr>
        <p:txBody>
          <a:bodyPr>
            <a:noAutofit/>
          </a:bodyPr>
          <a:lstStyle/>
          <a:p>
            <a:pPr marL="512763" indent="-512763">
              <a:buFont typeface="+mj-lt"/>
              <a:buAutoNum type="arabicPeriod"/>
            </a:pPr>
            <a:r>
              <a:rPr lang="en-US" sz="2100" dirty="0" smtClean="0"/>
              <a:t>Assumptions</a:t>
            </a:r>
          </a:p>
          <a:p>
            <a:pPr marL="912813" lvl="1" indent="-512763">
              <a:buFont typeface="+mj-lt"/>
              <a:buAutoNum type="alphaLcParenR"/>
            </a:pPr>
            <a:r>
              <a:rPr lang="en-US" sz="1700" dirty="0" smtClean="0"/>
              <a:t>The Lab record is kept at the referral site</a:t>
            </a:r>
          </a:p>
          <a:p>
            <a:pPr marL="912813" lvl="1" indent="-512763">
              <a:buFont typeface="+mj-lt"/>
              <a:buAutoNum type="alphaLcParenR"/>
            </a:pPr>
            <a:r>
              <a:rPr lang="en-US" sz="1700" dirty="0" smtClean="0"/>
              <a:t>We will create entries at  consulting site to satisfy all workload needs.  (Still TBD, what they are)</a:t>
            </a:r>
          </a:p>
          <a:p>
            <a:pPr marL="912813" lvl="1" indent="-512763">
              <a:buFont typeface="+mj-lt"/>
              <a:buAutoNum type="alphaLcParenR"/>
            </a:pPr>
            <a:r>
              <a:rPr lang="en-US" sz="1700" dirty="0" smtClean="0"/>
              <a:t>The supplementary report is under the full control of the consultant.</a:t>
            </a:r>
          </a:p>
          <a:p>
            <a:pPr marL="512763" indent="-512763">
              <a:buFont typeface="+mj-lt"/>
              <a:buAutoNum type="arabicPeriod"/>
            </a:pPr>
            <a:r>
              <a:rPr lang="en-US" sz="2100" dirty="0" smtClean="0"/>
              <a:t>Should we allow the main report to be released to other providers before the supplementary report is released or before the consultation is completed? (current workflow only allows main report to be released if supplementary report is released and consultation is completed)</a:t>
            </a:r>
          </a:p>
          <a:p>
            <a:pPr marL="512763" indent="-512763">
              <a:buFont typeface="+mj-lt"/>
              <a:buAutoNum type="arabicPeriod"/>
            </a:pPr>
            <a:r>
              <a:rPr lang="en-US" sz="2100" dirty="0" smtClean="0"/>
              <a:t>If the answer to No. 2 is Yes, what mechanisms are needed to alert the providers that the report was updated.  How is this managed in Roll and Scroll today?</a:t>
            </a:r>
          </a:p>
          <a:p>
            <a:pPr marL="512763" indent="-512763">
              <a:buFont typeface="+mj-lt"/>
              <a:buAutoNum type="arabicPeriod"/>
            </a:pPr>
            <a:r>
              <a:rPr lang="en-US" sz="2100" dirty="0" smtClean="0"/>
              <a:t>If the consulting site needs to have the report text on record, would it be sufficient to have a Progress Note attached to the patient record at the consulting site?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563873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215</Words>
  <Application>Microsoft Macintosh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VistA Imaging  Innovation 873 Telepathology 4/10/2015</vt:lpstr>
      <vt:lpstr>Bi-weekly Update</vt:lpstr>
      <vt:lpstr>Questions for SMEs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Telepathology Innovation 873</dc:title>
  <dc:creator>Stuart Frank</dc:creator>
  <cp:lastModifiedBy>dezso csipo</cp:lastModifiedBy>
  <cp:revision>125</cp:revision>
  <dcterms:created xsi:type="dcterms:W3CDTF">2006-08-16T00:00:00Z</dcterms:created>
  <dcterms:modified xsi:type="dcterms:W3CDTF">2015-04-10T02:29:17Z</dcterms:modified>
</cp:coreProperties>
</file>