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79" r:id="rId4"/>
    <p:sldId id="287" r:id="rId5"/>
    <p:sldId id="295" r:id="rId6"/>
    <p:sldId id="258" r:id="rId7"/>
    <p:sldId id="260" r:id="rId8"/>
    <p:sldId id="293" r:id="rId9"/>
    <p:sldId id="289" r:id="rId10"/>
    <p:sldId id="290" r:id="rId11"/>
    <p:sldId id="292" r:id="rId12"/>
    <p:sldId id="294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2" autoAdjust="0"/>
    <p:restoredTop sz="94685" autoAdjust="0"/>
  </p:normalViewPr>
  <p:slideViewPr>
    <p:cSldViewPr>
      <p:cViewPr varScale="1">
        <p:scale>
          <a:sx n="95" d="100"/>
          <a:sy n="95" d="100"/>
        </p:scale>
        <p:origin x="726" y="78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8D78-FE0F-4FBB-BEA0-F9F71A2FA962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9D0D-9373-45C4-ACD3-BD7A9B707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79D0D-9373-45C4-ACD3-BD7A9B7071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52C3-F124-4F77-A23D-7F66133D272A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89B9-7C5C-40C2-BEEA-96352EF5FA35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DE5D-CE99-49D2-9361-16B07B3DE6AB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FCA-2405-4475-8C33-EE314AB6B0E6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8867" y="6629400"/>
            <a:ext cx="2133600" cy="2190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CD9-36E2-44EA-8E26-00FB29A19BE7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389E-3B30-4CD5-89BE-2C92903CB2B6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11E-B5FD-4911-8127-A3674857EDE8}" type="datetime1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815-0C5F-44C6-AB01-464BDDD4F019}" type="datetime1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70E1-00CA-40CD-8E69-CCE770172FD4}" type="datetime1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54E-465B-499B-B285-AC77D14DF312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F486-7131-4BA2-9DFC-FDB27CC216AF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32E2-70D8-4332-9B29-7643E0F2877C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VistA Imaging </a:t>
            </a:r>
            <a:br>
              <a:rPr lang="en-US" dirty="0" smtClean="0"/>
            </a:br>
            <a:r>
              <a:rPr lang="en-US" dirty="0" smtClean="0"/>
              <a:t>Innovation 873</a:t>
            </a:r>
            <a:br>
              <a:rPr lang="en-US" dirty="0" smtClean="0"/>
            </a:br>
            <a:r>
              <a:rPr lang="en-US" dirty="0" err="1" smtClean="0"/>
              <a:t>Telepathology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va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114800"/>
            <a:ext cx="2089785" cy="208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3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SNOMED and CPT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/>
          <a:stretch/>
        </p:blipFill>
        <p:spPr bwMode="auto">
          <a:xfrm>
            <a:off x="457200" y="1676400"/>
            <a:ext cx="7961379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7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Template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/>
        </p:blipFill>
        <p:spPr bwMode="auto">
          <a:xfrm>
            <a:off x="381000" y="1676400"/>
            <a:ext cx="848638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6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SMEs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sufficient to have the report at the referral site only?</a:t>
            </a:r>
          </a:p>
          <a:p>
            <a:r>
              <a:rPr lang="en-US" dirty="0" smtClean="0"/>
              <a:t>Is it sufficient to focus on the referral-consult workflow?</a:t>
            </a:r>
          </a:p>
          <a:p>
            <a:r>
              <a:rPr lang="en-US" dirty="0" smtClean="0"/>
              <a:t>Are all sites getting commercial </a:t>
            </a:r>
            <a:r>
              <a:rPr lang="en-US" dirty="0" err="1" smtClean="0"/>
              <a:t>Telepathology</a:t>
            </a:r>
            <a:r>
              <a:rPr lang="en-US" dirty="0" smtClean="0"/>
              <a:t> systems, or just scanners?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229600" cy="2057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Workflow discussion</a:t>
            </a:r>
            <a:endParaRPr lang="en-US" dirty="0"/>
          </a:p>
          <a:p>
            <a:r>
              <a:rPr lang="en-US" dirty="0" smtClean="0"/>
              <a:t>Review current and additional capabilities of the solution </a:t>
            </a:r>
          </a:p>
          <a:p>
            <a:r>
              <a:rPr lang="en-US" dirty="0" smtClean="0"/>
              <a:t>Current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754563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Case Accessioned</a:t>
            </a:r>
          </a:p>
          <a:p>
            <a:pPr lvl="1"/>
            <a:r>
              <a:rPr lang="en-US" dirty="0" smtClean="0"/>
              <a:t>Case added to the VistA </a:t>
            </a:r>
            <a:r>
              <a:rPr lang="en-US" dirty="0" err="1" smtClean="0"/>
              <a:t>Telepathology</a:t>
            </a:r>
            <a:r>
              <a:rPr lang="en-US" dirty="0" smtClean="0"/>
              <a:t> Worklist</a:t>
            </a:r>
          </a:p>
          <a:p>
            <a:pPr lvl="1"/>
            <a:r>
              <a:rPr lang="en-US" dirty="0" smtClean="0"/>
              <a:t>HL7 ORL Message to vendor</a:t>
            </a:r>
          </a:p>
          <a:p>
            <a:pPr lvl="1"/>
            <a:r>
              <a:rPr lang="en-US" dirty="0" smtClean="0"/>
              <a:t>Case added to the VistA DICOM Modality Worklist (MWL)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 Entry/Editing</a:t>
            </a:r>
          </a:p>
          <a:p>
            <a:pPr marL="914400" lvl="1" indent="-514350"/>
            <a:r>
              <a:rPr lang="en-US" dirty="0" smtClean="0"/>
              <a:t>Case updated on the VistA DICOM Modality Worklist and or ORL to vendor syste</a:t>
            </a:r>
            <a:r>
              <a:rPr lang="en-US" dirty="0"/>
              <a:t>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“Snapshot” DICOM images are acquired (optional)</a:t>
            </a:r>
          </a:p>
          <a:p>
            <a:pPr marL="914400" lvl="1" indent="-514350"/>
            <a:r>
              <a:rPr lang="en-US" dirty="0" smtClean="0"/>
              <a:t>Sent to VistA – to be associated with the case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 Reporting</a:t>
            </a:r>
          </a:p>
          <a:p>
            <a:pPr marL="914400" lvl="1" indent="-514350"/>
            <a:r>
              <a:rPr lang="en-US" dirty="0" smtClean="0"/>
              <a:t>Report is entered in VistA LAB Roll and Scroll</a:t>
            </a:r>
          </a:p>
          <a:p>
            <a:pPr marL="914400" lvl="1" indent="-514350"/>
            <a:r>
              <a:rPr lang="en-US" dirty="0" smtClean="0"/>
              <a:t>Entering date completed removes case from DICOM MWL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Electronic Signature entered</a:t>
            </a:r>
          </a:p>
          <a:p>
            <a:pPr marL="914400" lvl="1" indent="-514350"/>
            <a:r>
              <a:rPr lang="en-US" dirty="0" smtClean="0"/>
              <a:t>Images associated with the case</a:t>
            </a:r>
          </a:p>
          <a:p>
            <a:pPr marL="914400" lvl="1" indent="-514350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AP Workflow (</a:t>
            </a:r>
            <a:r>
              <a:rPr lang="en-US" dirty="0"/>
              <a:t>R</a:t>
            </a:r>
            <a:r>
              <a:rPr lang="en-US" dirty="0" smtClean="0"/>
              <a:t>eferral site)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Acquisition/Referral site has whole slide scanner</a:t>
            </a:r>
          </a:p>
          <a:p>
            <a:r>
              <a:rPr lang="en-US" sz="2400" dirty="0" smtClean="0"/>
              <a:t>Referral site needs consulting pathologist resources</a:t>
            </a:r>
          </a:p>
          <a:p>
            <a:r>
              <a:rPr lang="en-US" sz="2400" dirty="0" smtClean="0"/>
              <a:t>Referral site accessions specimen(s) in VistA LAB</a:t>
            </a:r>
          </a:p>
          <a:p>
            <a:r>
              <a:rPr lang="en-US" sz="2400" dirty="0" smtClean="0"/>
              <a:t>VistA sends HL7 ORL message to Vendor system, and to modality worklist</a:t>
            </a:r>
          </a:p>
          <a:p>
            <a:r>
              <a:rPr lang="en-US" sz="2400" dirty="0" smtClean="0"/>
              <a:t>Vendor system creates an internal  work-item associated with the accession based off the order message</a:t>
            </a:r>
          </a:p>
          <a:p>
            <a:r>
              <a:rPr lang="en-US" sz="2400" dirty="0" err="1" smtClean="0"/>
              <a:t>Telepathology</a:t>
            </a:r>
            <a:r>
              <a:rPr lang="en-US" sz="2400" dirty="0" smtClean="0"/>
              <a:t> Unread Worklist item is created in VistA </a:t>
            </a:r>
          </a:p>
          <a:p>
            <a:r>
              <a:rPr lang="en-US" sz="2400" dirty="0" smtClean="0"/>
              <a:t>Referral site performs the WSI acquisition for the newly created work-item in the vendor system</a:t>
            </a:r>
          </a:p>
          <a:p>
            <a:r>
              <a:rPr lang="en-US" sz="2400" dirty="0" smtClean="0"/>
              <a:t>Referral site request consultation through the  </a:t>
            </a:r>
            <a:r>
              <a:rPr lang="en-US" sz="2400" dirty="0" err="1" smtClean="0"/>
              <a:t>Telepathology</a:t>
            </a:r>
            <a:r>
              <a:rPr lang="en-US" sz="2400" dirty="0" smtClean="0"/>
              <a:t> Worklist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Proposed AP Workflow </a:t>
            </a:r>
            <a:r>
              <a:rPr lang="en-US" sz="3600" dirty="0" smtClean="0"/>
              <a:t>(Consulting site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consulting pathologist opens </a:t>
            </a:r>
            <a:r>
              <a:rPr lang="en-US" dirty="0" smtClean="0"/>
              <a:t>an unread item from the </a:t>
            </a:r>
            <a:r>
              <a:rPr lang="en-US" dirty="0" err="1" smtClean="0"/>
              <a:t>Telepathology</a:t>
            </a:r>
            <a:r>
              <a:rPr lang="en-US" dirty="0" smtClean="0"/>
              <a:t> Worklist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pening </a:t>
            </a:r>
            <a:r>
              <a:rPr lang="en-US" dirty="0"/>
              <a:t>the work-item launches the WSI viewer  to </a:t>
            </a:r>
            <a:r>
              <a:rPr lang="en-US" dirty="0" smtClean="0"/>
              <a:t>display the </a:t>
            </a:r>
            <a:r>
              <a:rPr lang="en-US" dirty="0"/>
              <a:t>images </a:t>
            </a:r>
            <a:r>
              <a:rPr lang="en-US" dirty="0" smtClean="0"/>
              <a:t>stored in the vendor system for </a:t>
            </a:r>
            <a:r>
              <a:rPr lang="en-US" dirty="0"/>
              <a:t>the accession</a:t>
            </a:r>
          </a:p>
          <a:p>
            <a:r>
              <a:rPr lang="en-US" dirty="0"/>
              <a:t>The consulting </a:t>
            </a:r>
            <a:r>
              <a:rPr lang="en-US" dirty="0" smtClean="0"/>
              <a:t>pathologist </a:t>
            </a:r>
            <a:r>
              <a:rPr lang="en-US" dirty="0"/>
              <a:t>may create snapshots and send them to VistA Imaging from vendor system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consulting pathologist can access the Preliminary Lab report in VistA at the referring </a:t>
            </a:r>
            <a:r>
              <a:rPr lang="en-US" dirty="0" smtClean="0"/>
              <a:t>site using </a:t>
            </a:r>
            <a:r>
              <a:rPr lang="en-US" dirty="0" err="1" smtClean="0"/>
              <a:t>Telepathology</a:t>
            </a:r>
            <a:r>
              <a:rPr lang="en-US" dirty="0" smtClean="0"/>
              <a:t> Worklist </a:t>
            </a:r>
            <a:r>
              <a:rPr lang="en-US" dirty="0" err="1" smtClean="0"/>
              <a:t>aplication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consulting pathologist </a:t>
            </a:r>
            <a:r>
              <a:rPr lang="en-US" dirty="0" smtClean="0"/>
              <a:t>creates a supplementary report </a:t>
            </a:r>
            <a:r>
              <a:rPr lang="en-US" dirty="0"/>
              <a:t>in VistA at the referring site. </a:t>
            </a:r>
            <a:r>
              <a:rPr lang="en-US" dirty="0" smtClean="0"/>
              <a:t>(there is a need </a:t>
            </a:r>
            <a:r>
              <a:rPr lang="en-US" dirty="0"/>
              <a:t>to create encounter to record workload at the consulting site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referral site pathologist finalizes the report and coding (work-item moves to </a:t>
            </a:r>
            <a:r>
              <a:rPr lang="en-US" dirty="0"/>
              <a:t>R</a:t>
            </a:r>
            <a:r>
              <a:rPr lang="en-US" dirty="0" smtClean="0"/>
              <a:t>ead List, work-item is removed from Modality Worklist)</a:t>
            </a:r>
            <a:endParaRPr lang="en-US" dirty="0"/>
          </a:p>
          <a:p>
            <a:r>
              <a:rPr lang="en-US" dirty="0"/>
              <a:t>Referring site </a:t>
            </a:r>
            <a:r>
              <a:rPr lang="en-US" dirty="0" smtClean="0"/>
              <a:t>VistA </a:t>
            </a:r>
            <a:r>
              <a:rPr lang="en-US" dirty="0"/>
              <a:t>sends the final report to the vendor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5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2000" cy="3200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Telepathology</a:t>
            </a:r>
            <a:r>
              <a:rPr lang="en-US" dirty="0" smtClean="0"/>
              <a:t> Worklist</a:t>
            </a:r>
          </a:p>
          <a:p>
            <a:pPr lvl="1"/>
            <a:r>
              <a:rPr lang="en-US" dirty="0" smtClean="0"/>
              <a:t>HL7 messages sent to vendor system</a:t>
            </a:r>
          </a:p>
          <a:p>
            <a:pPr lvl="1"/>
            <a:r>
              <a:rPr lang="en-US" dirty="0" smtClean="0"/>
              <a:t>Acquisition of DICOM “snapshot” images into VistA Imaging</a:t>
            </a:r>
          </a:p>
          <a:p>
            <a:r>
              <a:rPr lang="en-US" dirty="0" smtClean="0"/>
              <a:t>Under development</a:t>
            </a:r>
          </a:p>
          <a:p>
            <a:pPr lvl="1"/>
            <a:r>
              <a:rPr lang="en-US" dirty="0" smtClean="0"/>
              <a:t>Enhanced </a:t>
            </a:r>
            <a:r>
              <a:rPr lang="en-US" dirty="0" err="1" smtClean="0"/>
              <a:t>Telepathology</a:t>
            </a:r>
            <a:r>
              <a:rPr lang="en-US" dirty="0" smtClean="0"/>
              <a:t> Worklist</a:t>
            </a:r>
          </a:p>
          <a:p>
            <a:pPr lvl="1"/>
            <a:r>
              <a:rPr lang="en-US" dirty="0" err="1" smtClean="0"/>
              <a:t>Telepathology</a:t>
            </a:r>
            <a:r>
              <a:rPr lang="en-US" dirty="0" smtClean="0"/>
              <a:t> Worklist Configurator</a:t>
            </a:r>
          </a:p>
          <a:p>
            <a:pPr lvl="1"/>
            <a:r>
              <a:rPr lang="en-US" dirty="0" smtClean="0"/>
              <a:t>Report Editor, Writer and Coder</a:t>
            </a:r>
          </a:p>
          <a:p>
            <a:pPr lvl="1"/>
            <a:r>
              <a:rPr lang="en-US" dirty="0" smtClean="0"/>
              <a:t>Request consultation</a:t>
            </a:r>
          </a:p>
          <a:p>
            <a:pPr lvl="1"/>
            <a:r>
              <a:rPr lang="en-US" dirty="0" smtClean="0"/>
              <a:t>Whole Slide Image (WSI) viewing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545"/>
            <a:ext cx="8229600" cy="1143000"/>
          </a:xfrm>
        </p:spPr>
        <p:txBody>
          <a:bodyPr/>
          <a:lstStyle/>
          <a:p>
            <a:r>
              <a:rPr lang="en-US" dirty="0" smtClean="0"/>
              <a:t>Telepathology Worklist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44712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Editor/Writer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179"/>
          <a:stretch/>
        </p:blipFill>
        <p:spPr bwMode="auto">
          <a:xfrm>
            <a:off x="990600" y="1600200"/>
            <a:ext cx="71628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92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Editor/Writer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/>
          <a:stretch/>
        </p:blipFill>
        <p:spPr bwMode="auto">
          <a:xfrm>
            <a:off x="152400" y="1600200"/>
            <a:ext cx="8729278" cy="4626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67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439</Words>
  <Application>Microsoft Office PowerPoint</Application>
  <PresentationFormat>On-screen Show (4:3)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VistA Imaging  Innovation 873 Telepathology</vt:lpstr>
      <vt:lpstr>Overview</vt:lpstr>
      <vt:lpstr>Current AP Workflow</vt:lpstr>
      <vt:lpstr>Proposed AP Workflow (Referral site)</vt:lpstr>
      <vt:lpstr>Proposed AP Workflow (Consulting site)</vt:lpstr>
      <vt:lpstr>Capabilities</vt:lpstr>
      <vt:lpstr>Telepathology Worklist</vt:lpstr>
      <vt:lpstr>Report Editor/Writer</vt:lpstr>
      <vt:lpstr>Report Editor/Writer</vt:lpstr>
      <vt:lpstr>SNOMED and CPT coding</vt:lpstr>
      <vt:lpstr>Report Template builder</vt:lpstr>
      <vt:lpstr>Questions to SMEs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 Imaging Patch 138 HL7 and DICOM for Anatomic Pathology</dc:title>
  <dc:creator>Kuzmak, Peter M</dc:creator>
  <cp:lastModifiedBy>John Kane</cp:lastModifiedBy>
  <cp:revision>87</cp:revision>
  <dcterms:created xsi:type="dcterms:W3CDTF">2006-08-16T00:00:00Z</dcterms:created>
  <dcterms:modified xsi:type="dcterms:W3CDTF">2015-02-12T21:26:29Z</dcterms:modified>
</cp:coreProperties>
</file>