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667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
          <p:cNvSpPr txBox="1"/>
          <p:nvPr/>
        </p:nvSpPr>
        <p:spPr>
          <a:xfrm>
            <a:off x="863344" y="2523510"/>
            <a:ext cx="9584822" cy="1767839"/>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DEN</a:t>
            </a:r>
            <a:r>
              <a:rPr sz="2800" lang="en-US">
                <a:solidFill>
                  <a:srgbClr val="000000"/>
                </a:solidFill>
              </a:rPr>
              <a:t>T</a:t>
            </a:r>
            <a:r>
              <a:rPr sz="2800" lang="en-US">
                <a:solidFill>
                  <a:srgbClr val="000000"/>
                </a:solidFill>
              </a:rPr>
              <a: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V</a:t>
            </a:r>
            <a:r>
              <a:rPr sz="2800" lang="en-US">
                <a:solidFill>
                  <a:srgbClr val="000000"/>
                </a:solidFill>
              </a:rPr>
              <a:t>.</a:t>
            </a:r>
            <a:r>
              <a:rPr sz="2800" lang="en-US">
                <a:solidFill>
                  <a:srgbClr val="000000"/>
                </a:solidFill>
              </a:rPr>
              <a:t>H</a:t>
            </a:r>
            <a:r>
              <a:rPr sz="2800" lang="en-US">
                <a:solidFill>
                  <a:srgbClr val="000000"/>
                </a:solidFill>
              </a:rPr>
              <a:t>e</a:t>
            </a:r>
            <a:r>
              <a:rPr sz="2800" lang="en-US">
                <a:solidFill>
                  <a:srgbClr val="000000"/>
                </a:solidFill>
              </a:rPr>
              <a:t>m</a:t>
            </a:r>
            <a:r>
              <a:rPr sz="2800" lang="en-US">
                <a:solidFill>
                  <a:srgbClr val="000000"/>
                </a:solidFill>
              </a:rPr>
              <a:t>a</a:t>
            </a:r>
            <a:r>
              <a:rPr sz="2800" lang="en-US">
                <a:solidFill>
                  <a:srgbClr val="000000"/>
                </a:solidFill>
              </a:rPr>
              <a:t>l</a:t>
            </a:r>
            <a:r>
              <a:rPr sz="2800" lang="en-US">
                <a:solidFill>
                  <a:srgbClr val="000000"/>
                </a:solidFill>
              </a:rPr>
              <a:t>a</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 </a:t>
            </a:r>
            <a:endParaRPr sz="2800" lang="en-US">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ISTER </a:t>
            </a:r>
            <a:r>
              <a:rPr sz="2800" lang="en-US">
                <a:solidFill>
                  <a:srgbClr val="000000"/>
                </a:solidFill>
              </a:rPr>
              <a:t>N</a:t>
            </a:r>
            <a:r>
              <a:rPr sz="2800" lang="en-US">
                <a:solidFill>
                  <a:srgbClr val="000000"/>
                </a:solidFill>
              </a:rPr>
              <a:t>O</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3</a:t>
            </a:r>
            <a:r>
              <a:rPr sz="2800" lang="en-US">
                <a:solidFill>
                  <a:srgbClr val="000000"/>
                </a:solidFill>
              </a:rPr>
              <a:t>1</a:t>
            </a:r>
            <a:r>
              <a:rPr sz="2800" lang="en-US">
                <a:solidFill>
                  <a:srgbClr val="000000"/>
                </a:solidFill>
              </a:rPr>
              <a:t>2</a:t>
            </a:r>
            <a:r>
              <a:rPr sz="2800" lang="en-US">
                <a:solidFill>
                  <a:srgbClr val="000000"/>
                </a:solidFill>
              </a:rPr>
              <a:t>2</a:t>
            </a:r>
            <a:r>
              <a:rPr sz="2800" lang="en-US">
                <a:solidFill>
                  <a:srgbClr val="000000"/>
                </a:solidFill>
              </a:rPr>
              <a:t>0</a:t>
            </a:r>
            <a:r>
              <a:rPr sz="2800" lang="en-US">
                <a:solidFill>
                  <a:srgbClr val="000000"/>
                </a:solidFill>
              </a:rPr>
              <a:t>4</a:t>
            </a:r>
            <a:r>
              <a:rPr sz="2800" lang="en-US">
                <a:solidFill>
                  <a:srgbClr val="000000"/>
                </a:solidFill>
              </a:rPr>
              <a:t>2</a:t>
            </a:r>
            <a:r>
              <a:rPr sz="2800" lang="en-US">
                <a:solidFill>
                  <a:srgbClr val="000000"/>
                </a:solidFill>
              </a:rPr>
              <a:t>3</a:t>
            </a:r>
            <a:r>
              <a:rPr sz="2800" lang="en-US">
                <a:solidFill>
                  <a:srgbClr val="000000"/>
                </a:solidFill>
              </a:rPr>
              <a:t>6</a:t>
            </a:r>
            <a:endParaRPr sz="2800" lang="en-US">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RTMENT</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a</a:t>
            </a:r>
            <a:r>
              <a:rPr sz="2800" lang="en-US">
                <a:solidFill>
                  <a:srgbClr val="000000"/>
                </a:solidFill>
              </a:rPr>
              <a:t>c</a:t>
            </a:r>
            <a:r>
              <a:rPr sz="2800" lang="en-US">
                <a:solidFill>
                  <a:srgbClr val="000000"/>
                </a:solidFill>
              </a:rPr>
              <a:t>c</a:t>
            </a:r>
            <a:r>
              <a:rPr sz="2800" lang="en-US">
                <a:solidFill>
                  <a:srgbClr val="000000"/>
                </a:solidFill>
              </a:rPr>
              <a:t>ounting </a:t>
            </a:r>
            <a:r>
              <a:rPr sz="2800" lang="en-US">
                <a:solidFill>
                  <a:srgbClr val="000000"/>
                </a:solidFill>
              </a:rPr>
              <a:t>and </a:t>
            </a:r>
            <a:r>
              <a:rPr sz="2800" lang="en-US">
                <a:solidFill>
                  <a:srgbClr val="000000"/>
                </a:solidFill>
              </a:rPr>
              <a:t>finance </a:t>
            </a:r>
            <a:endParaRPr sz="2800" lang="en-US">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a:t>
            </a:r>
            <a:r>
              <a:rPr sz="2800" lang="en-US">
                <a:solidFill>
                  <a:srgbClr val="000000"/>
                </a:solidFill>
              </a:rPr>
              <a:t>A</a:t>
            </a:r>
            <a:r>
              <a:rPr sz="2800" lang="en-US">
                <a:solidFill>
                  <a:srgbClr val="000000"/>
                </a:solidFill>
              </a:rPr>
              <a:t>n</a:t>
            </a:r>
            <a:r>
              <a:rPr sz="2800" lang="en-US">
                <a:solidFill>
                  <a:srgbClr val="000000"/>
                </a:solidFill>
              </a:rPr>
              <a:t>n</a:t>
            </a:r>
            <a:r>
              <a:rPr sz="2800" lang="en-US">
                <a:solidFill>
                  <a:srgbClr val="000000"/>
                </a:solidFill>
              </a:rPr>
              <a:t>a</a:t>
            </a:r>
            <a:r>
              <a:rPr sz="2800" lang="en-US">
                <a:solidFill>
                  <a:srgbClr val="000000"/>
                </a:solidFill>
              </a:rPr>
              <a:t>i</a:t>
            </a:r>
            <a:r>
              <a:rPr sz="2800" lang="en-US">
                <a:solidFill>
                  <a:srgbClr val="000000"/>
                </a:solidFill>
              </a:rPr>
              <a:t> </a:t>
            </a:r>
            <a:r>
              <a:rPr sz="2800" lang="en-US">
                <a:solidFill>
                  <a:srgbClr val="000000"/>
                </a:solidFill>
              </a:rPr>
              <a:t>Violet </a:t>
            </a:r>
            <a:r>
              <a:rPr sz="2800" lang="en-US">
                <a:solidFill>
                  <a:srgbClr val="000000"/>
                </a:solidFill>
              </a:rPr>
              <a:t>Arts </a:t>
            </a:r>
            <a:r>
              <a:rPr sz="2800" lang="en-US">
                <a:solidFill>
                  <a:srgbClr val="000000"/>
                </a:solidFill>
              </a:rPr>
              <a:t>And </a:t>
            </a:r>
            <a:r>
              <a:rPr sz="2800" lang="en-US">
                <a:solidFill>
                  <a:srgbClr val="000000"/>
                </a:solidFill>
              </a:rPr>
              <a:t>S</a:t>
            </a:r>
            <a:r>
              <a:rPr sz="2800" lang="en-US">
                <a:solidFill>
                  <a:srgbClr val="000000"/>
                </a:solidFill>
              </a:rPr>
              <a:t>c</a:t>
            </a:r>
            <a:r>
              <a:rPr sz="2800" lang="en-US">
                <a:solidFill>
                  <a:srgbClr val="000000"/>
                </a:solidFill>
              </a:rPr>
              <a:t>i</a:t>
            </a:r>
            <a:r>
              <a:rPr sz="2800" lang="en-US">
                <a:solidFill>
                  <a:srgbClr val="000000"/>
                </a:solidFill>
              </a:rPr>
              <a:t>ence </a:t>
            </a:r>
            <a:r>
              <a:rPr sz="2800" lang="en-US">
                <a:solidFill>
                  <a:srgbClr val="000000"/>
                </a:solidFill>
              </a:rPr>
              <a:t>college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3" name="object 8"/>
          <p:cNvSpPr txBox="1"/>
          <p:nvPr/>
        </p:nvSpPr>
        <p:spPr>
          <a:xfrm>
            <a:off x="739775" y="291147"/>
            <a:ext cx="4628480"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
          <p:cNvSpPr txBox="1"/>
          <p:nvPr/>
        </p:nvSpPr>
        <p:spPr>
          <a:xfrm>
            <a:off x="1123016" y="2213609"/>
            <a:ext cx="7004837" cy="3863340"/>
          </a:xfrm>
          <a:prstGeom prst="rect"/>
        </p:spPr>
        <p:txBody>
          <a:bodyPr rtlCol="0" wrap="square">
            <a:spAutoFit/>
          </a:bodyPr>
          <a:p>
            <a:r>
              <a:rPr sz="2800" lang="en-US">
                <a:solidFill>
                  <a:srgbClr val="000000"/>
                </a:solidFill>
              </a:rPr>
              <a:t>The HR Attrition Dynamic Dashboard is an interactive Excel-based tool designed to analyze and monitor employee attrition trends within an organization. This dashboard provides HR professionals and management with real-time insights into attrition patterns, demographics, and key metrics to support data-driven decision-making.</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390917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343687" y="1464524"/>
            <a:ext cx="9008130" cy="488649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
          <p:cNvSpPr txBox="1"/>
          <p:nvPr/>
        </p:nvSpPr>
        <p:spPr>
          <a:xfrm>
            <a:off x="1279645" y="1661160"/>
            <a:ext cx="8070087" cy="1767840"/>
          </a:xfrm>
          <a:prstGeom prst="rect"/>
        </p:spPr>
        <p:txBody>
          <a:bodyPr rtlCol="0" wrap="square">
            <a:spAutoFit/>
          </a:bodyPr>
          <a:p>
            <a:r>
              <a:rPr sz="2800" lang="en-US">
                <a:solidFill>
                  <a:srgbClr val="000000"/>
                </a:solidFill>
              </a:rPr>
              <a:t>This Employee Attrition Analysis Dashboard provides insights into demographic patterns, turnover trends, and employee welfare factors contributing to attrition within the organization.</a:t>
            </a:r>
            <a:endParaRPr sz="2800" lang="en-US">
              <a:solidFill>
                <a:srgbClr val="000000"/>
              </a:solidFill>
            </a:endParaRPr>
          </a:p>
        </p:txBody>
      </p:sp>
      <p:sp>
        <p:nvSpPr>
          <p:cNvPr id="1048693" name=""/>
          <p:cNvSpPr txBox="1"/>
          <p:nvPr/>
        </p:nvSpPr>
        <p:spPr>
          <a:xfrm>
            <a:off x="1366392" y="3429000"/>
            <a:ext cx="7758045" cy="1767841"/>
          </a:xfrm>
          <a:prstGeom prst="rect"/>
        </p:spPr>
        <p:txBody>
          <a:bodyPr rtlCol="0" wrap="square">
            <a:spAutoFit/>
          </a:bodyPr>
          <a:p>
            <a:r>
              <a:rPr sz="2800" lang="en-US">
                <a:solidFill>
                  <a:srgbClr val="000000"/>
                </a:solidFill>
              </a:rPr>
              <a:t> Excel dashboard for employee attrition analysis can provide insights into employee turnover patterns, demographics, and key metrics. </a:t>
            </a:r>
            <a:endParaRPr sz="2800" lang="en-US">
              <a:solidFill>
                <a:srgbClr val="000000"/>
              </a:solidFill>
            </a:endParaRPr>
          </a:p>
          <a:p>
            <a:r>
              <a:rPr sz="2800" lang="en-US">
                <a:solidFill>
                  <a:srgbClr val="000000"/>
                </a:solidFill>
              </a:rPr>
              <a:t>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8313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r</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tion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lysis </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g</a:t>
            </a:r>
            <a:r>
              <a:rPr b="1" dirty="0" sz="4400" lang="en-US">
                <a:solidFill>
                  <a:srgbClr val="0F0F0F"/>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x</a:t>
            </a:r>
            <a:r>
              <a:rPr b="1" dirty="0" sz="4400" lang="en-US">
                <a:solidFill>
                  <a:srgbClr val="0F0F0F"/>
                </a:solidFill>
                <a:latin typeface="Times New Roman" panose="02020603050405020304" pitchFamily="18" charset="0"/>
                <a:cs typeface="Times New Roman" panose="02020603050405020304" pitchFamily="18" charset="0"/>
              </a:rPr>
              <a:t>c</a:t>
            </a:r>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 </a:t>
            </a:r>
            <a:r>
              <a:rPr b="1" dirty="0" sz="4400" lang="en-US">
                <a:solidFill>
                  <a:srgbClr val="0F0F0F"/>
                </a:solidFill>
                <a:latin typeface="Times New Roman" panose="02020603050405020304" pitchFamily="18" charset="0"/>
                <a:cs typeface="Times New Roman" panose="02020603050405020304" pitchFamily="18" charset="0"/>
              </a:rPr>
              <a:t>D</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h</a:t>
            </a:r>
            <a:r>
              <a:rPr b="1" dirty="0" sz="4400" lang="en-US">
                <a:solidFill>
                  <a:srgbClr val="0F0F0F"/>
                </a:solidFill>
                <a:latin typeface="Times New Roman" panose="02020603050405020304" pitchFamily="18" charset="0"/>
                <a:cs typeface="Times New Roman" panose="02020603050405020304" pitchFamily="18" charset="0"/>
              </a:rPr>
              <a:t>board</a:t>
            </a:r>
            <a:endParaRPr dirty="0" sz="2800" lang="en-IN">
              <a:solidFill>
                <a:srgbClr val="7030A0"/>
              </a:solidFill>
              <a:latin typeface="Times New Roman" panose="02020603050405020304" pitchFamily="18" charset="0"/>
              <a:cs typeface="Times New Roman" panose="02020603050405020304" pitchFamily="18" charset="0"/>
            </a:endParaRPr>
          </a:p>
          <a:p>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29944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066985" y="1956434"/>
            <a:ext cx="6366079" cy="2606040"/>
          </a:xfrm>
          <a:prstGeom prst="rect"/>
        </p:spPr>
        <p:txBody>
          <a:bodyPr rtlCol="0" wrap="square">
            <a:spAutoFit/>
          </a:bodyPr>
          <a:p>
            <a:r>
              <a:rPr sz="2800" lang="en-US">
                <a:solidFill>
                  <a:srgbClr val="000000"/>
                </a:solidFill>
              </a:rPr>
              <a:t>This project aims to develop a Power BI Dashboard to comprehend employee attrition and explore the factors contributing to turnover, facilitating the development of effective retention strategies.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35431" y="2337434"/>
            <a:ext cx="7965863" cy="2606041"/>
          </a:xfrm>
          <a:prstGeom prst="rect"/>
        </p:spPr>
        <p:txBody>
          <a:bodyPr rtlCol="0" wrap="square">
            <a:spAutoFit/>
          </a:bodyPr>
          <a:p>
            <a:r>
              <a:rPr sz="2800" lang="en-US">
                <a:solidFill>
                  <a:srgbClr val="000000"/>
                </a:solidFill>
              </a:rPr>
              <a:t>The dataset, sourced from Analytics Employee Attrition &amp; Performance, includes details such as employee demographics, job attributes, performance ratings, and attrition status, facilitating analysis and understanding of turnover factors.</a:t>
            </a:r>
            <a:endParaRPr sz="2800" lang="en-US">
              <a:solidFill>
                <a:srgbClr val="000000"/>
              </a:solidFill>
            </a:endParaRPr>
          </a:p>
        </p:txBody>
      </p:sp>
      <p:sp>
        <p:nvSpPr>
          <p:cNvPr id="1048657" name=""/>
          <p:cNvSpPr txBox="1"/>
          <p:nvPr/>
        </p:nvSpPr>
        <p:spPr>
          <a:xfrm>
            <a:off x="2363037" y="10718223"/>
            <a:ext cx="10946014" cy="510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
            </a:r>
            <a:endParaRPr sz="2800" lang="en-US">
              <a:solidFill>
                <a:srgbClr val="000000"/>
              </a:solidFill>
            </a:endParaRPr>
          </a:p>
        </p:txBody>
      </p:sp>
      <p:sp>
        <p:nvSpPr>
          <p:cNvPr id="1048658" name=""/>
          <p:cNvSpPr txBox="1"/>
          <p:nvPr/>
        </p:nvSpPr>
        <p:spPr>
          <a:xfrm>
            <a:off x="5353549" y="5838059"/>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
          <p:cNvSpPr txBox="1"/>
          <p:nvPr/>
        </p:nvSpPr>
        <p:spPr>
          <a:xfrm>
            <a:off x="1633455" y="1857375"/>
            <a:ext cx="6960441" cy="6797040"/>
          </a:xfrm>
          <a:prstGeom prst="rect"/>
        </p:spPr>
        <p:txBody>
          <a:bodyPr rtlCol="0" wrap="square">
            <a:spAutoFit/>
          </a:bodyPr>
          <a:p>
            <a:r>
              <a:rPr sz="2800" lang="en-US">
                <a:solidFill>
                  <a:srgbClr val="000000"/>
                </a:solidFill>
              </a:rPr>
              <a:t>H</a:t>
            </a:r>
            <a:r>
              <a:rPr sz="2800" lang="en-US">
                <a:solidFill>
                  <a:srgbClr val="000000"/>
                </a:solidFill>
              </a:rPr>
              <a:t>R</a:t>
            </a:r>
            <a:r>
              <a:rPr sz="2800" lang="en-US">
                <a:solidFill>
                  <a:srgbClr val="000000"/>
                </a:solidFill>
              </a:rPr>
              <a:t> </a:t>
            </a:r>
            <a:r>
              <a:rPr sz="2800" lang="en-US">
                <a:solidFill>
                  <a:srgbClr val="000000"/>
                </a:solidFill>
              </a:rPr>
              <a:t>M</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ger </a:t>
            </a:r>
            <a:endParaRPr sz="2800" lang="en-US">
              <a:solidFill>
                <a:srgbClr val="000000"/>
              </a:solidFill>
            </a:endParaRPr>
          </a:p>
          <a:p>
            <a:endParaRPr sz="2800" lang="en-US">
              <a:solidFill>
                <a:srgbClr val="000000"/>
              </a:solidFill>
            </a:endParaRPr>
          </a:p>
          <a:p>
            <a:r>
              <a:rPr sz="2800" lang="en-US">
                <a:solidFill>
                  <a:srgbClr val="000000"/>
                </a:solidFill>
              </a:rPr>
              <a:t>E</a:t>
            </a:r>
            <a:r>
              <a:rPr sz="2800" lang="en-US">
                <a:solidFill>
                  <a:srgbClr val="000000"/>
                </a:solidFill>
              </a:rPr>
              <a:t>x</a:t>
            </a:r>
            <a:r>
              <a:rPr sz="2800" lang="en-US">
                <a:solidFill>
                  <a:srgbClr val="000000"/>
                </a:solidFill>
              </a:rPr>
              <a:t>e</a:t>
            </a:r>
            <a:r>
              <a:rPr sz="2800" lang="en-US">
                <a:solidFill>
                  <a:srgbClr val="000000"/>
                </a:solidFill>
              </a:rPr>
              <a:t>c</a:t>
            </a:r>
            <a:r>
              <a:rPr sz="2800" lang="en-US">
                <a:solidFill>
                  <a:srgbClr val="000000"/>
                </a:solidFill>
              </a:rPr>
              <a:t>utives</a:t>
            </a:r>
            <a:endParaRPr sz="2800" lang="en-US">
              <a:solidFill>
                <a:srgbClr val="000000"/>
              </a:solidFill>
            </a:endParaRPr>
          </a:p>
          <a:p>
            <a:endParaRPr sz="2800" lang="en-US">
              <a:solidFill>
                <a:srgbClr val="000000"/>
              </a:solidFill>
            </a:endParaRPr>
          </a:p>
          <a:p>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a:t>
            </a:r>
            <a:r>
              <a:rPr sz="2800" lang="en-US">
                <a:solidFill>
                  <a:srgbClr val="000000"/>
                </a:solidFill>
              </a:rPr>
              <a:t> </a:t>
            </a:r>
            <a:r>
              <a:rPr sz="2800" lang="en-US">
                <a:solidFill>
                  <a:srgbClr val="000000"/>
                </a:solidFill>
              </a:rPr>
              <a:t>A</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y</a:t>
            </a:r>
            <a:r>
              <a:rPr sz="2800" lang="en-US">
                <a:solidFill>
                  <a:srgbClr val="000000"/>
                </a:solidFill>
              </a:rPr>
              <a:t>s</a:t>
            </a:r>
            <a:r>
              <a:rPr sz="2800" lang="en-US">
                <a:solidFill>
                  <a:srgbClr val="000000"/>
                </a:solidFill>
              </a:rPr>
              <a:t>t</a:t>
            </a:r>
            <a:r>
              <a:rPr sz="2800" lang="en-US">
                <a:solidFill>
                  <a:srgbClr val="000000"/>
                </a:solidFill>
              </a:rPr>
              <a:t>s</a:t>
            </a:r>
            <a:r>
              <a:rPr sz="2800" lang="en-US">
                <a:solidFill>
                  <a:srgbClr val="000000"/>
                </a:solidFill>
              </a:rPr>
              <a:t> </a:t>
            </a:r>
            <a:endParaRPr sz="2800" lang="en-US">
              <a:solidFill>
                <a:srgbClr val="000000"/>
              </a:solidFill>
            </a:endParaRPr>
          </a:p>
          <a:p>
            <a:endParaRPr sz="2800" lang="en-US">
              <a:solidFill>
                <a:srgbClr val="000000"/>
              </a:solidFill>
            </a:endParaRPr>
          </a:p>
          <a:p>
            <a:r>
              <a:rPr sz="2800" lang="en-US">
                <a:solidFill>
                  <a:srgbClr val="000000"/>
                </a:solidFill>
              </a:rPr>
              <a:t>T</a:t>
            </a:r>
            <a:r>
              <a:rPr sz="2800" lang="en-US">
                <a:solidFill>
                  <a:srgbClr val="000000"/>
                </a:solidFill>
              </a:rPr>
              <a:t>e</a:t>
            </a:r>
            <a:r>
              <a:rPr sz="2800" lang="en-US">
                <a:solidFill>
                  <a:srgbClr val="000000"/>
                </a:solidFill>
              </a:rPr>
              <a:t>a</a:t>
            </a:r>
            <a:r>
              <a:rPr sz="2800" lang="en-US">
                <a:solidFill>
                  <a:srgbClr val="000000"/>
                </a:solidFill>
              </a:rPr>
              <a:t>m</a:t>
            </a:r>
            <a:r>
              <a:rPr sz="2800" lang="en-US">
                <a:solidFill>
                  <a:srgbClr val="000000"/>
                </a:solidFill>
              </a:rPr>
              <a:t> </a:t>
            </a:r>
            <a:r>
              <a:rPr sz="2800" lang="en-US">
                <a:solidFill>
                  <a:srgbClr val="000000"/>
                </a:solidFill>
              </a:rPr>
              <a:t>l</a:t>
            </a:r>
            <a:r>
              <a:rPr sz="2800" lang="en-US">
                <a:solidFill>
                  <a:srgbClr val="000000"/>
                </a:solidFill>
              </a:rPr>
              <a:t>e</a:t>
            </a:r>
            <a:r>
              <a:rPr sz="2800" lang="en-US">
                <a:solidFill>
                  <a:srgbClr val="000000"/>
                </a:solidFill>
              </a:rPr>
              <a:t>aders</a:t>
            </a:r>
            <a:endParaRPr sz="2800" lang="en-US">
              <a:solidFill>
                <a:srgbClr val="000000"/>
              </a:solidFill>
            </a:endParaRPr>
          </a:p>
          <a:p>
            <a:endParaRPr sz="2800" lang="en-US">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uiters</a:t>
            </a:r>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a:p>
            <a:endParaRPr sz="2800" lang="en-US">
              <a:solidFill>
                <a:srgbClr val="000000"/>
              </a:solidFill>
            </a:endParaRPr>
          </a:p>
          <a:p>
            <a:r>
              <a:rPr sz="2800" lang="en-US">
                <a:solidFill>
                  <a:srgbClr val="000000"/>
                </a:solidFill>
              </a:rPr>
              <a:t> </a:t>
            </a:r>
            <a:endParaRPr sz="2800" lang="en-US">
              <a:solidFill>
                <a:srgbClr val="000000"/>
              </a:solidFill>
            </a:endParaRPr>
          </a:p>
          <a:p>
            <a:endParaRPr sz="2800" lang="en-US">
              <a:solidFill>
                <a:srgbClr val="000000"/>
              </a:solidFill>
            </a:endParaRPr>
          </a:p>
          <a:p>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
          <p:cNvSpPr txBox="1"/>
          <p:nvPr/>
        </p:nvSpPr>
        <p:spPr>
          <a:xfrm rot="21554220">
            <a:off x="2709781" y="2072228"/>
            <a:ext cx="7963770" cy="2186940"/>
          </a:xfrm>
          <a:prstGeom prst="rect"/>
        </p:spPr>
        <p:txBody>
          <a:bodyPr rtlCol="0" wrap="square">
            <a:spAutoFit/>
          </a:bodyPr>
          <a:p>
            <a:r>
              <a:rPr sz="2800" lang="en-US">
                <a:solidFill>
                  <a:srgbClr val="000000"/>
                </a:solidFill>
              </a:rPr>
              <a:t>Developed an interactive dashboard in Power BI Desktop to visualize the analysis results. The dashboard includes various visualizations, filters, and slicers to facilitate the exploration and understanding of employee attrition patterns.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
          <p:cNvSpPr txBox="1"/>
          <p:nvPr/>
        </p:nvSpPr>
        <p:spPr>
          <a:xfrm>
            <a:off x="91605" y="2278329"/>
            <a:ext cx="9993818" cy="2186940"/>
          </a:xfrm>
          <a:prstGeom prst="rect"/>
        </p:spPr>
        <p:txBody>
          <a:bodyPr anchor="t" rtlCol="0" vert="horz" wrap="square">
            <a:spAutoFit/>
          </a:bodyPr>
          <a:p>
            <a:pPr algn="l"/>
            <a:r>
              <a:rPr sz="2800" lang="en-US">
                <a:solidFill>
                  <a:srgbClr val="000000"/>
                </a:solidFill>
              </a:rPr>
              <a:t>Analyzed the dataset to gain insights into employee demographics, job attributes, performance ratings, and attrition status. This involved visualizing distributions, correlations, and trends using descriptive statistics and data visualization techniques.</a:t>
            </a:r>
            <a:endParaRPr sz="2800" lang="en-US">
              <a:solidFill>
                <a:srgbClr val="000000"/>
              </a:solidFill>
            </a:endParaRPr>
          </a:p>
        </p:txBody>
      </p:sp>
      <p:sp>
        <p:nvSpPr>
          <p:cNvPr id="1048672" name="Title 1"/>
          <p:cNvSpPr>
            <a:spLocks noGrp="1"/>
          </p:cNvSpPr>
          <p:nvPr>
            <p:ph type="title"/>
          </p:nvPr>
        </p:nvSpPr>
        <p:spPr>
          <a:xfrm>
            <a:off x="755332" y="385444"/>
            <a:ext cx="10681335" cy="723901"/>
          </a:xfrm>
        </p:spPr>
        <p:txBody>
          <a:bodyPr/>
          <a:p>
            <a:r>
              <a:rPr dirty="0" lang="en-IN"/>
              <a:t>Dataset Description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0" name=""/>
          <p:cNvSpPr txBox="1"/>
          <p:nvPr/>
        </p:nvSpPr>
        <p:spPr>
          <a:xfrm>
            <a:off x="2533650" y="2634422"/>
            <a:ext cx="5913320" cy="2186941"/>
          </a:xfrm>
          <a:prstGeom prst="rect"/>
        </p:spPr>
        <p:txBody>
          <a:bodyPr rtlCol="0" wrap="square">
            <a:spAutoFit/>
          </a:bodyPr>
          <a:p>
            <a:r>
              <a:rPr sz="2800" lang="en-US">
                <a:solidFill>
                  <a:srgbClr val="000000"/>
                </a:solidFill>
              </a:rPr>
              <a:t>Proactive measures aligned with these insights can lead to a more engaged and committed workforce, ultimately contributing to long-term success.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2024-03-24T03:07:22Z</dcterms:created>
  <dcterms:modified xsi:type="dcterms:W3CDTF">2024-09-27T09:53:53Z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110810357cf0430a85d3825db8f62913</vt:lpwstr>
  </property>
</Properties>
</file>