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6"/>
  </p:notesMasterIdLst>
  <p:handoutMasterIdLst>
    <p:handoutMasterId r:id="rId37"/>
  </p:handoutMasterIdLst>
  <p:sldIdLst>
    <p:sldId id="270" r:id="rId5"/>
    <p:sldId id="257" r:id="rId6"/>
    <p:sldId id="286" r:id="rId7"/>
    <p:sldId id="280" r:id="rId8"/>
    <p:sldId id="265" r:id="rId9"/>
    <p:sldId id="294" r:id="rId10"/>
    <p:sldId id="355" r:id="rId11"/>
    <p:sldId id="356" r:id="rId12"/>
    <p:sldId id="357" r:id="rId13"/>
    <p:sldId id="346" r:id="rId14"/>
    <p:sldId id="353" r:id="rId15"/>
    <p:sldId id="347" r:id="rId16"/>
    <p:sldId id="351" r:id="rId17"/>
    <p:sldId id="352" r:id="rId18"/>
    <p:sldId id="350" r:id="rId19"/>
    <p:sldId id="349" r:id="rId20"/>
    <p:sldId id="370" r:id="rId21"/>
    <p:sldId id="329" r:id="rId22"/>
    <p:sldId id="369" r:id="rId23"/>
    <p:sldId id="331" r:id="rId24"/>
    <p:sldId id="339" r:id="rId25"/>
    <p:sldId id="360" r:id="rId26"/>
    <p:sldId id="362" r:id="rId27"/>
    <p:sldId id="371" r:id="rId28"/>
    <p:sldId id="372" r:id="rId29"/>
    <p:sldId id="373" r:id="rId30"/>
    <p:sldId id="332" r:id="rId31"/>
    <p:sldId id="363" r:id="rId32"/>
    <p:sldId id="333" r:id="rId33"/>
    <p:sldId id="338" r:id="rId34"/>
    <p:sldId id="27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91951-4F6A-4067-B83D-4394F1B73E3E}" v="465" dt="2024-01-06T22:40:49.708"/>
    <p1510:client id="{DF260A93-4D46-E29B-B14B-34DB2796BBF8}" v="7" dt="2024-01-06T22:26:55.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uy Duong 20204536" userId="S::duong.nt204536@sis.hust.edu.vn::17c5fcce-51f1-4170-97fb-e775637bc0cc" providerId="AD" clId="Web-{DF260A93-4D46-E29B-B14B-34DB2796BBF8}"/>
    <pc:docChg chg="modSld">
      <pc:chgData name="Nguyen Thuy Duong 20204536" userId="S::duong.nt204536@sis.hust.edu.vn::17c5fcce-51f1-4170-97fb-e775637bc0cc" providerId="AD" clId="Web-{DF260A93-4D46-E29B-B14B-34DB2796BBF8}" dt="2024-01-06T22:26:55.366" v="3"/>
      <pc:docMkLst>
        <pc:docMk/>
      </pc:docMkLst>
      <pc:sldChg chg="addSp delSp modSp">
        <pc:chgData name="Nguyen Thuy Duong 20204536" userId="S::duong.nt204536@sis.hust.edu.vn::17c5fcce-51f1-4170-97fb-e775637bc0cc" providerId="AD" clId="Web-{DF260A93-4D46-E29B-B14B-34DB2796BBF8}" dt="2024-01-06T22:26:55.366" v="3"/>
        <pc:sldMkLst>
          <pc:docMk/>
          <pc:sldMk cId="1896363007" sldId="369"/>
        </pc:sldMkLst>
        <pc:picChg chg="add del mod">
          <ac:chgData name="Nguyen Thuy Duong 20204536" userId="S::duong.nt204536@sis.hust.edu.vn::17c5fcce-51f1-4170-97fb-e775637bc0cc" providerId="AD" clId="Web-{DF260A93-4D46-E29B-B14B-34DB2796BBF8}" dt="2024-01-06T22:26:52.210" v="1"/>
          <ac:picMkLst>
            <pc:docMk/>
            <pc:sldMk cId="1896363007" sldId="369"/>
            <ac:picMk id="5" creationId="{D5FB3D61-D395-65D3-F915-C94BBE7D6C50}"/>
          </ac:picMkLst>
        </pc:picChg>
        <pc:picChg chg="del">
          <ac:chgData name="Nguyen Thuy Duong 20204536" userId="S::duong.nt204536@sis.hust.edu.vn::17c5fcce-51f1-4170-97fb-e775637bc0cc" providerId="AD" clId="Web-{DF260A93-4D46-E29B-B14B-34DB2796BBF8}" dt="2024-01-06T22:26:54.054" v="2"/>
          <ac:picMkLst>
            <pc:docMk/>
            <pc:sldMk cId="1896363007" sldId="369"/>
            <ac:picMk id="6" creationId="{4C191A60-1BB1-218E-D2C8-3F6841D5D46D}"/>
          </ac:picMkLst>
        </pc:picChg>
        <pc:picChg chg="add mod">
          <ac:chgData name="Nguyen Thuy Duong 20204536" userId="S::duong.nt204536@sis.hust.edu.vn::17c5fcce-51f1-4170-97fb-e775637bc0cc" providerId="AD" clId="Web-{DF260A93-4D46-E29B-B14B-34DB2796BBF8}" dt="2024-01-06T22:26:55.366" v="3"/>
          <ac:picMkLst>
            <pc:docMk/>
            <pc:sldMk cId="1896363007" sldId="369"/>
            <ac:picMk id="7" creationId="{174E4D4B-C6EA-D177-86BD-51C8A8EBBA4A}"/>
          </ac:picMkLst>
        </pc:picChg>
      </pc:sldChg>
    </pc:docChg>
  </pc:docChgLst>
  <pc:docChgLst>
    <pc:chgData name="Ngo Van Huy 20204657" userId="48eb6513-4c77-43fb-9424-46c1fb4fb952" providerId="ADAL" clId="{5D591951-4F6A-4067-B83D-4394F1B73E3E}"/>
    <pc:docChg chg="undo custSel addSld delSld modSld sldOrd">
      <pc:chgData name="Ngo Van Huy 20204657" userId="48eb6513-4c77-43fb-9424-46c1fb4fb952" providerId="ADAL" clId="{5D591951-4F6A-4067-B83D-4394F1B73E3E}" dt="2024-01-06T22:40:49.708" v="914" actId="20577"/>
      <pc:docMkLst>
        <pc:docMk/>
      </pc:docMkLst>
      <pc:sldChg chg="delSp modSp del mod">
        <pc:chgData name="Ngo Van Huy 20204657" userId="48eb6513-4c77-43fb-9424-46c1fb4fb952" providerId="ADAL" clId="{5D591951-4F6A-4067-B83D-4394F1B73E3E}" dt="2024-01-06T22:07:59.342" v="117" actId="47"/>
        <pc:sldMkLst>
          <pc:docMk/>
          <pc:sldMk cId="1805739648" sldId="334"/>
        </pc:sldMkLst>
        <pc:spChg chg="mod">
          <ac:chgData name="Ngo Van Huy 20204657" userId="48eb6513-4c77-43fb-9424-46c1fb4fb952" providerId="ADAL" clId="{5D591951-4F6A-4067-B83D-4394F1B73E3E}" dt="2024-01-06T22:03:18.897" v="60" actId="20577"/>
          <ac:spMkLst>
            <pc:docMk/>
            <pc:sldMk cId="1805739648" sldId="334"/>
            <ac:spMk id="5" creationId="{81FBD68F-0E6D-FB07-AB36-407508716F42}"/>
          </ac:spMkLst>
        </pc:spChg>
        <pc:picChg chg="del">
          <ac:chgData name="Ngo Van Huy 20204657" userId="48eb6513-4c77-43fb-9424-46c1fb4fb952" providerId="ADAL" clId="{5D591951-4F6A-4067-B83D-4394F1B73E3E}" dt="2024-01-06T22:03:10.953" v="59" actId="478"/>
          <ac:picMkLst>
            <pc:docMk/>
            <pc:sldMk cId="1805739648" sldId="334"/>
            <ac:picMk id="6" creationId="{00439F65-25B3-77D8-5C4F-3524952B633B}"/>
          </ac:picMkLst>
        </pc:picChg>
      </pc:sldChg>
      <pc:sldChg chg="modSp mod">
        <pc:chgData name="Ngo Van Huy 20204657" userId="48eb6513-4c77-43fb-9424-46c1fb4fb952" providerId="ADAL" clId="{5D591951-4F6A-4067-B83D-4394F1B73E3E}" dt="2024-01-06T21:40:34.481" v="13" actId="20577"/>
        <pc:sldMkLst>
          <pc:docMk/>
          <pc:sldMk cId="1099668532" sldId="338"/>
        </pc:sldMkLst>
        <pc:spChg chg="mod">
          <ac:chgData name="Ngo Van Huy 20204657" userId="48eb6513-4c77-43fb-9424-46c1fb4fb952" providerId="ADAL" clId="{5D591951-4F6A-4067-B83D-4394F1B73E3E}" dt="2024-01-06T21:40:34.481" v="13" actId="20577"/>
          <ac:spMkLst>
            <pc:docMk/>
            <pc:sldMk cId="1099668532" sldId="338"/>
            <ac:spMk id="5" creationId="{1B9A15AD-BAC7-885D-6D66-2903C60E8D3C}"/>
          </ac:spMkLst>
        </pc:spChg>
      </pc:sldChg>
      <pc:sldChg chg="modSp mod ord">
        <pc:chgData name="Ngo Van Huy 20204657" userId="48eb6513-4c77-43fb-9424-46c1fb4fb952" providerId="ADAL" clId="{5D591951-4F6A-4067-B83D-4394F1B73E3E}" dt="2024-01-06T22:07:56.901" v="116"/>
        <pc:sldMkLst>
          <pc:docMk/>
          <pc:sldMk cId="158970307" sldId="360"/>
        </pc:sldMkLst>
        <pc:spChg chg="mod">
          <ac:chgData name="Ngo Van Huy 20204657" userId="48eb6513-4c77-43fb-9424-46c1fb4fb952" providerId="ADAL" clId="{5D591951-4F6A-4067-B83D-4394F1B73E3E}" dt="2024-01-06T22:07:56.901" v="116"/>
          <ac:spMkLst>
            <pc:docMk/>
            <pc:sldMk cId="158970307" sldId="360"/>
            <ac:spMk id="3" creationId="{372A1DB1-7077-23CE-4FD0-B9C113C4D59A}"/>
          </ac:spMkLst>
        </pc:spChg>
        <pc:spChg chg="mod">
          <ac:chgData name="Ngo Van Huy 20204657" userId="48eb6513-4c77-43fb-9424-46c1fb4fb952" providerId="ADAL" clId="{5D591951-4F6A-4067-B83D-4394F1B73E3E}" dt="2024-01-06T22:07:17.702" v="113" actId="20577"/>
          <ac:spMkLst>
            <pc:docMk/>
            <pc:sldMk cId="158970307" sldId="360"/>
            <ac:spMk id="5" creationId="{1914B7F2-D135-0984-1401-4B3B3D9D872A}"/>
          </ac:spMkLst>
        </pc:spChg>
      </pc:sldChg>
      <pc:sldChg chg="del">
        <pc:chgData name="Ngo Van Huy 20204657" userId="48eb6513-4c77-43fb-9424-46c1fb4fb952" providerId="ADAL" clId="{5D591951-4F6A-4067-B83D-4394F1B73E3E}" dt="2024-01-06T22:08:11.946" v="118" actId="47"/>
        <pc:sldMkLst>
          <pc:docMk/>
          <pc:sldMk cId="4117311826" sldId="361"/>
        </pc:sldMkLst>
      </pc:sldChg>
      <pc:sldChg chg="modSp mod">
        <pc:chgData name="Ngo Van Huy 20204657" userId="48eb6513-4c77-43fb-9424-46c1fb4fb952" providerId="ADAL" clId="{5D591951-4F6A-4067-B83D-4394F1B73E3E}" dt="2024-01-06T22:25:48.471" v="448" actId="12"/>
        <pc:sldMkLst>
          <pc:docMk/>
          <pc:sldMk cId="3134814194" sldId="362"/>
        </pc:sldMkLst>
        <pc:spChg chg="mod">
          <ac:chgData name="Ngo Van Huy 20204657" userId="48eb6513-4c77-43fb-9424-46c1fb4fb952" providerId="ADAL" clId="{5D591951-4F6A-4067-B83D-4394F1B73E3E}" dt="2024-01-06T22:08:40.577" v="140" actId="20577"/>
          <ac:spMkLst>
            <pc:docMk/>
            <pc:sldMk cId="3134814194" sldId="362"/>
            <ac:spMk id="3" creationId="{CC720EA0-1874-3E74-AE9A-7575929C414F}"/>
          </ac:spMkLst>
        </pc:spChg>
        <pc:spChg chg="mod">
          <ac:chgData name="Ngo Van Huy 20204657" userId="48eb6513-4c77-43fb-9424-46c1fb4fb952" providerId="ADAL" clId="{5D591951-4F6A-4067-B83D-4394F1B73E3E}" dt="2024-01-06T22:25:48.471" v="448" actId="12"/>
          <ac:spMkLst>
            <pc:docMk/>
            <pc:sldMk cId="3134814194" sldId="362"/>
            <ac:spMk id="5" creationId="{686E8789-D1E3-288A-703B-5F681B613AA4}"/>
          </ac:spMkLst>
        </pc:spChg>
      </pc:sldChg>
      <pc:sldChg chg="addSp delSp modSp mod">
        <pc:chgData name="Ngo Van Huy 20204657" userId="48eb6513-4c77-43fb-9424-46c1fb4fb952" providerId="ADAL" clId="{5D591951-4F6A-4067-B83D-4394F1B73E3E}" dt="2024-01-06T22:40:49.708" v="914" actId="20577"/>
        <pc:sldMkLst>
          <pc:docMk/>
          <pc:sldMk cId="3013149814" sldId="363"/>
        </pc:sldMkLst>
        <pc:spChg chg="del">
          <ac:chgData name="Ngo Van Huy 20204657" userId="48eb6513-4c77-43fb-9424-46c1fb4fb952" providerId="ADAL" clId="{5D591951-4F6A-4067-B83D-4394F1B73E3E}" dt="2024-01-06T22:17:43.312" v="363" actId="478"/>
          <ac:spMkLst>
            <pc:docMk/>
            <pc:sldMk cId="3013149814" sldId="363"/>
            <ac:spMk id="5" creationId="{35AB8204-CBAC-6050-C93A-7CC2F4B693A5}"/>
          </ac:spMkLst>
        </pc:spChg>
        <pc:spChg chg="del">
          <ac:chgData name="Ngo Van Huy 20204657" userId="48eb6513-4c77-43fb-9424-46c1fb4fb952" providerId="ADAL" clId="{5D591951-4F6A-4067-B83D-4394F1B73E3E}" dt="2024-01-06T22:17:49.818" v="365" actId="478"/>
          <ac:spMkLst>
            <pc:docMk/>
            <pc:sldMk cId="3013149814" sldId="363"/>
            <ac:spMk id="8" creationId="{3531C720-0D6C-89AC-23D6-8DB8E2D3DD86}"/>
          </ac:spMkLst>
        </pc:spChg>
        <pc:graphicFrameChg chg="add del">
          <ac:chgData name="Ngo Van Huy 20204657" userId="48eb6513-4c77-43fb-9424-46c1fb4fb952" providerId="ADAL" clId="{5D591951-4F6A-4067-B83D-4394F1B73E3E}" dt="2024-01-06T22:34:33.911" v="737" actId="478"/>
          <ac:graphicFrameMkLst>
            <pc:docMk/>
            <pc:sldMk cId="3013149814" sldId="363"/>
            <ac:graphicFrameMk id="9" creationId="{94D485FC-99D2-7CB5-21D0-0DFCC24A7327}"/>
          </ac:graphicFrameMkLst>
        </pc:graphicFrameChg>
        <pc:graphicFrameChg chg="add modGraphic">
          <ac:chgData name="Ngo Van Huy 20204657" userId="48eb6513-4c77-43fb-9424-46c1fb4fb952" providerId="ADAL" clId="{5D591951-4F6A-4067-B83D-4394F1B73E3E}" dt="2024-01-06T22:40:49.708" v="914" actId="20577"/>
          <ac:graphicFrameMkLst>
            <pc:docMk/>
            <pc:sldMk cId="3013149814" sldId="363"/>
            <ac:graphicFrameMk id="10" creationId="{1F1DA67E-1E3A-3C53-9CD1-5840475CFF4D}"/>
          </ac:graphicFrameMkLst>
        </pc:graphicFrameChg>
        <pc:picChg chg="del">
          <ac:chgData name="Ngo Van Huy 20204657" userId="48eb6513-4c77-43fb-9424-46c1fb4fb952" providerId="ADAL" clId="{5D591951-4F6A-4067-B83D-4394F1B73E3E}" dt="2024-01-06T22:17:38.680" v="362" actId="478"/>
          <ac:picMkLst>
            <pc:docMk/>
            <pc:sldMk cId="3013149814" sldId="363"/>
            <ac:picMk id="6" creationId="{EB0A6E14-BBBE-EB42-9409-0DE99AE475F7}"/>
          </ac:picMkLst>
        </pc:picChg>
        <pc:picChg chg="del">
          <ac:chgData name="Ngo Van Huy 20204657" userId="48eb6513-4c77-43fb-9424-46c1fb4fb952" providerId="ADAL" clId="{5D591951-4F6A-4067-B83D-4394F1B73E3E}" dt="2024-01-06T22:17:47.251" v="364" actId="478"/>
          <ac:picMkLst>
            <pc:docMk/>
            <pc:sldMk cId="3013149814" sldId="363"/>
            <ac:picMk id="7" creationId="{DA3D1DC8-EB1A-2031-7FF4-A1D454902229}"/>
          </ac:picMkLst>
        </pc:picChg>
      </pc:sldChg>
      <pc:sldChg chg="del">
        <pc:chgData name="Ngo Van Huy 20204657" userId="48eb6513-4c77-43fb-9424-46c1fb4fb952" providerId="ADAL" clId="{5D591951-4F6A-4067-B83D-4394F1B73E3E}" dt="2024-01-06T21:36:20.199" v="0" actId="47"/>
        <pc:sldMkLst>
          <pc:docMk/>
          <pc:sldMk cId="1028689743" sldId="365"/>
        </pc:sldMkLst>
      </pc:sldChg>
      <pc:sldChg chg="addSp delSp modSp new mod">
        <pc:chgData name="Ngo Van Huy 20204657" userId="48eb6513-4c77-43fb-9424-46c1fb4fb952" providerId="ADAL" clId="{5D591951-4F6A-4067-B83D-4394F1B73E3E}" dt="2024-01-06T22:34:10.297" v="736"/>
        <pc:sldMkLst>
          <pc:docMk/>
          <pc:sldMk cId="834987287" sldId="370"/>
        </pc:sldMkLst>
        <pc:spChg chg="mod">
          <ac:chgData name="Ngo Van Huy 20204657" userId="48eb6513-4c77-43fb-9424-46c1fb4fb952" providerId="ADAL" clId="{5D591951-4F6A-4067-B83D-4394F1B73E3E}" dt="2024-01-06T22:33:36.850" v="729" actId="20577"/>
          <ac:spMkLst>
            <pc:docMk/>
            <pc:sldMk cId="834987287" sldId="370"/>
            <ac:spMk id="3" creationId="{8E8493A1-4C61-C7FD-8405-5A6845B400D4}"/>
          </ac:spMkLst>
        </pc:spChg>
        <pc:spChg chg="del">
          <ac:chgData name="Ngo Van Huy 20204657" userId="48eb6513-4c77-43fb-9424-46c1fb4fb952" providerId="ADAL" clId="{5D591951-4F6A-4067-B83D-4394F1B73E3E}" dt="2024-01-06T22:10:21.384" v="148"/>
          <ac:spMkLst>
            <pc:docMk/>
            <pc:sldMk cId="834987287" sldId="370"/>
            <ac:spMk id="4" creationId="{E55B7789-1EBA-97D5-B351-9F6EEB6215E5}"/>
          </ac:spMkLst>
        </pc:spChg>
        <pc:spChg chg="add del mod">
          <ac:chgData name="Ngo Van Huy 20204657" userId="48eb6513-4c77-43fb-9424-46c1fb4fb952" providerId="ADAL" clId="{5D591951-4F6A-4067-B83D-4394F1B73E3E}" dt="2024-01-06T22:34:10.297" v="736"/>
          <ac:spMkLst>
            <pc:docMk/>
            <pc:sldMk cId="834987287" sldId="370"/>
            <ac:spMk id="6" creationId="{75F09B4D-1B50-B8CE-9B74-B5C4511542C4}"/>
          </ac:spMkLst>
        </pc:spChg>
        <pc:spChg chg="add del mod">
          <ac:chgData name="Ngo Van Huy 20204657" userId="48eb6513-4c77-43fb-9424-46c1fb4fb952" providerId="ADAL" clId="{5D591951-4F6A-4067-B83D-4394F1B73E3E}" dt="2024-01-06T22:34:01.892" v="732" actId="478"/>
          <ac:spMkLst>
            <pc:docMk/>
            <pc:sldMk cId="834987287" sldId="370"/>
            <ac:spMk id="9" creationId="{660B67E6-7233-ADBB-9BE9-607373EBC9F6}"/>
          </ac:spMkLst>
        </pc:spChg>
        <pc:picChg chg="add del mod">
          <ac:chgData name="Ngo Van Huy 20204657" userId="48eb6513-4c77-43fb-9424-46c1fb4fb952" providerId="ADAL" clId="{5D591951-4F6A-4067-B83D-4394F1B73E3E}" dt="2024-01-06T22:34:01.892" v="732" actId="478"/>
          <ac:picMkLst>
            <pc:docMk/>
            <pc:sldMk cId="834987287" sldId="370"/>
            <ac:picMk id="5" creationId="{00072F5E-9097-FDFC-A07B-99D937E59E70}"/>
          </ac:picMkLst>
        </pc:picChg>
        <pc:picChg chg="add mod">
          <ac:chgData name="Ngo Van Huy 20204657" userId="48eb6513-4c77-43fb-9424-46c1fb4fb952" providerId="ADAL" clId="{5D591951-4F6A-4067-B83D-4394F1B73E3E}" dt="2024-01-06T22:34:09.431" v="734" actId="1076"/>
          <ac:picMkLst>
            <pc:docMk/>
            <pc:sldMk cId="834987287" sldId="370"/>
            <ac:picMk id="7" creationId="{C17EE0A0-8D56-1CEF-068B-1AE7D8C4A71D}"/>
          </ac:picMkLst>
        </pc:picChg>
      </pc:sldChg>
      <pc:sldChg chg="modSp new mod">
        <pc:chgData name="Ngo Van Huy 20204657" userId="48eb6513-4c77-43fb-9424-46c1fb4fb952" providerId="ADAL" clId="{5D591951-4F6A-4067-B83D-4394F1B73E3E}" dt="2024-01-06T22:26:50.211" v="474"/>
        <pc:sldMkLst>
          <pc:docMk/>
          <pc:sldMk cId="1383050936" sldId="371"/>
        </pc:sldMkLst>
        <pc:spChg chg="mod">
          <ac:chgData name="Ngo Van Huy 20204657" userId="48eb6513-4c77-43fb-9424-46c1fb4fb952" providerId="ADAL" clId="{5D591951-4F6A-4067-B83D-4394F1B73E3E}" dt="2024-01-06T22:26:18.261" v="469" actId="20577"/>
          <ac:spMkLst>
            <pc:docMk/>
            <pc:sldMk cId="1383050936" sldId="371"/>
            <ac:spMk id="3" creationId="{B7B3B9FB-0511-3432-5C06-152095FA745C}"/>
          </ac:spMkLst>
        </pc:spChg>
        <pc:spChg chg="mod">
          <ac:chgData name="Ngo Van Huy 20204657" userId="48eb6513-4c77-43fb-9424-46c1fb4fb952" providerId="ADAL" clId="{5D591951-4F6A-4067-B83D-4394F1B73E3E}" dt="2024-01-06T22:26:50.211" v="474"/>
          <ac:spMkLst>
            <pc:docMk/>
            <pc:sldMk cId="1383050936" sldId="371"/>
            <ac:spMk id="4" creationId="{6D91CE5B-6081-7C40-C639-128D42C45635}"/>
          </ac:spMkLst>
        </pc:spChg>
      </pc:sldChg>
      <pc:sldChg chg="modSp new mod">
        <pc:chgData name="Ngo Van Huy 20204657" userId="48eb6513-4c77-43fb-9424-46c1fb4fb952" providerId="ADAL" clId="{5D591951-4F6A-4067-B83D-4394F1B73E3E}" dt="2024-01-06T22:28:22.136" v="508" actId="403"/>
        <pc:sldMkLst>
          <pc:docMk/>
          <pc:sldMk cId="644139901" sldId="372"/>
        </pc:sldMkLst>
        <pc:spChg chg="mod">
          <ac:chgData name="Ngo Van Huy 20204657" userId="48eb6513-4c77-43fb-9424-46c1fb4fb952" providerId="ADAL" clId="{5D591951-4F6A-4067-B83D-4394F1B73E3E}" dt="2024-01-06T22:27:38.769" v="485" actId="20577"/>
          <ac:spMkLst>
            <pc:docMk/>
            <pc:sldMk cId="644139901" sldId="372"/>
            <ac:spMk id="3" creationId="{1E52163C-88A8-BC51-2759-C0FA2A10905C}"/>
          </ac:spMkLst>
        </pc:spChg>
        <pc:spChg chg="mod">
          <ac:chgData name="Ngo Van Huy 20204657" userId="48eb6513-4c77-43fb-9424-46c1fb4fb952" providerId="ADAL" clId="{5D591951-4F6A-4067-B83D-4394F1B73E3E}" dt="2024-01-06T22:28:22.136" v="508" actId="403"/>
          <ac:spMkLst>
            <pc:docMk/>
            <pc:sldMk cId="644139901" sldId="372"/>
            <ac:spMk id="4" creationId="{ECC2566A-D7E4-BBD9-EAFF-CB835319F7BF}"/>
          </ac:spMkLst>
        </pc:spChg>
      </pc:sldChg>
      <pc:sldChg chg="modSp new mod">
        <pc:chgData name="Ngo Van Huy 20204657" userId="48eb6513-4c77-43fb-9424-46c1fb4fb952" providerId="ADAL" clId="{5D591951-4F6A-4067-B83D-4394F1B73E3E}" dt="2024-01-06T22:31:42.505" v="702"/>
        <pc:sldMkLst>
          <pc:docMk/>
          <pc:sldMk cId="2776589364" sldId="373"/>
        </pc:sldMkLst>
        <pc:spChg chg="mod">
          <ac:chgData name="Ngo Van Huy 20204657" userId="48eb6513-4c77-43fb-9424-46c1fb4fb952" providerId="ADAL" clId="{5D591951-4F6A-4067-B83D-4394F1B73E3E}" dt="2024-01-06T22:28:48.815" v="522" actId="20577"/>
          <ac:spMkLst>
            <pc:docMk/>
            <pc:sldMk cId="2776589364" sldId="373"/>
            <ac:spMk id="3" creationId="{2EB90FBA-EA00-4FA9-06E8-A92A90EE5221}"/>
          </ac:spMkLst>
        </pc:spChg>
        <pc:spChg chg="mod">
          <ac:chgData name="Ngo Van Huy 20204657" userId="48eb6513-4c77-43fb-9424-46c1fb4fb952" providerId="ADAL" clId="{5D591951-4F6A-4067-B83D-4394F1B73E3E}" dt="2024-01-06T22:31:42.505" v="702"/>
          <ac:spMkLst>
            <pc:docMk/>
            <pc:sldMk cId="2776589364" sldId="373"/>
            <ac:spMk id="4" creationId="{229046B8-CBB7-19DC-0BE1-3994A988F9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Lato" panose="020F0502020204030203" pitchFamily="34" charset="0"/>
            </a:endParaRPr>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latin typeface="Lato" panose="020F0502020204030203" pitchFamily="34" charset="0"/>
              </a:rPr>
              <a:t>1/6/2024</a:t>
            </a:fld>
            <a:endParaRPr lang="en-US">
              <a:latin typeface="Lato" panose="020F0502020204030203" pitchFamily="34" charset="0"/>
            </a:endParaRPr>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Lato" panose="020F0502020204030203" pitchFamily="34" charset="0"/>
            </a:endParaRPr>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latin typeface="Lato" panose="020F0502020204030203" pitchFamily="34" charset="0"/>
              </a:rPr>
              <a:t>‹#›</a:t>
            </a:fld>
            <a:endParaRPr lang="en-US">
              <a:latin typeface="Lato" panose="020F0502020204030203" pitchFamily="34" charset="0"/>
            </a:endParaRPr>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Lato" panose="020F050202020403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Lato" panose="020F0502020204030203" pitchFamily="34" charset="0"/>
              </a:defRPr>
            </a:lvl1pPr>
          </a:lstStyle>
          <a:p>
            <a:fld id="{6B733702-C25A-40B9-9167-54BAA79B29B0}" type="datetimeFigureOut">
              <a:rPr lang="en-US" smtClean="0"/>
              <a:pPr/>
              <a:t>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Lato" panose="020F050202020403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Lato" panose="020F0502020204030203" pitchFamily="34" charset="0"/>
              </a:defRPr>
            </a:lvl1pPr>
          </a:lstStyle>
          <a:p>
            <a:fld id="{AB2FC7A4-3D1B-482D-8C9D-7642A2CE3076}" type="slidenum">
              <a:rPr lang="en-US" smtClean="0"/>
              <a:pPr/>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Lato" panose="020F0502020204030203" pitchFamily="34" charset="0"/>
        <a:ea typeface="+mn-ea"/>
        <a:cs typeface="+mn-cs"/>
      </a:defRPr>
    </a:lvl1pPr>
    <a:lvl2pPr marL="457200" algn="l" defTabSz="914400" rtl="0" eaLnBrk="1" latinLnBrk="0" hangingPunct="1">
      <a:defRPr sz="1200" kern="1200">
        <a:solidFill>
          <a:schemeClr val="tx1"/>
        </a:solidFill>
        <a:latin typeface="Lato" panose="020F0502020204030203" pitchFamily="34" charset="0"/>
        <a:ea typeface="+mn-ea"/>
        <a:cs typeface="+mn-cs"/>
      </a:defRPr>
    </a:lvl2pPr>
    <a:lvl3pPr marL="914400" algn="l" defTabSz="914400" rtl="0" eaLnBrk="1" latinLnBrk="0" hangingPunct="1">
      <a:defRPr sz="1200" kern="1200">
        <a:solidFill>
          <a:schemeClr val="tx1"/>
        </a:solidFill>
        <a:latin typeface="Lato" panose="020F0502020204030203" pitchFamily="34" charset="0"/>
        <a:ea typeface="+mn-ea"/>
        <a:cs typeface="+mn-cs"/>
      </a:defRPr>
    </a:lvl3pPr>
    <a:lvl4pPr marL="1371600" algn="l" defTabSz="914400" rtl="0" eaLnBrk="1" latinLnBrk="0" hangingPunct="1">
      <a:defRPr sz="1200" kern="1200">
        <a:solidFill>
          <a:schemeClr val="tx1"/>
        </a:solidFill>
        <a:latin typeface="Lato" panose="020F0502020204030203" pitchFamily="34" charset="0"/>
        <a:ea typeface="+mn-ea"/>
        <a:cs typeface="+mn-cs"/>
      </a:defRPr>
    </a:lvl4pPr>
    <a:lvl5pPr marL="1828800" algn="l" defTabSz="914400" rtl="0" eaLnBrk="1" latinLnBrk="0" hangingPunct="1">
      <a:defRPr sz="1200" kern="1200">
        <a:solidFill>
          <a:schemeClr val="tx1"/>
        </a:solidFill>
        <a:latin typeface="Lato" panose="020F050202020403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pPr/>
              <a:t>6</a:t>
            </a:fld>
            <a:endParaRPr lang="en-US"/>
          </a:p>
        </p:txBody>
      </p:sp>
    </p:spTree>
    <p:extLst>
      <p:ext uri="{BB962C8B-B14F-4D97-AF65-F5344CB8AC3E}">
        <p14:creationId xmlns:p14="http://schemas.microsoft.com/office/powerpoint/2010/main" val="393826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13AB0-69E8-A28D-E399-5F46CB1813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E4537-7FC3-DAE6-23A2-B25BF3063449}"/>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3" name="Title 10">
            <a:extLst>
              <a:ext uri="{FF2B5EF4-FFF2-40B4-BE49-F238E27FC236}">
                <a16:creationId xmlns:a16="http://schemas.microsoft.com/office/drawing/2014/main" id="{17ECB676-8D45-4EB1-1A85-A9B18D2E44EF}"/>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4F56168E-538A-4458-756C-4C6D4B69CB5D}"/>
              </a:ext>
            </a:extLst>
          </p:cNvPr>
          <p:cNvSpPr txBox="1"/>
          <p:nvPr/>
        </p:nvSpPr>
        <p:spPr>
          <a:xfrm>
            <a:off x="3616959" y="1675353"/>
            <a:ext cx="5307823" cy="5124031"/>
          </a:xfrm>
          <a:prstGeom prst="rect">
            <a:avLst/>
          </a:prstGeom>
          <a:noFill/>
          <a:ln>
            <a:noFill/>
          </a:ln>
        </p:spPr>
        <p:txBody>
          <a:bodyPr wrap="square" lIns="91440" tIns="45720" rIns="91440" bIns="45720" rtlCol="0" anchor="t">
            <a:spAutoFit/>
          </a:bodyPr>
          <a:lstStyle/>
          <a:p>
            <a:pPr marL="457200" indent="-457200">
              <a:lnSpc>
                <a:spcPct val="200000"/>
              </a:lnSpc>
              <a:buFont typeface="+mj-lt"/>
              <a:buAutoNum type="arabicPeriod"/>
            </a:pPr>
            <a:r>
              <a:rPr lang="en-US" sz="2800" err="1">
                <a:latin typeface="Lato"/>
                <a:ea typeface="Lato"/>
                <a:cs typeface="Lato"/>
              </a:rPr>
              <a:t>Giới</a:t>
            </a:r>
            <a:r>
              <a:rPr lang="en-US" sz="2800">
                <a:latin typeface="Lato"/>
                <a:ea typeface="Lato"/>
                <a:cs typeface="Lato"/>
              </a:rPr>
              <a:t> </a:t>
            </a:r>
            <a:r>
              <a:rPr lang="en-US" sz="2800" err="1">
                <a:latin typeface="Lato"/>
                <a:ea typeface="Lato"/>
                <a:cs typeface="Lato"/>
              </a:rPr>
              <a:t>thiệu</a:t>
            </a:r>
            <a:endParaRPr lang="en-US" sz="2800">
              <a:latin typeface="Lato"/>
              <a:ea typeface="Lato"/>
              <a:cs typeface="Lato"/>
            </a:endParaRPr>
          </a:p>
          <a:p>
            <a:pPr marL="457200" indent="-457200">
              <a:lnSpc>
                <a:spcPct val="200000"/>
              </a:lnSpc>
              <a:buAutoNum type="arabicPeriod"/>
            </a:pPr>
            <a:r>
              <a:rPr lang="en-US" sz="2800" b="1" err="1">
                <a:solidFill>
                  <a:srgbClr val="FF0000"/>
                </a:solidFill>
                <a:latin typeface="Lato"/>
                <a:ea typeface="Lato"/>
                <a:cs typeface="Lato"/>
              </a:rPr>
              <a:t>Dữ</a:t>
            </a:r>
            <a:r>
              <a:rPr lang="en-US" sz="2800" b="1">
                <a:solidFill>
                  <a:srgbClr val="FF0000"/>
                </a:solidFill>
                <a:latin typeface="Lato"/>
                <a:ea typeface="Lato"/>
                <a:cs typeface="Lato"/>
              </a:rPr>
              <a:t> </a:t>
            </a:r>
            <a:r>
              <a:rPr lang="en-US" sz="2800" b="1" err="1">
                <a:solidFill>
                  <a:srgbClr val="FF0000"/>
                </a:solidFill>
                <a:latin typeface="Lato"/>
                <a:ea typeface="Lato"/>
                <a:cs typeface="Lato"/>
              </a:rPr>
              <a:t>liệu</a:t>
            </a:r>
            <a:endParaRPr lang="en-US" sz="2800" b="1">
              <a:solidFill>
                <a:srgbClr val="FF0000"/>
              </a:solidFill>
              <a:latin typeface="Lato"/>
              <a:ea typeface="Lato"/>
              <a:cs typeface="Lato"/>
            </a:endParaRPr>
          </a:p>
          <a:p>
            <a:pPr marL="457200" indent="-457200">
              <a:lnSpc>
                <a:spcPct val="200000"/>
              </a:lnSpc>
              <a:buFont typeface="+mj-lt"/>
              <a:buAutoNum type="arabicPeriod"/>
            </a:pPr>
            <a:r>
              <a:rPr lang="en-US" sz="2800">
                <a:latin typeface="Lato"/>
                <a:ea typeface="Lato"/>
                <a:cs typeface="Lato"/>
              </a:rPr>
              <a:t>Mô </a:t>
            </a:r>
            <a:r>
              <a:rPr lang="en-US" sz="2800" err="1">
                <a:latin typeface="Lato"/>
                <a:ea typeface="Lato"/>
                <a:cs typeface="Lato"/>
              </a:rPr>
              <a:t>hình</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Tiếp</a:t>
            </a:r>
            <a:r>
              <a:rPr lang="en-US" sz="2800">
                <a:latin typeface="Lato"/>
                <a:ea typeface="Lato"/>
                <a:cs typeface="Lato"/>
              </a:rPr>
              <a:t> </a:t>
            </a:r>
            <a:r>
              <a:rPr lang="en-US" sz="2800" err="1">
                <a:latin typeface="Lato"/>
                <a:ea typeface="Lato"/>
                <a:cs typeface="Lato"/>
              </a:rPr>
              <a:t>cận</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Đánh</a:t>
            </a:r>
            <a:r>
              <a:rPr lang="en-US" sz="2800">
                <a:latin typeface="Lato"/>
                <a:ea typeface="Lato"/>
                <a:cs typeface="Lato"/>
              </a:rPr>
              <a:t> </a:t>
            </a:r>
            <a:r>
              <a:rPr lang="en-US" sz="2800" err="1">
                <a:latin typeface="Lato"/>
                <a:ea typeface="Lato"/>
                <a:cs typeface="Lato"/>
              </a:rPr>
              <a:t>giá</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Kết</a:t>
            </a:r>
            <a:r>
              <a:rPr lang="en-US" sz="2800">
                <a:latin typeface="Lato"/>
                <a:ea typeface="Lato"/>
                <a:cs typeface="Lato"/>
              </a:rPr>
              <a:t> </a:t>
            </a:r>
            <a:r>
              <a:rPr lang="en-US" sz="2800" err="1">
                <a:latin typeface="Lato"/>
                <a:ea typeface="Lato"/>
                <a:cs typeface="Lato"/>
              </a:rPr>
              <a:t>luận</a:t>
            </a:r>
            <a:r>
              <a:rPr lang="en-US" sz="2800">
                <a:latin typeface="Lato"/>
                <a:ea typeface="Lato"/>
                <a:cs typeface="Lato"/>
              </a:rPr>
              <a:t> </a:t>
            </a:r>
            <a:r>
              <a:rPr lang="en-US" sz="2800" err="1">
                <a:latin typeface="Lato"/>
                <a:ea typeface="Lato"/>
                <a:cs typeface="Lato"/>
              </a:rPr>
              <a:t>và</a:t>
            </a:r>
            <a:r>
              <a:rPr lang="en-US" sz="2800">
                <a:latin typeface="Lato"/>
                <a:ea typeface="Lato"/>
                <a:cs typeface="Lato"/>
              </a:rPr>
              <a:t> </a:t>
            </a:r>
            <a:r>
              <a:rPr lang="en-US" sz="2800" err="1">
                <a:latin typeface="Lato"/>
                <a:ea typeface="Lato"/>
                <a:cs typeface="Lato"/>
              </a:rPr>
              <a:t>hướng</a:t>
            </a:r>
            <a:r>
              <a:rPr lang="en-US" sz="2800">
                <a:latin typeface="Lato"/>
                <a:ea typeface="Lato"/>
                <a:cs typeface="Lato"/>
              </a:rPr>
              <a:t> </a:t>
            </a:r>
            <a:r>
              <a:rPr lang="en-US" sz="2800" err="1">
                <a:latin typeface="Lato"/>
                <a:ea typeface="Lato"/>
                <a:cs typeface="Lato"/>
              </a:rPr>
              <a:t>phát</a:t>
            </a:r>
            <a:r>
              <a:rPr lang="en-US" sz="2800">
                <a:latin typeface="Lato"/>
                <a:ea typeface="Lato"/>
                <a:cs typeface="Lato"/>
              </a:rPr>
              <a:t> </a:t>
            </a:r>
            <a:r>
              <a:rPr lang="en-US" sz="2800" err="1">
                <a:latin typeface="Lato"/>
                <a:ea typeface="Lato"/>
                <a:cs typeface="Lato"/>
              </a:rPr>
              <a:t>triển</a:t>
            </a:r>
            <a:endParaRPr lang="en-US" sz="2800">
              <a:latin typeface="Lato"/>
              <a:ea typeface="Lato"/>
              <a:cs typeface="Lato"/>
            </a:endParaRPr>
          </a:p>
        </p:txBody>
      </p:sp>
    </p:spTree>
    <p:extLst>
      <p:ext uri="{BB962C8B-B14F-4D97-AF65-F5344CB8AC3E}">
        <p14:creationId xmlns:p14="http://schemas.microsoft.com/office/powerpoint/2010/main" val="199572877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75F1C-6F92-6677-A4D7-C891D470CDD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AC4D6-6BA9-1E24-530F-BBCE5DECFC78}"/>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4" name="Slide Number Placeholder 1">
            <a:extLst>
              <a:ext uri="{FF2B5EF4-FFF2-40B4-BE49-F238E27FC236}">
                <a16:creationId xmlns:a16="http://schemas.microsoft.com/office/drawing/2014/main" id="{D027D4AB-F2B8-06ED-0643-61A592712CA5}"/>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11</a:t>
            </a:fld>
            <a:endParaRPr lang="en-US"/>
          </a:p>
        </p:txBody>
      </p:sp>
      <p:sp>
        <p:nvSpPr>
          <p:cNvPr id="5" name="TextBox 4">
            <a:extLst>
              <a:ext uri="{FF2B5EF4-FFF2-40B4-BE49-F238E27FC236}">
                <a16:creationId xmlns:a16="http://schemas.microsoft.com/office/drawing/2014/main" id="{F1354D1D-345B-5525-B574-AB5535A9D3A0}"/>
              </a:ext>
            </a:extLst>
          </p:cNvPr>
          <p:cNvSpPr txBox="1"/>
          <p:nvPr/>
        </p:nvSpPr>
        <p:spPr>
          <a:xfrm>
            <a:off x="489602" y="953510"/>
            <a:ext cx="79115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Ladieswear, </a:t>
            </a:r>
            <a:r>
              <a:rPr lang="en-US" err="1">
                <a:ea typeface="+mn-lt"/>
                <a:cs typeface="+mn-lt"/>
              </a:rPr>
              <a:t>Lingeries</a:t>
            </a:r>
            <a:r>
              <a:rPr lang="en-US">
                <a:ea typeface="+mn-lt"/>
                <a:cs typeface="+mn-lt"/>
              </a:rPr>
              <a:t>/Tights, Divided  </a:t>
            </a:r>
            <a:r>
              <a:rPr lang="en-US" err="1">
                <a:ea typeface="+mn-lt"/>
                <a:cs typeface="+mn-lt"/>
              </a:rPr>
              <a:t>là</a:t>
            </a:r>
            <a:r>
              <a:rPr lang="en-US">
                <a:ea typeface="+mn-lt"/>
                <a:cs typeface="+mn-lt"/>
              </a:rPr>
              <a:t> 3 </a:t>
            </a:r>
            <a:r>
              <a:rPr lang="en-US" err="1">
                <a:ea typeface="+mn-lt"/>
                <a:cs typeface="+mn-lt"/>
              </a:rPr>
              <a:t>loại</a:t>
            </a:r>
            <a:r>
              <a:rPr lang="en-US">
                <a:ea typeface="+mn-lt"/>
                <a:cs typeface="+mn-lt"/>
              </a:rPr>
              <a:t> </a:t>
            </a:r>
            <a:r>
              <a:rPr lang="en-US" err="1">
                <a:ea typeface="+mn-lt"/>
                <a:cs typeface="+mn-lt"/>
              </a:rPr>
              <a:t>sản</a:t>
            </a:r>
            <a:r>
              <a:rPr lang="en-US">
                <a:ea typeface="+mn-lt"/>
                <a:cs typeface="+mn-lt"/>
              </a:rPr>
              <a:t> </a:t>
            </a:r>
            <a:r>
              <a:rPr lang="en-US" err="1">
                <a:ea typeface="+mn-lt"/>
                <a:cs typeface="+mn-lt"/>
              </a:rPr>
              <a:t>phẩm</a:t>
            </a:r>
            <a:r>
              <a:rPr lang="en-US">
                <a:ea typeface="+mn-lt"/>
                <a:cs typeface="+mn-lt"/>
              </a:rPr>
              <a:t> </a:t>
            </a:r>
            <a:r>
              <a:rPr lang="en-US" err="1">
                <a:ea typeface="+mn-lt"/>
                <a:cs typeface="+mn-lt"/>
              </a:rPr>
              <a:t>được</a:t>
            </a:r>
            <a:r>
              <a:rPr lang="en-US">
                <a:ea typeface="+mn-lt"/>
                <a:cs typeface="+mn-lt"/>
              </a:rPr>
              <a:t> </a:t>
            </a:r>
            <a:r>
              <a:rPr lang="en-US" err="1">
                <a:ea typeface="+mn-lt"/>
                <a:cs typeface="+mn-lt"/>
              </a:rPr>
              <a:t>mua</a:t>
            </a:r>
            <a:r>
              <a:rPr lang="en-US">
                <a:ea typeface="+mn-lt"/>
                <a:cs typeface="+mn-lt"/>
              </a:rPr>
              <a:t> </a:t>
            </a:r>
            <a:r>
              <a:rPr lang="en-US" err="1">
                <a:ea typeface="+mn-lt"/>
                <a:cs typeface="+mn-lt"/>
              </a:rPr>
              <a:t>nhiều</a:t>
            </a:r>
            <a:r>
              <a:rPr lang="en-US">
                <a:ea typeface="+mn-lt"/>
                <a:cs typeface="+mn-lt"/>
              </a:rPr>
              <a:t> </a:t>
            </a:r>
            <a:r>
              <a:rPr lang="en-US" err="1">
                <a:ea typeface="+mn-lt"/>
                <a:cs typeface="+mn-lt"/>
              </a:rPr>
              <a:t>nhất</a:t>
            </a:r>
            <a:r>
              <a:rPr lang="en-US">
                <a:ea typeface="+mn-lt"/>
                <a:cs typeface="+mn-lt"/>
              </a:rPr>
              <a:t> ở </a:t>
            </a:r>
            <a:r>
              <a:rPr lang="en-US" err="1">
                <a:ea typeface="+mn-lt"/>
                <a:cs typeface="+mn-lt"/>
              </a:rPr>
              <a:t>mọi</a:t>
            </a:r>
            <a:r>
              <a:rPr lang="en-US">
                <a:ea typeface="+mn-lt"/>
                <a:cs typeface="+mn-lt"/>
              </a:rPr>
              <a:t> </a:t>
            </a:r>
            <a:r>
              <a:rPr lang="en-US" err="1">
                <a:ea typeface="+mn-lt"/>
                <a:cs typeface="+mn-lt"/>
              </a:rPr>
              <a:t>lứa</a:t>
            </a:r>
            <a:r>
              <a:rPr lang="en-US">
                <a:ea typeface="+mn-lt"/>
                <a:cs typeface="+mn-lt"/>
              </a:rPr>
              <a:t> </a:t>
            </a:r>
            <a:r>
              <a:rPr lang="en-US" err="1">
                <a:ea typeface="+mn-lt"/>
                <a:cs typeface="+mn-lt"/>
              </a:rPr>
              <a:t>tuổi</a:t>
            </a:r>
            <a:endParaRPr lang="en-US" err="1"/>
          </a:p>
        </p:txBody>
      </p:sp>
      <p:sp>
        <p:nvSpPr>
          <p:cNvPr id="6" name="TextBox 5">
            <a:extLst>
              <a:ext uri="{FF2B5EF4-FFF2-40B4-BE49-F238E27FC236}">
                <a16:creationId xmlns:a16="http://schemas.microsoft.com/office/drawing/2014/main" id="{DCD70F3D-326A-EBD5-DC25-3983C30F7A73}"/>
              </a:ext>
            </a:extLst>
          </p:cNvPr>
          <p:cNvSpPr txBox="1"/>
          <p:nvPr/>
        </p:nvSpPr>
        <p:spPr>
          <a:xfrm>
            <a:off x="289467" y="40888"/>
            <a:ext cx="3960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rPr>
              <a:t>EDA</a:t>
            </a:r>
            <a:endParaRPr lang="en-US"/>
          </a:p>
        </p:txBody>
      </p:sp>
      <p:pic>
        <p:nvPicPr>
          <p:cNvPr id="7" name="Picture 6" descr="A diagram of clothing with different colors and numbers&#10;&#10;Description automatically generated">
            <a:extLst>
              <a:ext uri="{FF2B5EF4-FFF2-40B4-BE49-F238E27FC236}">
                <a16:creationId xmlns:a16="http://schemas.microsoft.com/office/drawing/2014/main" id="{46B16EEF-2B81-BCAB-AD2C-20E5B241C354}"/>
              </a:ext>
            </a:extLst>
          </p:cNvPr>
          <p:cNvPicPr>
            <a:picLocks noChangeAspect="1"/>
          </p:cNvPicPr>
          <p:nvPr/>
        </p:nvPicPr>
        <p:blipFill>
          <a:blip r:embed="rId2"/>
          <a:stretch>
            <a:fillRect/>
          </a:stretch>
        </p:blipFill>
        <p:spPr>
          <a:xfrm>
            <a:off x="288072" y="1744340"/>
            <a:ext cx="8567855" cy="4205663"/>
          </a:xfrm>
          <a:prstGeom prst="rect">
            <a:avLst/>
          </a:prstGeom>
        </p:spPr>
      </p:pic>
    </p:spTree>
    <p:extLst>
      <p:ext uri="{BB962C8B-B14F-4D97-AF65-F5344CB8AC3E}">
        <p14:creationId xmlns:p14="http://schemas.microsoft.com/office/powerpoint/2010/main" val="2160702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8A7AC-9AC9-409B-4548-89C674A426E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C882FE-3937-DE66-6E22-11CF9539EAB3}"/>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4" name="Slide Number Placeholder 1">
            <a:extLst>
              <a:ext uri="{FF2B5EF4-FFF2-40B4-BE49-F238E27FC236}">
                <a16:creationId xmlns:a16="http://schemas.microsoft.com/office/drawing/2014/main" id="{7327881D-BEA9-B022-DBC1-27B83023B2A7}"/>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12</a:t>
            </a:fld>
            <a:endParaRPr lang="en-US"/>
          </a:p>
        </p:txBody>
      </p:sp>
      <p:sp>
        <p:nvSpPr>
          <p:cNvPr id="5" name="TextBox 4">
            <a:extLst>
              <a:ext uri="{FF2B5EF4-FFF2-40B4-BE49-F238E27FC236}">
                <a16:creationId xmlns:a16="http://schemas.microsoft.com/office/drawing/2014/main" id="{3C2CFEC5-2D67-9A95-F8D2-14D0AC7A0EEA}"/>
              </a:ext>
            </a:extLst>
          </p:cNvPr>
          <p:cNvSpPr txBox="1"/>
          <p:nvPr/>
        </p:nvSpPr>
        <p:spPr>
          <a:xfrm>
            <a:off x="489602" y="953510"/>
            <a:ext cx="79115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Quần</a:t>
            </a:r>
            <a:r>
              <a:rPr lang="en-US">
                <a:ea typeface="+mn-lt"/>
                <a:cs typeface="+mn-lt"/>
              </a:rPr>
              <a:t> </a:t>
            </a:r>
            <a:r>
              <a:rPr lang="en-US" err="1">
                <a:ea typeface="+mn-lt"/>
                <a:cs typeface="+mn-lt"/>
              </a:rPr>
              <a:t>áo</a:t>
            </a:r>
            <a:r>
              <a:rPr lang="en-US">
                <a:ea typeface="+mn-lt"/>
                <a:cs typeface="+mn-lt"/>
              </a:rPr>
              <a:t> </a:t>
            </a:r>
            <a:r>
              <a:rPr lang="en-US" err="1">
                <a:ea typeface="+mn-lt"/>
                <a:cs typeface="+mn-lt"/>
              </a:rPr>
              <a:t>nữ</a:t>
            </a:r>
            <a:r>
              <a:rPr lang="en-US">
                <a:ea typeface="+mn-lt"/>
                <a:cs typeface="+mn-lt"/>
              </a:rPr>
              <a:t> </a:t>
            </a:r>
            <a:r>
              <a:rPr lang="en-US" err="1">
                <a:ea typeface="+mn-lt"/>
                <a:cs typeface="+mn-lt"/>
              </a:rPr>
              <a:t>chiếm</a:t>
            </a:r>
            <a:r>
              <a:rPr lang="en-US">
                <a:ea typeface="+mn-lt"/>
                <a:cs typeface="+mn-lt"/>
              </a:rPr>
              <a:t> </a:t>
            </a:r>
            <a:r>
              <a:rPr lang="en-US" err="1">
                <a:ea typeface="+mn-lt"/>
                <a:cs typeface="+mn-lt"/>
              </a:rPr>
              <a:t>một</a:t>
            </a:r>
            <a:r>
              <a:rPr lang="en-US">
                <a:ea typeface="+mn-lt"/>
                <a:cs typeface="+mn-lt"/>
              </a:rPr>
              <a:t> </a:t>
            </a:r>
            <a:r>
              <a:rPr lang="en-US" err="1">
                <a:ea typeface="+mn-lt"/>
                <a:cs typeface="+mn-lt"/>
              </a:rPr>
              <a:t>phần</a:t>
            </a:r>
            <a:r>
              <a:rPr lang="en-US">
                <a:ea typeface="+mn-lt"/>
                <a:cs typeface="+mn-lt"/>
              </a:rPr>
              <a:t> </a:t>
            </a:r>
            <a:r>
              <a:rPr lang="en-US" err="1">
                <a:ea typeface="+mn-lt"/>
                <a:cs typeface="+mn-lt"/>
              </a:rPr>
              <a:t>đáng</a:t>
            </a:r>
            <a:r>
              <a:rPr lang="en-US">
                <a:ea typeface="+mn-lt"/>
                <a:cs typeface="+mn-lt"/>
              </a:rPr>
              <a:t> </a:t>
            </a:r>
            <a:r>
              <a:rPr lang="en-US" err="1">
                <a:ea typeface="+mn-lt"/>
                <a:cs typeface="+mn-lt"/>
              </a:rPr>
              <a:t>kể</a:t>
            </a:r>
            <a:r>
              <a:rPr lang="en-US">
                <a:ea typeface="+mn-lt"/>
                <a:cs typeface="+mn-lt"/>
              </a:rPr>
              <a:t> </a:t>
            </a:r>
            <a:r>
              <a:rPr lang="en-US" err="1">
                <a:ea typeface="+mn-lt"/>
                <a:cs typeface="+mn-lt"/>
              </a:rPr>
              <a:t>trong</a:t>
            </a:r>
            <a:r>
              <a:rPr lang="en-US">
                <a:ea typeface="+mn-lt"/>
                <a:cs typeface="+mn-lt"/>
              </a:rPr>
              <a:t> </a:t>
            </a:r>
            <a:r>
              <a:rPr lang="en-US" err="1">
                <a:ea typeface="+mn-lt"/>
                <a:cs typeface="+mn-lt"/>
              </a:rPr>
              <a:t>tất</a:t>
            </a:r>
            <a:r>
              <a:rPr lang="en-US">
                <a:ea typeface="+mn-lt"/>
                <a:cs typeface="+mn-lt"/>
              </a:rPr>
              <a:t> </a:t>
            </a:r>
            <a:r>
              <a:rPr lang="en-US" err="1">
                <a:ea typeface="+mn-lt"/>
                <a:cs typeface="+mn-lt"/>
              </a:rPr>
              <a:t>cả</a:t>
            </a:r>
            <a:r>
              <a:rPr lang="en-US">
                <a:ea typeface="+mn-lt"/>
                <a:cs typeface="+mn-lt"/>
              </a:rPr>
              <a:t> </a:t>
            </a:r>
            <a:r>
              <a:rPr lang="en-US" err="1">
                <a:ea typeface="+mn-lt"/>
                <a:cs typeface="+mn-lt"/>
              </a:rPr>
              <a:t>các</a:t>
            </a:r>
            <a:r>
              <a:rPr lang="en-US">
                <a:ea typeface="+mn-lt"/>
                <a:cs typeface="+mn-lt"/>
              </a:rPr>
              <a:t> </a:t>
            </a:r>
            <a:r>
              <a:rPr lang="en-US" err="1">
                <a:ea typeface="+mn-lt"/>
                <a:cs typeface="+mn-lt"/>
              </a:rPr>
              <a:t>quần</a:t>
            </a:r>
            <a:r>
              <a:rPr lang="en-US">
                <a:ea typeface="+mn-lt"/>
                <a:cs typeface="+mn-lt"/>
              </a:rPr>
              <a:t> </a:t>
            </a:r>
            <a:r>
              <a:rPr lang="en-US" err="1">
                <a:ea typeface="+mn-lt"/>
                <a:cs typeface="+mn-lt"/>
              </a:rPr>
              <a:t>áo</a:t>
            </a:r>
            <a:r>
              <a:rPr lang="en-US">
                <a:ea typeface="+mn-lt"/>
                <a:cs typeface="+mn-lt"/>
              </a:rPr>
              <a:t>. </a:t>
            </a:r>
            <a:r>
              <a:rPr lang="en-US" err="1">
                <a:ea typeface="+mn-lt"/>
                <a:cs typeface="+mn-lt"/>
              </a:rPr>
              <a:t>Quần</a:t>
            </a:r>
            <a:r>
              <a:rPr lang="en-US">
                <a:ea typeface="+mn-lt"/>
                <a:cs typeface="+mn-lt"/>
              </a:rPr>
              <a:t> </a:t>
            </a:r>
            <a:r>
              <a:rPr lang="en-US" err="1">
                <a:ea typeface="+mn-lt"/>
                <a:cs typeface="+mn-lt"/>
              </a:rPr>
              <a:t>áo</a:t>
            </a:r>
            <a:r>
              <a:rPr lang="en-US">
                <a:ea typeface="+mn-lt"/>
                <a:cs typeface="+mn-lt"/>
              </a:rPr>
              <a:t> </a:t>
            </a:r>
            <a:r>
              <a:rPr lang="en-US" err="1">
                <a:ea typeface="+mn-lt"/>
                <a:cs typeface="+mn-lt"/>
              </a:rPr>
              <a:t>thể</a:t>
            </a:r>
            <a:r>
              <a:rPr lang="en-US">
                <a:ea typeface="+mn-lt"/>
                <a:cs typeface="+mn-lt"/>
              </a:rPr>
              <a:t> </a:t>
            </a:r>
            <a:r>
              <a:rPr lang="en-US" err="1">
                <a:ea typeface="+mn-lt"/>
                <a:cs typeface="+mn-lt"/>
              </a:rPr>
              <a:t>thao</a:t>
            </a:r>
            <a:r>
              <a:rPr lang="en-US">
                <a:ea typeface="+mn-lt"/>
                <a:cs typeface="+mn-lt"/>
              </a:rPr>
              <a:t> </a:t>
            </a:r>
            <a:r>
              <a:rPr lang="en-US" err="1">
                <a:ea typeface="+mn-lt"/>
                <a:cs typeface="+mn-lt"/>
              </a:rPr>
              <a:t>chiếm</a:t>
            </a:r>
            <a:r>
              <a:rPr lang="en-US">
                <a:ea typeface="+mn-lt"/>
                <a:cs typeface="+mn-lt"/>
              </a:rPr>
              <a:t> </a:t>
            </a:r>
            <a:r>
              <a:rPr lang="en-US" err="1">
                <a:ea typeface="+mn-lt"/>
                <a:cs typeface="+mn-lt"/>
              </a:rPr>
              <a:t>ít</a:t>
            </a:r>
            <a:r>
              <a:rPr lang="en-US">
                <a:ea typeface="+mn-lt"/>
                <a:cs typeface="+mn-lt"/>
              </a:rPr>
              <a:t> </a:t>
            </a:r>
            <a:r>
              <a:rPr lang="en-US" err="1">
                <a:ea typeface="+mn-lt"/>
                <a:cs typeface="+mn-lt"/>
              </a:rPr>
              <a:t>phần</a:t>
            </a:r>
            <a:r>
              <a:rPr lang="en-US">
                <a:ea typeface="+mn-lt"/>
                <a:cs typeface="+mn-lt"/>
              </a:rPr>
              <a:t> </a:t>
            </a:r>
            <a:r>
              <a:rPr lang="en-US" err="1">
                <a:ea typeface="+mn-lt"/>
                <a:cs typeface="+mn-lt"/>
              </a:rPr>
              <a:t>nhất</a:t>
            </a:r>
            <a:r>
              <a:rPr lang="en-US">
                <a:ea typeface="+mn-lt"/>
                <a:cs typeface="+mn-lt"/>
              </a:rPr>
              <a:t>.</a:t>
            </a:r>
          </a:p>
        </p:txBody>
      </p:sp>
      <p:pic>
        <p:nvPicPr>
          <p:cNvPr id="3" name="Picture 2" descr="A graph showing a number of bars">
            <a:extLst>
              <a:ext uri="{FF2B5EF4-FFF2-40B4-BE49-F238E27FC236}">
                <a16:creationId xmlns:a16="http://schemas.microsoft.com/office/drawing/2014/main" id="{CE77751D-0720-783D-B18F-BA1C16853292}"/>
              </a:ext>
            </a:extLst>
          </p:cNvPr>
          <p:cNvPicPr>
            <a:picLocks noChangeAspect="1"/>
          </p:cNvPicPr>
          <p:nvPr/>
        </p:nvPicPr>
        <p:blipFill>
          <a:blip r:embed="rId2"/>
          <a:stretch>
            <a:fillRect/>
          </a:stretch>
        </p:blipFill>
        <p:spPr>
          <a:xfrm>
            <a:off x="529683" y="1937970"/>
            <a:ext cx="8196147" cy="3372352"/>
          </a:xfrm>
          <a:prstGeom prst="rect">
            <a:avLst/>
          </a:prstGeom>
        </p:spPr>
      </p:pic>
      <p:sp>
        <p:nvSpPr>
          <p:cNvPr id="6" name="TextBox 5">
            <a:extLst>
              <a:ext uri="{FF2B5EF4-FFF2-40B4-BE49-F238E27FC236}">
                <a16:creationId xmlns:a16="http://schemas.microsoft.com/office/drawing/2014/main" id="{707F68F0-BE3B-D26A-0345-4616D6D4B2E2}"/>
              </a:ext>
            </a:extLst>
          </p:cNvPr>
          <p:cNvSpPr txBox="1"/>
          <p:nvPr/>
        </p:nvSpPr>
        <p:spPr>
          <a:xfrm>
            <a:off x="309174" y="1474"/>
            <a:ext cx="3960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rPr>
              <a:t>EDA</a:t>
            </a:r>
            <a:endParaRPr lang="en-US"/>
          </a:p>
        </p:txBody>
      </p:sp>
    </p:spTree>
    <p:extLst>
      <p:ext uri="{BB962C8B-B14F-4D97-AF65-F5344CB8AC3E}">
        <p14:creationId xmlns:p14="http://schemas.microsoft.com/office/powerpoint/2010/main" val="360765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BEF96-7781-22D4-1D90-D874D136361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1ECD8F-984E-0E19-C1C9-05E12B318378}"/>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4" name="Slide Number Placeholder 1">
            <a:extLst>
              <a:ext uri="{FF2B5EF4-FFF2-40B4-BE49-F238E27FC236}">
                <a16:creationId xmlns:a16="http://schemas.microsoft.com/office/drawing/2014/main" id="{EB1EB1B3-40B7-02CB-FAA6-F62D4A2B7BEA}"/>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13</a:t>
            </a:fld>
            <a:endParaRPr lang="en-US"/>
          </a:p>
        </p:txBody>
      </p:sp>
      <p:sp>
        <p:nvSpPr>
          <p:cNvPr id="5" name="TextBox 4">
            <a:extLst>
              <a:ext uri="{FF2B5EF4-FFF2-40B4-BE49-F238E27FC236}">
                <a16:creationId xmlns:a16="http://schemas.microsoft.com/office/drawing/2014/main" id="{F72E6CDF-7B29-6A0F-8795-B99391299FE3}"/>
              </a:ext>
            </a:extLst>
          </p:cNvPr>
          <p:cNvSpPr txBox="1"/>
          <p:nvPr/>
        </p:nvSpPr>
        <p:spPr>
          <a:xfrm>
            <a:off x="489602" y="953510"/>
            <a:ext cx="791154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800">
                <a:effectLst/>
                <a:latin typeface="Palatino Linotype" panose="02040502050505030304" pitchFamily="18" charset="0"/>
                <a:ea typeface="Calibri" panose="020F0502020204030204" pitchFamily="34" charset="0"/>
                <a:cs typeface="Times New Roman" panose="02020603050405020304" pitchFamily="18" charset="0"/>
              </a:rPr>
              <a:t>Dường như có một mô hình tổng thể về việc tăng lượng mua hàng trong nửa đầu năm, đạt đỉnh điểm vào tháng 6, sau đó giảm mạnh hơn trong suốt nửa đầu năm. một nửa thứ hai. Giữa mỗi năm, xu hướng hàng tháng dường như gần như giống hệt nhau, như được mô tả trong biểu đồ năm 2019 và 2020</a:t>
            </a:r>
            <a:endParaRPr lang="en-US">
              <a:cs typeface="Calibri" panose="020F0502020204030204"/>
            </a:endParaRPr>
          </a:p>
        </p:txBody>
      </p:sp>
      <p:sp>
        <p:nvSpPr>
          <p:cNvPr id="6" name="TextBox 5">
            <a:extLst>
              <a:ext uri="{FF2B5EF4-FFF2-40B4-BE49-F238E27FC236}">
                <a16:creationId xmlns:a16="http://schemas.microsoft.com/office/drawing/2014/main" id="{E1EF3F91-4AA5-17E8-8644-A994201FD86D}"/>
              </a:ext>
            </a:extLst>
          </p:cNvPr>
          <p:cNvSpPr txBox="1"/>
          <p:nvPr/>
        </p:nvSpPr>
        <p:spPr>
          <a:xfrm>
            <a:off x="309174" y="40888"/>
            <a:ext cx="3960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rPr>
              <a:t>EDA</a:t>
            </a:r>
            <a:endParaRPr lang="en-US"/>
          </a:p>
        </p:txBody>
      </p:sp>
      <p:pic>
        <p:nvPicPr>
          <p:cNvPr id="3" name="Picture 2" descr="A graph showing the different colored lines&#10;&#10;Description automatically generated with medium confidence">
            <a:extLst>
              <a:ext uri="{FF2B5EF4-FFF2-40B4-BE49-F238E27FC236}">
                <a16:creationId xmlns:a16="http://schemas.microsoft.com/office/drawing/2014/main" id="{6A9AD7C5-9FFF-7FD1-D92E-6C2B51A2E8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548" y="2325630"/>
            <a:ext cx="6858000" cy="3578860"/>
          </a:xfrm>
          <a:prstGeom prst="rect">
            <a:avLst/>
          </a:prstGeom>
          <a:noFill/>
          <a:ln>
            <a:noFill/>
          </a:ln>
        </p:spPr>
      </p:pic>
    </p:spTree>
    <p:extLst>
      <p:ext uri="{BB962C8B-B14F-4D97-AF65-F5344CB8AC3E}">
        <p14:creationId xmlns:p14="http://schemas.microsoft.com/office/powerpoint/2010/main" val="2852758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C458E-88EA-62DE-3462-F159D026234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01D0FA-248D-E224-A754-AFEAC65F806C}"/>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4" name="Slide Number Placeholder 1">
            <a:extLst>
              <a:ext uri="{FF2B5EF4-FFF2-40B4-BE49-F238E27FC236}">
                <a16:creationId xmlns:a16="http://schemas.microsoft.com/office/drawing/2014/main" id="{65523F42-E789-4788-5E4B-6B217B86D2A2}"/>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14</a:t>
            </a:fld>
            <a:endParaRPr lang="en-US"/>
          </a:p>
        </p:txBody>
      </p:sp>
      <p:sp>
        <p:nvSpPr>
          <p:cNvPr id="5" name="TextBox 4">
            <a:extLst>
              <a:ext uri="{FF2B5EF4-FFF2-40B4-BE49-F238E27FC236}">
                <a16:creationId xmlns:a16="http://schemas.microsoft.com/office/drawing/2014/main" id="{12E4C7C1-49D0-89B3-C03A-B77EB9DB9CF6}"/>
              </a:ext>
            </a:extLst>
          </p:cNvPr>
          <p:cNvSpPr txBox="1"/>
          <p:nvPr/>
        </p:nvSpPr>
        <p:spPr>
          <a:xfrm>
            <a:off x="309036" y="-3636"/>
            <a:ext cx="39621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EDA</a:t>
            </a:r>
            <a:endParaRPr lang="en-US"/>
          </a:p>
        </p:txBody>
      </p:sp>
      <p:pic>
        <p:nvPicPr>
          <p:cNvPr id="6" name="Picture 5" descr="A collage of different pants">
            <a:extLst>
              <a:ext uri="{FF2B5EF4-FFF2-40B4-BE49-F238E27FC236}">
                <a16:creationId xmlns:a16="http://schemas.microsoft.com/office/drawing/2014/main" id="{C7F8AAEA-B6E0-8BF6-07EB-7C0055CDFA40}"/>
              </a:ext>
            </a:extLst>
          </p:cNvPr>
          <p:cNvPicPr>
            <a:picLocks noChangeAspect="1"/>
          </p:cNvPicPr>
          <p:nvPr/>
        </p:nvPicPr>
        <p:blipFill>
          <a:blip r:embed="rId2"/>
          <a:stretch>
            <a:fillRect/>
          </a:stretch>
        </p:blipFill>
        <p:spPr>
          <a:xfrm>
            <a:off x="994317" y="1591603"/>
            <a:ext cx="6988099" cy="4427503"/>
          </a:xfrm>
          <a:prstGeom prst="rect">
            <a:avLst/>
          </a:prstGeom>
        </p:spPr>
      </p:pic>
      <p:sp>
        <p:nvSpPr>
          <p:cNvPr id="7" name="TextBox 6">
            <a:extLst>
              <a:ext uri="{FF2B5EF4-FFF2-40B4-BE49-F238E27FC236}">
                <a16:creationId xmlns:a16="http://schemas.microsoft.com/office/drawing/2014/main" id="{2FEBA366-D31B-5B4F-9C67-CDF6B4EC1A65}"/>
              </a:ext>
            </a:extLst>
          </p:cNvPr>
          <p:cNvSpPr txBox="1"/>
          <p:nvPr/>
        </p:nvSpPr>
        <p:spPr>
          <a:xfrm>
            <a:off x="180411" y="838894"/>
            <a:ext cx="8744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Người dung có xu hướng mua những sảm phẩm giống nhau về kiểu dáng hay màu sắc</a:t>
            </a:r>
          </a:p>
          <a:p>
            <a:pPr algn="l"/>
            <a:endParaRPr lang="en-US">
              <a:cs typeface="Calibri"/>
            </a:endParaRPr>
          </a:p>
        </p:txBody>
      </p:sp>
    </p:spTree>
    <p:extLst>
      <p:ext uri="{BB962C8B-B14F-4D97-AF65-F5344CB8AC3E}">
        <p14:creationId xmlns:p14="http://schemas.microsoft.com/office/powerpoint/2010/main" val="2467831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A3801-3693-54A2-0225-1067105C15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EED10-144D-19E9-881D-8FF893A3CB35}"/>
              </a:ext>
            </a:extLst>
          </p:cNvPr>
          <p:cNvSpPr>
            <a:spLocks noGrp="1"/>
          </p:cNvSpPr>
          <p:nvPr>
            <p:ph type="sldNum" sz="quarter" idx="12"/>
          </p:nvPr>
        </p:nvSpPr>
        <p:spPr/>
        <p:txBody>
          <a:bodyPr/>
          <a:lstStyle/>
          <a:p>
            <a:fld id="{9EA0BE3B-158A-4EDF-80DC-E394A0D1600F}" type="slidenum">
              <a:rPr lang="en-US" sz="1400" smtClean="0"/>
              <a:pPr/>
              <a:t>15</a:t>
            </a:fld>
            <a:endParaRPr lang="en-US" sz="1400"/>
          </a:p>
        </p:txBody>
      </p:sp>
      <p:sp>
        <p:nvSpPr>
          <p:cNvPr id="4" name="Slide Number Placeholder 1">
            <a:extLst>
              <a:ext uri="{FF2B5EF4-FFF2-40B4-BE49-F238E27FC236}">
                <a16:creationId xmlns:a16="http://schemas.microsoft.com/office/drawing/2014/main" id="{01DE2126-60D8-F306-1B18-C4AE42E74F4A}"/>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z="1400" smtClean="0"/>
              <a:pPr/>
              <a:t>15</a:t>
            </a:fld>
            <a:endParaRPr lang="en-US" sz="1400"/>
          </a:p>
        </p:txBody>
      </p:sp>
      <p:sp>
        <p:nvSpPr>
          <p:cNvPr id="8" name="TextBox 7">
            <a:extLst>
              <a:ext uri="{FF2B5EF4-FFF2-40B4-BE49-F238E27FC236}">
                <a16:creationId xmlns:a16="http://schemas.microsoft.com/office/drawing/2014/main" id="{8D9F4C72-142B-3F17-60A2-8609A7009E57}"/>
              </a:ext>
            </a:extLst>
          </p:cNvPr>
          <p:cNvSpPr txBox="1"/>
          <p:nvPr/>
        </p:nvSpPr>
        <p:spPr>
          <a:xfrm>
            <a:off x="1081668" y="914400"/>
            <a:ext cx="72966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5.1% </a:t>
            </a:r>
            <a:r>
              <a:rPr lang="en-US" sz="1600" err="1">
                <a:ea typeface="+mn-lt"/>
                <a:cs typeface="+mn-lt"/>
              </a:rPr>
              <a:t>khách</a:t>
            </a:r>
            <a:r>
              <a:rPr lang="en-US" sz="1600">
                <a:ea typeface="+mn-lt"/>
                <a:cs typeface="+mn-lt"/>
              </a:rPr>
              <a:t> </a:t>
            </a:r>
            <a:r>
              <a:rPr lang="en-US" sz="1600" err="1">
                <a:ea typeface="+mn-lt"/>
                <a:cs typeface="+mn-lt"/>
              </a:rPr>
              <a:t>hàng</a:t>
            </a:r>
            <a:r>
              <a:rPr lang="en-US" sz="1600">
                <a:ea typeface="+mn-lt"/>
                <a:cs typeface="+mn-lt"/>
              </a:rPr>
              <a:t>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tương</a:t>
            </a:r>
            <a:r>
              <a:rPr lang="en-US" sz="1600">
                <a:ea typeface="+mn-lt"/>
                <a:cs typeface="+mn-lt"/>
              </a:rPr>
              <a:t> </a:t>
            </a:r>
            <a:r>
              <a:rPr lang="en-US" sz="1600" err="1">
                <a:ea typeface="+mn-lt"/>
                <a:cs typeface="+mn-lt"/>
              </a:rPr>
              <a:t>tự</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một</a:t>
            </a:r>
            <a:r>
              <a:rPr lang="en-US" sz="1600">
                <a:ea typeface="+mn-lt"/>
                <a:cs typeface="+mn-lt"/>
              </a:rPr>
              <a:t> </a:t>
            </a:r>
            <a:r>
              <a:rPr lang="en-US" sz="1600" err="1">
                <a:ea typeface="+mn-lt"/>
                <a:cs typeface="+mn-lt"/>
              </a:rPr>
              <a:t>tuần</a:t>
            </a:r>
            <a:r>
              <a:rPr lang="en-US" sz="1600">
                <a:ea typeface="+mn-lt"/>
                <a:cs typeface="+mn-lt"/>
              </a:rPr>
              <a:t>.</a:t>
            </a:r>
            <a:endParaRPr lang="en-US" sz="1600">
              <a:cs typeface="Calibri"/>
            </a:endParaRPr>
          </a:p>
          <a:p>
            <a:pPr marL="285750" indent="-285750">
              <a:buFont typeface="Arial"/>
              <a:buChar char="•"/>
            </a:pPr>
            <a:r>
              <a:rPr lang="en-US" sz="1600">
                <a:ea typeface="+mn-lt"/>
                <a:cs typeface="+mn-lt"/>
              </a:rPr>
              <a:t>6.2%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tương</a:t>
            </a:r>
            <a:r>
              <a:rPr lang="en-US" sz="1600">
                <a:ea typeface="+mn-lt"/>
                <a:cs typeface="+mn-lt"/>
              </a:rPr>
              <a:t> </a:t>
            </a:r>
            <a:r>
              <a:rPr lang="en-US" sz="1600" err="1">
                <a:ea typeface="+mn-lt"/>
                <a:cs typeface="+mn-lt"/>
              </a:rPr>
              <a:t>tự</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vòng</a:t>
            </a:r>
            <a:r>
              <a:rPr lang="en-US" sz="1600">
                <a:ea typeface="+mn-lt"/>
                <a:cs typeface="+mn-lt"/>
              </a:rPr>
              <a:t> </a:t>
            </a:r>
            <a:r>
              <a:rPr lang="en-US" sz="1600" err="1">
                <a:ea typeface="+mn-lt"/>
                <a:cs typeface="+mn-lt"/>
              </a:rPr>
              <a:t>hai</a:t>
            </a:r>
            <a:r>
              <a:rPr lang="en-US" sz="1600">
                <a:ea typeface="+mn-lt"/>
                <a:cs typeface="+mn-lt"/>
              </a:rPr>
              <a:t> </a:t>
            </a:r>
            <a:r>
              <a:rPr lang="en-US" sz="1600" err="1">
                <a:ea typeface="+mn-lt"/>
                <a:cs typeface="+mn-lt"/>
              </a:rPr>
              <a:t>tuần</a:t>
            </a:r>
            <a:r>
              <a:rPr lang="en-US" sz="1600">
                <a:ea typeface="+mn-lt"/>
                <a:cs typeface="+mn-lt"/>
              </a:rPr>
              <a:t>.</a:t>
            </a:r>
            <a:endParaRPr lang="en-US" sz="1600">
              <a:cs typeface="Calibri" panose="020F0502020204030204"/>
            </a:endParaRPr>
          </a:p>
          <a:p>
            <a:pPr marL="285750" indent="-285750">
              <a:buFont typeface="Arial"/>
              <a:buChar char="•"/>
            </a:pPr>
            <a:r>
              <a:rPr lang="en-US" sz="1600">
                <a:ea typeface="+mn-lt"/>
                <a:cs typeface="+mn-lt"/>
              </a:rPr>
              <a:t>6.6%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tương</a:t>
            </a:r>
            <a:r>
              <a:rPr lang="en-US" sz="1600">
                <a:ea typeface="+mn-lt"/>
                <a:cs typeface="+mn-lt"/>
              </a:rPr>
              <a:t> </a:t>
            </a:r>
            <a:r>
              <a:rPr lang="en-US" sz="1600" err="1">
                <a:ea typeface="+mn-lt"/>
                <a:cs typeface="+mn-lt"/>
              </a:rPr>
              <a:t>tự</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vòng</a:t>
            </a:r>
            <a:r>
              <a:rPr lang="en-US" sz="1600">
                <a:ea typeface="+mn-lt"/>
                <a:cs typeface="+mn-lt"/>
              </a:rPr>
              <a:t> </a:t>
            </a:r>
            <a:r>
              <a:rPr lang="en-US" sz="1600" err="1">
                <a:ea typeface="+mn-lt"/>
                <a:cs typeface="+mn-lt"/>
              </a:rPr>
              <a:t>ba</a:t>
            </a:r>
            <a:r>
              <a:rPr lang="en-US" sz="1600">
                <a:ea typeface="+mn-lt"/>
                <a:cs typeface="+mn-lt"/>
              </a:rPr>
              <a:t> </a:t>
            </a:r>
            <a:r>
              <a:rPr lang="en-US" sz="1600" err="1">
                <a:ea typeface="+mn-lt"/>
                <a:cs typeface="+mn-lt"/>
              </a:rPr>
              <a:t>tuần</a:t>
            </a:r>
            <a:r>
              <a:rPr lang="en-US" sz="1600">
                <a:ea typeface="+mn-lt"/>
                <a:cs typeface="+mn-lt"/>
              </a:rPr>
              <a:t>.</a:t>
            </a:r>
            <a:endParaRPr lang="en-US" sz="1600">
              <a:cs typeface="Calibri" panose="020F0502020204030204"/>
            </a:endParaRPr>
          </a:p>
          <a:p>
            <a:pPr marL="285750" indent="-285750">
              <a:buFont typeface="Arial"/>
              <a:buChar char="•"/>
            </a:pPr>
            <a:endParaRPr lang="en-US" sz="1600">
              <a:cs typeface="Calibri" panose="020F0502020204030204"/>
            </a:endParaRPr>
          </a:p>
        </p:txBody>
      </p:sp>
      <p:sp>
        <p:nvSpPr>
          <p:cNvPr id="9" name="TextBox 8">
            <a:extLst>
              <a:ext uri="{FF2B5EF4-FFF2-40B4-BE49-F238E27FC236}">
                <a16:creationId xmlns:a16="http://schemas.microsoft.com/office/drawing/2014/main" id="{B87E854D-85CC-FA72-4428-2BF09879484C}"/>
              </a:ext>
            </a:extLst>
          </p:cNvPr>
          <p:cNvSpPr txBox="1"/>
          <p:nvPr/>
        </p:nvSpPr>
        <p:spPr>
          <a:xfrm>
            <a:off x="291646" y="35312"/>
            <a:ext cx="334722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mn-lt"/>
                <a:cs typeface="+mn-lt"/>
              </a:rPr>
              <a:t>EDA</a:t>
            </a:r>
            <a:endParaRPr lang="en-US"/>
          </a:p>
        </p:txBody>
      </p:sp>
      <p:pic>
        <p:nvPicPr>
          <p:cNvPr id="5" name="Picture 4" descr="A graph with blue rectangles">
            <a:extLst>
              <a:ext uri="{FF2B5EF4-FFF2-40B4-BE49-F238E27FC236}">
                <a16:creationId xmlns:a16="http://schemas.microsoft.com/office/drawing/2014/main" id="{A16185B7-9D1A-10C0-FD77-2B3ACB1E16FD}"/>
              </a:ext>
            </a:extLst>
          </p:cNvPr>
          <p:cNvPicPr>
            <a:picLocks noChangeAspect="1"/>
          </p:cNvPicPr>
          <p:nvPr/>
        </p:nvPicPr>
        <p:blipFill>
          <a:blip r:embed="rId2"/>
          <a:stretch>
            <a:fillRect/>
          </a:stretch>
        </p:blipFill>
        <p:spPr>
          <a:xfrm>
            <a:off x="1077951" y="2022400"/>
            <a:ext cx="6988098" cy="4169933"/>
          </a:xfrm>
          <a:prstGeom prst="rect">
            <a:avLst/>
          </a:prstGeom>
        </p:spPr>
      </p:pic>
    </p:spTree>
    <p:extLst>
      <p:ext uri="{BB962C8B-B14F-4D97-AF65-F5344CB8AC3E}">
        <p14:creationId xmlns:p14="http://schemas.microsoft.com/office/powerpoint/2010/main" val="1544964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11CD-1C17-9670-0076-F74FFC622FB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19A8F-976B-B28F-0A3D-601D4ECE9DC1}"/>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4" name="Slide Number Placeholder 1">
            <a:extLst>
              <a:ext uri="{FF2B5EF4-FFF2-40B4-BE49-F238E27FC236}">
                <a16:creationId xmlns:a16="http://schemas.microsoft.com/office/drawing/2014/main" id="{FBD2A680-DFFA-3B10-DAA5-FDF1E69ED037}"/>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16</a:t>
            </a:fld>
            <a:endParaRPr lang="en-US"/>
          </a:p>
        </p:txBody>
      </p:sp>
      <p:pic>
        <p:nvPicPr>
          <p:cNvPr id="3" name="Picture 2">
            <a:extLst>
              <a:ext uri="{FF2B5EF4-FFF2-40B4-BE49-F238E27FC236}">
                <a16:creationId xmlns:a16="http://schemas.microsoft.com/office/drawing/2014/main" id="{89E87997-BDE4-6825-E206-12083AF1E8D1}"/>
              </a:ext>
            </a:extLst>
          </p:cNvPr>
          <p:cNvPicPr>
            <a:picLocks noChangeAspect="1"/>
          </p:cNvPicPr>
          <p:nvPr/>
        </p:nvPicPr>
        <p:blipFill>
          <a:blip r:embed="rId2"/>
          <a:stretch>
            <a:fillRect/>
          </a:stretch>
        </p:blipFill>
        <p:spPr>
          <a:xfrm>
            <a:off x="306658" y="1489109"/>
            <a:ext cx="8242611" cy="4576733"/>
          </a:xfrm>
          <a:prstGeom prst="rect">
            <a:avLst/>
          </a:prstGeom>
        </p:spPr>
      </p:pic>
      <p:sp>
        <p:nvSpPr>
          <p:cNvPr id="8" name="TextBox 7">
            <a:extLst>
              <a:ext uri="{FF2B5EF4-FFF2-40B4-BE49-F238E27FC236}">
                <a16:creationId xmlns:a16="http://schemas.microsoft.com/office/drawing/2014/main" id="{E39C98AC-0D8F-51E9-7204-388022F76C69}"/>
              </a:ext>
            </a:extLst>
          </p:cNvPr>
          <p:cNvSpPr txBox="1"/>
          <p:nvPr/>
        </p:nvSpPr>
        <p:spPr>
          <a:xfrm>
            <a:off x="1193180" y="728546"/>
            <a:ext cx="72966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6.8% </a:t>
            </a:r>
            <a:r>
              <a:rPr lang="en-US" sz="1600" err="1">
                <a:ea typeface="+mn-lt"/>
                <a:cs typeface="+mn-lt"/>
              </a:rPr>
              <a:t>khách</a:t>
            </a:r>
            <a:r>
              <a:rPr lang="en-US" sz="1600">
                <a:ea typeface="+mn-lt"/>
                <a:cs typeface="+mn-lt"/>
              </a:rPr>
              <a:t> </a:t>
            </a:r>
            <a:r>
              <a:rPr lang="en-US" sz="1600" err="1">
                <a:ea typeface="+mn-lt"/>
                <a:cs typeface="+mn-lt"/>
              </a:rPr>
              <a:t>hàng</a:t>
            </a:r>
            <a:r>
              <a:rPr lang="en-US" sz="1600">
                <a:ea typeface="+mn-lt"/>
                <a:cs typeface="+mn-lt"/>
              </a:rPr>
              <a:t>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cùng</a:t>
            </a:r>
            <a:r>
              <a:rPr lang="en-US" sz="1600">
                <a:ea typeface="+mn-lt"/>
                <a:cs typeface="+mn-lt"/>
              </a:rPr>
              <a:t> </a:t>
            </a:r>
            <a:r>
              <a:rPr lang="en-US" sz="1600" err="1">
                <a:ea typeface="+mn-lt"/>
                <a:cs typeface="+mn-lt"/>
              </a:rPr>
              <a:t>mã</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một</a:t>
            </a:r>
            <a:r>
              <a:rPr lang="en-US" sz="1600">
                <a:ea typeface="+mn-lt"/>
                <a:cs typeface="+mn-lt"/>
              </a:rPr>
              <a:t> </a:t>
            </a:r>
            <a:r>
              <a:rPr lang="en-US" sz="1600" err="1">
                <a:ea typeface="+mn-lt"/>
                <a:cs typeface="+mn-lt"/>
              </a:rPr>
              <a:t>tuần</a:t>
            </a:r>
            <a:r>
              <a:rPr lang="en-US" sz="1600">
                <a:ea typeface="+mn-lt"/>
                <a:cs typeface="+mn-lt"/>
              </a:rPr>
              <a:t>.</a:t>
            </a:r>
            <a:endParaRPr lang="en-US" sz="1600">
              <a:cs typeface="Calibri"/>
            </a:endParaRPr>
          </a:p>
          <a:p>
            <a:pPr marL="285750" indent="-285750">
              <a:buFont typeface="Arial"/>
              <a:buChar char="•"/>
            </a:pPr>
            <a:r>
              <a:rPr lang="en-US" sz="1600">
                <a:ea typeface="+mn-lt"/>
                <a:cs typeface="+mn-lt"/>
              </a:rPr>
              <a:t>8.5%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cùng</a:t>
            </a:r>
            <a:r>
              <a:rPr lang="en-US" sz="1600">
                <a:ea typeface="+mn-lt"/>
                <a:cs typeface="+mn-lt"/>
              </a:rPr>
              <a:t> </a:t>
            </a:r>
            <a:r>
              <a:rPr lang="en-US" sz="1600" err="1">
                <a:ea typeface="+mn-lt"/>
                <a:cs typeface="+mn-lt"/>
              </a:rPr>
              <a:t>mã</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vòng</a:t>
            </a:r>
            <a:r>
              <a:rPr lang="en-US" sz="1600">
                <a:ea typeface="+mn-lt"/>
                <a:cs typeface="+mn-lt"/>
              </a:rPr>
              <a:t> </a:t>
            </a:r>
            <a:r>
              <a:rPr lang="en-US" sz="1600" err="1">
                <a:ea typeface="+mn-lt"/>
                <a:cs typeface="+mn-lt"/>
              </a:rPr>
              <a:t>hai</a:t>
            </a:r>
            <a:r>
              <a:rPr lang="en-US" sz="1600">
                <a:ea typeface="+mn-lt"/>
                <a:cs typeface="+mn-lt"/>
              </a:rPr>
              <a:t> </a:t>
            </a:r>
            <a:r>
              <a:rPr lang="en-US" sz="1600" err="1">
                <a:ea typeface="+mn-lt"/>
                <a:cs typeface="+mn-lt"/>
              </a:rPr>
              <a:t>tuần</a:t>
            </a:r>
            <a:r>
              <a:rPr lang="en-US" sz="1600">
                <a:ea typeface="+mn-lt"/>
                <a:cs typeface="+mn-lt"/>
              </a:rPr>
              <a:t>.</a:t>
            </a:r>
            <a:endParaRPr lang="en-US">
              <a:cs typeface="Calibri" panose="020F0502020204030204"/>
            </a:endParaRPr>
          </a:p>
          <a:p>
            <a:pPr marL="285750" indent="-285750">
              <a:buFont typeface="Arial"/>
              <a:buChar char="•"/>
            </a:pPr>
            <a:r>
              <a:rPr lang="en-US" sz="1600">
                <a:ea typeface="+mn-lt"/>
                <a:cs typeface="+mn-lt"/>
              </a:rPr>
              <a:t>9.4% </a:t>
            </a:r>
            <a:r>
              <a:rPr lang="en-US" sz="1600" err="1">
                <a:ea typeface="+mn-lt"/>
                <a:cs typeface="+mn-lt"/>
              </a:rPr>
              <a:t>sẽ</a:t>
            </a:r>
            <a:r>
              <a:rPr lang="en-US" sz="1600">
                <a:ea typeface="+mn-lt"/>
                <a:cs typeface="+mn-lt"/>
              </a:rPr>
              <a:t> </a:t>
            </a:r>
            <a:r>
              <a:rPr lang="en-US" sz="1600" err="1">
                <a:ea typeface="+mn-lt"/>
                <a:cs typeface="+mn-lt"/>
              </a:rPr>
              <a:t>mua</a:t>
            </a:r>
            <a:r>
              <a:rPr lang="en-US" sz="1600">
                <a:ea typeface="+mn-lt"/>
                <a:cs typeface="+mn-lt"/>
              </a:rPr>
              <a:t> </a:t>
            </a:r>
            <a:r>
              <a:rPr lang="en-US" sz="1600" err="1">
                <a:ea typeface="+mn-lt"/>
                <a:cs typeface="+mn-lt"/>
              </a:rPr>
              <a:t>sản</a:t>
            </a:r>
            <a:r>
              <a:rPr lang="en-US" sz="1600">
                <a:ea typeface="+mn-lt"/>
                <a:cs typeface="+mn-lt"/>
              </a:rPr>
              <a:t> </a:t>
            </a:r>
            <a:r>
              <a:rPr lang="en-US" sz="1600" err="1">
                <a:ea typeface="+mn-lt"/>
                <a:cs typeface="+mn-lt"/>
              </a:rPr>
              <a:t>phẩm</a:t>
            </a:r>
            <a:r>
              <a:rPr lang="en-US" sz="1600">
                <a:ea typeface="+mn-lt"/>
                <a:cs typeface="+mn-lt"/>
              </a:rPr>
              <a:t> </a:t>
            </a:r>
            <a:r>
              <a:rPr lang="en-US" sz="1600" err="1">
                <a:ea typeface="+mn-lt"/>
                <a:cs typeface="+mn-lt"/>
              </a:rPr>
              <a:t>cùng</a:t>
            </a:r>
            <a:r>
              <a:rPr lang="en-US" sz="1600">
                <a:ea typeface="+mn-lt"/>
                <a:cs typeface="+mn-lt"/>
              </a:rPr>
              <a:t> </a:t>
            </a:r>
            <a:r>
              <a:rPr lang="en-US" sz="1600" err="1">
                <a:ea typeface="+mn-lt"/>
                <a:cs typeface="+mn-lt"/>
              </a:rPr>
              <a:t>mã</a:t>
            </a:r>
            <a:r>
              <a:rPr lang="en-US" sz="1600">
                <a:ea typeface="+mn-lt"/>
                <a:cs typeface="+mn-lt"/>
              </a:rPr>
              <a:t> </a:t>
            </a:r>
            <a:r>
              <a:rPr lang="en-US" sz="1600" err="1">
                <a:ea typeface="+mn-lt"/>
                <a:cs typeface="+mn-lt"/>
              </a:rPr>
              <a:t>trong</a:t>
            </a:r>
            <a:r>
              <a:rPr lang="en-US" sz="1600">
                <a:ea typeface="+mn-lt"/>
                <a:cs typeface="+mn-lt"/>
              </a:rPr>
              <a:t> </a:t>
            </a:r>
            <a:r>
              <a:rPr lang="en-US" sz="1600" err="1">
                <a:ea typeface="+mn-lt"/>
                <a:cs typeface="+mn-lt"/>
              </a:rPr>
              <a:t>vòng</a:t>
            </a:r>
            <a:r>
              <a:rPr lang="en-US" sz="1600">
                <a:ea typeface="+mn-lt"/>
                <a:cs typeface="+mn-lt"/>
              </a:rPr>
              <a:t> </a:t>
            </a:r>
            <a:r>
              <a:rPr lang="en-US" sz="1600" err="1">
                <a:ea typeface="+mn-lt"/>
                <a:cs typeface="+mn-lt"/>
              </a:rPr>
              <a:t>ba</a:t>
            </a:r>
            <a:r>
              <a:rPr lang="en-US" sz="1600">
                <a:ea typeface="+mn-lt"/>
                <a:cs typeface="+mn-lt"/>
              </a:rPr>
              <a:t> </a:t>
            </a:r>
            <a:r>
              <a:rPr lang="en-US" sz="1600" err="1">
                <a:ea typeface="+mn-lt"/>
                <a:cs typeface="+mn-lt"/>
              </a:rPr>
              <a:t>tuần</a:t>
            </a:r>
            <a:r>
              <a:rPr lang="en-US" sz="1600">
                <a:ea typeface="+mn-lt"/>
                <a:cs typeface="+mn-lt"/>
              </a:rPr>
              <a:t>.</a:t>
            </a:r>
            <a:endParaRPr lang="en-US">
              <a:cs typeface="Calibri" panose="020F0502020204030204"/>
            </a:endParaRPr>
          </a:p>
          <a:p>
            <a:pPr marL="285750" indent="-285750" algn="l">
              <a:buFont typeface="Arial"/>
              <a:buChar char="•"/>
            </a:pPr>
            <a:endParaRPr lang="en-US" sz="1600">
              <a:cs typeface="Calibri"/>
            </a:endParaRPr>
          </a:p>
        </p:txBody>
      </p:sp>
      <p:sp>
        <p:nvSpPr>
          <p:cNvPr id="9" name="TextBox 8">
            <a:extLst>
              <a:ext uri="{FF2B5EF4-FFF2-40B4-BE49-F238E27FC236}">
                <a16:creationId xmlns:a16="http://schemas.microsoft.com/office/drawing/2014/main" id="{282A1E50-3CCA-E1FD-A2BA-0EF612921DBC}"/>
              </a:ext>
            </a:extLst>
          </p:cNvPr>
          <p:cNvSpPr txBox="1"/>
          <p:nvPr/>
        </p:nvSpPr>
        <p:spPr>
          <a:xfrm>
            <a:off x="370473" y="35312"/>
            <a:ext cx="33472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EDA</a:t>
            </a:r>
            <a:endParaRPr lang="en-US"/>
          </a:p>
        </p:txBody>
      </p:sp>
    </p:spTree>
    <p:extLst>
      <p:ext uri="{BB962C8B-B14F-4D97-AF65-F5344CB8AC3E}">
        <p14:creationId xmlns:p14="http://schemas.microsoft.com/office/powerpoint/2010/main" val="4004879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C4B7F-02E7-923E-9BB3-AD384BD063A7}"/>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3" name="Title 2">
            <a:extLst>
              <a:ext uri="{FF2B5EF4-FFF2-40B4-BE49-F238E27FC236}">
                <a16:creationId xmlns:a16="http://schemas.microsoft.com/office/drawing/2014/main" id="{8E8493A1-4C61-C7FD-8405-5A6845B400D4}"/>
              </a:ext>
            </a:extLst>
          </p:cNvPr>
          <p:cNvSpPr>
            <a:spLocks noGrp="1"/>
          </p:cNvSpPr>
          <p:nvPr>
            <p:ph type="title"/>
          </p:nvPr>
        </p:nvSpPr>
        <p:spPr/>
        <p:txBody>
          <a:bodyPr/>
          <a:lstStyle/>
          <a:p>
            <a:r>
              <a:rPr lang="en-US"/>
              <a:t>Split dataset</a:t>
            </a:r>
            <a:endParaRPr lang="vi-VN"/>
          </a:p>
        </p:txBody>
      </p:sp>
      <p:pic>
        <p:nvPicPr>
          <p:cNvPr id="5" name="Content Placeholder 4" descr="line_graph_train_test">
            <a:extLst>
              <a:ext uri="{FF2B5EF4-FFF2-40B4-BE49-F238E27FC236}">
                <a16:creationId xmlns:a16="http://schemas.microsoft.com/office/drawing/2014/main" id="{00072F5E-9097-FDFC-A07B-99D937E59E70}"/>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762945" y="867266"/>
            <a:ext cx="7323974" cy="3814797"/>
          </a:xfrm>
          <a:prstGeom prst="rect">
            <a:avLst/>
          </a:prstGeom>
          <a:noFill/>
          <a:ln>
            <a:noFill/>
          </a:ln>
        </p:spPr>
      </p:pic>
      <p:pic>
        <p:nvPicPr>
          <p:cNvPr id="7" name="Picture 6" descr="A close-up of a computer screen&#10;&#10;Description automatically generated">
            <a:extLst>
              <a:ext uri="{FF2B5EF4-FFF2-40B4-BE49-F238E27FC236}">
                <a16:creationId xmlns:a16="http://schemas.microsoft.com/office/drawing/2014/main" id="{C17EE0A0-8D56-1CEF-068B-1AE7D8C4A71D}"/>
              </a:ext>
            </a:extLst>
          </p:cNvPr>
          <p:cNvPicPr>
            <a:picLocks noChangeAspect="1"/>
          </p:cNvPicPr>
          <p:nvPr/>
        </p:nvPicPr>
        <p:blipFill>
          <a:blip r:embed="rId3"/>
          <a:stretch>
            <a:fillRect/>
          </a:stretch>
        </p:blipFill>
        <p:spPr>
          <a:xfrm>
            <a:off x="762945" y="4682063"/>
            <a:ext cx="6858000" cy="1707515"/>
          </a:xfrm>
          <a:prstGeom prst="rect">
            <a:avLst/>
          </a:prstGeom>
        </p:spPr>
      </p:pic>
    </p:spTree>
    <p:extLst>
      <p:ext uri="{BB962C8B-B14F-4D97-AF65-F5344CB8AC3E}">
        <p14:creationId xmlns:p14="http://schemas.microsoft.com/office/powerpoint/2010/main" val="83498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6DE25BB0-EF9C-019E-F0F5-5A756020C5E1}"/>
              </a:ext>
            </a:extLst>
          </p:cNvPr>
          <p:cNvSpPr txBox="1"/>
          <p:nvPr/>
        </p:nvSpPr>
        <p:spPr>
          <a:xfrm>
            <a:off x="3616959" y="1675353"/>
            <a:ext cx="5307823" cy="5124031"/>
          </a:xfrm>
          <a:prstGeom prst="rect">
            <a:avLst/>
          </a:prstGeom>
          <a:noFill/>
          <a:ln>
            <a:noFill/>
          </a:ln>
        </p:spPr>
        <p:txBody>
          <a:bodyPr wrap="square" lIns="91440" tIns="45720" rIns="91440" bIns="45720" rtlCol="0" anchor="t">
            <a:spAutoFit/>
          </a:bodyPr>
          <a:lstStyle/>
          <a:p>
            <a:pPr marL="457200" indent="-457200">
              <a:lnSpc>
                <a:spcPct val="200000"/>
              </a:lnSpc>
              <a:buFont typeface="+mj-lt"/>
              <a:buAutoNum type="arabicPeriod"/>
            </a:pPr>
            <a:r>
              <a:rPr lang="en-US" sz="2800" err="1">
                <a:latin typeface="Lato"/>
                <a:ea typeface="Lato"/>
                <a:cs typeface="Lato"/>
              </a:rPr>
              <a:t>Giới</a:t>
            </a:r>
            <a:r>
              <a:rPr lang="en-US" sz="2800">
                <a:latin typeface="Lato"/>
                <a:ea typeface="Lato"/>
                <a:cs typeface="Lato"/>
              </a:rPr>
              <a:t> </a:t>
            </a:r>
            <a:r>
              <a:rPr lang="en-US" sz="2800" err="1">
                <a:latin typeface="Lato"/>
                <a:ea typeface="Lato"/>
                <a:cs typeface="Lato"/>
              </a:rPr>
              <a:t>thiệu</a:t>
            </a:r>
            <a:endParaRPr lang="en-US" sz="2800">
              <a:latin typeface="Lato"/>
              <a:ea typeface="Lato"/>
              <a:cs typeface="Lato"/>
            </a:endParaRPr>
          </a:p>
          <a:p>
            <a:pPr marL="457200" indent="-457200">
              <a:lnSpc>
                <a:spcPct val="200000"/>
              </a:lnSpc>
              <a:buFont typeface="Calibri Light" panose="020F0302020204030204"/>
              <a:buAutoNum type="arabicPeriod"/>
            </a:pPr>
            <a:r>
              <a:rPr lang="en-US" sz="2800" err="1">
                <a:solidFill>
                  <a:srgbClr val="000000"/>
                </a:solidFill>
                <a:latin typeface="Lato"/>
                <a:ea typeface="Lato"/>
                <a:cs typeface="Lato"/>
              </a:rPr>
              <a:t>Dữ</a:t>
            </a:r>
            <a:r>
              <a:rPr lang="en-US" sz="2800">
                <a:solidFill>
                  <a:srgbClr val="000000"/>
                </a:solidFill>
                <a:latin typeface="Lato"/>
                <a:ea typeface="Lato"/>
                <a:cs typeface="Lato"/>
              </a:rPr>
              <a:t> </a:t>
            </a:r>
            <a:r>
              <a:rPr lang="en-US" sz="2800" err="1">
                <a:solidFill>
                  <a:srgbClr val="000000"/>
                </a:solidFill>
                <a:latin typeface="Lato"/>
                <a:ea typeface="Lato"/>
                <a:cs typeface="Lato"/>
              </a:rPr>
              <a:t>liệu</a:t>
            </a:r>
          </a:p>
          <a:p>
            <a:pPr marL="457200" indent="-457200">
              <a:lnSpc>
                <a:spcPct val="200000"/>
              </a:lnSpc>
              <a:buFont typeface="+mj-lt"/>
              <a:buAutoNum type="arabicPeriod"/>
            </a:pPr>
            <a:r>
              <a:rPr lang="en-US" sz="2800" b="1">
                <a:solidFill>
                  <a:srgbClr val="FF0000"/>
                </a:solidFill>
                <a:latin typeface="Lato"/>
                <a:ea typeface="Lato"/>
                <a:cs typeface="Lato"/>
              </a:rPr>
              <a:t>Mô </a:t>
            </a:r>
            <a:r>
              <a:rPr lang="en-US" sz="2800" b="1" err="1">
                <a:solidFill>
                  <a:srgbClr val="FF0000"/>
                </a:solidFill>
                <a:latin typeface="Lato"/>
                <a:ea typeface="Lato"/>
                <a:cs typeface="Lato"/>
              </a:rPr>
              <a:t>hình</a:t>
            </a:r>
            <a:endParaRPr lang="en-US" sz="2800" b="1">
              <a:solidFill>
                <a:srgbClr val="FF0000"/>
              </a:solidFill>
              <a:latin typeface="Lato"/>
              <a:ea typeface="Lato"/>
              <a:cs typeface="Lato"/>
            </a:endParaRPr>
          </a:p>
          <a:p>
            <a:pPr marL="457200" indent="-457200">
              <a:lnSpc>
                <a:spcPct val="200000"/>
              </a:lnSpc>
              <a:buFont typeface="+mj-lt"/>
              <a:buAutoNum type="arabicPeriod"/>
            </a:pPr>
            <a:r>
              <a:rPr lang="en-US" sz="2800" err="1">
                <a:latin typeface="Lato"/>
                <a:ea typeface="Lato"/>
                <a:cs typeface="Lato"/>
              </a:rPr>
              <a:t>Tiếp</a:t>
            </a:r>
            <a:r>
              <a:rPr lang="en-US" sz="2800">
                <a:latin typeface="Lato"/>
                <a:ea typeface="Lato"/>
                <a:cs typeface="Lato"/>
              </a:rPr>
              <a:t> </a:t>
            </a:r>
            <a:r>
              <a:rPr lang="en-US" sz="2800" err="1">
                <a:latin typeface="Lato"/>
                <a:ea typeface="Lato"/>
                <a:cs typeface="Lato"/>
              </a:rPr>
              <a:t>cận</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Đánh</a:t>
            </a:r>
            <a:r>
              <a:rPr lang="en-US" sz="2800">
                <a:latin typeface="Lato"/>
                <a:ea typeface="Lato"/>
                <a:cs typeface="Lato"/>
              </a:rPr>
              <a:t> </a:t>
            </a:r>
            <a:r>
              <a:rPr lang="en-US" sz="2800" err="1">
                <a:latin typeface="Lato"/>
                <a:ea typeface="Lato"/>
                <a:cs typeface="Lato"/>
              </a:rPr>
              <a:t>giá</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Kết</a:t>
            </a:r>
            <a:r>
              <a:rPr lang="en-US" sz="2800">
                <a:latin typeface="Lato"/>
                <a:ea typeface="Lato"/>
                <a:cs typeface="Lato"/>
              </a:rPr>
              <a:t> </a:t>
            </a:r>
            <a:r>
              <a:rPr lang="en-US" sz="2800" err="1">
                <a:latin typeface="Lato"/>
                <a:ea typeface="Lato"/>
                <a:cs typeface="Lato"/>
              </a:rPr>
              <a:t>luận</a:t>
            </a:r>
            <a:r>
              <a:rPr lang="en-US" sz="2800">
                <a:latin typeface="Lato"/>
                <a:ea typeface="Lato"/>
                <a:cs typeface="Lato"/>
              </a:rPr>
              <a:t> </a:t>
            </a:r>
            <a:r>
              <a:rPr lang="en-US" sz="2800" err="1">
                <a:latin typeface="Lato"/>
                <a:ea typeface="Lato"/>
                <a:cs typeface="Lato"/>
              </a:rPr>
              <a:t>và</a:t>
            </a:r>
            <a:r>
              <a:rPr lang="en-US" sz="2800">
                <a:latin typeface="Lato"/>
                <a:ea typeface="Lato"/>
                <a:cs typeface="Lato"/>
              </a:rPr>
              <a:t> </a:t>
            </a:r>
            <a:r>
              <a:rPr lang="en-US" sz="2800" err="1">
                <a:latin typeface="Lato"/>
                <a:ea typeface="Lato"/>
                <a:cs typeface="Lato"/>
              </a:rPr>
              <a:t>hướng</a:t>
            </a:r>
            <a:r>
              <a:rPr lang="en-US" sz="2800">
                <a:latin typeface="Lato"/>
                <a:ea typeface="Lato"/>
                <a:cs typeface="Lato"/>
              </a:rPr>
              <a:t> </a:t>
            </a:r>
            <a:r>
              <a:rPr lang="en-US" sz="2800" err="1">
                <a:latin typeface="Lato"/>
                <a:ea typeface="Lato"/>
                <a:cs typeface="Lato"/>
              </a:rPr>
              <a:t>phát</a:t>
            </a:r>
            <a:r>
              <a:rPr lang="en-US" sz="2800">
                <a:latin typeface="Lato"/>
                <a:ea typeface="Lato"/>
                <a:cs typeface="Lato"/>
              </a:rPr>
              <a:t> </a:t>
            </a:r>
            <a:r>
              <a:rPr lang="en-US" sz="2800" err="1">
                <a:latin typeface="Lato"/>
                <a:ea typeface="Lato"/>
                <a:cs typeface="Lato"/>
              </a:rPr>
              <a:t>triển</a:t>
            </a:r>
            <a:endParaRPr lang="en-US" sz="2800">
              <a:latin typeface="Lato"/>
              <a:ea typeface="Lato"/>
              <a:cs typeface="Lato"/>
            </a:endParaRPr>
          </a:p>
        </p:txBody>
      </p:sp>
    </p:spTree>
    <p:extLst>
      <p:ext uri="{BB962C8B-B14F-4D97-AF65-F5344CB8AC3E}">
        <p14:creationId xmlns:p14="http://schemas.microsoft.com/office/powerpoint/2010/main" val="3203096321"/>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F2ED-FED1-36E5-D897-1EE9F56E22C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3A5C1-B11A-15EE-3367-B9060F2925BC}"/>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extBox 2">
            <a:extLst>
              <a:ext uri="{FF2B5EF4-FFF2-40B4-BE49-F238E27FC236}">
                <a16:creationId xmlns:a16="http://schemas.microsoft.com/office/drawing/2014/main" id="{D63F9E77-11F6-F932-E8DA-D548DBE385AA}"/>
              </a:ext>
            </a:extLst>
          </p:cNvPr>
          <p:cNvSpPr txBox="1"/>
          <p:nvPr/>
        </p:nvSpPr>
        <p:spPr>
          <a:xfrm>
            <a:off x="235076" y="88778"/>
            <a:ext cx="4843487" cy="461665"/>
          </a:xfrm>
          <a:prstGeom prst="rect">
            <a:avLst/>
          </a:prstGeom>
          <a:noFill/>
        </p:spPr>
        <p:txBody>
          <a:bodyPr wrap="square" lIns="91440" tIns="45720" rIns="91440" bIns="45720" rtlCol="0" anchor="t">
            <a:spAutoFit/>
          </a:bodyPr>
          <a:lstStyle/>
          <a:p>
            <a:r>
              <a:rPr lang="en-US" sz="2400" b="1">
                <a:solidFill>
                  <a:schemeClr val="bg1"/>
                </a:solidFill>
                <a:latin typeface="Lato"/>
                <a:ea typeface="Lato"/>
                <a:cs typeface="Lato"/>
              </a:rPr>
              <a:t>Mô hình</a:t>
            </a:r>
          </a:p>
        </p:txBody>
      </p:sp>
      <p:sp>
        <p:nvSpPr>
          <p:cNvPr id="4" name="Slide Number Placeholder 1">
            <a:extLst>
              <a:ext uri="{FF2B5EF4-FFF2-40B4-BE49-F238E27FC236}">
                <a16:creationId xmlns:a16="http://schemas.microsoft.com/office/drawing/2014/main" id="{72BAD18B-FBE5-7FF1-BBFE-CC5F7B77CAA3}"/>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19</a:t>
            </a:fld>
            <a:endParaRPr lang="en-US"/>
          </a:p>
        </p:txBody>
      </p:sp>
      <p:pic>
        <p:nvPicPr>
          <p:cNvPr id="7" name="Picture 6">
            <a:extLst>
              <a:ext uri="{FF2B5EF4-FFF2-40B4-BE49-F238E27FC236}">
                <a16:creationId xmlns:a16="http://schemas.microsoft.com/office/drawing/2014/main" id="{174E4D4B-C6EA-D177-86BD-51C8A8EBBA4A}"/>
              </a:ext>
            </a:extLst>
          </p:cNvPr>
          <p:cNvPicPr>
            <a:picLocks noChangeAspect="1"/>
          </p:cNvPicPr>
          <p:nvPr/>
        </p:nvPicPr>
        <p:blipFill>
          <a:blip r:embed="rId2"/>
          <a:stretch>
            <a:fillRect/>
          </a:stretch>
        </p:blipFill>
        <p:spPr>
          <a:xfrm>
            <a:off x="0" y="1055624"/>
            <a:ext cx="9144000" cy="4746752"/>
          </a:xfrm>
          <a:prstGeom prst="rect">
            <a:avLst/>
          </a:prstGeom>
        </p:spPr>
      </p:pic>
    </p:spTree>
    <p:extLst>
      <p:ext uri="{BB962C8B-B14F-4D97-AF65-F5344CB8AC3E}">
        <p14:creationId xmlns:p14="http://schemas.microsoft.com/office/powerpoint/2010/main" val="1896363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77239"/>
            <a:ext cx="3715105" cy="594061"/>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err="1"/>
              <a:t>Hệ</a:t>
            </a:r>
            <a:r>
              <a:rPr lang="en-US" sz="2800"/>
              <a:t> </a:t>
            </a:r>
            <a:r>
              <a:rPr lang="en-US" sz="2800" err="1"/>
              <a:t>gợi</a:t>
            </a:r>
            <a:r>
              <a:rPr lang="en-US" sz="2800"/>
              <a:t> ý</a:t>
            </a:r>
            <a:endParaRPr lang="en-US" sz="320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359267"/>
            <a:ext cx="7342482" cy="106718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i="1"/>
              <a:t>H&amp;M Personalized Fashion Recommendations</a:t>
            </a:r>
          </a:p>
          <a:p>
            <a:endParaRPr lang="en-US" sz="2000"/>
          </a:p>
          <a:p>
            <a:r>
              <a:rPr lang="en-US" sz="2000"/>
              <a:t>GVHD: </a:t>
            </a:r>
            <a:r>
              <a:rPr lang="en-US" sz="2000" err="1"/>
              <a:t>ThS</a:t>
            </a:r>
            <a:r>
              <a:rPr lang="en-US" sz="2000"/>
              <a:t>. Ngô Văn Linh</a:t>
            </a:r>
          </a:p>
        </p:txBody>
      </p:sp>
      <p:sp>
        <p:nvSpPr>
          <p:cNvPr id="2" name="TextBox 1">
            <a:extLst>
              <a:ext uri="{FF2B5EF4-FFF2-40B4-BE49-F238E27FC236}">
                <a16:creationId xmlns:a16="http://schemas.microsoft.com/office/drawing/2014/main" id="{2B806B3A-93F7-76C3-B7A6-9AF68A9F6DB4}"/>
              </a:ext>
            </a:extLst>
          </p:cNvPr>
          <p:cNvSpPr txBox="1"/>
          <p:nvPr/>
        </p:nvSpPr>
        <p:spPr>
          <a:xfrm>
            <a:off x="418476" y="1958439"/>
            <a:ext cx="1460656" cy="461665"/>
          </a:xfrm>
          <a:prstGeom prst="rect">
            <a:avLst/>
          </a:prstGeom>
          <a:noFill/>
        </p:spPr>
        <p:txBody>
          <a:bodyPr wrap="none" rtlCol="0">
            <a:spAutoFit/>
          </a:bodyPr>
          <a:lstStyle/>
          <a:p>
            <a:r>
              <a:rPr lang="en-US" sz="2400" b="1" err="1">
                <a:solidFill>
                  <a:srgbClr val="C00000"/>
                </a:solidFill>
                <a:latin typeface="Lato" panose="020F0502020204030203" pitchFamily="34" charset="0"/>
                <a:ea typeface="Lato" panose="020F0502020204030203" pitchFamily="34" charset="0"/>
                <a:cs typeface="Lato" panose="020F0502020204030203" pitchFamily="34" charset="0"/>
              </a:rPr>
              <a:t>Nhóm</a:t>
            </a: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 20</a:t>
            </a:r>
            <a:endParaRPr lang="vi-VN" sz="2400" b="1">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4317291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dirty="0" smtClean="0"/>
              <a:pPr/>
              <a:t>20</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6DE25BB0-EF9C-019E-F0F5-5A756020C5E1}"/>
              </a:ext>
            </a:extLst>
          </p:cNvPr>
          <p:cNvSpPr txBox="1"/>
          <p:nvPr/>
        </p:nvSpPr>
        <p:spPr>
          <a:xfrm>
            <a:off x="3616959" y="1675353"/>
            <a:ext cx="5307823" cy="5124031"/>
          </a:xfrm>
          <a:prstGeom prst="rect">
            <a:avLst/>
          </a:prstGeom>
          <a:noFill/>
          <a:ln>
            <a:noFill/>
          </a:ln>
        </p:spPr>
        <p:txBody>
          <a:bodyPr wrap="square" lIns="91440" tIns="45720" rIns="91440" bIns="45720" rtlCol="0" anchor="t">
            <a:spAutoFit/>
          </a:bodyPr>
          <a:lstStyle/>
          <a:p>
            <a:pPr marL="457200" indent="-457200">
              <a:lnSpc>
                <a:spcPct val="200000"/>
              </a:lnSpc>
              <a:buFont typeface="+mj-lt"/>
              <a:buAutoNum type="arabicPeriod"/>
            </a:pPr>
            <a:r>
              <a:rPr lang="en-US" sz="2800" err="1">
                <a:latin typeface="Lato"/>
                <a:ea typeface="Lato"/>
                <a:cs typeface="Lato"/>
              </a:rPr>
              <a:t>Giới</a:t>
            </a:r>
            <a:r>
              <a:rPr lang="en-US" sz="2800">
                <a:latin typeface="Lato"/>
                <a:ea typeface="Lato"/>
                <a:cs typeface="Lato"/>
              </a:rPr>
              <a:t> </a:t>
            </a:r>
            <a:r>
              <a:rPr lang="en-US" sz="2800" err="1">
                <a:latin typeface="Lato"/>
                <a:ea typeface="Lato"/>
                <a:cs typeface="Lato"/>
              </a:rPr>
              <a:t>thiệu</a:t>
            </a:r>
            <a:endParaRPr lang="en-US" sz="2800">
              <a:latin typeface="Lato"/>
              <a:ea typeface="Lato"/>
              <a:cs typeface="Lato"/>
            </a:endParaRPr>
          </a:p>
          <a:p>
            <a:pPr marL="457200" indent="-457200">
              <a:lnSpc>
                <a:spcPct val="200000"/>
              </a:lnSpc>
              <a:buAutoNum type="arabicPeriod"/>
            </a:pPr>
            <a:r>
              <a:rPr lang="en-US" sz="2800" err="1">
                <a:latin typeface="Lato"/>
                <a:ea typeface="Lato"/>
                <a:cs typeface="Lato"/>
              </a:rPr>
              <a:t>Dữ</a:t>
            </a:r>
            <a:r>
              <a:rPr lang="en-US" sz="2800">
                <a:latin typeface="Lato"/>
                <a:ea typeface="Lato"/>
                <a:cs typeface="Lato"/>
              </a:rPr>
              <a:t> </a:t>
            </a:r>
            <a:r>
              <a:rPr lang="en-US" sz="2800" err="1">
                <a:latin typeface="Lato"/>
                <a:ea typeface="Lato"/>
                <a:cs typeface="Lato"/>
              </a:rPr>
              <a:t>liệu</a:t>
            </a:r>
          </a:p>
          <a:p>
            <a:pPr marL="457200" indent="-457200">
              <a:lnSpc>
                <a:spcPct val="200000"/>
              </a:lnSpc>
              <a:buFont typeface="+mj-lt"/>
              <a:buAutoNum type="arabicPeriod"/>
            </a:pPr>
            <a:r>
              <a:rPr lang="en-US" sz="2800">
                <a:latin typeface="Lato"/>
                <a:ea typeface="Lato"/>
                <a:cs typeface="Lato"/>
              </a:rPr>
              <a:t>Mô </a:t>
            </a:r>
            <a:r>
              <a:rPr lang="en-US" sz="2800" err="1">
                <a:latin typeface="Lato"/>
                <a:ea typeface="Lato"/>
                <a:cs typeface="Lato"/>
              </a:rPr>
              <a:t>hình</a:t>
            </a:r>
            <a:endParaRPr lang="en-US" sz="2800">
              <a:latin typeface="Lato"/>
              <a:ea typeface="Lato"/>
              <a:cs typeface="Lato"/>
            </a:endParaRPr>
          </a:p>
          <a:p>
            <a:pPr marL="457200" indent="-457200">
              <a:lnSpc>
                <a:spcPct val="200000"/>
              </a:lnSpc>
              <a:buFont typeface="+mj-lt"/>
              <a:buAutoNum type="arabicPeriod"/>
            </a:pPr>
            <a:r>
              <a:rPr lang="en-US" sz="2800" b="1" err="1">
                <a:solidFill>
                  <a:srgbClr val="FF0000"/>
                </a:solidFill>
                <a:latin typeface="Lato"/>
                <a:ea typeface="Lato"/>
                <a:cs typeface="Lato"/>
              </a:rPr>
              <a:t>Tiếp</a:t>
            </a:r>
            <a:r>
              <a:rPr lang="en-US" sz="2800" b="1">
                <a:solidFill>
                  <a:srgbClr val="FF0000"/>
                </a:solidFill>
                <a:latin typeface="Lato"/>
                <a:ea typeface="Lato"/>
                <a:cs typeface="Lato"/>
              </a:rPr>
              <a:t> </a:t>
            </a:r>
            <a:r>
              <a:rPr lang="en-US" sz="2800" b="1" err="1">
                <a:solidFill>
                  <a:srgbClr val="FF0000"/>
                </a:solidFill>
                <a:latin typeface="Lato"/>
                <a:ea typeface="Lato"/>
                <a:cs typeface="Lato"/>
              </a:rPr>
              <a:t>cận</a:t>
            </a:r>
            <a:endParaRPr lang="en-US" sz="2800" b="1">
              <a:solidFill>
                <a:srgbClr val="FF0000"/>
              </a:solidFill>
              <a:latin typeface="Lato"/>
              <a:ea typeface="Lato"/>
              <a:cs typeface="Lato"/>
            </a:endParaRPr>
          </a:p>
          <a:p>
            <a:pPr marL="457200" indent="-457200">
              <a:lnSpc>
                <a:spcPct val="200000"/>
              </a:lnSpc>
              <a:buFont typeface="+mj-lt"/>
              <a:buAutoNum type="arabicPeriod"/>
            </a:pPr>
            <a:r>
              <a:rPr lang="en-US" sz="2800" err="1">
                <a:latin typeface="Lato"/>
                <a:ea typeface="Lato"/>
                <a:cs typeface="Lato"/>
              </a:rPr>
              <a:t>Đánh</a:t>
            </a:r>
            <a:r>
              <a:rPr lang="en-US" sz="2800">
                <a:latin typeface="Lato"/>
                <a:ea typeface="Lato"/>
                <a:cs typeface="Lato"/>
              </a:rPr>
              <a:t> </a:t>
            </a:r>
            <a:r>
              <a:rPr lang="en-US" sz="2800" err="1">
                <a:latin typeface="Lato"/>
                <a:ea typeface="Lato"/>
                <a:cs typeface="Lato"/>
              </a:rPr>
              <a:t>giá</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Kết</a:t>
            </a:r>
            <a:r>
              <a:rPr lang="en-US" sz="2800">
                <a:latin typeface="Lato"/>
                <a:ea typeface="Lato"/>
                <a:cs typeface="Lato"/>
              </a:rPr>
              <a:t> </a:t>
            </a:r>
            <a:r>
              <a:rPr lang="en-US" sz="2800" err="1">
                <a:latin typeface="Lato"/>
                <a:ea typeface="Lato"/>
                <a:cs typeface="Lato"/>
              </a:rPr>
              <a:t>luận</a:t>
            </a:r>
            <a:r>
              <a:rPr lang="en-US" sz="2800">
                <a:latin typeface="Lato"/>
                <a:ea typeface="Lato"/>
                <a:cs typeface="Lato"/>
              </a:rPr>
              <a:t> </a:t>
            </a:r>
            <a:r>
              <a:rPr lang="en-US" sz="2800" err="1">
                <a:latin typeface="Lato"/>
                <a:ea typeface="Lato"/>
                <a:cs typeface="Lato"/>
              </a:rPr>
              <a:t>và</a:t>
            </a:r>
            <a:r>
              <a:rPr lang="en-US" sz="2800">
                <a:latin typeface="Lato"/>
                <a:ea typeface="Lato"/>
                <a:cs typeface="Lato"/>
              </a:rPr>
              <a:t> </a:t>
            </a:r>
            <a:r>
              <a:rPr lang="en-US" sz="2800" err="1">
                <a:latin typeface="Lato"/>
                <a:ea typeface="Lato"/>
                <a:cs typeface="Lato"/>
              </a:rPr>
              <a:t>hướng</a:t>
            </a:r>
            <a:r>
              <a:rPr lang="en-US" sz="2800">
                <a:latin typeface="Lato"/>
                <a:ea typeface="Lato"/>
                <a:cs typeface="Lato"/>
              </a:rPr>
              <a:t> </a:t>
            </a:r>
            <a:r>
              <a:rPr lang="en-US" sz="2800" err="1">
                <a:latin typeface="Lato"/>
                <a:ea typeface="Lato"/>
                <a:cs typeface="Lato"/>
              </a:rPr>
              <a:t>phát</a:t>
            </a:r>
            <a:r>
              <a:rPr lang="en-US" sz="2800">
                <a:latin typeface="Lato"/>
                <a:ea typeface="Lato"/>
                <a:cs typeface="Lato"/>
              </a:rPr>
              <a:t> </a:t>
            </a:r>
            <a:r>
              <a:rPr lang="en-US" sz="2800" err="1">
                <a:latin typeface="Lato"/>
                <a:ea typeface="Lato"/>
                <a:cs typeface="Lato"/>
              </a:rPr>
              <a:t>triển</a:t>
            </a:r>
            <a:endParaRPr lang="en-US" sz="2800">
              <a:latin typeface="Lato"/>
              <a:ea typeface="Lato"/>
              <a:cs typeface="Lato"/>
            </a:endParaRPr>
          </a:p>
        </p:txBody>
      </p:sp>
    </p:spTree>
    <p:extLst>
      <p:ext uri="{BB962C8B-B14F-4D97-AF65-F5344CB8AC3E}">
        <p14:creationId xmlns:p14="http://schemas.microsoft.com/office/powerpoint/2010/main" val="316784382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3" name="TextBox 2">
            <a:extLst>
              <a:ext uri="{FF2B5EF4-FFF2-40B4-BE49-F238E27FC236}">
                <a16:creationId xmlns:a16="http://schemas.microsoft.com/office/drawing/2014/main" id="{F5F1E22D-9CD8-F2CB-F43E-EEAAF78795A5}"/>
              </a:ext>
            </a:extLst>
          </p:cNvPr>
          <p:cNvSpPr txBox="1"/>
          <p:nvPr/>
        </p:nvSpPr>
        <p:spPr>
          <a:xfrm>
            <a:off x="235076" y="88778"/>
            <a:ext cx="4843487" cy="461665"/>
          </a:xfrm>
          <a:prstGeom prst="rect">
            <a:avLst/>
          </a:prstGeom>
          <a:noFill/>
        </p:spPr>
        <p:txBody>
          <a:bodyPr wrap="square" rtlCol="0">
            <a:spAutoFit/>
          </a:bodyPr>
          <a:lstStyle/>
          <a:p>
            <a:r>
              <a:rPr lang="en-US" sz="2400" b="1" err="1">
                <a:solidFill>
                  <a:schemeClr val="bg1"/>
                </a:solidFill>
                <a:latin typeface="Lato" panose="020F0502020204030203" pitchFamily="34" charset="0"/>
              </a:rPr>
              <a:t>Cách</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thực</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hiện</a:t>
            </a:r>
            <a:endParaRPr lang="en-US" sz="2400" b="1">
              <a:solidFill>
                <a:schemeClr val="bg1"/>
              </a:solidFill>
              <a:latin typeface="Lato" panose="020F0502020204030203" pitchFamily="34" charset="0"/>
            </a:endParaRPr>
          </a:p>
        </p:txBody>
      </p:sp>
      <p:sp>
        <p:nvSpPr>
          <p:cNvPr id="4" name="Slide Number Placeholder 1">
            <a:extLst>
              <a:ext uri="{FF2B5EF4-FFF2-40B4-BE49-F238E27FC236}">
                <a16:creationId xmlns:a16="http://schemas.microsoft.com/office/drawing/2014/main" id="{5AC7D763-0F4F-0576-ED46-EBAC663E0097}"/>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21</a:t>
            </a:fld>
            <a:endParaRPr lang="en-US"/>
          </a:p>
        </p:txBody>
      </p:sp>
      <p:grpSp>
        <p:nvGrpSpPr>
          <p:cNvPr id="12" name="Group 11">
            <a:extLst>
              <a:ext uri="{FF2B5EF4-FFF2-40B4-BE49-F238E27FC236}">
                <a16:creationId xmlns:a16="http://schemas.microsoft.com/office/drawing/2014/main" id="{B05526ED-332A-ABF5-03BC-16407F0F671D}"/>
              </a:ext>
            </a:extLst>
          </p:cNvPr>
          <p:cNvGrpSpPr/>
          <p:nvPr/>
        </p:nvGrpSpPr>
        <p:grpSpPr>
          <a:xfrm>
            <a:off x="606492" y="1203647"/>
            <a:ext cx="1667245" cy="1931437"/>
            <a:chOff x="793103" y="1222310"/>
            <a:chExt cx="1667245" cy="1931437"/>
          </a:xfrm>
        </p:grpSpPr>
        <p:sp>
          <p:nvSpPr>
            <p:cNvPr id="6" name="Cylinder 5">
              <a:extLst>
                <a:ext uri="{FF2B5EF4-FFF2-40B4-BE49-F238E27FC236}">
                  <a16:creationId xmlns:a16="http://schemas.microsoft.com/office/drawing/2014/main" id="{774A2336-D4A4-1A51-0639-3D1A55AF11BD}"/>
                </a:ext>
              </a:extLst>
            </p:cNvPr>
            <p:cNvSpPr/>
            <p:nvPr/>
          </p:nvSpPr>
          <p:spPr>
            <a:xfrm>
              <a:off x="793103" y="1222310"/>
              <a:ext cx="1667245" cy="1931437"/>
            </a:xfrm>
            <a:prstGeom prst="ca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5CDB222-A508-8853-5171-AA9F23D4247E}"/>
                </a:ext>
              </a:extLst>
            </p:cNvPr>
            <p:cNvSpPr txBox="1"/>
            <p:nvPr/>
          </p:nvSpPr>
          <p:spPr>
            <a:xfrm>
              <a:off x="1184937" y="2096282"/>
              <a:ext cx="915635"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Articles</a:t>
              </a:r>
            </a:p>
          </p:txBody>
        </p:sp>
      </p:grpSp>
      <p:sp>
        <p:nvSpPr>
          <p:cNvPr id="11" name="TextBox 10">
            <a:extLst>
              <a:ext uri="{FF2B5EF4-FFF2-40B4-BE49-F238E27FC236}">
                <a16:creationId xmlns:a16="http://schemas.microsoft.com/office/drawing/2014/main" id="{1335E072-C8DF-F22F-A1F7-B93077D5273C}"/>
              </a:ext>
            </a:extLst>
          </p:cNvPr>
          <p:cNvSpPr txBox="1"/>
          <p:nvPr/>
        </p:nvSpPr>
        <p:spPr>
          <a:xfrm>
            <a:off x="2528311" y="1363341"/>
            <a:ext cx="2244269" cy="646331"/>
          </a:xfrm>
          <a:prstGeom prst="rect">
            <a:avLst/>
          </a:prstGeom>
          <a:noFill/>
        </p:spPr>
        <p:txBody>
          <a:bodyPr wrap="none" rtlCol="0">
            <a:spAutoFit/>
          </a:bodyPr>
          <a:lstStyle/>
          <a:p>
            <a:r>
              <a:rPr lang="en-US"/>
              <a:t>Candidate Generation</a:t>
            </a:r>
          </a:p>
          <a:p>
            <a:r>
              <a:rPr lang="en-US"/>
              <a:t>/ Recall / Retrieval</a:t>
            </a:r>
          </a:p>
        </p:txBody>
      </p:sp>
      <p:graphicFrame>
        <p:nvGraphicFramePr>
          <p:cNvPr id="14" name="Table 13">
            <a:extLst>
              <a:ext uri="{FF2B5EF4-FFF2-40B4-BE49-F238E27FC236}">
                <a16:creationId xmlns:a16="http://schemas.microsoft.com/office/drawing/2014/main" id="{8D26EE93-067C-7E8B-8DEC-9DCAFCC8C635}"/>
              </a:ext>
            </a:extLst>
          </p:cNvPr>
          <p:cNvGraphicFramePr>
            <a:graphicFrameLocks noGrp="1"/>
          </p:cNvGraphicFramePr>
          <p:nvPr>
            <p:extLst>
              <p:ext uri="{D42A27DB-BD31-4B8C-83A1-F6EECF244321}">
                <p14:modId xmlns:p14="http://schemas.microsoft.com/office/powerpoint/2010/main" val="266547058"/>
              </p:ext>
            </p:extLst>
          </p:nvPr>
        </p:nvGraphicFramePr>
        <p:xfrm>
          <a:off x="4931260" y="1203647"/>
          <a:ext cx="3599908" cy="1854200"/>
        </p:xfrm>
        <a:graphic>
          <a:graphicData uri="http://schemas.openxmlformats.org/drawingml/2006/table">
            <a:tbl>
              <a:tblPr firstRow="1" bandRow="1">
                <a:tableStyleId>{5C22544A-7EE6-4342-B048-85BDC9FD1C3A}</a:tableStyleId>
              </a:tblPr>
              <a:tblGrid>
                <a:gridCol w="1799954">
                  <a:extLst>
                    <a:ext uri="{9D8B030D-6E8A-4147-A177-3AD203B41FA5}">
                      <a16:colId xmlns:a16="http://schemas.microsoft.com/office/drawing/2014/main" val="3714192245"/>
                    </a:ext>
                  </a:extLst>
                </a:gridCol>
                <a:gridCol w="1799954">
                  <a:extLst>
                    <a:ext uri="{9D8B030D-6E8A-4147-A177-3AD203B41FA5}">
                      <a16:colId xmlns:a16="http://schemas.microsoft.com/office/drawing/2014/main" val="166947281"/>
                    </a:ext>
                  </a:extLst>
                </a:gridCol>
              </a:tblGrid>
              <a:tr h="370840">
                <a:tc>
                  <a:txBody>
                    <a:bodyPr/>
                    <a:lstStyle/>
                    <a:p>
                      <a:pPr algn="ctr"/>
                      <a:r>
                        <a:rPr lang="en-US">
                          <a:latin typeface="Times New Roman" panose="02020603050405020304" pitchFamily="18" charset="0"/>
                          <a:cs typeface="Times New Roman" panose="02020603050405020304" pitchFamily="18" charset="0"/>
                        </a:rPr>
                        <a:t>Customers</a:t>
                      </a:r>
                    </a:p>
                  </a:txBody>
                  <a:tcPr/>
                </a:tc>
                <a:tc>
                  <a:txBody>
                    <a:bodyPr/>
                    <a:lstStyle/>
                    <a:p>
                      <a:pPr algn="ctr"/>
                      <a:r>
                        <a:rPr lang="en-US">
                          <a:latin typeface="Times New Roman" panose="02020603050405020304" pitchFamily="18" charset="0"/>
                          <a:cs typeface="Times New Roman" panose="02020603050405020304" pitchFamily="18" charset="0"/>
                        </a:rPr>
                        <a:t>Articles</a:t>
                      </a:r>
                    </a:p>
                  </a:txBody>
                  <a:tcPr/>
                </a:tc>
                <a:extLst>
                  <a:ext uri="{0D108BD9-81ED-4DB2-BD59-A6C34878D82A}">
                    <a16:rowId xmlns:a16="http://schemas.microsoft.com/office/drawing/2014/main" val="4066378156"/>
                  </a:ext>
                </a:extLst>
              </a:tr>
              <a:tr h="370840">
                <a:tc>
                  <a:txBody>
                    <a:bodyPr/>
                    <a:lstStyle/>
                    <a:p>
                      <a:r>
                        <a:rPr lang="en-US">
                          <a:latin typeface="Times New Roman" panose="02020603050405020304" pitchFamily="18" charset="0"/>
                          <a:cs typeface="Times New Roman" panose="02020603050405020304" pitchFamily="18" charset="0"/>
                        </a:rPr>
                        <a:t>1029830912</a:t>
                      </a:r>
                    </a:p>
                  </a:txBody>
                  <a:tcPr/>
                </a:tc>
                <a:tc>
                  <a:txBody>
                    <a:bodyPr/>
                    <a:lstStyle/>
                    <a:p>
                      <a:r>
                        <a:rPr lang="en-US">
                          <a:latin typeface="Times New Roman" panose="02020603050405020304" pitchFamily="18" charset="0"/>
                          <a:cs typeface="Times New Roman" panose="02020603050405020304" pitchFamily="18" charset="0"/>
                        </a:rPr>
                        <a:t>012213</a:t>
                      </a:r>
                    </a:p>
                  </a:txBody>
                  <a:tcPr/>
                </a:tc>
                <a:extLst>
                  <a:ext uri="{0D108BD9-81ED-4DB2-BD59-A6C34878D82A}">
                    <a16:rowId xmlns:a16="http://schemas.microsoft.com/office/drawing/2014/main" val="1582850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1029830912</a:t>
                      </a:r>
                    </a:p>
                  </a:txBody>
                  <a:tcPr/>
                </a:tc>
                <a:tc>
                  <a:txBody>
                    <a:bodyPr/>
                    <a:lstStyle/>
                    <a:p>
                      <a:r>
                        <a:rPr lang="en-US">
                          <a:latin typeface="Times New Roman" panose="02020603050405020304" pitchFamily="18" charset="0"/>
                          <a:cs typeface="Times New Roman" panose="02020603050405020304" pitchFamily="18" charset="0"/>
                        </a:rPr>
                        <a:t>054877</a:t>
                      </a:r>
                    </a:p>
                  </a:txBody>
                  <a:tcPr/>
                </a:tc>
                <a:extLst>
                  <a:ext uri="{0D108BD9-81ED-4DB2-BD59-A6C34878D82A}">
                    <a16:rowId xmlns:a16="http://schemas.microsoft.com/office/drawing/2014/main" val="2761143301"/>
                  </a:ext>
                </a:extLst>
              </a:tr>
              <a:tr h="370840">
                <a:tc>
                  <a:txBody>
                    <a:bodyPr/>
                    <a:lstStyle/>
                    <a:p>
                      <a:r>
                        <a:rPr lang="en-US">
                          <a:latin typeface="Times New Roman" panose="02020603050405020304" pitchFamily="18" charset="0"/>
                          <a:cs typeface="Times New Roman" panose="02020603050405020304" pitchFamily="18" charset="0"/>
                        </a:rPr>
                        <a:t>1354654648</a:t>
                      </a:r>
                    </a:p>
                  </a:txBody>
                  <a:tcPr/>
                </a:tc>
                <a:tc>
                  <a:txBody>
                    <a:bodyPr/>
                    <a:lstStyle/>
                    <a:p>
                      <a:r>
                        <a:rPr lang="en-US">
                          <a:latin typeface="Times New Roman" panose="02020603050405020304" pitchFamily="18" charset="0"/>
                          <a:cs typeface="Times New Roman" panose="02020603050405020304" pitchFamily="18" charset="0"/>
                        </a:rPr>
                        <a:t>012547</a:t>
                      </a:r>
                    </a:p>
                  </a:txBody>
                  <a:tcPr/>
                </a:tc>
                <a:extLst>
                  <a:ext uri="{0D108BD9-81ED-4DB2-BD59-A6C34878D82A}">
                    <a16:rowId xmlns:a16="http://schemas.microsoft.com/office/drawing/2014/main" val="1368080164"/>
                  </a:ext>
                </a:extLst>
              </a:tr>
              <a:tr h="370840">
                <a:tc>
                  <a:txBody>
                    <a:bodyPr/>
                    <a:lstStyle/>
                    <a:p>
                      <a:r>
                        <a:rPr lang="en-US">
                          <a:latin typeface="Times New Roman" panose="02020603050405020304" pitchFamily="18" charset="0"/>
                          <a:cs typeface="Times New Roman" panose="02020603050405020304" pitchFamily="18" charset="0"/>
                        </a:rPr>
                        <a:t>1347897897</a:t>
                      </a:r>
                    </a:p>
                  </a:txBody>
                  <a:tcPr/>
                </a:tc>
                <a:tc>
                  <a:txBody>
                    <a:bodyPr/>
                    <a:lstStyle/>
                    <a:p>
                      <a:r>
                        <a:rPr lang="en-US">
                          <a:latin typeface="Times New Roman" panose="02020603050405020304" pitchFamily="18" charset="0"/>
                          <a:cs typeface="Times New Roman" panose="02020603050405020304" pitchFamily="18" charset="0"/>
                        </a:rPr>
                        <a:t>012344</a:t>
                      </a:r>
                    </a:p>
                  </a:txBody>
                  <a:tcPr/>
                </a:tc>
                <a:extLst>
                  <a:ext uri="{0D108BD9-81ED-4DB2-BD59-A6C34878D82A}">
                    <a16:rowId xmlns:a16="http://schemas.microsoft.com/office/drawing/2014/main" val="4234920857"/>
                  </a:ext>
                </a:extLst>
              </a:tr>
            </a:tbl>
          </a:graphicData>
        </a:graphic>
      </p:graphicFrame>
      <p:sp>
        <p:nvSpPr>
          <p:cNvPr id="17" name="TextBox 16">
            <a:extLst>
              <a:ext uri="{FF2B5EF4-FFF2-40B4-BE49-F238E27FC236}">
                <a16:creationId xmlns:a16="http://schemas.microsoft.com/office/drawing/2014/main" id="{3B026AFB-A424-1006-8149-CF7B9481D02B}"/>
              </a:ext>
            </a:extLst>
          </p:cNvPr>
          <p:cNvSpPr txBox="1"/>
          <p:nvPr/>
        </p:nvSpPr>
        <p:spPr>
          <a:xfrm>
            <a:off x="5937320" y="4397440"/>
            <a:ext cx="930063" cy="369332"/>
          </a:xfrm>
          <a:prstGeom prst="rect">
            <a:avLst/>
          </a:prstGeom>
          <a:noFill/>
        </p:spPr>
        <p:txBody>
          <a:bodyPr wrap="none" rtlCol="0">
            <a:spAutoFit/>
          </a:bodyPr>
          <a:lstStyle/>
          <a:p>
            <a:r>
              <a:rPr lang="en-US"/>
              <a:t>Ranking</a:t>
            </a:r>
          </a:p>
        </p:txBody>
      </p:sp>
      <p:graphicFrame>
        <p:nvGraphicFramePr>
          <p:cNvPr id="18" name="Table 17">
            <a:extLst>
              <a:ext uri="{FF2B5EF4-FFF2-40B4-BE49-F238E27FC236}">
                <a16:creationId xmlns:a16="http://schemas.microsoft.com/office/drawing/2014/main" id="{1A3373AC-508F-075A-AAFB-966D1C5B5FB1}"/>
              </a:ext>
            </a:extLst>
          </p:cNvPr>
          <p:cNvGraphicFramePr>
            <a:graphicFrameLocks noGrp="1"/>
          </p:cNvGraphicFramePr>
          <p:nvPr>
            <p:extLst>
              <p:ext uri="{D42A27DB-BD31-4B8C-83A1-F6EECF244321}">
                <p14:modId xmlns:p14="http://schemas.microsoft.com/office/powerpoint/2010/main" val="2639692022"/>
              </p:ext>
            </p:extLst>
          </p:nvPr>
        </p:nvGraphicFramePr>
        <p:xfrm>
          <a:off x="728357" y="4198652"/>
          <a:ext cx="3599908" cy="1478280"/>
        </p:xfrm>
        <a:graphic>
          <a:graphicData uri="http://schemas.openxmlformats.org/drawingml/2006/table">
            <a:tbl>
              <a:tblPr firstRow="1" bandRow="1">
                <a:tableStyleId>{5C22544A-7EE6-4342-B048-85BDC9FD1C3A}</a:tableStyleId>
              </a:tblPr>
              <a:tblGrid>
                <a:gridCol w="1799954">
                  <a:extLst>
                    <a:ext uri="{9D8B030D-6E8A-4147-A177-3AD203B41FA5}">
                      <a16:colId xmlns:a16="http://schemas.microsoft.com/office/drawing/2014/main" val="3714192245"/>
                    </a:ext>
                  </a:extLst>
                </a:gridCol>
                <a:gridCol w="1799954">
                  <a:extLst>
                    <a:ext uri="{9D8B030D-6E8A-4147-A177-3AD203B41FA5}">
                      <a16:colId xmlns:a16="http://schemas.microsoft.com/office/drawing/2014/main" val="166947281"/>
                    </a:ext>
                  </a:extLst>
                </a:gridCol>
              </a:tblGrid>
              <a:tr h="0">
                <a:tc>
                  <a:txBody>
                    <a:bodyPr/>
                    <a:lstStyle/>
                    <a:p>
                      <a:pPr algn="ctr"/>
                      <a:r>
                        <a:rPr lang="en-US">
                          <a:latin typeface="Times New Roman" panose="02020603050405020304" pitchFamily="18" charset="0"/>
                          <a:cs typeface="Times New Roman" panose="02020603050405020304" pitchFamily="18" charset="0"/>
                        </a:rPr>
                        <a:t>Customers</a:t>
                      </a:r>
                    </a:p>
                  </a:txBody>
                  <a:tcPr/>
                </a:tc>
                <a:tc>
                  <a:txBody>
                    <a:bodyPr/>
                    <a:lstStyle/>
                    <a:p>
                      <a:pPr algn="ctr"/>
                      <a:r>
                        <a:rPr lang="en-US">
                          <a:latin typeface="Times New Roman" panose="02020603050405020304" pitchFamily="18" charset="0"/>
                          <a:cs typeface="Times New Roman" panose="02020603050405020304" pitchFamily="18" charset="0"/>
                        </a:rPr>
                        <a:t>Articles</a:t>
                      </a:r>
                    </a:p>
                  </a:txBody>
                  <a:tcPr/>
                </a:tc>
                <a:extLst>
                  <a:ext uri="{0D108BD9-81ED-4DB2-BD59-A6C34878D82A}">
                    <a16:rowId xmlns:a16="http://schemas.microsoft.com/office/drawing/2014/main" val="4066378156"/>
                  </a:ext>
                </a:extLst>
              </a:tr>
              <a:tr h="370840">
                <a:tc>
                  <a:txBody>
                    <a:bodyPr/>
                    <a:lstStyle/>
                    <a:p>
                      <a:r>
                        <a:rPr lang="en-US">
                          <a:latin typeface="Times New Roman" panose="02020603050405020304" pitchFamily="18" charset="0"/>
                          <a:cs typeface="Times New Roman" panose="02020603050405020304" pitchFamily="18" charset="0"/>
                        </a:rPr>
                        <a:t>1029830912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054877 | 012213</a:t>
                      </a:r>
                    </a:p>
                  </a:txBody>
                  <a:tcPr/>
                </a:tc>
                <a:extLst>
                  <a:ext uri="{0D108BD9-81ED-4DB2-BD59-A6C34878D82A}">
                    <a16:rowId xmlns:a16="http://schemas.microsoft.com/office/drawing/2014/main" val="1582850888"/>
                  </a:ext>
                </a:extLst>
              </a:tr>
              <a:tr h="370840">
                <a:tc>
                  <a:txBody>
                    <a:bodyPr/>
                    <a:lstStyle/>
                    <a:p>
                      <a:r>
                        <a:rPr lang="en-US">
                          <a:latin typeface="Times New Roman" panose="02020603050405020304" pitchFamily="18" charset="0"/>
                          <a:cs typeface="Times New Roman" panose="02020603050405020304" pitchFamily="18" charset="0"/>
                        </a:rPr>
                        <a:t>1354654648</a:t>
                      </a:r>
                    </a:p>
                  </a:txBody>
                  <a:tcPr/>
                </a:tc>
                <a:tc>
                  <a:txBody>
                    <a:bodyPr/>
                    <a:lstStyle/>
                    <a:p>
                      <a:r>
                        <a:rPr lang="en-US">
                          <a:latin typeface="Times New Roman" panose="02020603050405020304" pitchFamily="18" charset="0"/>
                          <a:cs typeface="Times New Roman" panose="02020603050405020304" pitchFamily="18" charset="0"/>
                        </a:rPr>
                        <a:t>012547</a:t>
                      </a:r>
                    </a:p>
                  </a:txBody>
                  <a:tcPr/>
                </a:tc>
                <a:extLst>
                  <a:ext uri="{0D108BD9-81ED-4DB2-BD59-A6C34878D82A}">
                    <a16:rowId xmlns:a16="http://schemas.microsoft.com/office/drawing/2014/main" val="1368080164"/>
                  </a:ext>
                </a:extLst>
              </a:tr>
              <a:tr h="370840">
                <a:tc>
                  <a:txBody>
                    <a:bodyPr/>
                    <a:lstStyle/>
                    <a:p>
                      <a:r>
                        <a:rPr lang="en-US">
                          <a:latin typeface="Times New Roman" panose="02020603050405020304" pitchFamily="18" charset="0"/>
                          <a:cs typeface="Times New Roman" panose="02020603050405020304" pitchFamily="18" charset="0"/>
                        </a:rPr>
                        <a:t>1347897897</a:t>
                      </a:r>
                    </a:p>
                  </a:txBody>
                  <a:tcPr/>
                </a:tc>
                <a:tc>
                  <a:txBody>
                    <a:bodyPr/>
                    <a:lstStyle/>
                    <a:p>
                      <a:r>
                        <a:rPr lang="en-US">
                          <a:latin typeface="Times New Roman" panose="02020603050405020304" pitchFamily="18" charset="0"/>
                          <a:cs typeface="Times New Roman" panose="02020603050405020304" pitchFamily="18" charset="0"/>
                        </a:rPr>
                        <a:t>012344</a:t>
                      </a:r>
                    </a:p>
                  </a:txBody>
                  <a:tcPr/>
                </a:tc>
                <a:extLst>
                  <a:ext uri="{0D108BD9-81ED-4DB2-BD59-A6C34878D82A}">
                    <a16:rowId xmlns:a16="http://schemas.microsoft.com/office/drawing/2014/main" val="4234920857"/>
                  </a:ext>
                </a:extLst>
              </a:tr>
            </a:tbl>
          </a:graphicData>
        </a:graphic>
      </p:graphicFrame>
      <p:cxnSp>
        <p:nvCxnSpPr>
          <p:cNvPr id="20" name="Connector: Curved 19">
            <a:extLst>
              <a:ext uri="{FF2B5EF4-FFF2-40B4-BE49-F238E27FC236}">
                <a16:creationId xmlns:a16="http://schemas.microsoft.com/office/drawing/2014/main" id="{6E549041-9956-D5E1-5D71-CD3A1A1675BE}"/>
              </a:ext>
            </a:extLst>
          </p:cNvPr>
          <p:cNvCxnSpPr>
            <a:cxnSpLocks/>
            <a:stCxn id="14" idx="2"/>
            <a:endCxn id="18" idx="3"/>
          </p:cNvCxnSpPr>
          <p:nvPr/>
        </p:nvCxnSpPr>
        <p:spPr>
          <a:xfrm rot="5400000">
            <a:off x="4589768" y="2796345"/>
            <a:ext cx="1879945" cy="2402949"/>
          </a:xfrm>
          <a:prstGeom prst="curvedConnector2">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0399B15-EC71-4E88-65BB-6C094BFF6E40}"/>
              </a:ext>
            </a:extLst>
          </p:cNvPr>
          <p:cNvCxnSpPr>
            <a:cxnSpLocks/>
            <a:stCxn id="6" idx="4"/>
            <a:endCxn id="14" idx="1"/>
          </p:cNvCxnSpPr>
          <p:nvPr/>
        </p:nvCxnSpPr>
        <p:spPr>
          <a:xfrm flipV="1">
            <a:off x="2273737" y="2130747"/>
            <a:ext cx="2657523" cy="38619"/>
          </a:xfrm>
          <a:prstGeom prst="curvedConnector3">
            <a:avLst>
              <a:gd name="adj1" fmla="val 50000"/>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655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FC42C-F419-3F35-AF3C-99233B36693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CAF54-ECA8-7816-9BCD-3F064B9CE28F}"/>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3" name="TextBox 2">
            <a:extLst>
              <a:ext uri="{FF2B5EF4-FFF2-40B4-BE49-F238E27FC236}">
                <a16:creationId xmlns:a16="http://schemas.microsoft.com/office/drawing/2014/main" id="{372A1DB1-7077-23CE-4FD0-B9C113C4D59A}"/>
              </a:ext>
            </a:extLst>
          </p:cNvPr>
          <p:cNvSpPr txBox="1"/>
          <p:nvPr/>
        </p:nvSpPr>
        <p:spPr>
          <a:xfrm>
            <a:off x="235076" y="88778"/>
            <a:ext cx="4843487" cy="461665"/>
          </a:xfrm>
          <a:prstGeom prst="rect">
            <a:avLst/>
          </a:prstGeom>
          <a:noFill/>
        </p:spPr>
        <p:txBody>
          <a:bodyPr wrap="square" lIns="91440" tIns="45720" rIns="91440" bIns="45720" rtlCol="0" anchor="t">
            <a:spAutoFit/>
          </a:bodyPr>
          <a:lstStyle/>
          <a:p>
            <a:r>
              <a:rPr lang="en-US" sz="2400" b="1">
                <a:solidFill>
                  <a:schemeClr val="bg1"/>
                </a:solidFill>
                <a:latin typeface="Lato"/>
                <a:ea typeface="Lato"/>
                <a:cs typeface="Lato"/>
              </a:rPr>
              <a:t>Candidate Retrieval (Recall)</a:t>
            </a:r>
            <a:endParaRPr lang="en-US" sz="2400" b="1">
              <a:solidFill>
                <a:schemeClr val="bg1"/>
              </a:solidFill>
              <a:latin typeface="Lato" panose="020F0502020204030203" pitchFamily="34" charset="0"/>
            </a:endParaRPr>
          </a:p>
        </p:txBody>
      </p:sp>
      <p:sp>
        <p:nvSpPr>
          <p:cNvPr id="4" name="Slide Number Placeholder 1">
            <a:extLst>
              <a:ext uri="{FF2B5EF4-FFF2-40B4-BE49-F238E27FC236}">
                <a16:creationId xmlns:a16="http://schemas.microsoft.com/office/drawing/2014/main" id="{94FE37BE-9AA8-AE47-9CBD-334F038EC828}"/>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22</a:t>
            </a:fld>
            <a:endParaRPr lang="en-US"/>
          </a:p>
        </p:txBody>
      </p:sp>
      <p:sp>
        <p:nvSpPr>
          <p:cNvPr id="5" name="TextBox 4">
            <a:extLst>
              <a:ext uri="{FF2B5EF4-FFF2-40B4-BE49-F238E27FC236}">
                <a16:creationId xmlns:a16="http://schemas.microsoft.com/office/drawing/2014/main" id="{1914B7F2-D135-0984-1401-4B3B3D9D872A}"/>
              </a:ext>
            </a:extLst>
          </p:cNvPr>
          <p:cNvSpPr txBox="1"/>
          <p:nvPr/>
        </p:nvSpPr>
        <p:spPr>
          <a:xfrm>
            <a:off x="363028" y="1156996"/>
            <a:ext cx="8342434" cy="4801314"/>
          </a:xfrm>
          <a:prstGeom prst="rect">
            <a:avLst/>
          </a:prstGeom>
          <a:noFill/>
        </p:spPr>
        <p:txBody>
          <a:bodyPr wrap="square" lIns="91440" tIns="45720" rIns="91440" bIns="45720" rtlCol="0" anchor="t">
            <a:spAutoFit/>
          </a:bodyPr>
          <a:lstStyle/>
          <a:p>
            <a:pPr algn="just"/>
            <a:r>
              <a:rPr lang="en-US">
                <a:latin typeface="Times New Roman"/>
                <a:ea typeface="+mn-lt"/>
                <a:cs typeface="+mn-lt"/>
              </a:rPr>
              <a:t>Các </a:t>
            </a:r>
            <a:r>
              <a:rPr lang="en-US" err="1">
                <a:latin typeface="Times New Roman"/>
                <a:ea typeface="+mn-lt"/>
                <a:cs typeface="+mn-lt"/>
              </a:rPr>
              <a:t>đặc</a:t>
            </a:r>
            <a:r>
              <a:rPr lang="en-US">
                <a:latin typeface="Times New Roman"/>
                <a:ea typeface="+mn-lt"/>
                <a:cs typeface="+mn-lt"/>
              </a:rPr>
              <a:t> </a:t>
            </a:r>
            <a:r>
              <a:rPr lang="en-US" err="1">
                <a:latin typeface="Times New Roman"/>
                <a:ea typeface="+mn-lt"/>
                <a:cs typeface="+mn-lt"/>
              </a:rPr>
              <a:t>trưng</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a:t>
            </a:r>
            <a:r>
              <a:rPr lang="en-US" err="1">
                <a:latin typeface="Times New Roman"/>
                <a:ea typeface="+mn-lt"/>
                <a:cs typeface="+mn-lt"/>
              </a:rPr>
              <a:t>ra</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khá</a:t>
            </a:r>
            <a:r>
              <a:rPr lang="en-US">
                <a:latin typeface="Times New Roman"/>
                <a:ea typeface="+mn-lt"/>
                <a:cs typeface="+mn-lt"/>
              </a:rPr>
              <a:t> </a:t>
            </a:r>
            <a:r>
              <a:rPr lang="en-US" err="1">
                <a:latin typeface="Times New Roman"/>
                <a:ea typeface="+mn-lt"/>
                <a:cs typeface="+mn-lt"/>
              </a:rPr>
              <a:t>nhiều</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phụ</a:t>
            </a:r>
            <a:r>
              <a:rPr lang="en-US">
                <a:latin typeface="Times New Roman"/>
                <a:ea typeface="+mn-lt"/>
                <a:cs typeface="+mn-lt"/>
              </a:rPr>
              <a:t> </a:t>
            </a:r>
            <a:r>
              <a:rPr lang="en-US" err="1">
                <a:latin typeface="Times New Roman"/>
                <a:ea typeface="+mn-lt"/>
                <a:cs typeface="+mn-lt"/>
              </a:rPr>
              <a:t>thuộc</a:t>
            </a:r>
            <a:r>
              <a:rPr lang="en-US">
                <a:latin typeface="Times New Roman"/>
                <a:ea typeface="+mn-lt"/>
                <a:cs typeface="+mn-lt"/>
              </a:rPr>
              <a:t> </a:t>
            </a:r>
            <a:r>
              <a:rPr lang="en-US" err="1">
                <a:latin typeface="Times New Roman"/>
                <a:ea typeface="+mn-lt"/>
                <a:cs typeface="+mn-lt"/>
              </a:rPr>
              <a:t>theo</a:t>
            </a:r>
            <a:r>
              <a:rPr lang="en-US">
                <a:latin typeface="Times New Roman"/>
                <a:ea typeface="+mn-lt"/>
                <a:cs typeface="+mn-lt"/>
              </a:rPr>
              <a:t> </a:t>
            </a:r>
            <a:r>
              <a:rPr lang="en-US" err="1">
                <a:latin typeface="Times New Roman"/>
                <a:ea typeface="+mn-lt"/>
                <a:cs typeface="+mn-lt"/>
              </a:rPr>
              <a:t>chiến</a:t>
            </a:r>
            <a:r>
              <a:rPr lang="en-US">
                <a:latin typeface="Times New Roman"/>
                <a:ea typeface="+mn-lt"/>
                <a:cs typeface="+mn-lt"/>
              </a:rPr>
              <a:t> </a:t>
            </a:r>
            <a:r>
              <a:rPr lang="en-US" err="1">
                <a:latin typeface="Times New Roman"/>
                <a:ea typeface="+mn-lt"/>
                <a:cs typeface="+mn-lt"/>
              </a:rPr>
              <a:t>lượng</a:t>
            </a:r>
            <a:r>
              <a:rPr lang="en-US">
                <a:latin typeface="Times New Roman"/>
                <a:ea typeface="+mn-lt"/>
                <a:cs typeface="+mn-lt"/>
              </a:rPr>
              <a:t> </a:t>
            </a:r>
            <a:r>
              <a:rPr lang="en-US" err="1">
                <a:latin typeface="Times New Roman"/>
                <a:ea typeface="+mn-lt"/>
                <a:cs typeface="+mn-lt"/>
              </a:rPr>
              <a:t>lựa</a:t>
            </a:r>
            <a:r>
              <a:rPr lang="en-US">
                <a:latin typeface="Times New Roman"/>
                <a:ea typeface="+mn-lt"/>
                <a:cs typeface="+mn-lt"/>
              </a:rPr>
              <a:t> </a:t>
            </a:r>
            <a:r>
              <a:rPr lang="en-US" err="1">
                <a:latin typeface="Times New Roman"/>
                <a:ea typeface="+mn-lt"/>
                <a:cs typeface="+mn-lt"/>
              </a:rPr>
              <a:t>chọn</a:t>
            </a:r>
            <a:r>
              <a:rPr lang="en-US">
                <a:latin typeface="Times New Roman"/>
                <a:ea typeface="+mn-lt"/>
                <a:cs typeface="+mn-lt"/>
              </a:rPr>
              <a:t> </a:t>
            </a:r>
            <a:r>
              <a:rPr lang="en-US" err="1">
                <a:latin typeface="Times New Roman"/>
                <a:ea typeface="+mn-lt"/>
                <a:cs typeface="+mn-lt"/>
              </a:rPr>
              <a:t>ứng</a:t>
            </a:r>
            <a:r>
              <a:rPr lang="en-US">
                <a:latin typeface="Times New Roman"/>
                <a:ea typeface="+mn-lt"/>
                <a:cs typeface="+mn-lt"/>
              </a:rPr>
              <a:t> </a:t>
            </a:r>
            <a:r>
              <a:rPr lang="en-US" err="1">
                <a:latin typeface="Times New Roman"/>
                <a:ea typeface="+mn-lt"/>
                <a:cs typeface="+mn-lt"/>
              </a:rPr>
              <a:t>viên</a:t>
            </a:r>
            <a:r>
              <a:rPr lang="en-US">
                <a:latin typeface="Times New Roman"/>
                <a:ea typeface="+mn-lt"/>
                <a:cs typeface="+mn-lt"/>
              </a:rPr>
              <a:t>, </a:t>
            </a:r>
            <a:r>
              <a:rPr lang="en-US" err="1">
                <a:latin typeface="Times New Roman"/>
                <a:ea typeface="+mn-lt"/>
                <a:cs typeface="+mn-lt"/>
              </a:rPr>
              <a:t>dưới</a:t>
            </a:r>
            <a:r>
              <a:rPr lang="en-US">
                <a:latin typeface="Times New Roman"/>
                <a:ea typeface="+mn-lt"/>
                <a:cs typeface="+mn-lt"/>
              </a:rPr>
              <a:t> </a:t>
            </a:r>
            <a:r>
              <a:rPr lang="en-US" err="1">
                <a:latin typeface="Times New Roman"/>
                <a:ea typeface="+mn-lt"/>
                <a:cs typeface="+mn-lt"/>
              </a:rPr>
              <a:t>đây</a:t>
            </a:r>
            <a:r>
              <a:rPr lang="en-US">
                <a:latin typeface="Times New Roman"/>
                <a:ea typeface="+mn-lt"/>
                <a:cs typeface="+mn-lt"/>
              </a:rPr>
              <a:t> là </a:t>
            </a:r>
            <a:r>
              <a:rPr lang="en-US" err="1">
                <a:latin typeface="Times New Roman"/>
                <a:ea typeface="+mn-lt"/>
                <a:cs typeface="+mn-lt"/>
              </a:rPr>
              <a:t>cách</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a:t>
            </a:r>
            <a:r>
              <a:rPr lang="en-US" err="1">
                <a:latin typeface="Times New Roman"/>
                <a:ea typeface="+mn-lt"/>
                <a:cs typeface="+mn-lt"/>
              </a:rPr>
              <a:t>đặc</a:t>
            </a:r>
            <a:r>
              <a:rPr lang="en-US">
                <a:latin typeface="Times New Roman"/>
                <a:ea typeface="+mn-lt"/>
                <a:cs typeface="+mn-lt"/>
              </a:rPr>
              <a:t> </a:t>
            </a:r>
            <a:r>
              <a:rPr lang="en-US" err="1">
                <a:latin typeface="Times New Roman"/>
                <a:ea typeface="+mn-lt"/>
                <a:cs typeface="+mn-lt"/>
              </a:rPr>
              <a:t>trưng</a:t>
            </a:r>
            <a:r>
              <a:rPr lang="en-US">
                <a:latin typeface="Times New Roman"/>
                <a:ea typeface="+mn-lt"/>
                <a:cs typeface="+mn-lt"/>
              </a:rPr>
              <a:t>:</a:t>
            </a:r>
            <a:endParaRPr lang="en-US">
              <a:latin typeface="Times New Roman"/>
              <a:cs typeface="Times New Roman"/>
            </a:endParaRPr>
          </a:p>
          <a:p>
            <a:pPr marL="285750" indent="-285750">
              <a:buFont typeface="Arial"/>
              <a:buChar char="•"/>
            </a:pPr>
            <a:r>
              <a:rPr lang="vi-VN">
                <a:latin typeface="Times New Roman"/>
                <a:ea typeface="+mn-lt"/>
                <a:cs typeface="+mn-lt"/>
              </a:rPr>
              <a:t>Sử dụng BERT để embedding text features thành vector &amp; KNN để đưa ra những items tương đồng</a:t>
            </a:r>
            <a:r>
              <a:rPr lang="en-US">
                <a:latin typeface="Times New Roman"/>
                <a:ea typeface="+mn-lt"/>
                <a:cs typeface="+mn-lt"/>
              </a:rPr>
              <a:t>.</a:t>
            </a:r>
          </a:p>
          <a:p>
            <a:pPr marL="285750" indent="-285750">
              <a:buFont typeface="Arial"/>
              <a:buChar char="•"/>
            </a:pPr>
            <a:r>
              <a:rPr lang="en-US">
                <a:latin typeface="Times New Roman"/>
                <a:ea typeface="+mn-lt"/>
                <a:cs typeface="+mn-lt"/>
              </a:rPr>
              <a:t>Repurchase: </a:t>
            </a:r>
            <a:r>
              <a:rPr lang="vi-VN">
                <a:latin typeface="Times New Roman"/>
                <a:ea typeface="+mn-lt"/>
                <a:cs typeface="+mn-lt"/>
              </a:rPr>
              <a:t>khách hàng có xu hướng mua lại các article mà họ vừa mua gần đây (thực tế, đã được chỉ ra rằng nhiều trong số những "mua lại" này có thể là các trao đổi sang các kích thước khác). Vì vậy, chiến lược này chỉ đơn giản đề xuất 12 articles cuối cùng mà một khách hàng đã mua gần đây. Nếu không có đủ 12 articles trong lịch sử gần đây của một khách hàng thì điền vào phần còn lại bằng các articles phổ biến gần đây.</a:t>
            </a:r>
            <a:endParaRPr lang="en-US">
              <a:latin typeface="Times New Roman"/>
              <a:ea typeface="+mn-lt"/>
              <a:cs typeface="+mn-lt"/>
            </a:endParaRPr>
          </a:p>
          <a:p>
            <a:pPr marL="285750" indent="-285750">
              <a:buFont typeface="Arial"/>
              <a:buChar char="•"/>
            </a:pPr>
            <a:r>
              <a:rPr lang="vi-VN">
                <a:latin typeface="Times New Roman"/>
              </a:rPr>
              <a:t>Trending items weekly: Với đặc tính theo xu hướng của thời trang, thì những sản phẩm gần đây chắc chắn sẽ có nhiều ảnh hưởng và được khách hàng ưa thích hơn, đồng thời những sản phẩm đó sẽ có khả năng còn hàng nhiều hơn, gia tăng khả năng bán hàng.</a:t>
            </a:r>
          </a:p>
          <a:p>
            <a:pPr marL="285750" indent="-285750">
              <a:buFont typeface="Arial"/>
              <a:buChar char="•"/>
            </a:pPr>
            <a:endParaRPr lang="vi-VN">
              <a:latin typeface="Times New Roman"/>
            </a:endParaRPr>
          </a:p>
          <a:p>
            <a:pPr marL="285750" indent="-285750">
              <a:buFont typeface="Arial"/>
              <a:buChar char="•"/>
            </a:pPr>
            <a:endParaRPr lang="en-US">
              <a:latin typeface="Times New Roman"/>
            </a:endParaRPr>
          </a:p>
          <a:p>
            <a:endParaRPr lang="en-US">
              <a:ea typeface="Calibri"/>
              <a:cs typeface="Calibri"/>
            </a:endParaRPr>
          </a:p>
        </p:txBody>
      </p:sp>
    </p:spTree>
    <p:extLst>
      <p:ext uri="{BB962C8B-B14F-4D97-AF65-F5344CB8AC3E}">
        <p14:creationId xmlns:p14="http://schemas.microsoft.com/office/powerpoint/2010/main" val="158970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79B79-1730-2FF9-7D51-464D34CEA71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FFBADA-5E82-02B1-EE1A-08BFA2D05790}"/>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3" name="TextBox 2">
            <a:extLst>
              <a:ext uri="{FF2B5EF4-FFF2-40B4-BE49-F238E27FC236}">
                <a16:creationId xmlns:a16="http://schemas.microsoft.com/office/drawing/2014/main" id="{CC720EA0-1874-3E74-AE9A-7575929C414F}"/>
              </a:ext>
            </a:extLst>
          </p:cNvPr>
          <p:cNvSpPr txBox="1"/>
          <p:nvPr/>
        </p:nvSpPr>
        <p:spPr>
          <a:xfrm>
            <a:off x="235076" y="88778"/>
            <a:ext cx="4843487" cy="461665"/>
          </a:xfrm>
          <a:prstGeom prst="rect">
            <a:avLst/>
          </a:prstGeom>
          <a:noFill/>
        </p:spPr>
        <p:txBody>
          <a:bodyPr wrap="square" lIns="91440" tIns="45720" rIns="91440" bIns="45720" rtlCol="0" anchor="t">
            <a:spAutoFit/>
          </a:bodyPr>
          <a:lstStyle/>
          <a:p>
            <a:r>
              <a:rPr lang="en-US" sz="2400" b="1">
                <a:solidFill>
                  <a:schemeClr val="bg1"/>
                </a:solidFill>
                <a:latin typeface="Lato"/>
                <a:ea typeface="Lato"/>
                <a:cs typeface="Lato"/>
              </a:rPr>
              <a:t>Rerank</a:t>
            </a:r>
            <a:endParaRPr lang="en-US" sz="2400" b="1">
              <a:solidFill>
                <a:schemeClr val="bg1"/>
              </a:solidFill>
              <a:latin typeface="Lato" panose="020F0502020204030203" pitchFamily="34" charset="0"/>
              <a:ea typeface="Lato"/>
              <a:cs typeface="Lato"/>
            </a:endParaRPr>
          </a:p>
        </p:txBody>
      </p:sp>
      <p:sp>
        <p:nvSpPr>
          <p:cNvPr id="4" name="Slide Number Placeholder 1">
            <a:extLst>
              <a:ext uri="{FF2B5EF4-FFF2-40B4-BE49-F238E27FC236}">
                <a16:creationId xmlns:a16="http://schemas.microsoft.com/office/drawing/2014/main" id="{88B75795-A248-1C04-6CE7-522413AAC32C}"/>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23</a:t>
            </a:fld>
            <a:endParaRPr lang="en-US"/>
          </a:p>
        </p:txBody>
      </p:sp>
      <p:sp>
        <p:nvSpPr>
          <p:cNvPr id="5" name="TextBox 4">
            <a:extLst>
              <a:ext uri="{FF2B5EF4-FFF2-40B4-BE49-F238E27FC236}">
                <a16:creationId xmlns:a16="http://schemas.microsoft.com/office/drawing/2014/main" id="{686E8789-D1E3-288A-703B-5F681B613AA4}"/>
              </a:ext>
            </a:extLst>
          </p:cNvPr>
          <p:cNvSpPr txBox="1"/>
          <p:nvPr/>
        </p:nvSpPr>
        <p:spPr>
          <a:xfrm>
            <a:off x="363028" y="1156996"/>
            <a:ext cx="8342434" cy="3416320"/>
          </a:xfrm>
          <a:prstGeom prst="rect">
            <a:avLst/>
          </a:prstGeom>
          <a:noFill/>
        </p:spPr>
        <p:txBody>
          <a:bodyPr wrap="square" lIns="91440" tIns="45720" rIns="91440" bIns="45720" rtlCol="0" anchor="t">
            <a:spAutoFit/>
          </a:bodyPr>
          <a:lstStyle/>
          <a:p>
            <a:pPr algn="just"/>
            <a:r>
              <a:rPr lang="en-US">
                <a:latin typeface="Palatino Linotype" panose="02040502050505030304" pitchFamily="18" charset="0"/>
                <a:ea typeface="Calibri" panose="020F0502020204030204" pitchFamily="34" charset="0"/>
                <a:cs typeface="Times New Roman" panose="02020603050405020304" pitchFamily="18" charset="0"/>
              </a:rPr>
              <a:t>P</a:t>
            </a:r>
            <a:r>
              <a:rPr lang="en-US" sz="1800">
                <a:effectLst/>
                <a:latin typeface="Palatino Linotype" panose="02040502050505030304" pitchFamily="18" charset="0"/>
                <a:ea typeface="Calibri" panose="020F0502020204030204" pitchFamily="34" charset="0"/>
                <a:cs typeface="Times New Roman" panose="02020603050405020304" pitchFamily="18" charset="0"/>
              </a:rPr>
              <a:t>hát triển các mô hình xếp hạng một cách riêng biệt</a:t>
            </a:r>
            <a:r>
              <a:rPr lang="vi-VN" sz="1800">
                <a:effectLst/>
                <a:latin typeface="Palatino Linotype" panose="02040502050505030304" pitchFamily="18" charset="0"/>
                <a:ea typeface="Calibri" panose="020F0502020204030204" pitchFamily="34" charset="0"/>
                <a:cs typeface="Times New Roman" panose="02020603050405020304" pitchFamily="18" charset="0"/>
              </a:rPr>
              <a:t>,</a:t>
            </a:r>
            <a:r>
              <a:rPr lang="en-US" sz="1800">
                <a:effectLst/>
                <a:latin typeface="Palatino Linotype" panose="02040502050505030304" pitchFamily="18" charset="0"/>
                <a:ea typeface="Calibri" panose="020F0502020204030204" pitchFamily="34" charset="0"/>
                <a:cs typeface="Times New Roman" panose="02020603050405020304" pitchFamily="18" charset="0"/>
              </a:rPr>
              <a:t> nhằm mục đích có những mô hình đa dạng để sau này có thể kết hợp các dự đoán</a:t>
            </a:r>
          </a:p>
          <a:p>
            <a:pPr algn="just"/>
            <a:r>
              <a:rPr lang="vi-VN" sz="1800" kern="100">
                <a:effectLst/>
                <a:latin typeface="Palatino Linotype" panose="02040502050505030304" pitchFamily="18" charset="0"/>
                <a:ea typeface="Calibri" panose="020F0502020204030204" pitchFamily="34" charset="0"/>
                <a:cs typeface="Times New Roman" panose="02020603050405020304" pitchFamily="18" charset="0"/>
              </a:rPr>
              <a:t>Dữ liệu huấn luyện: </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a:latin typeface="Palatino Linotype" panose="02040502050505030304" pitchFamily="18" charset="0"/>
                <a:ea typeface="Calibri" panose="020F0502020204030204" pitchFamily="34" charset="0"/>
                <a:cs typeface="Times New Roman" panose="02020603050405020304" pitchFamily="18" charset="0"/>
              </a:rPr>
              <a:t>D</a:t>
            </a:r>
            <a:r>
              <a:rPr lang="en-US" sz="1800">
                <a:effectLst/>
                <a:latin typeface="Palatino Linotype" panose="02040502050505030304" pitchFamily="18" charset="0"/>
                <a:ea typeface="Calibri" panose="020F0502020204030204" pitchFamily="34" charset="0"/>
                <a:cs typeface="Times New Roman" panose="02020603050405020304" pitchFamily="18" charset="0"/>
              </a:rPr>
              <a:t>ữ liệu </a:t>
            </a:r>
            <a:r>
              <a:rPr lang="vi-VN" sz="1800">
                <a:effectLst/>
                <a:latin typeface="Palatino Linotype" panose="02040502050505030304" pitchFamily="18" charset="0"/>
                <a:ea typeface="Calibri" panose="020F0502020204030204" pitchFamily="34" charset="0"/>
                <a:cs typeface="Times New Roman" panose="02020603050405020304" pitchFamily="18" charset="0"/>
              </a:rPr>
              <a:t>huấn luyện </a:t>
            </a:r>
            <a:r>
              <a:rPr lang="en-US" sz="1800">
                <a:effectLst/>
                <a:latin typeface="Palatino Linotype" panose="02040502050505030304" pitchFamily="18" charset="0"/>
                <a:ea typeface="Calibri" panose="020F0502020204030204" pitchFamily="34" charset="0"/>
                <a:cs typeface="Times New Roman" panose="02020603050405020304" pitchFamily="18" charset="0"/>
              </a:rPr>
              <a:t>phải chứa cả các mẫu tích cực </a:t>
            </a:r>
            <a:r>
              <a:rPr lang="vi-VN" sz="1800">
                <a:effectLst/>
                <a:latin typeface="Palatino Linotype" panose="02040502050505030304" pitchFamily="18" charset="0"/>
                <a:ea typeface="Calibri" panose="020F0502020204030204" pitchFamily="34" charset="0"/>
                <a:cs typeface="Times New Roman" panose="02020603050405020304" pitchFamily="18" charset="0"/>
              </a:rPr>
              <a:t>(positive samples) </a:t>
            </a:r>
            <a:r>
              <a:rPr lang="en-US" sz="1800">
                <a:effectLst/>
                <a:latin typeface="Palatino Linotype" panose="02040502050505030304" pitchFamily="18" charset="0"/>
                <a:ea typeface="Calibri" panose="020F0502020204030204" pitchFamily="34" charset="0"/>
                <a:cs typeface="Times New Roman" panose="02020603050405020304" pitchFamily="18" charset="0"/>
              </a:rPr>
              <a:t>và tiêu cực</a:t>
            </a:r>
            <a:r>
              <a:rPr lang="vi-VN" sz="1800">
                <a:effectLst/>
                <a:latin typeface="Palatino Linotype" panose="02040502050505030304" pitchFamily="18" charset="0"/>
                <a:ea typeface="Calibri" panose="020F0502020204030204" pitchFamily="34" charset="0"/>
                <a:cs typeface="Times New Roman" panose="02020603050405020304" pitchFamily="18" charset="0"/>
              </a:rPr>
              <a:t> (negative samples)</a:t>
            </a:r>
          </a:p>
          <a:p>
            <a:pPr marL="742950" lvl="1" indent="-285750" algn="just">
              <a:buFont typeface="Arial" panose="020B0604020202020204" pitchFamily="34" charset="0"/>
              <a:buChar char="•"/>
            </a:pPr>
            <a:r>
              <a:rPr lang="en-US">
                <a:effectLst/>
                <a:latin typeface="Palatino Linotype" panose="02040502050505030304" pitchFamily="18" charset="0"/>
                <a:ea typeface="Calibri" panose="020F0502020204030204" pitchFamily="34" charset="0"/>
                <a:cs typeface="Times New Roman" panose="02020603050405020304" pitchFamily="18" charset="0"/>
              </a:rPr>
              <a:t>Các mẫu tích cực là các giao dịch lịch sử thực sự</a:t>
            </a:r>
            <a:r>
              <a:rPr lang="vi-VN">
                <a:latin typeface="Palatino Linotype" panose="02040502050505030304" pitchFamily="18" charset="0"/>
                <a:ea typeface="Calibri" panose="020F0502020204030204" pitchFamily="34" charset="0"/>
                <a:cs typeface="Times New Roman" panose="02020603050405020304" pitchFamily="18" charset="0"/>
              </a:rPr>
              <a:t> (đã mua)</a:t>
            </a:r>
          </a:p>
          <a:p>
            <a:pPr marL="742950" lvl="1" indent="-285750" algn="just">
              <a:buFont typeface="Arial" panose="020B0604020202020204" pitchFamily="34" charset="0"/>
              <a:buChar char="•"/>
            </a:pPr>
            <a:r>
              <a:rPr lang="en-US">
                <a:effectLst/>
                <a:latin typeface="Palatino Linotype" panose="02040502050505030304" pitchFamily="18" charset="0"/>
                <a:ea typeface="Calibri" panose="020F0502020204030204" pitchFamily="34" charset="0"/>
                <a:cs typeface="Times New Roman" panose="02020603050405020304" pitchFamily="18" charset="0"/>
              </a:rPr>
              <a:t>Các mẫu tiêu cực là mẫu đánh dấu là 0 (không mua)</a:t>
            </a:r>
          </a:p>
          <a:p>
            <a:pPr marL="285750" indent="-285750">
              <a:buFont typeface="Arial" panose="020B0604020202020204" pitchFamily="34" charset="0"/>
              <a:buChar char="•"/>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Các kỹ thuật tạo mẫu tiêu cực(negative):</a:t>
            </a:r>
          </a:p>
          <a:p>
            <a:pPr marL="742950" lvl="1" indent="-285750">
              <a:buFont typeface="Arial" panose="020B0604020202020204" pitchFamily="34" charset="0"/>
              <a:buChar char="•"/>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Sử dụng kết quả từ Retrieval vì nó chứa cả các mẫu tích cực và tiêu cực.</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Chọn ngẫu nhiên N sản phẩm có sẵn làm mẫu tiêu cực.</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a:ea typeface="Calibri"/>
              <a:cs typeface="Calibri"/>
            </a:endParaRPr>
          </a:p>
        </p:txBody>
      </p:sp>
    </p:spTree>
    <p:extLst>
      <p:ext uri="{BB962C8B-B14F-4D97-AF65-F5344CB8AC3E}">
        <p14:creationId xmlns:p14="http://schemas.microsoft.com/office/powerpoint/2010/main" val="3134814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BC0D6-25DE-910D-3553-32747F465659}"/>
              </a:ext>
            </a:extLst>
          </p:cNvPr>
          <p:cNvSpPr>
            <a:spLocks noGrp="1"/>
          </p:cNvSpPr>
          <p:nvPr>
            <p:ph type="sldNum" sz="quarter" idx="12"/>
          </p:nvPr>
        </p:nvSpPr>
        <p:spPr/>
        <p:txBody>
          <a:bodyPr/>
          <a:lstStyle/>
          <a:p>
            <a:fld id="{9EA0BE3B-158A-4EDF-80DC-E394A0D1600F}" type="slidenum">
              <a:rPr lang="en-US" smtClean="0"/>
              <a:pPr/>
              <a:t>24</a:t>
            </a:fld>
            <a:endParaRPr lang="en-US"/>
          </a:p>
        </p:txBody>
      </p:sp>
      <p:sp>
        <p:nvSpPr>
          <p:cNvPr id="3" name="Title 2">
            <a:extLst>
              <a:ext uri="{FF2B5EF4-FFF2-40B4-BE49-F238E27FC236}">
                <a16:creationId xmlns:a16="http://schemas.microsoft.com/office/drawing/2014/main" id="{B7B3B9FB-0511-3432-5C06-152095FA745C}"/>
              </a:ext>
            </a:extLst>
          </p:cNvPr>
          <p:cNvSpPr>
            <a:spLocks noGrp="1"/>
          </p:cNvSpPr>
          <p:nvPr>
            <p:ph type="title"/>
          </p:nvPr>
        </p:nvSpPr>
        <p:spPr/>
        <p:txBody>
          <a:bodyPr/>
          <a:lstStyle/>
          <a:p>
            <a:r>
              <a:rPr lang="en-US"/>
              <a:t>Encoder</a:t>
            </a:r>
            <a:endParaRPr lang="vi-VN"/>
          </a:p>
        </p:txBody>
      </p:sp>
      <p:sp>
        <p:nvSpPr>
          <p:cNvPr id="4" name="Content Placeholder 3">
            <a:extLst>
              <a:ext uri="{FF2B5EF4-FFF2-40B4-BE49-F238E27FC236}">
                <a16:creationId xmlns:a16="http://schemas.microsoft.com/office/drawing/2014/main" id="{6D91CE5B-6081-7C40-C639-128D42C45635}"/>
              </a:ext>
            </a:extLst>
          </p:cNvPr>
          <p:cNvSpPr>
            <a:spLocks noGrp="1"/>
          </p:cNvSpPr>
          <p:nvPr>
            <p:ph sz="quarter" idx="13"/>
          </p:nvPr>
        </p:nvSpPr>
        <p:spPr>
          <a:xfrm>
            <a:off x="250683" y="899542"/>
            <a:ext cx="8674100" cy="5303393"/>
          </a:xfrm>
        </p:spPr>
        <p:txBody>
          <a:bodyPr/>
          <a:lstStyle/>
          <a:p>
            <a:pPr marL="342900" marR="0" lvl="0" indent="-342900">
              <a:spcBef>
                <a:spcPts val="0"/>
              </a:spcBef>
              <a:spcAft>
                <a:spcPts val="0"/>
              </a:spcAft>
              <a:buFont typeface="+mj-lt"/>
              <a:buAutoNum type="arabicPeriod"/>
              <a:tabLst>
                <a:tab pos="457200" algn="l"/>
              </a:tabLst>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Đặc trưng Người dùng (User feature): Xuất phát từ dữ liệu của khách hàng. Ví dụ: tuổi, số giao dịch trong 90 ngày gần đây, giá trung bình trong 90 ngày gần đây, v.v.</a:t>
            </a:r>
          </a:p>
          <a:p>
            <a:pPr marL="342900" indent="-342900">
              <a:spcBef>
                <a:spcPts val="0"/>
              </a:spcBef>
              <a:buFont typeface="+mj-lt"/>
              <a:buAutoNum type="arabicPeriod"/>
              <a:tabLst>
                <a:tab pos="457200" algn="l"/>
              </a:tabLst>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Đặc trưng Sản phẩm (Item feature): Xuất phát từ dữ liệu của sản phẩm. Ví dụ: màu sắc sản phẩm, loại sản phẩm, giá sản phẩm, số lần mua trong 7 ngày gần đây, v.v.</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tabLst>
                <a:tab pos="457200" algn="l"/>
              </a:tabLst>
            </a:pP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Đặc trưng Người dùng-Sản phẩm (User-Item feature): Xuất phát từ sự tương tác giữa khách hàng và sản phẩm. Ví dụ: sự khác biệt giữa giá trung bình của khách hàng và giá sản phẩm, số lần khách hàng mua sản phẩm cùng màu sắc/loại sản phẩm/v.v. Quan trọng để có các đặc trưng Người dùng-Sản phẩm tốt để có được một mô hình hoạt động hiệu quả.</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3050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D2EC61-41BE-37E6-C217-7FA61FB32336}"/>
              </a:ext>
            </a:extLst>
          </p:cNvPr>
          <p:cNvSpPr>
            <a:spLocks noGrp="1"/>
          </p:cNvSpPr>
          <p:nvPr>
            <p:ph type="sldNum" sz="quarter" idx="12"/>
          </p:nvPr>
        </p:nvSpPr>
        <p:spPr/>
        <p:txBody>
          <a:bodyPr/>
          <a:lstStyle/>
          <a:p>
            <a:fld id="{9EA0BE3B-158A-4EDF-80DC-E394A0D1600F}" type="slidenum">
              <a:rPr lang="en-US" smtClean="0"/>
              <a:pPr/>
              <a:t>25</a:t>
            </a:fld>
            <a:endParaRPr lang="en-US"/>
          </a:p>
        </p:txBody>
      </p:sp>
      <p:sp>
        <p:nvSpPr>
          <p:cNvPr id="3" name="Title 2">
            <a:extLst>
              <a:ext uri="{FF2B5EF4-FFF2-40B4-BE49-F238E27FC236}">
                <a16:creationId xmlns:a16="http://schemas.microsoft.com/office/drawing/2014/main" id="{1E52163C-88A8-BC51-2759-C0FA2A10905C}"/>
              </a:ext>
            </a:extLst>
          </p:cNvPr>
          <p:cNvSpPr>
            <a:spLocks noGrp="1"/>
          </p:cNvSpPr>
          <p:nvPr>
            <p:ph type="title"/>
          </p:nvPr>
        </p:nvSpPr>
        <p:spPr/>
        <p:txBody>
          <a:bodyPr/>
          <a:lstStyle/>
          <a:p>
            <a:r>
              <a:rPr lang="en-US"/>
              <a:t>LightGBM</a:t>
            </a:r>
            <a:endParaRPr lang="vi-VN"/>
          </a:p>
        </p:txBody>
      </p:sp>
      <p:sp>
        <p:nvSpPr>
          <p:cNvPr id="4" name="Content Placeholder 3">
            <a:extLst>
              <a:ext uri="{FF2B5EF4-FFF2-40B4-BE49-F238E27FC236}">
                <a16:creationId xmlns:a16="http://schemas.microsoft.com/office/drawing/2014/main" id="{ECC2566A-D7E4-BBD9-EAFF-CB835319F7BF}"/>
              </a:ext>
            </a:extLst>
          </p:cNvPr>
          <p:cNvSpPr>
            <a:spLocks noGrp="1"/>
          </p:cNvSpPr>
          <p:nvPr>
            <p:ph sz="quarter" idx="13"/>
          </p:nvPr>
        </p:nvSpPr>
        <p:spPr/>
        <p:txBody>
          <a:bodyPr/>
          <a:lstStyle/>
          <a:p>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Mô </a:t>
            </a:r>
            <a:r>
              <a:rPr lang="vi-VN" sz="1800" kern="100">
                <a:effectLst/>
                <a:latin typeface="Palatino Linotype" panose="02040502050505030304" pitchFamily="18" charset="0"/>
                <a:ea typeface="Calibri" panose="020F0502020204030204" pitchFamily="34" charset="0"/>
                <a:cs typeface="Times New Roman" panose="02020603050405020304" pitchFamily="18" charset="0"/>
              </a:rPr>
              <a:t>hình học máy được sử dụng trong chiến lược xếp hạng là LGBMRanker từ thư viện LightGBM của Microsoft. </a:t>
            </a:r>
          </a:p>
          <a:p>
            <a:r>
              <a:rPr lang="vi-VN" sz="1800" kern="100">
                <a:effectLst/>
                <a:latin typeface="Palatino Linotype" panose="02040502050505030304" pitchFamily="18" charset="0"/>
                <a:ea typeface="Calibri" panose="020F0502020204030204" pitchFamily="34" charset="0"/>
                <a:cs typeface="Times New Roman" panose="02020603050405020304" pitchFamily="18" charset="0"/>
              </a:rPr>
              <a:t>Việc huấn luyện khá lâu nên các tham số được kiểm thử thủ công với 2 siêu tham số </a:t>
            </a:r>
            <a:r>
              <a:rPr lang="en-US" sz="1800" kern="100">
                <a:effectLst/>
                <a:latin typeface="Palatino Linotype" panose="02040502050505030304" pitchFamily="18" charset="0"/>
                <a:ea typeface="Calibri" panose="020F0502020204030204" pitchFamily="34" charset="0"/>
                <a:cs typeface="Times New Roman" panose="02020603050405020304" pitchFamily="18" charset="0"/>
              </a:rPr>
              <a:t>n_estimators và max_leaves </a:t>
            </a:r>
            <a:r>
              <a:rPr lang="vi-VN" sz="1800" kern="100">
                <a:effectLst/>
                <a:latin typeface="Palatino Linotype" panose="02040502050505030304" pitchFamily="18" charset="0"/>
                <a:ea typeface="Calibri" panose="020F0502020204030204" pitchFamily="34" charset="0"/>
                <a:cs typeface="Times New Roman" panose="02020603050405020304" pitchFamily="18" charset="0"/>
              </a:rPr>
              <a:t>lần lượt với các giá trị: </a:t>
            </a:r>
          </a:p>
          <a:p>
            <a:pPr lvl="1"/>
            <a:r>
              <a:rPr lang="vi-VN" sz="1600" kern="100">
                <a:effectLst/>
                <a:latin typeface="Palatino Linotype" panose="02040502050505030304" pitchFamily="18" charset="0"/>
                <a:ea typeface="Calibri" panose="020F0502020204030204" pitchFamily="34" charset="0"/>
                <a:cs typeface="Times New Roman" panose="02020603050405020304" pitchFamily="18" charset="0"/>
              </a:rPr>
              <a:t>(400, 15), </a:t>
            </a:r>
          </a:p>
          <a:p>
            <a:pPr lvl="1"/>
            <a:r>
              <a:rPr lang="vi-VN" sz="1600" kern="100">
                <a:effectLst/>
                <a:latin typeface="Palatino Linotype" panose="02040502050505030304" pitchFamily="18" charset="0"/>
                <a:ea typeface="Calibri" panose="020F0502020204030204" pitchFamily="34" charset="0"/>
                <a:cs typeface="Times New Roman" panose="02020603050405020304" pitchFamily="18" charset="0"/>
              </a:rPr>
              <a:t>(300, 7), </a:t>
            </a:r>
          </a:p>
          <a:p>
            <a:pPr lvl="1"/>
            <a:r>
              <a:rPr lang="vi-VN" sz="1600" kern="100">
                <a:effectLst/>
                <a:latin typeface="Palatino Linotype" panose="02040502050505030304" pitchFamily="18" charset="0"/>
                <a:ea typeface="Calibri" panose="020F0502020204030204" pitchFamily="34" charset="0"/>
                <a:cs typeface="Times New Roman" panose="02020603050405020304" pitchFamily="18" charset="0"/>
              </a:rPr>
              <a:t>(200, 5).</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endParaRPr lang="vi-VN"/>
          </a:p>
        </p:txBody>
      </p:sp>
    </p:spTree>
    <p:extLst>
      <p:ext uri="{BB962C8B-B14F-4D97-AF65-F5344CB8AC3E}">
        <p14:creationId xmlns:p14="http://schemas.microsoft.com/office/powerpoint/2010/main" val="64413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E335A-BCE3-A57D-FEA2-5BFECD3DB071}"/>
              </a:ext>
            </a:extLst>
          </p:cNvPr>
          <p:cNvSpPr>
            <a:spLocks noGrp="1"/>
          </p:cNvSpPr>
          <p:nvPr>
            <p:ph type="sldNum" sz="quarter" idx="12"/>
          </p:nvPr>
        </p:nvSpPr>
        <p:spPr/>
        <p:txBody>
          <a:bodyPr/>
          <a:lstStyle/>
          <a:p>
            <a:fld id="{9EA0BE3B-158A-4EDF-80DC-E394A0D1600F}" type="slidenum">
              <a:rPr lang="en-US" smtClean="0"/>
              <a:pPr/>
              <a:t>26</a:t>
            </a:fld>
            <a:endParaRPr lang="en-US"/>
          </a:p>
        </p:txBody>
      </p:sp>
      <p:sp>
        <p:nvSpPr>
          <p:cNvPr id="3" name="Title 2">
            <a:extLst>
              <a:ext uri="{FF2B5EF4-FFF2-40B4-BE49-F238E27FC236}">
                <a16:creationId xmlns:a16="http://schemas.microsoft.com/office/drawing/2014/main" id="{2EB90FBA-EA00-4FA9-06E8-A92A90EE5221}"/>
              </a:ext>
            </a:extLst>
          </p:cNvPr>
          <p:cNvSpPr>
            <a:spLocks noGrp="1"/>
          </p:cNvSpPr>
          <p:nvPr>
            <p:ph type="title"/>
          </p:nvPr>
        </p:nvSpPr>
        <p:spPr/>
        <p:txBody>
          <a:bodyPr/>
          <a:lstStyle/>
          <a:p>
            <a:r>
              <a:rPr lang="vi-VN"/>
              <a:t>SVD Ranking</a:t>
            </a:r>
          </a:p>
        </p:txBody>
      </p:sp>
      <p:sp>
        <p:nvSpPr>
          <p:cNvPr id="4" name="Content Placeholder 3">
            <a:extLst>
              <a:ext uri="{FF2B5EF4-FFF2-40B4-BE49-F238E27FC236}">
                <a16:creationId xmlns:a16="http://schemas.microsoft.com/office/drawing/2014/main" id="{229046B8-CBB7-19DC-0BE1-3994A988F988}"/>
              </a:ext>
            </a:extLst>
          </p:cNvPr>
          <p:cNvSpPr>
            <a:spLocks noGrp="1"/>
          </p:cNvSpPr>
          <p:nvPr>
            <p:ph sz="quarter" idx="13"/>
          </p:nvPr>
        </p:nvSpPr>
        <p:spPr/>
        <p:txBody>
          <a:bodyPr/>
          <a:lstStyle/>
          <a:p>
            <a:r>
              <a:rPr lang="vi-VN" sz="1800">
                <a:latin typeface="Palatino Linotype" panose="02040502050505030304" pitchFamily="18" charset="0"/>
              </a:rPr>
              <a:t>Tương tự như LightGBM, SVD Ranking sẽ áp dụng kỹ thuật lấy mẫu Kfold với k=8</a:t>
            </a:r>
          </a:p>
          <a:p>
            <a:r>
              <a:rPr lang="en-US" sz="1800" kern="100">
                <a:effectLst/>
                <a:latin typeface="Palatino Linotype" panose="02040502050505030304" pitchFamily="18" charset="0"/>
                <a:ea typeface="Calibri" panose="020F0502020204030204" pitchFamily="34" charset="0"/>
                <a:cs typeface="Segoe UI" panose="020B0502040204020203" pitchFamily="34" charset="0"/>
              </a:rPr>
              <a:t>The final submission là sự kết hợp của 5 mô hình khác nhau</a:t>
            </a:r>
            <a:r>
              <a:rPr lang="vi-VN" sz="1800" kern="100">
                <a:effectLst/>
                <a:latin typeface="Palatino Linotype" panose="02040502050505030304" pitchFamily="18" charset="0"/>
                <a:ea typeface="Calibri" panose="020F0502020204030204" pitchFamily="34" charset="0"/>
                <a:cs typeface="Segoe UI" panose="020B0502040204020203" pitchFamily="34" charset="0"/>
              </a:rPr>
              <a:t>: 3 phiên bản của mô hình LightGBM, SVD Ranking và rule base gợi ý theo độ tuổi của khách hàng nhằm tăng sự đa dạng và chính xác của kết quả.</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r>
              <a:rPr lang="vi-VN" sz="1800">
                <a:latin typeface="Palatino Linotype" panose="02040502050505030304" pitchFamily="18" charset="0"/>
              </a:rPr>
              <a:t> </a:t>
            </a:r>
          </a:p>
        </p:txBody>
      </p:sp>
    </p:spTree>
    <p:extLst>
      <p:ext uri="{BB962C8B-B14F-4D97-AF65-F5344CB8AC3E}">
        <p14:creationId xmlns:p14="http://schemas.microsoft.com/office/powerpoint/2010/main" val="2776589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27</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6DE25BB0-EF9C-019E-F0F5-5A756020C5E1}"/>
              </a:ext>
            </a:extLst>
          </p:cNvPr>
          <p:cNvSpPr txBox="1"/>
          <p:nvPr/>
        </p:nvSpPr>
        <p:spPr>
          <a:xfrm>
            <a:off x="3616959" y="1675353"/>
            <a:ext cx="5307823" cy="5124031"/>
          </a:xfrm>
          <a:prstGeom prst="rect">
            <a:avLst/>
          </a:prstGeom>
          <a:noFill/>
          <a:ln>
            <a:noFill/>
          </a:ln>
        </p:spPr>
        <p:txBody>
          <a:bodyPr wrap="square" lIns="91440" tIns="45720" rIns="91440" bIns="45720" rtlCol="0" anchor="t">
            <a:spAutoFit/>
          </a:bodyPr>
          <a:lstStyle/>
          <a:p>
            <a:pPr marL="457200" indent="-457200">
              <a:lnSpc>
                <a:spcPct val="200000"/>
              </a:lnSpc>
              <a:buFont typeface="+mj-lt"/>
              <a:buAutoNum type="arabicPeriod"/>
            </a:pPr>
            <a:r>
              <a:rPr lang="en-US" sz="2800" err="1">
                <a:latin typeface="Lato"/>
                <a:ea typeface="Lato"/>
                <a:cs typeface="Lato"/>
              </a:rPr>
              <a:t>Giới</a:t>
            </a:r>
            <a:r>
              <a:rPr lang="en-US" sz="2800">
                <a:latin typeface="Lato"/>
                <a:ea typeface="Lato"/>
                <a:cs typeface="Lato"/>
              </a:rPr>
              <a:t> </a:t>
            </a:r>
            <a:r>
              <a:rPr lang="en-US" sz="2800" err="1">
                <a:latin typeface="Lato"/>
                <a:ea typeface="Lato"/>
                <a:cs typeface="Lato"/>
              </a:rPr>
              <a:t>thiệu</a:t>
            </a:r>
            <a:endParaRPr lang="en-US" sz="2800">
              <a:latin typeface="Lato"/>
              <a:ea typeface="Lato"/>
              <a:cs typeface="Lato"/>
            </a:endParaRPr>
          </a:p>
          <a:p>
            <a:pPr marL="457200" indent="-457200">
              <a:lnSpc>
                <a:spcPct val="200000"/>
              </a:lnSpc>
              <a:buAutoNum type="arabicPeriod"/>
            </a:pPr>
            <a:r>
              <a:rPr lang="en-US" sz="2800" err="1">
                <a:latin typeface="Lato"/>
                <a:ea typeface="Lato"/>
                <a:cs typeface="Lato"/>
              </a:rPr>
              <a:t>Dữ</a:t>
            </a:r>
            <a:r>
              <a:rPr lang="en-US" sz="2800">
                <a:latin typeface="Lato"/>
                <a:ea typeface="Lato"/>
                <a:cs typeface="Lato"/>
              </a:rPr>
              <a:t> </a:t>
            </a:r>
            <a:r>
              <a:rPr lang="en-US" sz="2800" err="1">
                <a:latin typeface="Lato"/>
                <a:ea typeface="Lato"/>
                <a:cs typeface="Lato"/>
              </a:rPr>
              <a:t>liệu</a:t>
            </a:r>
            <a:endParaRPr lang="en-US" sz="2800">
              <a:latin typeface="Lato"/>
              <a:ea typeface="Lato"/>
              <a:cs typeface="Lato"/>
            </a:endParaRPr>
          </a:p>
          <a:p>
            <a:pPr marL="457200" indent="-457200">
              <a:lnSpc>
                <a:spcPct val="200000"/>
              </a:lnSpc>
              <a:buFont typeface="+mj-lt"/>
              <a:buAutoNum type="arabicPeriod"/>
            </a:pPr>
            <a:r>
              <a:rPr lang="en-US" sz="2800">
                <a:latin typeface="Lato"/>
                <a:ea typeface="Lato"/>
                <a:cs typeface="Lato"/>
              </a:rPr>
              <a:t>Mô </a:t>
            </a:r>
            <a:r>
              <a:rPr lang="en-US" sz="2800" err="1">
                <a:latin typeface="Lato"/>
                <a:ea typeface="Lato"/>
                <a:cs typeface="Lato"/>
              </a:rPr>
              <a:t>hình</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Tiếp</a:t>
            </a:r>
            <a:r>
              <a:rPr lang="en-US" sz="2800">
                <a:latin typeface="Lato"/>
                <a:ea typeface="Lato"/>
                <a:cs typeface="Lato"/>
              </a:rPr>
              <a:t> </a:t>
            </a:r>
            <a:r>
              <a:rPr lang="en-US" sz="2800" err="1">
                <a:latin typeface="Lato"/>
                <a:ea typeface="Lato"/>
                <a:cs typeface="Lato"/>
              </a:rPr>
              <a:t>cận</a:t>
            </a:r>
            <a:endParaRPr lang="en-US" sz="2800">
              <a:latin typeface="Lato"/>
              <a:ea typeface="Lato"/>
              <a:cs typeface="Lato"/>
            </a:endParaRPr>
          </a:p>
          <a:p>
            <a:pPr marL="457200" indent="-457200">
              <a:lnSpc>
                <a:spcPct val="200000"/>
              </a:lnSpc>
              <a:buFont typeface="+mj-lt"/>
              <a:buAutoNum type="arabicPeriod"/>
            </a:pPr>
            <a:r>
              <a:rPr lang="en-US" sz="2800" b="1" err="1">
                <a:solidFill>
                  <a:srgbClr val="FF0000"/>
                </a:solidFill>
                <a:latin typeface="Lato"/>
                <a:ea typeface="Lato"/>
                <a:cs typeface="Lato"/>
              </a:rPr>
              <a:t>Đánh</a:t>
            </a:r>
            <a:r>
              <a:rPr lang="en-US" sz="2800" b="1">
                <a:solidFill>
                  <a:srgbClr val="FF0000"/>
                </a:solidFill>
                <a:latin typeface="Lato"/>
                <a:ea typeface="Lato"/>
                <a:cs typeface="Lato"/>
              </a:rPr>
              <a:t> </a:t>
            </a:r>
            <a:r>
              <a:rPr lang="en-US" sz="2800" b="1" err="1">
                <a:solidFill>
                  <a:srgbClr val="FF0000"/>
                </a:solidFill>
                <a:latin typeface="Lato"/>
                <a:ea typeface="Lato"/>
                <a:cs typeface="Lato"/>
              </a:rPr>
              <a:t>giá</a:t>
            </a:r>
            <a:endParaRPr lang="en-US" sz="2800" b="1">
              <a:solidFill>
                <a:srgbClr val="FF0000"/>
              </a:solidFill>
              <a:latin typeface="Lato"/>
              <a:ea typeface="Lato"/>
              <a:cs typeface="Lato"/>
            </a:endParaRPr>
          </a:p>
          <a:p>
            <a:pPr marL="457200" indent="-457200">
              <a:lnSpc>
                <a:spcPct val="200000"/>
              </a:lnSpc>
              <a:buFont typeface="+mj-lt"/>
              <a:buAutoNum type="arabicPeriod"/>
            </a:pPr>
            <a:r>
              <a:rPr lang="en-US" sz="2800" err="1">
                <a:latin typeface="Lato"/>
                <a:ea typeface="Lato"/>
                <a:cs typeface="Lato"/>
              </a:rPr>
              <a:t>Kết</a:t>
            </a:r>
            <a:r>
              <a:rPr lang="en-US" sz="2800">
                <a:latin typeface="Lato"/>
                <a:ea typeface="Lato"/>
                <a:cs typeface="Lato"/>
              </a:rPr>
              <a:t> </a:t>
            </a:r>
            <a:r>
              <a:rPr lang="en-US" sz="2800" err="1">
                <a:latin typeface="Lato"/>
                <a:ea typeface="Lato"/>
                <a:cs typeface="Lato"/>
              </a:rPr>
              <a:t>luận</a:t>
            </a:r>
            <a:r>
              <a:rPr lang="en-US" sz="2800">
                <a:latin typeface="Lato"/>
                <a:ea typeface="Lato"/>
                <a:cs typeface="Lato"/>
              </a:rPr>
              <a:t> </a:t>
            </a:r>
            <a:r>
              <a:rPr lang="en-US" sz="2800" err="1">
                <a:latin typeface="Lato"/>
                <a:ea typeface="Lato"/>
                <a:cs typeface="Lato"/>
              </a:rPr>
              <a:t>và</a:t>
            </a:r>
            <a:r>
              <a:rPr lang="en-US" sz="2800">
                <a:latin typeface="Lato"/>
                <a:ea typeface="Lato"/>
                <a:cs typeface="Lato"/>
              </a:rPr>
              <a:t> </a:t>
            </a:r>
            <a:r>
              <a:rPr lang="en-US" sz="2800" err="1">
                <a:latin typeface="Lato"/>
                <a:ea typeface="Lato"/>
                <a:cs typeface="Lato"/>
              </a:rPr>
              <a:t>hướng</a:t>
            </a:r>
            <a:r>
              <a:rPr lang="en-US" sz="2800">
                <a:latin typeface="Lato"/>
                <a:ea typeface="Lato"/>
                <a:cs typeface="Lato"/>
              </a:rPr>
              <a:t> </a:t>
            </a:r>
            <a:r>
              <a:rPr lang="en-US" sz="2800" err="1">
                <a:latin typeface="Lato"/>
                <a:ea typeface="Lato"/>
                <a:cs typeface="Lato"/>
              </a:rPr>
              <a:t>phát</a:t>
            </a:r>
            <a:r>
              <a:rPr lang="en-US" sz="2800">
                <a:latin typeface="Lato"/>
                <a:ea typeface="Lato"/>
                <a:cs typeface="Lato"/>
              </a:rPr>
              <a:t> </a:t>
            </a:r>
            <a:r>
              <a:rPr lang="en-US" sz="2800" err="1">
                <a:latin typeface="Lato"/>
                <a:ea typeface="Lato"/>
                <a:cs typeface="Lato"/>
              </a:rPr>
              <a:t>triển</a:t>
            </a:r>
            <a:endParaRPr lang="en-US" sz="2800">
              <a:latin typeface="Lato"/>
              <a:ea typeface="Lato"/>
              <a:cs typeface="Lato"/>
            </a:endParaRPr>
          </a:p>
        </p:txBody>
      </p:sp>
    </p:spTree>
    <p:extLst>
      <p:ext uri="{BB962C8B-B14F-4D97-AF65-F5344CB8AC3E}">
        <p14:creationId xmlns:p14="http://schemas.microsoft.com/office/powerpoint/2010/main" val="341596486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BFBD0-4B86-084C-FC4F-67B91AEE3D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E8419C-57AB-7867-4658-838B54E34FDA}"/>
              </a:ext>
            </a:extLst>
          </p:cNvPr>
          <p:cNvSpPr>
            <a:spLocks noGrp="1"/>
          </p:cNvSpPr>
          <p:nvPr>
            <p:ph type="sldNum" sz="quarter" idx="12"/>
          </p:nvPr>
        </p:nvSpPr>
        <p:spPr/>
        <p:txBody>
          <a:bodyPr/>
          <a:lstStyle/>
          <a:p>
            <a:fld id="{9EA0BE3B-158A-4EDF-80DC-E394A0D1600F}" type="slidenum">
              <a:rPr lang="en-US" smtClean="0"/>
              <a:pPr/>
              <a:t>28</a:t>
            </a:fld>
            <a:endParaRPr lang="en-US"/>
          </a:p>
        </p:txBody>
      </p:sp>
      <p:sp>
        <p:nvSpPr>
          <p:cNvPr id="3" name="TextBox 2">
            <a:extLst>
              <a:ext uri="{FF2B5EF4-FFF2-40B4-BE49-F238E27FC236}">
                <a16:creationId xmlns:a16="http://schemas.microsoft.com/office/drawing/2014/main" id="{50E89303-41D6-048E-5813-3E21D740F4BC}"/>
              </a:ext>
            </a:extLst>
          </p:cNvPr>
          <p:cNvSpPr txBox="1"/>
          <p:nvPr/>
        </p:nvSpPr>
        <p:spPr>
          <a:xfrm>
            <a:off x="235076" y="88778"/>
            <a:ext cx="4843487" cy="461665"/>
          </a:xfrm>
          <a:prstGeom prst="rect">
            <a:avLst/>
          </a:prstGeom>
          <a:noFill/>
        </p:spPr>
        <p:txBody>
          <a:bodyPr wrap="square" lIns="91440" tIns="45720" rIns="91440" bIns="45720" rtlCol="0" anchor="t">
            <a:spAutoFit/>
          </a:bodyPr>
          <a:lstStyle/>
          <a:p>
            <a:r>
              <a:rPr lang="en-US" sz="2400" b="1">
                <a:solidFill>
                  <a:schemeClr val="bg1"/>
                </a:solidFill>
                <a:latin typeface="Lato"/>
                <a:ea typeface="Lato"/>
                <a:cs typeface="Lato"/>
              </a:rPr>
              <a:t>Evaluation</a:t>
            </a:r>
            <a:endParaRPr lang="en-US" sz="2400" b="1">
              <a:solidFill>
                <a:schemeClr val="bg1"/>
              </a:solidFill>
              <a:latin typeface="Lato" panose="020F0502020204030203" pitchFamily="34" charset="0"/>
              <a:ea typeface="Lato"/>
              <a:cs typeface="Lato"/>
            </a:endParaRPr>
          </a:p>
        </p:txBody>
      </p:sp>
      <p:sp>
        <p:nvSpPr>
          <p:cNvPr id="4" name="Slide Number Placeholder 1">
            <a:extLst>
              <a:ext uri="{FF2B5EF4-FFF2-40B4-BE49-F238E27FC236}">
                <a16:creationId xmlns:a16="http://schemas.microsoft.com/office/drawing/2014/main" id="{58A6488B-F2C9-F9F6-35A9-29DA7D51FE4A}"/>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28</a:t>
            </a:fld>
            <a:endParaRPr lang="en-US"/>
          </a:p>
        </p:txBody>
      </p:sp>
      <p:graphicFrame>
        <p:nvGraphicFramePr>
          <p:cNvPr id="10" name="Table 9">
            <a:extLst>
              <a:ext uri="{FF2B5EF4-FFF2-40B4-BE49-F238E27FC236}">
                <a16:creationId xmlns:a16="http://schemas.microsoft.com/office/drawing/2014/main" id="{1F1DA67E-1E3A-3C53-9CD1-5840475CFF4D}"/>
              </a:ext>
            </a:extLst>
          </p:cNvPr>
          <p:cNvGraphicFramePr>
            <a:graphicFrameLocks noGrp="1"/>
          </p:cNvGraphicFramePr>
          <p:nvPr>
            <p:extLst>
              <p:ext uri="{D42A27DB-BD31-4B8C-83A1-F6EECF244321}">
                <p14:modId xmlns:p14="http://schemas.microsoft.com/office/powerpoint/2010/main" val="3457911229"/>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28281669"/>
                    </a:ext>
                  </a:extLst>
                </a:gridCol>
                <a:gridCol w="1524000">
                  <a:extLst>
                    <a:ext uri="{9D8B030D-6E8A-4147-A177-3AD203B41FA5}">
                      <a16:colId xmlns:a16="http://schemas.microsoft.com/office/drawing/2014/main" val="681401840"/>
                    </a:ext>
                  </a:extLst>
                </a:gridCol>
                <a:gridCol w="1524000">
                  <a:extLst>
                    <a:ext uri="{9D8B030D-6E8A-4147-A177-3AD203B41FA5}">
                      <a16:colId xmlns:a16="http://schemas.microsoft.com/office/drawing/2014/main" val="1066894922"/>
                    </a:ext>
                  </a:extLst>
                </a:gridCol>
                <a:gridCol w="1524000">
                  <a:extLst>
                    <a:ext uri="{9D8B030D-6E8A-4147-A177-3AD203B41FA5}">
                      <a16:colId xmlns:a16="http://schemas.microsoft.com/office/drawing/2014/main" val="2355280897"/>
                    </a:ext>
                  </a:extLst>
                </a:gridCol>
              </a:tblGrid>
              <a:tr h="370840">
                <a:tc>
                  <a:txBody>
                    <a:bodyPr/>
                    <a:lstStyle/>
                    <a:p>
                      <a:r>
                        <a:rPr lang="en-US"/>
                        <a:t>Phương pháp</a:t>
                      </a:r>
                      <a:endParaRPr lang="vi-VN"/>
                    </a:p>
                  </a:txBody>
                  <a:tcPr/>
                </a:tc>
                <a:tc>
                  <a:txBody>
                    <a:bodyPr/>
                    <a:lstStyle/>
                    <a:p>
                      <a:r>
                        <a:rPr lang="en-US"/>
                        <a:t>Public test</a:t>
                      </a:r>
                      <a:endParaRPr lang="vi-VN"/>
                    </a:p>
                  </a:txBody>
                  <a:tcPr/>
                </a:tc>
                <a:tc>
                  <a:txBody>
                    <a:bodyPr/>
                    <a:lstStyle/>
                    <a:p>
                      <a:r>
                        <a:rPr lang="en-US"/>
                        <a:t>Private test</a:t>
                      </a:r>
                      <a:endParaRPr lang="vi-VN"/>
                    </a:p>
                  </a:txBody>
                  <a:tcPr/>
                </a:tc>
                <a:tc>
                  <a:txBody>
                    <a:bodyPr/>
                    <a:lstStyle/>
                    <a:p>
                      <a:r>
                        <a:rPr lang="en-US"/>
                        <a:t>Rank</a:t>
                      </a:r>
                      <a:endParaRPr lang="vi-VN"/>
                    </a:p>
                  </a:txBody>
                  <a:tcPr/>
                </a:tc>
                <a:extLst>
                  <a:ext uri="{0D108BD9-81ED-4DB2-BD59-A6C34878D82A}">
                    <a16:rowId xmlns:a16="http://schemas.microsoft.com/office/drawing/2014/main" val="986765365"/>
                  </a:ext>
                </a:extLst>
              </a:tr>
              <a:tr h="370840">
                <a:tc>
                  <a:txBody>
                    <a:bodyPr/>
                    <a:lstStyle/>
                    <a:p>
                      <a:r>
                        <a:rPr lang="en-US"/>
                        <a:t>SVD Ranking</a:t>
                      </a:r>
                      <a:endParaRPr lang="vi-VN"/>
                    </a:p>
                  </a:txBody>
                  <a:tcPr/>
                </a:tc>
                <a:tc>
                  <a:txBody>
                    <a:bodyPr/>
                    <a:lstStyle/>
                    <a:p>
                      <a:r>
                        <a:rPr lang="en-US"/>
                        <a:t>0.02202</a:t>
                      </a:r>
                      <a:endParaRPr lang="vi-VN"/>
                    </a:p>
                  </a:txBody>
                  <a:tcPr/>
                </a:tc>
                <a:tc>
                  <a:txBody>
                    <a:bodyPr/>
                    <a:lstStyle/>
                    <a:p>
                      <a:r>
                        <a:rPr lang="en-US"/>
                        <a:t>0.02225</a:t>
                      </a:r>
                      <a:endParaRPr lang="vi-VN"/>
                    </a:p>
                  </a:txBody>
                  <a:tcPr/>
                </a:tc>
                <a:tc>
                  <a:txBody>
                    <a:bodyPr/>
                    <a:lstStyle/>
                    <a:p>
                      <a:r>
                        <a:rPr lang="en-US"/>
                        <a:t>1432</a:t>
                      </a:r>
                      <a:endParaRPr lang="vi-VN"/>
                    </a:p>
                  </a:txBody>
                  <a:tcPr/>
                </a:tc>
                <a:extLst>
                  <a:ext uri="{0D108BD9-81ED-4DB2-BD59-A6C34878D82A}">
                    <a16:rowId xmlns:a16="http://schemas.microsoft.com/office/drawing/2014/main" val="2173730127"/>
                  </a:ext>
                </a:extLst>
              </a:tr>
              <a:tr h="370840">
                <a:tc>
                  <a:txBody>
                    <a:bodyPr/>
                    <a:lstStyle/>
                    <a:p>
                      <a:r>
                        <a:rPr lang="en-US"/>
                        <a:t>LGBM</a:t>
                      </a:r>
                      <a:endParaRPr lang="vi-VN"/>
                    </a:p>
                  </a:txBody>
                  <a:tcPr/>
                </a:tc>
                <a:tc>
                  <a:txBody>
                    <a:bodyPr/>
                    <a:lstStyle/>
                    <a:p>
                      <a:r>
                        <a:rPr lang="en-US"/>
                        <a:t>0.01875</a:t>
                      </a:r>
                      <a:endParaRPr lang="vi-VN"/>
                    </a:p>
                  </a:txBody>
                  <a:tcPr/>
                </a:tc>
                <a:tc>
                  <a:txBody>
                    <a:bodyPr/>
                    <a:lstStyle/>
                    <a:p>
                      <a:r>
                        <a:rPr lang="en-US"/>
                        <a:t>0.01890</a:t>
                      </a:r>
                      <a:endParaRPr lang="vi-VN"/>
                    </a:p>
                  </a:txBody>
                  <a:tcPr/>
                </a:tc>
                <a:tc>
                  <a:txBody>
                    <a:bodyPr/>
                    <a:lstStyle/>
                    <a:p>
                      <a:r>
                        <a:rPr lang="en-US"/>
                        <a:t>2008</a:t>
                      </a:r>
                      <a:endParaRPr lang="vi-VN"/>
                    </a:p>
                  </a:txBody>
                  <a:tcPr/>
                </a:tc>
                <a:extLst>
                  <a:ext uri="{0D108BD9-81ED-4DB2-BD59-A6C34878D82A}">
                    <a16:rowId xmlns:a16="http://schemas.microsoft.com/office/drawing/2014/main" val="4204910447"/>
                  </a:ext>
                </a:extLst>
              </a:tr>
              <a:tr h="370840">
                <a:tc>
                  <a:txBody>
                    <a:bodyPr/>
                    <a:lstStyle/>
                    <a:p>
                      <a:r>
                        <a:rPr lang="en-US"/>
                        <a:t>Ensemble</a:t>
                      </a:r>
                      <a:endParaRPr lang="vi-VN"/>
                    </a:p>
                  </a:txBody>
                  <a:tcPr/>
                </a:tc>
                <a:tc>
                  <a:txBody>
                    <a:bodyPr/>
                    <a:lstStyle/>
                    <a:p>
                      <a:r>
                        <a:rPr lang="en-US"/>
                        <a:t>0.02357</a:t>
                      </a:r>
                      <a:endParaRPr lang="vi-VN"/>
                    </a:p>
                  </a:txBody>
                  <a:tcPr/>
                </a:tc>
                <a:tc>
                  <a:txBody>
                    <a:bodyPr/>
                    <a:lstStyle/>
                    <a:p>
                      <a:r>
                        <a:rPr lang="en-US"/>
                        <a:t>0.02367</a:t>
                      </a:r>
                      <a:endParaRPr lang="vi-VN"/>
                    </a:p>
                  </a:txBody>
                  <a:tcPr/>
                </a:tc>
                <a:tc>
                  <a:txBody>
                    <a:bodyPr/>
                    <a:lstStyle/>
                    <a:p>
                      <a:r>
                        <a:rPr lang="en-US"/>
                        <a:t>502</a:t>
                      </a:r>
                      <a:endParaRPr lang="vi-VN"/>
                    </a:p>
                  </a:txBody>
                  <a:tcPr/>
                </a:tc>
                <a:extLst>
                  <a:ext uri="{0D108BD9-81ED-4DB2-BD59-A6C34878D82A}">
                    <a16:rowId xmlns:a16="http://schemas.microsoft.com/office/drawing/2014/main" val="2361508691"/>
                  </a:ext>
                </a:extLst>
              </a:tr>
            </a:tbl>
          </a:graphicData>
        </a:graphic>
      </p:graphicFrame>
    </p:spTree>
    <p:extLst>
      <p:ext uri="{BB962C8B-B14F-4D97-AF65-F5344CB8AC3E}">
        <p14:creationId xmlns:p14="http://schemas.microsoft.com/office/powerpoint/2010/main" val="3013149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29</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6DE25BB0-EF9C-019E-F0F5-5A756020C5E1}"/>
              </a:ext>
            </a:extLst>
          </p:cNvPr>
          <p:cNvSpPr txBox="1"/>
          <p:nvPr/>
        </p:nvSpPr>
        <p:spPr>
          <a:xfrm>
            <a:off x="3616959" y="1675353"/>
            <a:ext cx="5307823" cy="5124031"/>
          </a:xfrm>
          <a:prstGeom prst="rect">
            <a:avLst/>
          </a:prstGeom>
          <a:noFill/>
          <a:ln>
            <a:noFill/>
          </a:ln>
        </p:spPr>
        <p:txBody>
          <a:bodyPr wrap="square" lIns="91440" tIns="45720" rIns="91440" bIns="45720" rtlCol="0" anchor="t">
            <a:spAutoFit/>
          </a:bodyPr>
          <a:lstStyle/>
          <a:p>
            <a:pPr marL="457200" indent="-457200">
              <a:lnSpc>
                <a:spcPct val="200000"/>
              </a:lnSpc>
              <a:buFont typeface="+mj-lt"/>
              <a:buAutoNum type="arabicPeriod"/>
            </a:pPr>
            <a:r>
              <a:rPr lang="en-US" sz="2800" err="1">
                <a:latin typeface="Lato"/>
                <a:ea typeface="Lato"/>
                <a:cs typeface="Lato"/>
              </a:rPr>
              <a:t>Giới</a:t>
            </a:r>
            <a:r>
              <a:rPr lang="en-US" sz="2800">
                <a:latin typeface="Lato"/>
                <a:ea typeface="Lato"/>
                <a:cs typeface="Lato"/>
              </a:rPr>
              <a:t> </a:t>
            </a:r>
            <a:r>
              <a:rPr lang="en-US" sz="2800" err="1">
                <a:latin typeface="Lato"/>
                <a:ea typeface="Lato"/>
                <a:cs typeface="Lato"/>
              </a:rPr>
              <a:t>thiệu</a:t>
            </a:r>
            <a:endParaRPr lang="en-US" sz="2800">
              <a:latin typeface="Lato"/>
              <a:ea typeface="Lato"/>
              <a:cs typeface="Lato"/>
            </a:endParaRPr>
          </a:p>
          <a:p>
            <a:pPr marL="457200" indent="-457200">
              <a:lnSpc>
                <a:spcPct val="200000"/>
              </a:lnSpc>
              <a:buAutoNum type="arabicPeriod"/>
            </a:pPr>
            <a:r>
              <a:rPr lang="en-US" sz="2800" err="1">
                <a:latin typeface="Lato"/>
                <a:ea typeface="Lato"/>
                <a:cs typeface="Lato"/>
              </a:rPr>
              <a:t>Dữ</a:t>
            </a:r>
            <a:r>
              <a:rPr lang="en-US" sz="2800">
                <a:latin typeface="Lato"/>
                <a:ea typeface="Lato"/>
                <a:cs typeface="Lato"/>
              </a:rPr>
              <a:t> </a:t>
            </a:r>
            <a:r>
              <a:rPr lang="en-US" sz="2800" err="1">
                <a:latin typeface="Lato"/>
                <a:ea typeface="Lato"/>
                <a:cs typeface="Lato"/>
              </a:rPr>
              <a:t>liệu</a:t>
            </a:r>
          </a:p>
          <a:p>
            <a:pPr marL="457200" indent="-457200">
              <a:lnSpc>
                <a:spcPct val="200000"/>
              </a:lnSpc>
              <a:buFont typeface="+mj-lt"/>
              <a:buAutoNum type="arabicPeriod"/>
            </a:pPr>
            <a:r>
              <a:rPr lang="en-US" sz="2800">
                <a:latin typeface="Lato"/>
                <a:ea typeface="Lato"/>
                <a:cs typeface="Lato"/>
              </a:rPr>
              <a:t>Mô </a:t>
            </a:r>
            <a:r>
              <a:rPr lang="en-US" sz="2800" err="1">
                <a:latin typeface="Lato"/>
                <a:ea typeface="Lato"/>
                <a:cs typeface="Lato"/>
              </a:rPr>
              <a:t>hình</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Tiếp</a:t>
            </a:r>
            <a:r>
              <a:rPr lang="en-US" sz="2800">
                <a:latin typeface="Lato"/>
                <a:ea typeface="Lato"/>
                <a:cs typeface="Lato"/>
              </a:rPr>
              <a:t> </a:t>
            </a:r>
            <a:r>
              <a:rPr lang="en-US" sz="2800" err="1">
                <a:latin typeface="Lato"/>
                <a:ea typeface="Lato"/>
                <a:cs typeface="Lato"/>
              </a:rPr>
              <a:t>cận</a:t>
            </a:r>
            <a:endParaRPr lang="en-US" sz="2800">
              <a:latin typeface="Lato"/>
              <a:ea typeface="Lato"/>
              <a:cs typeface="Lato"/>
            </a:endParaRPr>
          </a:p>
          <a:p>
            <a:pPr marL="457200" indent="-457200">
              <a:lnSpc>
                <a:spcPct val="200000"/>
              </a:lnSpc>
              <a:buFont typeface="+mj-lt"/>
              <a:buAutoNum type="arabicPeriod"/>
            </a:pPr>
            <a:r>
              <a:rPr lang="en-US" sz="2800" err="1">
                <a:latin typeface="Lato"/>
                <a:ea typeface="Lato"/>
                <a:cs typeface="Lato"/>
              </a:rPr>
              <a:t>Đánh</a:t>
            </a:r>
            <a:r>
              <a:rPr lang="en-US" sz="2800">
                <a:latin typeface="Lato"/>
                <a:ea typeface="Lato"/>
                <a:cs typeface="Lato"/>
              </a:rPr>
              <a:t> </a:t>
            </a:r>
            <a:r>
              <a:rPr lang="en-US" sz="2800" err="1">
                <a:latin typeface="Lato"/>
                <a:ea typeface="Lato"/>
                <a:cs typeface="Lato"/>
              </a:rPr>
              <a:t>giá</a:t>
            </a:r>
            <a:endParaRPr lang="en-US" sz="2800">
              <a:latin typeface="Lato"/>
              <a:ea typeface="Lato"/>
              <a:cs typeface="Lato"/>
            </a:endParaRPr>
          </a:p>
          <a:p>
            <a:pPr marL="457200" indent="-457200">
              <a:lnSpc>
                <a:spcPct val="200000"/>
              </a:lnSpc>
              <a:buFont typeface="+mj-lt"/>
              <a:buAutoNum type="arabicPeriod"/>
            </a:pPr>
            <a:r>
              <a:rPr lang="en-US" sz="2800" b="1" err="1">
                <a:solidFill>
                  <a:srgbClr val="FF0000"/>
                </a:solidFill>
                <a:latin typeface="Lato"/>
                <a:ea typeface="Lato"/>
                <a:cs typeface="Lato"/>
              </a:rPr>
              <a:t>Kết</a:t>
            </a:r>
            <a:r>
              <a:rPr lang="en-US" sz="2800" b="1">
                <a:solidFill>
                  <a:srgbClr val="FF0000"/>
                </a:solidFill>
                <a:latin typeface="Lato"/>
                <a:ea typeface="Lato"/>
                <a:cs typeface="Lato"/>
              </a:rPr>
              <a:t> </a:t>
            </a:r>
            <a:r>
              <a:rPr lang="en-US" sz="2800" b="1" err="1">
                <a:solidFill>
                  <a:srgbClr val="FF0000"/>
                </a:solidFill>
                <a:latin typeface="Lato"/>
                <a:ea typeface="Lato"/>
                <a:cs typeface="Lato"/>
              </a:rPr>
              <a:t>luận</a:t>
            </a:r>
            <a:r>
              <a:rPr lang="en-US" sz="2800" b="1">
                <a:solidFill>
                  <a:srgbClr val="FF0000"/>
                </a:solidFill>
                <a:latin typeface="Lato"/>
                <a:ea typeface="Lato"/>
                <a:cs typeface="Lato"/>
              </a:rPr>
              <a:t> </a:t>
            </a:r>
            <a:r>
              <a:rPr lang="en-US" sz="2800" b="1" err="1">
                <a:solidFill>
                  <a:srgbClr val="FF0000"/>
                </a:solidFill>
                <a:latin typeface="Lato"/>
                <a:ea typeface="Lato"/>
                <a:cs typeface="Lato"/>
              </a:rPr>
              <a:t>và</a:t>
            </a:r>
            <a:r>
              <a:rPr lang="en-US" sz="2800" b="1">
                <a:solidFill>
                  <a:srgbClr val="FF0000"/>
                </a:solidFill>
                <a:latin typeface="Lato"/>
                <a:ea typeface="Lato"/>
                <a:cs typeface="Lato"/>
              </a:rPr>
              <a:t> </a:t>
            </a:r>
            <a:r>
              <a:rPr lang="en-US" sz="2800" b="1" err="1">
                <a:solidFill>
                  <a:srgbClr val="FF0000"/>
                </a:solidFill>
                <a:latin typeface="Lato"/>
                <a:ea typeface="Lato"/>
                <a:cs typeface="Lato"/>
              </a:rPr>
              <a:t>hướng</a:t>
            </a:r>
            <a:r>
              <a:rPr lang="en-US" sz="2800" b="1">
                <a:solidFill>
                  <a:srgbClr val="FF0000"/>
                </a:solidFill>
                <a:latin typeface="Lato"/>
                <a:ea typeface="Lato"/>
                <a:cs typeface="Lato"/>
              </a:rPr>
              <a:t> </a:t>
            </a:r>
            <a:r>
              <a:rPr lang="en-US" sz="2800" b="1" err="1">
                <a:solidFill>
                  <a:srgbClr val="FF0000"/>
                </a:solidFill>
                <a:latin typeface="Lato"/>
                <a:ea typeface="Lato"/>
                <a:cs typeface="Lato"/>
              </a:rPr>
              <a:t>phát</a:t>
            </a:r>
            <a:r>
              <a:rPr lang="en-US" sz="2800" b="1">
                <a:solidFill>
                  <a:srgbClr val="FF0000"/>
                </a:solidFill>
                <a:latin typeface="Lato"/>
                <a:ea typeface="Lato"/>
                <a:cs typeface="Lato"/>
              </a:rPr>
              <a:t> </a:t>
            </a:r>
            <a:r>
              <a:rPr lang="en-US" sz="2800" b="1" err="1">
                <a:solidFill>
                  <a:srgbClr val="FF0000"/>
                </a:solidFill>
                <a:latin typeface="Lato"/>
                <a:ea typeface="Lato"/>
                <a:cs typeface="Lato"/>
              </a:rPr>
              <a:t>triển</a:t>
            </a:r>
            <a:endParaRPr lang="en-US" sz="2800" b="1">
              <a:solidFill>
                <a:srgbClr val="FF0000"/>
              </a:solidFill>
              <a:latin typeface="Lato"/>
              <a:ea typeface="Lato"/>
              <a:cs typeface="Lato"/>
            </a:endParaRPr>
          </a:p>
        </p:txBody>
      </p:sp>
    </p:spTree>
    <p:extLst>
      <p:ext uri="{BB962C8B-B14F-4D97-AF65-F5344CB8AC3E}">
        <p14:creationId xmlns:p14="http://schemas.microsoft.com/office/powerpoint/2010/main" val="372700317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extBox 2">
            <a:extLst>
              <a:ext uri="{FF2B5EF4-FFF2-40B4-BE49-F238E27FC236}">
                <a16:creationId xmlns:a16="http://schemas.microsoft.com/office/drawing/2014/main" id="{F5F1E22D-9CD8-F2CB-F43E-EEAAF78795A5}"/>
              </a:ext>
            </a:extLst>
          </p:cNvPr>
          <p:cNvSpPr txBox="1"/>
          <p:nvPr/>
        </p:nvSpPr>
        <p:spPr>
          <a:xfrm>
            <a:off x="235076" y="88778"/>
            <a:ext cx="4843487" cy="461665"/>
          </a:xfrm>
          <a:prstGeom prst="rect">
            <a:avLst/>
          </a:prstGeom>
          <a:noFill/>
        </p:spPr>
        <p:txBody>
          <a:bodyPr wrap="square" rtlCol="0">
            <a:spAutoFit/>
          </a:bodyPr>
          <a:lstStyle/>
          <a:p>
            <a:r>
              <a:rPr lang="en-US" sz="2400" b="1" err="1">
                <a:solidFill>
                  <a:schemeClr val="bg1"/>
                </a:solidFill>
                <a:latin typeface="Lato" panose="020F0502020204030203" pitchFamily="34" charset="0"/>
              </a:rPr>
              <a:t>Giới</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thiệu</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thành</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viên</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nhóm</a:t>
            </a:r>
            <a:r>
              <a:rPr lang="en-US" sz="2400" b="1">
                <a:solidFill>
                  <a:schemeClr val="bg1"/>
                </a:solidFill>
                <a:latin typeface="Lato" panose="020F0502020204030203" pitchFamily="34" charset="0"/>
              </a:rPr>
              <a:t> </a:t>
            </a:r>
          </a:p>
        </p:txBody>
      </p:sp>
      <p:grpSp>
        <p:nvGrpSpPr>
          <p:cNvPr id="15" name="Group 14">
            <a:extLst>
              <a:ext uri="{FF2B5EF4-FFF2-40B4-BE49-F238E27FC236}">
                <a16:creationId xmlns:a16="http://schemas.microsoft.com/office/drawing/2014/main" id="{CAB40E85-4898-6C34-AFA7-1E1037DB407A}"/>
              </a:ext>
            </a:extLst>
          </p:cNvPr>
          <p:cNvGrpSpPr/>
          <p:nvPr/>
        </p:nvGrpSpPr>
        <p:grpSpPr>
          <a:xfrm>
            <a:off x="5416692" y="1356645"/>
            <a:ext cx="2878895" cy="1589687"/>
            <a:chOff x="4208015" y="4341707"/>
            <a:chExt cx="1740023" cy="1559221"/>
          </a:xfrm>
        </p:grpSpPr>
        <p:sp>
          <p:nvSpPr>
            <p:cNvPr id="16" name="Rectangle: Rounded Corners 15">
              <a:extLst>
                <a:ext uri="{FF2B5EF4-FFF2-40B4-BE49-F238E27FC236}">
                  <a16:creationId xmlns:a16="http://schemas.microsoft.com/office/drawing/2014/main" id="{3D2DEEAC-37F5-B2C5-3F80-E80874B04216}"/>
                </a:ext>
              </a:extLst>
            </p:cNvPr>
            <p:cNvSpPr/>
            <p:nvPr/>
          </p:nvSpPr>
          <p:spPr>
            <a:xfrm>
              <a:off x="4208015" y="4341707"/>
              <a:ext cx="1740023" cy="1559221"/>
            </a:xfrm>
            <a:custGeom>
              <a:avLst/>
              <a:gdLst>
                <a:gd name="connsiteX0" fmla="*/ 0 w 2878895"/>
                <a:gd name="connsiteY0" fmla="*/ 264953 h 1589687"/>
                <a:gd name="connsiteX1" fmla="*/ 264953 w 2878895"/>
                <a:gd name="connsiteY1" fmla="*/ 0 h 1589687"/>
                <a:gd name="connsiteX2" fmla="*/ 805220 w 2878895"/>
                <a:gd name="connsiteY2" fmla="*/ 0 h 1589687"/>
                <a:gd name="connsiteX3" fmla="*/ 1415958 w 2878895"/>
                <a:gd name="connsiteY3" fmla="*/ 0 h 1589687"/>
                <a:gd name="connsiteX4" fmla="*/ 1932735 w 2878895"/>
                <a:gd name="connsiteY4" fmla="*/ 0 h 1589687"/>
                <a:gd name="connsiteX5" fmla="*/ 2613942 w 2878895"/>
                <a:gd name="connsiteY5" fmla="*/ 0 h 1589687"/>
                <a:gd name="connsiteX6" fmla="*/ 2878895 w 2878895"/>
                <a:gd name="connsiteY6" fmla="*/ 264953 h 1589687"/>
                <a:gd name="connsiteX7" fmla="*/ 2878895 w 2878895"/>
                <a:gd name="connsiteY7" fmla="*/ 763050 h 1589687"/>
                <a:gd name="connsiteX8" fmla="*/ 2878895 w 2878895"/>
                <a:gd name="connsiteY8" fmla="*/ 1324734 h 1589687"/>
                <a:gd name="connsiteX9" fmla="*/ 2613942 w 2878895"/>
                <a:gd name="connsiteY9" fmla="*/ 1589687 h 1589687"/>
                <a:gd name="connsiteX10" fmla="*/ 2050185 w 2878895"/>
                <a:gd name="connsiteY10" fmla="*/ 1589687 h 1589687"/>
                <a:gd name="connsiteX11" fmla="*/ 1462937 w 2878895"/>
                <a:gd name="connsiteY11" fmla="*/ 1589687 h 1589687"/>
                <a:gd name="connsiteX12" fmla="*/ 946160 w 2878895"/>
                <a:gd name="connsiteY12" fmla="*/ 1589687 h 1589687"/>
                <a:gd name="connsiteX13" fmla="*/ 264953 w 2878895"/>
                <a:gd name="connsiteY13" fmla="*/ 1589687 h 1589687"/>
                <a:gd name="connsiteX14" fmla="*/ 0 w 2878895"/>
                <a:gd name="connsiteY14" fmla="*/ 1324734 h 1589687"/>
                <a:gd name="connsiteX15" fmla="*/ 0 w 2878895"/>
                <a:gd name="connsiteY15" fmla="*/ 816039 h 1589687"/>
                <a:gd name="connsiteX16" fmla="*/ 0 w 2878895"/>
                <a:gd name="connsiteY16" fmla="*/ 264953 h 1589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78895" h="1589687" extrusionOk="0">
                  <a:moveTo>
                    <a:pt x="0" y="264953"/>
                  </a:moveTo>
                  <a:cubicBezTo>
                    <a:pt x="-3844" y="118125"/>
                    <a:pt x="148960" y="-16330"/>
                    <a:pt x="264953" y="0"/>
                  </a:cubicBezTo>
                  <a:cubicBezTo>
                    <a:pt x="397147" y="-50175"/>
                    <a:pt x="546634" y="15887"/>
                    <a:pt x="805220" y="0"/>
                  </a:cubicBezTo>
                  <a:cubicBezTo>
                    <a:pt x="1063806" y="-15887"/>
                    <a:pt x="1131783" y="72774"/>
                    <a:pt x="1415958" y="0"/>
                  </a:cubicBezTo>
                  <a:cubicBezTo>
                    <a:pt x="1700133" y="-72774"/>
                    <a:pt x="1700013" y="10104"/>
                    <a:pt x="1932735" y="0"/>
                  </a:cubicBezTo>
                  <a:cubicBezTo>
                    <a:pt x="2165457" y="-10104"/>
                    <a:pt x="2412930" y="35999"/>
                    <a:pt x="2613942" y="0"/>
                  </a:cubicBezTo>
                  <a:cubicBezTo>
                    <a:pt x="2730671" y="30971"/>
                    <a:pt x="2901944" y="119026"/>
                    <a:pt x="2878895" y="264953"/>
                  </a:cubicBezTo>
                  <a:cubicBezTo>
                    <a:pt x="2889146" y="500315"/>
                    <a:pt x="2821805" y="655738"/>
                    <a:pt x="2878895" y="763050"/>
                  </a:cubicBezTo>
                  <a:cubicBezTo>
                    <a:pt x="2935985" y="870362"/>
                    <a:pt x="2875569" y="1198435"/>
                    <a:pt x="2878895" y="1324734"/>
                  </a:cubicBezTo>
                  <a:cubicBezTo>
                    <a:pt x="2899641" y="1441053"/>
                    <a:pt x="2788871" y="1575133"/>
                    <a:pt x="2613942" y="1589687"/>
                  </a:cubicBezTo>
                  <a:cubicBezTo>
                    <a:pt x="2362024" y="1628249"/>
                    <a:pt x="2210826" y="1565397"/>
                    <a:pt x="2050185" y="1589687"/>
                  </a:cubicBezTo>
                  <a:cubicBezTo>
                    <a:pt x="1889544" y="1613977"/>
                    <a:pt x="1722221" y="1584262"/>
                    <a:pt x="1462937" y="1589687"/>
                  </a:cubicBezTo>
                  <a:cubicBezTo>
                    <a:pt x="1203653" y="1595112"/>
                    <a:pt x="1071530" y="1560894"/>
                    <a:pt x="946160" y="1589687"/>
                  </a:cubicBezTo>
                  <a:cubicBezTo>
                    <a:pt x="820790" y="1618480"/>
                    <a:pt x="524644" y="1516531"/>
                    <a:pt x="264953" y="1589687"/>
                  </a:cubicBezTo>
                  <a:cubicBezTo>
                    <a:pt x="113003" y="1590637"/>
                    <a:pt x="21727" y="1473259"/>
                    <a:pt x="0" y="1324734"/>
                  </a:cubicBezTo>
                  <a:cubicBezTo>
                    <a:pt x="-46270" y="1143543"/>
                    <a:pt x="13528" y="942089"/>
                    <a:pt x="0" y="816039"/>
                  </a:cubicBezTo>
                  <a:cubicBezTo>
                    <a:pt x="-13528" y="689990"/>
                    <a:pt x="16764" y="384800"/>
                    <a:pt x="0" y="264953"/>
                  </a:cubicBezTo>
                  <a:close/>
                </a:path>
              </a:pathLst>
            </a:custGeom>
            <a:noFill/>
            <a:ln w="19050">
              <a:solidFill>
                <a:srgbClr val="FF0000"/>
              </a:solidFill>
              <a:extLst>
                <a:ext uri="{C807C97D-BFC1-408E-A445-0C87EB9F89A2}">
                  <ask:lineSketchStyleProps xmlns:ask="http://schemas.microsoft.com/office/drawing/2018/sketchyshapes" sd="120633056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nvGrpSpPr>
            <p:cNvPr id="17" name="Group 16">
              <a:extLst>
                <a:ext uri="{FF2B5EF4-FFF2-40B4-BE49-F238E27FC236}">
                  <a16:creationId xmlns:a16="http://schemas.microsoft.com/office/drawing/2014/main" id="{60EB67EC-5E9A-2E2D-3769-91C9ED564F4E}"/>
                </a:ext>
              </a:extLst>
            </p:cNvPr>
            <p:cNvGrpSpPr/>
            <p:nvPr/>
          </p:nvGrpSpPr>
          <p:grpSpPr>
            <a:xfrm>
              <a:off x="4293478" y="4435194"/>
              <a:ext cx="1569216" cy="1355133"/>
              <a:chOff x="4293478" y="4435194"/>
              <a:chExt cx="1569216" cy="1355133"/>
            </a:xfrm>
          </p:grpSpPr>
          <p:sp>
            <p:nvSpPr>
              <p:cNvPr id="18" name="Rectangle: Top Corners Snipped 17">
                <a:extLst>
                  <a:ext uri="{FF2B5EF4-FFF2-40B4-BE49-F238E27FC236}">
                    <a16:creationId xmlns:a16="http://schemas.microsoft.com/office/drawing/2014/main" id="{02362AEB-B4BD-0676-636A-EB353F0E0852}"/>
                  </a:ext>
                </a:extLst>
              </p:cNvPr>
              <p:cNvSpPr/>
              <p:nvPr/>
            </p:nvSpPr>
            <p:spPr>
              <a:xfrm rot="10800000">
                <a:off x="4293596" y="5180647"/>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9" name="Rectangle: Top Corners Snipped 18">
                <a:extLst>
                  <a:ext uri="{FF2B5EF4-FFF2-40B4-BE49-F238E27FC236}">
                    <a16:creationId xmlns:a16="http://schemas.microsoft.com/office/drawing/2014/main" id="{460B2F24-25E4-DB27-714F-79FD2D58F6B9}"/>
                  </a:ext>
                </a:extLst>
              </p:cNvPr>
              <p:cNvSpPr/>
              <p:nvPr/>
            </p:nvSpPr>
            <p:spPr>
              <a:xfrm>
                <a:off x="4293478" y="4435194"/>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20" name="TextBox 19">
                <a:extLst>
                  <a:ext uri="{FF2B5EF4-FFF2-40B4-BE49-F238E27FC236}">
                    <a16:creationId xmlns:a16="http://schemas.microsoft.com/office/drawing/2014/main" id="{0C7AB3F6-D114-2D6B-C059-09E3C50C0B6C}"/>
                  </a:ext>
                </a:extLst>
              </p:cNvPr>
              <p:cNvSpPr txBox="1"/>
              <p:nvPr/>
            </p:nvSpPr>
            <p:spPr>
              <a:xfrm>
                <a:off x="4319223" y="4558763"/>
                <a:ext cx="1518081" cy="633944"/>
              </a:xfrm>
              <a:prstGeom prst="rect">
                <a:avLst/>
              </a:prstGeom>
              <a:noFill/>
            </p:spPr>
            <p:txBody>
              <a:bodyPr wrap="square" rtlCol="0">
                <a:spAutoFit/>
              </a:bodyPr>
              <a:lstStyle/>
              <a:p>
                <a:pPr algn="ctr"/>
                <a:r>
                  <a:rPr lang="en-US">
                    <a:latin typeface="Lato" panose="020F0502020204030203" pitchFamily="34" charset="0"/>
                  </a:rPr>
                  <a:t>Nguyễn Thùy Dương</a:t>
                </a:r>
              </a:p>
            </p:txBody>
          </p:sp>
          <p:sp>
            <p:nvSpPr>
              <p:cNvPr id="21" name="TextBox 20">
                <a:extLst>
                  <a:ext uri="{FF2B5EF4-FFF2-40B4-BE49-F238E27FC236}">
                    <a16:creationId xmlns:a16="http://schemas.microsoft.com/office/drawing/2014/main" id="{A64D2B5F-F1C0-3206-91E5-EEFBE322CD37}"/>
                  </a:ext>
                </a:extLst>
              </p:cNvPr>
              <p:cNvSpPr txBox="1"/>
              <p:nvPr/>
            </p:nvSpPr>
            <p:spPr>
              <a:xfrm>
                <a:off x="4505756" y="5300821"/>
                <a:ext cx="1144540" cy="369332"/>
              </a:xfrm>
              <a:prstGeom prst="rect">
                <a:avLst/>
              </a:prstGeom>
              <a:noFill/>
            </p:spPr>
            <p:txBody>
              <a:bodyPr wrap="square" rtlCol="0">
                <a:spAutoFit/>
              </a:bodyPr>
              <a:lstStyle/>
              <a:p>
                <a:pPr algn="ctr"/>
                <a:r>
                  <a:rPr lang="en-US">
                    <a:latin typeface="Lato" panose="020F0502020204030203" pitchFamily="34" charset="0"/>
                  </a:rPr>
                  <a:t>20204536</a:t>
                </a:r>
              </a:p>
            </p:txBody>
          </p:sp>
        </p:grpSp>
      </p:grpSp>
      <p:sp>
        <p:nvSpPr>
          <p:cNvPr id="4" name="Slide Number Placeholder 1">
            <a:extLst>
              <a:ext uri="{FF2B5EF4-FFF2-40B4-BE49-F238E27FC236}">
                <a16:creationId xmlns:a16="http://schemas.microsoft.com/office/drawing/2014/main" id="{5AC7D763-0F4F-0576-ED46-EBAC663E0097}"/>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3</a:t>
            </a:fld>
            <a:endParaRPr lang="en-US"/>
          </a:p>
        </p:txBody>
      </p:sp>
      <p:grpSp>
        <p:nvGrpSpPr>
          <p:cNvPr id="13" name="Group 12">
            <a:extLst>
              <a:ext uri="{FF2B5EF4-FFF2-40B4-BE49-F238E27FC236}">
                <a16:creationId xmlns:a16="http://schemas.microsoft.com/office/drawing/2014/main" id="{F765FE8F-47D6-B4E6-FF52-426A6DA63391}"/>
              </a:ext>
            </a:extLst>
          </p:cNvPr>
          <p:cNvGrpSpPr/>
          <p:nvPr/>
        </p:nvGrpSpPr>
        <p:grpSpPr>
          <a:xfrm>
            <a:off x="3379757" y="3801663"/>
            <a:ext cx="2384486" cy="1589687"/>
            <a:chOff x="4208015" y="4341707"/>
            <a:chExt cx="1740023" cy="1559221"/>
          </a:xfrm>
        </p:grpSpPr>
        <p:sp>
          <p:nvSpPr>
            <p:cNvPr id="14" name="Rectangle: Rounded Corners 13">
              <a:extLst>
                <a:ext uri="{FF2B5EF4-FFF2-40B4-BE49-F238E27FC236}">
                  <a16:creationId xmlns:a16="http://schemas.microsoft.com/office/drawing/2014/main" id="{15AAAE77-2233-CB3A-33A5-8104ACD8D944}"/>
                </a:ext>
              </a:extLst>
            </p:cNvPr>
            <p:cNvSpPr/>
            <p:nvPr/>
          </p:nvSpPr>
          <p:spPr>
            <a:xfrm>
              <a:off x="4208015" y="4341707"/>
              <a:ext cx="1740023" cy="1559221"/>
            </a:xfrm>
            <a:custGeom>
              <a:avLst/>
              <a:gdLst>
                <a:gd name="connsiteX0" fmla="*/ 0 w 1740023"/>
                <a:gd name="connsiteY0" fmla="*/ 259875 h 1559221"/>
                <a:gd name="connsiteX1" fmla="*/ 259875 w 1740023"/>
                <a:gd name="connsiteY1" fmla="*/ 0 h 1559221"/>
                <a:gd name="connsiteX2" fmla="*/ 642227 w 1740023"/>
                <a:gd name="connsiteY2" fmla="*/ 0 h 1559221"/>
                <a:gd name="connsiteX3" fmla="*/ 1061188 w 1740023"/>
                <a:gd name="connsiteY3" fmla="*/ 0 h 1559221"/>
                <a:gd name="connsiteX4" fmla="*/ 1480148 w 1740023"/>
                <a:gd name="connsiteY4" fmla="*/ 0 h 1559221"/>
                <a:gd name="connsiteX5" fmla="*/ 1740023 w 1740023"/>
                <a:gd name="connsiteY5" fmla="*/ 259875 h 1559221"/>
                <a:gd name="connsiteX6" fmla="*/ 1740023 w 1740023"/>
                <a:gd name="connsiteY6" fmla="*/ 758821 h 1559221"/>
                <a:gd name="connsiteX7" fmla="*/ 1740023 w 1740023"/>
                <a:gd name="connsiteY7" fmla="*/ 1299346 h 1559221"/>
                <a:gd name="connsiteX8" fmla="*/ 1480148 w 1740023"/>
                <a:gd name="connsiteY8" fmla="*/ 1559221 h 1559221"/>
                <a:gd name="connsiteX9" fmla="*/ 1073390 w 1740023"/>
                <a:gd name="connsiteY9" fmla="*/ 1559221 h 1559221"/>
                <a:gd name="connsiteX10" fmla="*/ 666633 w 1740023"/>
                <a:gd name="connsiteY10" fmla="*/ 1559221 h 1559221"/>
                <a:gd name="connsiteX11" fmla="*/ 259875 w 1740023"/>
                <a:gd name="connsiteY11" fmla="*/ 1559221 h 1559221"/>
                <a:gd name="connsiteX12" fmla="*/ 0 w 1740023"/>
                <a:gd name="connsiteY12" fmla="*/ 1299346 h 1559221"/>
                <a:gd name="connsiteX13" fmla="*/ 0 w 1740023"/>
                <a:gd name="connsiteY13" fmla="*/ 790005 h 1559221"/>
                <a:gd name="connsiteX14" fmla="*/ 0 w 1740023"/>
                <a:gd name="connsiteY14" fmla="*/ 259875 h 155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0023" h="1559221" extrusionOk="0">
                  <a:moveTo>
                    <a:pt x="0" y="259875"/>
                  </a:moveTo>
                  <a:cubicBezTo>
                    <a:pt x="-20481" y="113695"/>
                    <a:pt x="134060" y="-9533"/>
                    <a:pt x="259875" y="0"/>
                  </a:cubicBezTo>
                  <a:cubicBezTo>
                    <a:pt x="374683" y="-15222"/>
                    <a:pt x="467629" y="20776"/>
                    <a:pt x="642227" y="0"/>
                  </a:cubicBezTo>
                  <a:cubicBezTo>
                    <a:pt x="816825" y="-20776"/>
                    <a:pt x="917532" y="35479"/>
                    <a:pt x="1061188" y="0"/>
                  </a:cubicBezTo>
                  <a:cubicBezTo>
                    <a:pt x="1204844" y="-35479"/>
                    <a:pt x="1384570" y="12960"/>
                    <a:pt x="1480148" y="0"/>
                  </a:cubicBezTo>
                  <a:cubicBezTo>
                    <a:pt x="1588252" y="-20416"/>
                    <a:pt x="1704423" y="136586"/>
                    <a:pt x="1740023" y="259875"/>
                  </a:cubicBezTo>
                  <a:cubicBezTo>
                    <a:pt x="1798717" y="472675"/>
                    <a:pt x="1684919" y="613975"/>
                    <a:pt x="1740023" y="758821"/>
                  </a:cubicBezTo>
                  <a:cubicBezTo>
                    <a:pt x="1795127" y="903667"/>
                    <a:pt x="1700569" y="1094428"/>
                    <a:pt x="1740023" y="1299346"/>
                  </a:cubicBezTo>
                  <a:cubicBezTo>
                    <a:pt x="1718495" y="1434467"/>
                    <a:pt x="1629250" y="1584313"/>
                    <a:pt x="1480148" y="1559221"/>
                  </a:cubicBezTo>
                  <a:cubicBezTo>
                    <a:pt x="1283706" y="1559461"/>
                    <a:pt x="1155695" y="1513270"/>
                    <a:pt x="1073390" y="1559221"/>
                  </a:cubicBezTo>
                  <a:cubicBezTo>
                    <a:pt x="991085" y="1605172"/>
                    <a:pt x="811612" y="1523204"/>
                    <a:pt x="666633" y="1559221"/>
                  </a:cubicBezTo>
                  <a:cubicBezTo>
                    <a:pt x="521654" y="1595238"/>
                    <a:pt x="364449" y="1516317"/>
                    <a:pt x="259875" y="1559221"/>
                  </a:cubicBezTo>
                  <a:cubicBezTo>
                    <a:pt x="99495" y="1571907"/>
                    <a:pt x="29930" y="1428331"/>
                    <a:pt x="0" y="1299346"/>
                  </a:cubicBezTo>
                  <a:cubicBezTo>
                    <a:pt x="-56338" y="1048209"/>
                    <a:pt x="47575" y="943600"/>
                    <a:pt x="0" y="790005"/>
                  </a:cubicBezTo>
                  <a:cubicBezTo>
                    <a:pt x="-47575" y="636410"/>
                    <a:pt x="25877" y="434203"/>
                    <a:pt x="0" y="259875"/>
                  </a:cubicBezTo>
                  <a:close/>
                </a:path>
              </a:pathLst>
            </a:custGeom>
            <a:noFill/>
            <a:ln w="19050">
              <a:solidFill>
                <a:srgbClr val="FF0000"/>
              </a:solidFill>
              <a:extLst>
                <a:ext uri="{C807C97D-BFC1-408E-A445-0C87EB9F89A2}">
                  <ask:lineSketchStyleProps xmlns:ask="http://schemas.microsoft.com/office/drawing/2018/sketchyshapes" sd="120633056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nvGrpSpPr>
            <p:cNvPr id="43" name="Group 42">
              <a:extLst>
                <a:ext uri="{FF2B5EF4-FFF2-40B4-BE49-F238E27FC236}">
                  <a16:creationId xmlns:a16="http://schemas.microsoft.com/office/drawing/2014/main" id="{BF569821-A20B-7677-48CD-4680442F3F48}"/>
                </a:ext>
              </a:extLst>
            </p:cNvPr>
            <p:cNvGrpSpPr/>
            <p:nvPr/>
          </p:nvGrpSpPr>
          <p:grpSpPr>
            <a:xfrm>
              <a:off x="4293478" y="4435194"/>
              <a:ext cx="1569216" cy="1355133"/>
              <a:chOff x="4293478" y="4435194"/>
              <a:chExt cx="1569216" cy="1355133"/>
            </a:xfrm>
          </p:grpSpPr>
          <p:sp>
            <p:nvSpPr>
              <p:cNvPr id="44" name="Rectangle: Top Corners Snipped 43">
                <a:extLst>
                  <a:ext uri="{FF2B5EF4-FFF2-40B4-BE49-F238E27FC236}">
                    <a16:creationId xmlns:a16="http://schemas.microsoft.com/office/drawing/2014/main" id="{2787ADD4-8286-14E2-C35C-216AC0F82663}"/>
                  </a:ext>
                </a:extLst>
              </p:cNvPr>
              <p:cNvSpPr/>
              <p:nvPr/>
            </p:nvSpPr>
            <p:spPr>
              <a:xfrm rot="10800000">
                <a:off x="4293596" y="5180647"/>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45" name="Rectangle: Top Corners Snipped 44">
                <a:extLst>
                  <a:ext uri="{FF2B5EF4-FFF2-40B4-BE49-F238E27FC236}">
                    <a16:creationId xmlns:a16="http://schemas.microsoft.com/office/drawing/2014/main" id="{F8454D2D-5B2D-F839-2F5F-274A03040DB0}"/>
                  </a:ext>
                </a:extLst>
              </p:cNvPr>
              <p:cNvSpPr/>
              <p:nvPr/>
            </p:nvSpPr>
            <p:spPr>
              <a:xfrm>
                <a:off x="4293478" y="4435194"/>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46" name="TextBox 45">
                <a:extLst>
                  <a:ext uri="{FF2B5EF4-FFF2-40B4-BE49-F238E27FC236}">
                    <a16:creationId xmlns:a16="http://schemas.microsoft.com/office/drawing/2014/main" id="{80BC02A0-39F3-030A-0052-384FDB707C52}"/>
                  </a:ext>
                </a:extLst>
              </p:cNvPr>
              <p:cNvSpPr txBox="1"/>
              <p:nvPr/>
            </p:nvSpPr>
            <p:spPr>
              <a:xfrm>
                <a:off x="4319223" y="4558763"/>
                <a:ext cx="1518081" cy="369332"/>
              </a:xfrm>
              <a:prstGeom prst="rect">
                <a:avLst/>
              </a:prstGeom>
              <a:noFill/>
            </p:spPr>
            <p:txBody>
              <a:bodyPr wrap="square" rtlCol="0">
                <a:spAutoFit/>
              </a:bodyPr>
              <a:lstStyle/>
              <a:p>
                <a:pPr algn="ctr"/>
                <a:r>
                  <a:rPr lang="en-US">
                    <a:latin typeface="Lato" panose="020F0502020204030203" pitchFamily="34" charset="0"/>
                  </a:rPr>
                  <a:t>Phùng Đức Phong</a:t>
                </a:r>
              </a:p>
            </p:txBody>
          </p:sp>
          <p:sp>
            <p:nvSpPr>
              <p:cNvPr id="47" name="TextBox 46">
                <a:extLst>
                  <a:ext uri="{FF2B5EF4-FFF2-40B4-BE49-F238E27FC236}">
                    <a16:creationId xmlns:a16="http://schemas.microsoft.com/office/drawing/2014/main" id="{8790ACC6-5945-4888-2061-20DC96DD2151}"/>
                  </a:ext>
                </a:extLst>
              </p:cNvPr>
              <p:cNvSpPr txBox="1"/>
              <p:nvPr/>
            </p:nvSpPr>
            <p:spPr>
              <a:xfrm>
                <a:off x="4505756" y="5300821"/>
                <a:ext cx="1144540" cy="369332"/>
              </a:xfrm>
              <a:prstGeom prst="rect">
                <a:avLst/>
              </a:prstGeom>
              <a:noFill/>
            </p:spPr>
            <p:txBody>
              <a:bodyPr wrap="square" rtlCol="0">
                <a:spAutoFit/>
              </a:bodyPr>
              <a:lstStyle/>
              <a:p>
                <a:pPr algn="ctr"/>
                <a:r>
                  <a:rPr lang="en-US">
                    <a:latin typeface="Lato" panose="020F0502020204030203" pitchFamily="34" charset="0"/>
                  </a:rPr>
                  <a:t>20204647</a:t>
                </a:r>
              </a:p>
            </p:txBody>
          </p:sp>
        </p:grpSp>
      </p:grpSp>
      <p:grpSp>
        <p:nvGrpSpPr>
          <p:cNvPr id="69" name="Group 68">
            <a:extLst>
              <a:ext uri="{FF2B5EF4-FFF2-40B4-BE49-F238E27FC236}">
                <a16:creationId xmlns:a16="http://schemas.microsoft.com/office/drawing/2014/main" id="{2D4237E8-336A-8332-FA16-B38DD4FFD0BF}"/>
              </a:ext>
            </a:extLst>
          </p:cNvPr>
          <p:cNvGrpSpPr/>
          <p:nvPr/>
        </p:nvGrpSpPr>
        <p:grpSpPr>
          <a:xfrm>
            <a:off x="1240848" y="1356645"/>
            <a:ext cx="2488016" cy="1589687"/>
            <a:chOff x="4208015" y="4341707"/>
            <a:chExt cx="1740023" cy="1559221"/>
          </a:xfrm>
        </p:grpSpPr>
        <p:sp>
          <p:nvSpPr>
            <p:cNvPr id="70" name="Rectangle: Rounded Corners 69">
              <a:extLst>
                <a:ext uri="{FF2B5EF4-FFF2-40B4-BE49-F238E27FC236}">
                  <a16:creationId xmlns:a16="http://schemas.microsoft.com/office/drawing/2014/main" id="{C50C8B78-FAA0-C819-3B94-C5340F73D065}"/>
                </a:ext>
              </a:extLst>
            </p:cNvPr>
            <p:cNvSpPr/>
            <p:nvPr/>
          </p:nvSpPr>
          <p:spPr>
            <a:xfrm>
              <a:off x="4208015" y="4341707"/>
              <a:ext cx="1740023" cy="1559221"/>
            </a:xfrm>
            <a:custGeom>
              <a:avLst/>
              <a:gdLst>
                <a:gd name="connsiteX0" fmla="*/ 0 w 1740023"/>
                <a:gd name="connsiteY0" fmla="*/ 259875 h 1559221"/>
                <a:gd name="connsiteX1" fmla="*/ 259875 w 1740023"/>
                <a:gd name="connsiteY1" fmla="*/ 0 h 1559221"/>
                <a:gd name="connsiteX2" fmla="*/ 642227 w 1740023"/>
                <a:gd name="connsiteY2" fmla="*/ 0 h 1559221"/>
                <a:gd name="connsiteX3" fmla="*/ 1061188 w 1740023"/>
                <a:gd name="connsiteY3" fmla="*/ 0 h 1559221"/>
                <a:gd name="connsiteX4" fmla="*/ 1480148 w 1740023"/>
                <a:gd name="connsiteY4" fmla="*/ 0 h 1559221"/>
                <a:gd name="connsiteX5" fmla="*/ 1740023 w 1740023"/>
                <a:gd name="connsiteY5" fmla="*/ 259875 h 1559221"/>
                <a:gd name="connsiteX6" fmla="*/ 1740023 w 1740023"/>
                <a:gd name="connsiteY6" fmla="*/ 758821 h 1559221"/>
                <a:gd name="connsiteX7" fmla="*/ 1740023 w 1740023"/>
                <a:gd name="connsiteY7" fmla="*/ 1299346 h 1559221"/>
                <a:gd name="connsiteX8" fmla="*/ 1480148 w 1740023"/>
                <a:gd name="connsiteY8" fmla="*/ 1559221 h 1559221"/>
                <a:gd name="connsiteX9" fmla="*/ 1073390 w 1740023"/>
                <a:gd name="connsiteY9" fmla="*/ 1559221 h 1559221"/>
                <a:gd name="connsiteX10" fmla="*/ 666633 w 1740023"/>
                <a:gd name="connsiteY10" fmla="*/ 1559221 h 1559221"/>
                <a:gd name="connsiteX11" fmla="*/ 259875 w 1740023"/>
                <a:gd name="connsiteY11" fmla="*/ 1559221 h 1559221"/>
                <a:gd name="connsiteX12" fmla="*/ 0 w 1740023"/>
                <a:gd name="connsiteY12" fmla="*/ 1299346 h 1559221"/>
                <a:gd name="connsiteX13" fmla="*/ 0 w 1740023"/>
                <a:gd name="connsiteY13" fmla="*/ 790005 h 1559221"/>
                <a:gd name="connsiteX14" fmla="*/ 0 w 1740023"/>
                <a:gd name="connsiteY14" fmla="*/ 259875 h 155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0023" h="1559221" extrusionOk="0">
                  <a:moveTo>
                    <a:pt x="0" y="259875"/>
                  </a:moveTo>
                  <a:cubicBezTo>
                    <a:pt x="-20481" y="113695"/>
                    <a:pt x="134060" y="-9533"/>
                    <a:pt x="259875" y="0"/>
                  </a:cubicBezTo>
                  <a:cubicBezTo>
                    <a:pt x="374683" y="-15222"/>
                    <a:pt x="467629" y="20776"/>
                    <a:pt x="642227" y="0"/>
                  </a:cubicBezTo>
                  <a:cubicBezTo>
                    <a:pt x="816825" y="-20776"/>
                    <a:pt x="917532" y="35479"/>
                    <a:pt x="1061188" y="0"/>
                  </a:cubicBezTo>
                  <a:cubicBezTo>
                    <a:pt x="1204844" y="-35479"/>
                    <a:pt x="1384570" y="12960"/>
                    <a:pt x="1480148" y="0"/>
                  </a:cubicBezTo>
                  <a:cubicBezTo>
                    <a:pt x="1588252" y="-20416"/>
                    <a:pt x="1704423" y="136586"/>
                    <a:pt x="1740023" y="259875"/>
                  </a:cubicBezTo>
                  <a:cubicBezTo>
                    <a:pt x="1798717" y="472675"/>
                    <a:pt x="1684919" y="613975"/>
                    <a:pt x="1740023" y="758821"/>
                  </a:cubicBezTo>
                  <a:cubicBezTo>
                    <a:pt x="1795127" y="903667"/>
                    <a:pt x="1700569" y="1094428"/>
                    <a:pt x="1740023" y="1299346"/>
                  </a:cubicBezTo>
                  <a:cubicBezTo>
                    <a:pt x="1718495" y="1434467"/>
                    <a:pt x="1629250" y="1584313"/>
                    <a:pt x="1480148" y="1559221"/>
                  </a:cubicBezTo>
                  <a:cubicBezTo>
                    <a:pt x="1283706" y="1559461"/>
                    <a:pt x="1155695" y="1513270"/>
                    <a:pt x="1073390" y="1559221"/>
                  </a:cubicBezTo>
                  <a:cubicBezTo>
                    <a:pt x="991085" y="1605172"/>
                    <a:pt x="811612" y="1523204"/>
                    <a:pt x="666633" y="1559221"/>
                  </a:cubicBezTo>
                  <a:cubicBezTo>
                    <a:pt x="521654" y="1595238"/>
                    <a:pt x="364449" y="1516317"/>
                    <a:pt x="259875" y="1559221"/>
                  </a:cubicBezTo>
                  <a:cubicBezTo>
                    <a:pt x="99495" y="1571907"/>
                    <a:pt x="29930" y="1428331"/>
                    <a:pt x="0" y="1299346"/>
                  </a:cubicBezTo>
                  <a:cubicBezTo>
                    <a:pt x="-56338" y="1048209"/>
                    <a:pt x="47575" y="943600"/>
                    <a:pt x="0" y="790005"/>
                  </a:cubicBezTo>
                  <a:cubicBezTo>
                    <a:pt x="-47575" y="636410"/>
                    <a:pt x="25877" y="434203"/>
                    <a:pt x="0" y="259875"/>
                  </a:cubicBezTo>
                  <a:close/>
                </a:path>
              </a:pathLst>
            </a:custGeom>
            <a:noFill/>
            <a:ln w="19050">
              <a:solidFill>
                <a:srgbClr val="FF0000"/>
              </a:solidFill>
              <a:extLst>
                <a:ext uri="{C807C97D-BFC1-408E-A445-0C87EB9F89A2}">
                  <ask:lineSketchStyleProps xmlns:ask="http://schemas.microsoft.com/office/drawing/2018/sketchyshapes" sd="120633056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nvGrpSpPr>
            <p:cNvPr id="71" name="Group 70">
              <a:extLst>
                <a:ext uri="{FF2B5EF4-FFF2-40B4-BE49-F238E27FC236}">
                  <a16:creationId xmlns:a16="http://schemas.microsoft.com/office/drawing/2014/main" id="{63A0C44A-8027-AB6A-2DCC-CFF661BCEB2C}"/>
                </a:ext>
              </a:extLst>
            </p:cNvPr>
            <p:cNvGrpSpPr/>
            <p:nvPr/>
          </p:nvGrpSpPr>
          <p:grpSpPr>
            <a:xfrm>
              <a:off x="4293478" y="4435194"/>
              <a:ext cx="1569216" cy="1355133"/>
              <a:chOff x="4293478" y="4435194"/>
              <a:chExt cx="1569216" cy="1355133"/>
            </a:xfrm>
          </p:grpSpPr>
          <p:sp>
            <p:nvSpPr>
              <p:cNvPr id="72" name="Rectangle: Top Corners Snipped 71">
                <a:extLst>
                  <a:ext uri="{FF2B5EF4-FFF2-40B4-BE49-F238E27FC236}">
                    <a16:creationId xmlns:a16="http://schemas.microsoft.com/office/drawing/2014/main" id="{E4196553-05B2-8C2D-2DCB-40BFAA45D3B6}"/>
                  </a:ext>
                </a:extLst>
              </p:cNvPr>
              <p:cNvSpPr/>
              <p:nvPr/>
            </p:nvSpPr>
            <p:spPr>
              <a:xfrm rot="10800000">
                <a:off x="4293596" y="5180647"/>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3" name="Rectangle: Top Corners Snipped 72">
                <a:extLst>
                  <a:ext uri="{FF2B5EF4-FFF2-40B4-BE49-F238E27FC236}">
                    <a16:creationId xmlns:a16="http://schemas.microsoft.com/office/drawing/2014/main" id="{F5089974-541C-4F2A-8B8C-041987EA57AA}"/>
                  </a:ext>
                </a:extLst>
              </p:cNvPr>
              <p:cNvSpPr/>
              <p:nvPr/>
            </p:nvSpPr>
            <p:spPr>
              <a:xfrm>
                <a:off x="4293478" y="4435194"/>
                <a:ext cx="1569098" cy="609680"/>
              </a:xfrm>
              <a:prstGeom prst="snip2Same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4" name="TextBox 73">
                <a:extLst>
                  <a:ext uri="{FF2B5EF4-FFF2-40B4-BE49-F238E27FC236}">
                    <a16:creationId xmlns:a16="http://schemas.microsoft.com/office/drawing/2014/main" id="{44284B21-CAEB-75D7-E4E8-1E283867C5E2}"/>
                  </a:ext>
                </a:extLst>
              </p:cNvPr>
              <p:cNvSpPr txBox="1"/>
              <p:nvPr/>
            </p:nvSpPr>
            <p:spPr>
              <a:xfrm>
                <a:off x="4319223" y="4558763"/>
                <a:ext cx="1518081" cy="362254"/>
              </a:xfrm>
              <a:prstGeom prst="rect">
                <a:avLst/>
              </a:prstGeom>
              <a:noFill/>
            </p:spPr>
            <p:txBody>
              <a:bodyPr wrap="square" rtlCol="0">
                <a:spAutoFit/>
              </a:bodyPr>
              <a:lstStyle/>
              <a:p>
                <a:pPr algn="ctr"/>
                <a:r>
                  <a:rPr lang="en-US" sz="1800">
                    <a:effectLst/>
                    <a:latin typeface="Lato" panose="020F0502020204030203" pitchFamily="34" charset="0"/>
                    <a:ea typeface="Lato" panose="020F0502020204030203" pitchFamily="34" charset="0"/>
                    <a:cs typeface="Lato" panose="020F0502020204030203" pitchFamily="34" charset="0"/>
                  </a:rPr>
                  <a:t>Ngô Văn Huy</a:t>
                </a:r>
                <a:endParaRPr lang="en-US">
                  <a:latin typeface="Lato" panose="020F0502020204030203" pitchFamily="34" charset="0"/>
                  <a:ea typeface="Lato" panose="020F0502020204030203" pitchFamily="34" charset="0"/>
                  <a:cs typeface="Lato" panose="020F0502020204030203" pitchFamily="34" charset="0"/>
                </a:endParaRPr>
              </a:p>
            </p:txBody>
          </p:sp>
          <p:sp>
            <p:nvSpPr>
              <p:cNvPr id="75" name="TextBox 74">
                <a:extLst>
                  <a:ext uri="{FF2B5EF4-FFF2-40B4-BE49-F238E27FC236}">
                    <a16:creationId xmlns:a16="http://schemas.microsoft.com/office/drawing/2014/main" id="{6783C5B2-1728-5E2B-7E7A-A5C011625F30}"/>
                  </a:ext>
                </a:extLst>
              </p:cNvPr>
              <p:cNvSpPr txBox="1"/>
              <p:nvPr/>
            </p:nvSpPr>
            <p:spPr>
              <a:xfrm>
                <a:off x="4505756" y="5300821"/>
                <a:ext cx="1144540" cy="369332"/>
              </a:xfrm>
              <a:prstGeom prst="rect">
                <a:avLst/>
              </a:prstGeom>
              <a:noFill/>
            </p:spPr>
            <p:txBody>
              <a:bodyPr wrap="square" rtlCol="0">
                <a:spAutoFit/>
              </a:bodyPr>
              <a:lstStyle/>
              <a:p>
                <a:pPr algn="ctr"/>
                <a:r>
                  <a:rPr lang="en-US" sz="1800">
                    <a:effectLst/>
                    <a:latin typeface="Lato" panose="020F0502020204030203" pitchFamily="34" charset="0"/>
                    <a:ea typeface="Lato" panose="020F0502020204030203" pitchFamily="34" charset="0"/>
                    <a:cs typeface="Lato" panose="020F0502020204030203" pitchFamily="34" charset="0"/>
                  </a:rPr>
                  <a:t>20204657</a:t>
                </a:r>
                <a:endParaRPr lang="en-US">
                  <a:latin typeface="Lato" panose="020F0502020204030203" pitchFamily="34" charset="0"/>
                  <a:ea typeface="Lato" panose="020F0502020204030203" pitchFamily="34" charset="0"/>
                  <a:cs typeface="Lato" panose="020F0502020204030203" pitchFamily="34" charset="0"/>
                </a:endParaRPr>
              </a:p>
            </p:txBody>
          </p:sp>
        </p:grpSp>
      </p:grpSp>
    </p:spTree>
    <p:extLst>
      <p:ext uri="{BB962C8B-B14F-4D97-AF65-F5344CB8AC3E}">
        <p14:creationId xmlns:p14="http://schemas.microsoft.com/office/powerpoint/2010/main" val="195109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30</a:t>
            </a:fld>
            <a:endParaRPr lang="en-US"/>
          </a:p>
        </p:txBody>
      </p:sp>
      <p:sp>
        <p:nvSpPr>
          <p:cNvPr id="3" name="TextBox 2">
            <a:extLst>
              <a:ext uri="{FF2B5EF4-FFF2-40B4-BE49-F238E27FC236}">
                <a16:creationId xmlns:a16="http://schemas.microsoft.com/office/drawing/2014/main" id="{F5F1E22D-9CD8-F2CB-F43E-EEAAF78795A5}"/>
              </a:ext>
            </a:extLst>
          </p:cNvPr>
          <p:cNvSpPr txBox="1"/>
          <p:nvPr/>
        </p:nvSpPr>
        <p:spPr>
          <a:xfrm>
            <a:off x="235076" y="88778"/>
            <a:ext cx="4843487" cy="461665"/>
          </a:xfrm>
          <a:prstGeom prst="rect">
            <a:avLst/>
          </a:prstGeom>
          <a:noFill/>
        </p:spPr>
        <p:txBody>
          <a:bodyPr wrap="square" rtlCol="0">
            <a:spAutoFit/>
          </a:bodyPr>
          <a:lstStyle/>
          <a:p>
            <a:r>
              <a:rPr lang="en-US" sz="2400" b="1" err="1">
                <a:solidFill>
                  <a:schemeClr val="bg1"/>
                </a:solidFill>
                <a:latin typeface="Lato" panose="020F0502020204030203" pitchFamily="34" charset="0"/>
              </a:rPr>
              <a:t>Kết</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luận</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và</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hướng</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phát</a:t>
            </a:r>
            <a:r>
              <a:rPr lang="en-US" sz="2400" b="1">
                <a:solidFill>
                  <a:schemeClr val="bg1"/>
                </a:solidFill>
                <a:latin typeface="Lato" panose="020F0502020204030203" pitchFamily="34" charset="0"/>
              </a:rPr>
              <a:t> </a:t>
            </a:r>
            <a:r>
              <a:rPr lang="en-US" sz="2400" b="1" err="1">
                <a:solidFill>
                  <a:schemeClr val="bg1"/>
                </a:solidFill>
                <a:latin typeface="Lato" panose="020F0502020204030203" pitchFamily="34" charset="0"/>
              </a:rPr>
              <a:t>triển</a:t>
            </a:r>
            <a:endParaRPr lang="en-US" sz="2400" b="1">
              <a:solidFill>
                <a:schemeClr val="bg1"/>
              </a:solidFill>
              <a:latin typeface="Lato" panose="020F0502020204030203" pitchFamily="34" charset="0"/>
            </a:endParaRPr>
          </a:p>
        </p:txBody>
      </p:sp>
      <p:sp>
        <p:nvSpPr>
          <p:cNvPr id="4" name="Slide Number Placeholder 1">
            <a:extLst>
              <a:ext uri="{FF2B5EF4-FFF2-40B4-BE49-F238E27FC236}">
                <a16:creationId xmlns:a16="http://schemas.microsoft.com/office/drawing/2014/main" id="{5AC7D763-0F4F-0576-ED46-EBAC663E0097}"/>
              </a:ext>
            </a:extLst>
          </p:cNvPr>
          <p:cNvSpPr txBox="1">
            <a:spLocks/>
          </p:cNvSpPr>
          <p:nvPr/>
        </p:nvSpPr>
        <p:spPr>
          <a:xfrm>
            <a:off x="6840750" y="6581004"/>
            <a:ext cx="2057400" cy="365125"/>
          </a:xfrm>
          <a:prstGeom prst="rect">
            <a:avLst/>
          </a:prstGeom>
        </p:spPr>
        <p:txBody>
          <a:bodyPr/>
          <a:lstStyle>
            <a:defPPr>
              <a:defRPr lang="en-US"/>
            </a:defPPr>
            <a:lvl1pPr marL="0" algn="r" defTabSz="457200" rtl="0" eaLnBrk="1" latinLnBrk="0" hangingPunct="1">
              <a:defRPr sz="1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A0BE3B-158A-4EDF-80DC-E394A0D1600F}" type="slidenum">
              <a:rPr lang="en-US" smtClean="0"/>
              <a:pPr/>
              <a:t>30</a:t>
            </a:fld>
            <a:endParaRPr lang="en-US"/>
          </a:p>
        </p:txBody>
      </p:sp>
      <p:sp>
        <p:nvSpPr>
          <p:cNvPr id="5" name="TextBox 4">
            <a:extLst>
              <a:ext uri="{FF2B5EF4-FFF2-40B4-BE49-F238E27FC236}">
                <a16:creationId xmlns:a16="http://schemas.microsoft.com/office/drawing/2014/main" id="{1B9A15AD-BAC7-885D-6D66-2903C60E8D3C}"/>
              </a:ext>
            </a:extLst>
          </p:cNvPr>
          <p:cNvSpPr txBox="1"/>
          <p:nvPr/>
        </p:nvSpPr>
        <p:spPr>
          <a:xfrm>
            <a:off x="519914" y="1268427"/>
            <a:ext cx="82154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indent="457200" algn="just">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Số lượng article của H&amp;M là rất lớn, cộng thêm thời gian huấn huyện ít, dẫn đến mô hình khó dự đoán trên tập kiểm thử. Ngoài ra, do tập dữ liệu rất lớn nên trong quá trình huấn luyện, việc quản lý tài nguyên hệ thống trở nên quan trọng. Do các phiên làm việc bị ngắt trong quá trình huấn luyện nên việc huấn luyện trở nên rất lâu. Do đó có nhiều hướng mà nhóm em chưa thử, giả dụ như CatBoost,…</a:t>
            </a:r>
            <a:endParaRPr lang="vi-VN" sz="18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9668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23BD95-3CA9-48E3-9623-50CA6619682C}"/>
              </a:ext>
            </a:extLst>
          </p:cNvPr>
          <p:cNvSpPr>
            <a:spLocks noGrp="1"/>
          </p:cNvSpPr>
          <p:nvPr>
            <p:ph type="sldNum" sz="quarter" idx="12"/>
          </p:nvPr>
        </p:nvSpPr>
        <p:spPr/>
        <p:txBody>
          <a:bodyPr/>
          <a:lstStyle/>
          <a:p>
            <a:fld id="{9EA0BE3B-158A-4EDF-80DC-E394A0D1600F}" type="slidenum">
              <a:rPr lang="en-US" smtClean="0"/>
              <a:pPr/>
              <a:t>31</a:t>
            </a:fld>
            <a:endParaRPr lang="en-US"/>
          </a:p>
        </p:txBody>
      </p:sp>
      <p:sp>
        <p:nvSpPr>
          <p:cNvPr id="4" name="TextBox 3">
            <a:extLst>
              <a:ext uri="{FF2B5EF4-FFF2-40B4-BE49-F238E27FC236}">
                <a16:creationId xmlns:a16="http://schemas.microsoft.com/office/drawing/2014/main" id="{9698C6EF-518C-4F70-8A23-0BA23230B892}"/>
              </a:ext>
            </a:extLst>
          </p:cNvPr>
          <p:cNvSpPr txBox="1"/>
          <p:nvPr/>
        </p:nvSpPr>
        <p:spPr>
          <a:xfrm>
            <a:off x="3878580" y="1688068"/>
            <a:ext cx="4572000" cy="2554545"/>
          </a:xfrm>
          <a:prstGeom prst="rect">
            <a:avLst/>
          </a:prstGeom>
          <a:noFill/>
        </p:spPr>
        <p:txBody>
          <a:bodyPr wrap="square">
            <a:spAutoFit/>
          </a:bodyPr>
          <a:lstStyle/>
          <a:p>
            <a:pPr algn="ctr"/>
            <a:r>
              <a:rPr lang="en-US" sz="3200" b="1" err="1">
                <a:solidFill>
                  <a:srgbClr val="C00000"/>
                </a:solidFill>
              </a:rPr>
              <a:t>Bài</a:t>
            </a:r>
            <a:r>
              <a:rPr lang="en-US" sz="3200" b="1">
                <a:solidFill>
                  <a:srgbClr val="C00000"/>
                </a:solidFill>
              </a:rPr>
              <a:t> </a:t>
            </a:r>
            <a:r>
              <a:rPr lang="en-US" sz="3200" b="1" err="1">
                <a:solidFill>
                  <a:srgbClr val="C00000"/>
                </a:solidFill>
              </a:rPr>
              <a:t>thuyết</a:t>
            </a:r>
            <a:r>
              <a:rPr lang="en-US" sz="3200" b="1">
                <a:solidFill>
                  <a:srgbClr val="C00000"/>
                </a:solidFill>
              </a:rPr>
              <a:t> </a:t>
            </a:r>
            <a:r>
              <a:rPr lang="en-US" sz="3200" b="1" err="1">
                <a:solidFill>
                  <a:srgbClr val="C00000"/>
                </a:solidFill>
              </a:rPr>
              <a:t>trình</a:t>
            </a:r>
            <a:r>
              <a:rPr lang="en-US" sz="3200" b="1">
                <a:solidFill>
                  <a:srgbClr val="C00000"/>
                </a:solidFill>
              </a:rPr>
              <a:t> </a:t>
            </a:r>
            <a:r>
              <a:rPr lang="en-US" sz="3200" b="1" err="1">
                <a:solidFill>
                  <a:srgbClr val="C00000"/>
                </a:solidFill>
              </a:rPr>
              <a:t>của</a:t>
            </a:r>
            <a:r>
              <a:rPr lang="en-US" sz="3200" b="1">
                <a:solidFill>
                  <a:srgbClr val="C00000"/>
                </a:solidFill>
              </a:rPr>
              <a:t> </a:t>
            </a:r>
            <a:r>
              <a:rPr lang="en-US" sz="3200" b="1" err="1">
                <a:solidFill>
                  <a:srgbClr val="C00000"/>
                </a:solidFill>
              </a:rPr>
              <a:t>nhóm</a:t>
            </a:r>
            <a:r>
              <a:rPr lang="en-US" sz="3200" b="1">
                <a:solidFill>
                  <a:srgbClr val="C00000"/>
                </a:solidFill>
              </a:rPr>
              <a:t> </a:t>
            </a:r>
            <a:r>
              <a:rPr lang="en-US" sz="3200" b="1" err="1">
                <a:solidFill>
                  <a:srgbClr val="C00000"/>
                </a:solidFill>
              </a:rPr>
              <a:t>em</a:t>
            </a:r>
            <a:r>
              <a:rPr lang="en-US" sz="3200" b="1">
                <a:solidFill>
                  <a:srgbClr val="C00000"/>
                </a:solidFill>
              </a:rPr>
              <a:t> </a:t>
            </a:r>
            <a:r>
              <a:rPr lang="en-US" sz="3200" b="1" err="1">
                <a:solidFill>
                  <a:srgbClr val="C00000"/>
                </a:solidFill>
              </a:rPr>
              <a:t>đến</a:t>
            </a:r>
            <a:r>
              <a:rPr lang="en-US" sz="3200" b="1">
                <a:solidFill>
                  <a:srgbClr val="C00000"/>
                </a:solidFill>
              </a:rPr>
              <a:t> </a:t>
            </a:r>
            <a:r>
              <a:rPr lang="en-US" sz="3200" b="1" err="1">
                <a:solidFill>
                  <a:srgbClr val="C00000"/>
                </a:solidFill>
              </a:rPr>
              <a:t>đây</a:t>
            </a:r>
            <a:r>
              <a:rPr lang="en-US" sz="3200" b="1">
                <a:solidFill>
                  <a:srgbClr val="C00000"/>
                </a:solidFill>
              </a:rPr>
              <a:t> </a:t>
            </a:r>
            <a:r>
              <a:rPr lang="en-US" sz="3200" b="1" err="1">
                <a:solidFill>
                  <a:srgbClr val="C00000"/>
                </a:solidFill>
              </a:rPr>
              <a:t>là</a:t>
            </a:r>
            <a:r>
              <a:rPr lang="en-US" sz="3200" b="1">
                <a:solidFill>
                  <a:srgbClr val="C00000"/>
                </a:solidFill>
              </a:rPr>
              <a:t> </a:t>
            </a:r>
            <a:r>
              <a:rPr lang="en-US" sz="3200" b="1" err="1">
                <a:solidFill>
                  <a:srgbClr val="C00000"/>
                </a:solidFill>
              </a:rPr>
              <a:t>hết</a:t>
            </a:r>
            <a:r>
              <a:rPr lang="en-US" sz="3200" b="1">
                <a:solidFill>
                  <a:srgbClr val="C00000"/>
                </a:solidFill>
              </a:rPr>
              <a:t>.</a:t>
            </a:r>
          </a:p>
          <a:p>
            <a:pPr algn="ctr"/>
            <a:r>
              <a:rPr lang="en-US" sz="3200" b="1">
                <a:solidFill>
                  <a:srgbClr val="C00000"/>
                </a:solidFill>
              </a:rPr>
              <a:t> </a:t>
            </a:r>
          </a:p>
          <a:p>
            <a:pPr algn="ctr"/>
            <a:r>
              <a:rPr lang="en-US" sz="3200" b="1" i="1">
                <a:solidFill>
                  <a:srgbClr val="C00000"/>
                </a:solidFill>
              </a:rPr>
              <a:t>Xin </a:t>
            </a:r>
            <a:r>
              <a:rPr lang="en-US" sz="3200" b="1" i="1" err="1">
                <a:solidFill>
                  <a:srgbClr val="C00000"/>
                </a:solidFill>
              </a:rPr>
              <a:t>cảm</a:t>
            </a:r>
            <a:r>
              <a:rPr lang="en-US" sz="3200" b="1" i="1">
                <a:solidFill>
                  <a:srgbClr val="C00000"/>
                </a:solidFill>
              </a:rPr>
              <a:t> </a:t>
            </a:r>
            <a:r>
              <a:rPr lang="en-US" sz="3200" b="1" i="1" err="1">
                <a:solidFill>
                  <a:srgbClr val="C00000"/>
                </a:solidFill>
              </a:rPr>
              <a:t>ơn</a:t>
            </a:r>
            <a:r>
              <a:rPr lang="en-US" sz="3200" b="1" i="1">
                <a:solidFill>
                  <a:srgbClr val="C00000"/>
                </a:solidFill>
              </a:rPr>
              <a:t> </a:t>
            </a:r>
            <a:r>
              <a:rPr lang="en-US" sz="3200" b="1" i="1" err="1">
                <a:solidFill>
                  <a:srgbClr val="C00000"/>
                </a:solidFill>
              </a:rPr>
              <a:t>thầy</a:t>
            </a:r>
            <a:r>
              <a:rPr lang="en-US" sz="3200" b="1" i="1">
                <a:solidFill>
                  <a:srgbClr val="C00000"/>
                </a:solidFill>
              </a:rPr>
              <a:t> </a:t>
            </a:r>
            <a:r>
              <a:rPr lang="en-US" sz="3200" b="1" i="1" err="1">
                <a:solidFill>
                  <a:srgbClr val="C00000"/>
                </a:solidFill>
              </a:rPr>
              <a:t>và</a:t>
            </a:r>
            <a:r>
              <a:rPr lang="en-US" sz="3200" b="1" i="1">
                <a:solidFill>
                  <a:srgbClr val="C00000"/>
                </a:solidFill>
              </a:rPr>
              <a:t> </a:t>
            </a:r>
            <a:r>
              <a:rPr lang="en-US" sz="3200" b="1" i="1" err="1">
                <a:solidFill>
                  <a:srgbClr val="C00000"/>
                </a:solidFill>
              </a:rPr>
              <a:t>các</a:t>
            </a:r>
            <a:r>
              <a:rPr lang="en-US" sz="3200" b="1" i="1">
                <a:solidFill>
                  <a:srgbClr val="C00000"/>
                </a:solidFill>
              </a:rPr>
              <a:t> </a:t>
            </a:r>
            <a:r>
              <a:rPr lang="en-US" sz="3200" b="1" i="1" err="1">
                <a:solidFill>
                  <a:srgbClr val="C00000"/>
                </a:solidFill>
              </a:rPr>
              <a:t>bạn</a:t>
            </a:r>
            <a:r>
              <a:rPr lang="en-US" sz="3200" b="1" i="1">
                <a:solidFill>
                  <a:srgbClr val="C00000"/>
                </a:solidFill>
              </a:rPr>
              <a:t> </a:t>
            </a:r>
            <a:r>
              <a:rPr lang="en-US" sz="3200" b="1" i="1" err="1">
                <a:solidFill>
                  <a:srgbClr val="C00000"/>
                </a:solidFill>
              </a:rPr>
              <a:t>đã</a:t>
            </a:r>
            <a:r>
              <a:rPr lang="en-US" sz="3200" b="1" i="1">
                <a:solidFill>
                  <a:srgbClr val="C00000"/>
                </a:solidFill>
              </a:rPr>
              <a:t> </a:t>
            </a:r>
            <a:r>
              <a:rPr lang="en-US" sz="3200" b="1" i="1" err="1">
                <a:solidFill>
                  <a:srgbClr val="C00000"/>
                </a:solidFill>
              </a:rPr>
              <a:t>chú</a:t>
            </a:r>
            <a:r>
              <a:rPr lang="en-US" sz="3200" b="1" i="1">
                <a:solidFill>
                  <a:srgbClr val="C00000"/>
                </a:solidFill>
              </a:rPr>
              <a:t> ý </a:t>
            </a:r>
            <a:r>
              <a:rPr lang="en-US" sz="3200" b="1" i="1" err="1">
                <a:solidFill>
                  <a:srgbClr val="C00000"/>
                </a:solidFill>
              </a:rPr>
              <a:t>lắng</a:t>
            </a:r>
            <a:r>
              <a:rPr lang="en-US" sz="3200" b="1" i="1">
                <a:solidFill>
                  <a:srgbClr val="C00000"/>
                </a:solidFill>
              </a:rPr>
              <a:t> </a:t>
            </a:r>
            <a:r>
              <a:rPr lang="en-US" sz="3200" b="1" i="1" err="1">
                <a:solidFill>
                  <a:srgbClr val="C00000"/>
                </a:solidFill>
              </a:rPr>
              <a:t>nghe</a:t>
            </a:r>
            <a:r>
              <a:rPr lang="en-US" sz="3200" b="1" i="1">
                <a:solidFill>
                  <a:srgbClr val="C00000"/>
                </a:solidFill>
              </a:rPr>
              <a:t> !</a:t>
            </a:r>
          </a:p>
        </p:txBody>
      </p:sp>
    </p:spTree>
    <p:extLst>
      <p:ext uri="{BB962C8B-B14F-4D97-AF65-F5344CB8AC3E}">
        <p14:creationId xmlns:p14="http://schemas.microsoft.com/office/powerpoint/2010/main" val="38604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16960" y="226820"/>
            <a:ext cx="5307823" cy="814017"/>
          </a:xfrm>
          <a:prstGeom prst="rect">
            <a:avLst/>
          </a:prstGeom>
          <a:ln>
            <a:solidFill>
              <a:srgbClr val="FF0000"/>
            </a:solidFill>
          </a:ln>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800" err="1"/>
              <a:t>Mục</a:t>
            </a:r>
            <a:r>
              <a:rPr lang="en-US" sz="4800"/>
              <a:t> </a:t>
            </a:r>
            <a:r>
              <a:rPr lang="en-US" sz="4800" err="1"/>
              <a:t>lục</a:t>
            </a:r>
            <a:endParaRPr lang="en-US" sz="4800"/>
          </a:p>
        </p:txBody>
      </p:sp>
      <p:sp>
        <p:nvSpPr>
          <p:cNvPr id="4" name="TextBox 3">
            <a:extLst>
              <a:ext uri="{FF2B5EF4-FFF2-40B4-BE49-F238E27FC236}">
                <a16:creationId xmlns:a16="http://schemas.microsoft.com/office/drawing/2014/main" id="{6DE25BB0-EF9C-019E-F0F5-5A756020C5E1}"/>
              </a:ext>
            </a:extLst>
          </p:cNvPr>
          <p:cNvSpPr txBox="1"/>
          <p:nvPr/>
        </p:nvSpPr>
        <p:spPr>
          <a:xfrm>
            <a:off x="3616959" y="1675353"/>
            <a:ext cx="5307823" cy="4262257"/>
          </a:xfrm>
          <a:prstGeom prst="rect">
            <a:avLst/>
          </a:prstGeom>
          <a:noFill/>
          <a:ln>
            <a:noFill/>
          </a:ln>
        </p:spPr>
        <p:txBody>
          <a:bodyPr wrap="square" rtlCol="0">
            <a:spAutoFit/>
          </a:bodyPr>
          <a:lstStyle/>
          <a:p>
            <a:pPr marL="457200" indent="-457200">
              <a:lnSpc>
                <a:spcPct val="200000"/>
              </a:lnSpc>
              <a:buFont typeface="+mj-lt"/>
              <a:buAutoNum type="arabicPeriod"/>
            </a:pPr>
            <a:r>
              <a:rPr lang="en-US" sz="2800" b="1" err="1">
                <a:solidFill>
                  <a:srgbClr val="FF0000"/>
                </a:solidFill>
                <a:latin typeface="Lato" panose="020F0502020204030203" pitchFamily="34" charset="0"/>
                <a:ea typeface="Lato" panose="020F0502020204030203" pitchFamily="34" charset="0"/>
                <a:cs typeface="Lato" panose="020F0502020204030203" pitchFamily="34" charset="0"/>
              </a:rPr>
              <a:t>Giới</a:t>
            </a:r>
            <a:r>
              <a:rPr lang="en-US" sz="2800" b="1">
                <a:solidFill>
                  <a:srgbClr val="FF0000"/>
                </a:solidFill>
                <a:latin typeface="Lato" panose="020F0502020204030203" pitchFamily="34" charset="0"/>
                <a:ea typeface="Lato" panose="020F0502020204030203" pitchFamily="34" charset="0"/>
                <a:cs typeface="Lato" panose="020F0502020204030203" pitchFamily="34" charset="0"/>
              </a:rPr>
              <a:t> </a:t>
            </a:r>
            <a:r>
              <a:rPr lang="en-US" sz="2800" b="1" err="1">
                <a:solidFill>
                  <a:srgbClr val="FF0000"/>
                </a:solidFill>
                <a:latin typeface="Lato" panose="020F0502020204030203" pitchFamily="34" charset="0"/>
                <a:ea typeface="Lato" panose="020F0502020204030203" pitchFamily="34" charset="0"/>
                <a:cs typeface="Lato" panose="020F0502020204030203" pitchFamily="34" charset="0"/>
              </a:rPr>
              <a:t>thiệu</a:t>
            </a:r>
            <a:endParaRPr lang="en-US" sz="2800" b="1">
              <a:solidFill>
                <a:srgbClr val="FF0000"/>
              </a:solidFill>
              <a:latin typeface="Lato" panose="020F0502020204030203" pitchFamily="34" charset="0"/>
              <a:ea typeface="Lato" panose="020F0502020204030203" pitchFamily="34" charset="0"/>
              <a:cs typeface="Lato" panose="020F0502020204030203" pitchFamily="34" charset="0"/>
            </a:endParaRPr>
          </a:p>
          <a:p>
            <a:pPr marL="457200" indent="-457200">
              <a:lnSpc>
                <a:spcPct val="200000"/>
              </a:lnSpc>
              <a:buFont typeface="+mj-lt"/>
              <a:buAutoNum type="arabicPeriod"/>
            </a:pPr>
            <a:r>
              <a:rPr lang="en-US" sz="2800" err="1">
                <a:latin typeface="Lato" panose="020F0502020204030203" pitchFamily="34" charset="0"/>
                <a:ea typeface="Lato" panose="020F0502020204030203" pitchFamily="34" charset="0"/>
                <a:cs typeface="Lato" panose="020F0502020204030203" pitchFamily="34" charset="0"/>
              </a:rPr>
              <a:t>Mô</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hình</a:t>
            </a:r>
            <a:endParaRPr lang="en-US" sz="2800">
              <a:latin typeface="Lato" panose="020F0502020204030203" pitchFamily="34" charset="0"/>
              <a:ea typeface="Lato" panose="020F0502020204030203" pitchFamily="34" charset="0"/>
              <a:cs typeface="Lato" panose="020F0502020204030203" pitchFamily="34" charset="0"/>
            </a:endParaRPr>
          </a:p>
          <a:p>
            <a:pPr marL="457200" indent="-457200">
              <a:lnSpc>
                <a:spcPct val="200000"/>
              </a:lnSpc>
              <a:buFont typeface="+mj-lt"/>
              <a:buAutoNum type="arabicPeriod"/>
            </a:pPr>
            <a:r>
              <a:rPr lang="en-US" sz="2800" err="1">
                <a:latin typeface="Lato" panose="020F0502020204030203" pitchFamily="34" charset="0"/>
                <a:ea typeface="Lato" panose="020F0502020204030203" pitchFamily="34" charset="0"/>
                <a:cs typeface="Lato" panose="020F0502020204030203" pitchFamily="34" charset="0"/>
              </a:rPr>
              <a:t>Tiếp</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cận</a:t>
            </a:r>
            <a:endParaRPr lang="en-US" sz="2800">
              <a:latin typeface="Lato" panose="020F0502020204030203" pitchFamily="34" charset="0"/>
              <a:ea typeface="Lato" panose="020F0502020204030203" pitchFamily="34" charset="0"/>
              <a:cs typeface="Lato" panose="020F0502020204030203" pitchFamily="34" charset="0"/>
            </a:endParaRPr>
          </a:p>
          <a:p>
            <a:pPr marL="457200" indent="-457200">
              <a:lnSpc>
                <a:spcPct val="200000"/>
              </a:lnSpc>
              <a:buFont typeface="+mj-lt"/>
              <a:buAutoNum type="arabicPeriod"/>
            </a:pPr>
            <a:r>
              <a:rPr lang="en-US" sz="2800" err="1">
                <a:latin typeface="Lato" panose="020F0502020204030203" pitchFamily="34" charset="0"/>
                <a:ea typeface="Lato" panose="020F0502020204030203" pitchFamily="34" charset="0"/>
                <a:cs typeface="Lato" panose="020F0502020204030203" pitchFamily="34" charset="0"/>
              </a:rPr>
              <a:t>Đánh</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giá</a:t>
            </a:r>
            <a:endParaRPr lang="en-US" sz="2800">
              <a:latin typeface="Lato" panose="020F0502020204030203" pitchFamily="34" charset="0"/>
              <a:ea typeface="Lato" panose="020F0502020204030203" pitchFamily="34" charset="0"/>
              <a:cs typeface="Lato" panose="020F0502020204030203" pitchFamily="34" charset="0"/>
            </a:endParaRPr>
          </a:p>
          <a:p>
            <a:pPr marL="457200" indent="-457200">
              <a:lnSpc>
                <a:spcPct val="200000"/>
              </a:lnSpc>
              <a:buFont typeface="+mj-lt"/>
              <a:buAutoNum type="arabicPeriod"/>
            </a:pPr>
            <a:r>
              <a:rPr lang="en-US" sz="2800" err="1">
                <a:latin typeface="Lato" panose="020F0502020204030203" pitchFamily="34" charset="0"/>
                <a:ea typeface="Lato" panose="020F0502020204030203" pitchFamily="34" charset="0"/>
                <a:cs typeface="Lato" panose="020F0502020204030203" pitchFamily="34" charset="0"/>
              </a:rPr>
              <a:t>Kết</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luận</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và</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hướng</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phát</a:t>
            </a:r>
            <a:r>
              <a:rPr lang="en-US" sz="2800">
                <a:latin typeface="Lato" panose="020F0502020204030203" pitchFamily="34" charset="0"/>
                <a:ea typeface="Lato" panose="020F0502020204030203" pitchFamily="34" charset="0"/>
                <a:cs typeface="Lato" panose="020F0502020204030203" pitchFamily="34" charset="0"/>
              </a:rPr>
              <a:t> </a:t>
            </a:r>
            <a:r>
              <a:rPr lang="en-US" sz="2800" err="1">
                <a:latin typeface="Lato" panose="020F0502020204030203" pitchFamily="34" charset="0"/>
                <a:ea typeface="Lato" panose="020F0502020204030203" pitchFamily="34" charset="0"/>
                <a:cs typeface="Lato" panose="020F0502020204030203" pitchFamily="34" charset="0"/>
              </a:rPr>
              <a:t>triển</a:t>
            </a:r>
            <a:endParaRPr lang="en-US" sz="28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0993444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44" name="TextBox 43">
            <a:extLst>
              <a:ext uri="{FF2B5EF4-FFF2-40B4-BE49-F238E27FC236}">
                <a16:creationId xmlns:a16="http://schemas.microsoft.com/office/drawing/2014/main" id="{F13DE2BD-6FE6-6C52-C779-0BF67C157F57}"/>
              </a:ext>
            </a:extLst>
          </p:cNvPr>
          <p:cNvSpPr txBox="1"/>
          <p:nvPr/>
        </p:nvSpPr>
        <p:spPr>
          <a:xfrm>
            <a:off x="250682" y="78297"/>
            <a:ext cx="8674100" cy="461665"/>
          </a:xfrm>
          <a:prstGeom prst="rect">
            <a:avLst/>
          </a:prstGeom>
          <a:noFill/>
        </p:spPr>
        <p:txBody>
          <a:bodyPr wrap="square">
            <a:spAutoFit/>
          </a:bodyPr>
          <a:lstStyle/>
          <a:p>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Giới</a:t>
            </a:r>
            <a:r>
              <a:rPr lang="en-US" sz="24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thiệu</a:t>
            </a:r>
            <a:endParaRPr lang="en-US" sz="24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F72504CD-0329-9520-F1CE-F778019CD471}"/>
              </a:ext>
            </a:extLst>
          </p:cNvPr>
          <p:cNvSpPr txBox="1"/>
          <p:nvPr/>
        </p:nvSpPr>
        <p:spPr>
          <a:xfrm>
            <a:off x="314930" y="1831944"/>
            <a:ext cx="8514140" cy="1938992"/>
          </a:xfrm>
          <a:prstGeom prst="rect">
            <a:avLst/>
          </a:prstGeom>
          <a:noFill/>
        </p:spPr>
        <p:txBody>
          <a:bodyPr wrap="square" rtlCol="0">
            <a:spAutoFit/>
          </a:bodyPr>
          <a:lstStyle/>
          <a:p>
            <a:pPr marL="285750" indent="-285750" algn="just">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Tập đoàn H&amp;M là một tập đoàn gồm các thương hiệu và doanh nghiệp với 53 thị trường trực tuyến và khoảng 4.850 cửa hàng. </a:t>
            </a: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H&amp;M </a:t>
            </a:r>
            <a:r>
              <a:rPr lang="vi-VN" sz="2000">
                <a:latin typeface="Times New Roman" panose="02020603050405020304" pitchFamily="18" charset="0"/>
                <a:cs typeface="Times New Roman" panose="02020603050405020304" pitchFamily="18" charset="0"/>
              </a:rPr>
              <a:t>của </a:t>
            </a:r>
            <a:r>
              <a:rPr lang="en-US" sz="2000" err="1">
                <a:latin typeface="Times New Roman" panose="02020603050405020304" pitchFamily="18" charset="0"/>
                <a:cs typeface="Times New Roman" panose="02020603050405020304" pitchFamily="18" charset="0"/>
              </a:rPr>
              <a:t>họ</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cung cấp cho người mua hàng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nhiều lựa chọn sản phẩm,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khiến</a:t>
            </a:r>
            <a:r>
              <a:rPr lang="vi-VN" sz="2000">
                <a:latin typeface="Times New Roman" panose="02020603050405020304" pitchFamily="18" charset="0"/>
                <a:cs typeface="Times New Roman" panose="02020603050405020304" pitchFamily="18" charset="0"/>
              </a:rPr>
              <a:t> khách hàng có thể không </a:t>
            </a:r>
            <a:r>
              <a:rPr lang="en-US" sz="2000" err="1">
                <a:latin typeface="Times New Roman" panose="02020603050405020304" pitchFamily="18" charset="0"/>
                <a:cs typeface="Times New Roman" panose="02020603050405020304" pitchFamily="18" charset="0"/>
              </a:rPr>
              <a:t>dễ</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dàng</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tìm thấy những gì họ quan tâm.</a:t>
            </a:r>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B195A3-686B-4C4C-DD4A-E6F6AEA09E0B}"/>
              </a:ext>
            </a:extLst>
          </p:cNvPr>
          <p:cNvSpPr txBox="1"/>
          <p:nvPr/>
        </p:nvSpPr>
        <p:spPr>
          <a:xfrm>
            <a:off x="721310" y="4273728"/>
            <a:ext cx="5499718" cy="461665"/>
          </a:xfrm>
          <a:prstGeom prst="rect">
            <a:avLst/>
          </a:prstGeom>
          <a:noFill/>
        </p:spPr>
        <p:txBody>
          <a:bodyPr wrap="square">
            <a:spAutoFit/>
          </a:bodyPr>
          <a:lstStyle/>
          <a:p>
            <a:pPr marL="342900" indent="-342900" algn="just">
              <a:buFont typeface="Wingdings" panose="05000000000000000000" pitchFamily="2" charset="2"/>
              <a:buChar char="Ø"/>
            </a:pPr>
            <a:r>
              <a:rPr lang="en-US" sz="2400" b="1" err="1">
                <a:latin typeface="Times New Roman" panose="02020603050405020304" pitchFamily="18" charset="0"/>
                <a:cs typeface="Times New Roman" panose="02020603050405020304" pitchFamily="18" charset="0"/>
              </a:rPr>
              <a:t>Hệ</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gợi</a:t>
            </a:r>
            <a:r>
              <a:rPr lang="en-US" sz="2400" b="1">
                <a:latin typeface="Times New Roman" panose="02020603050405020304" pitchFamily="18" charset="0"/>
                <a:cs typeface="Times New Roman" panose="02020603050405020304" pitchFamily="18" charset="0"/>
              </a:rPr>
              <a:t> ý </a:t>
            </a:r>
            <a:r>
              <a:rPr lang="vi-VN" sz="2400" b="1">
                <a:latin typeface="Times New Roman" panose="02020603050405020304" pitchFamily="18" charset="0"/>
                <a:cs typeface="Times New Roman" panose="02020603050405020304" pitchFamily="18" charset="0"/>
              </a:rPr>
              <a:t>sản phẩm là chìa khóa.</a:t>
            </a:r>
            <a:endParaRPr lang="en-US" sz="2400" b="1">
              <a:latin typeface="Times New Roman" panose="02020603050405020304" pitchFamily="18" charset="0"/>
              <a:cs typeface="Times New Roman" panose="02020603050405020304" pitchFamily="18" charset="0"/>
            </a:endParaRPr>
          </a:p>
        </p:txBody>
      </p:sp>
      <p:pic>
        <p:nvPicPr>
          <p:cNvPr id="10" name="Picture 2" descr="H&amp;M Logo, history, meaning, symbol, PNG">
            <a:extLst>
              <a:ext uri="{FF2B5EF4-FFF2-40B4-BE49-F238E27FC236}">
                <a16:creationId xmlns:a16="http://schemas.microsoft.com/office/drawing/2014/main" id="{4144ED7E-7067-B343-B0BE-C9B10F1B9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432" y="3980765"/>
            <a:ext cx="2087403" cy="117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40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44" name="TextBox 43">
            <a:extLst>
              <a:ext uri="{FF2B5EF4-FFF2-40B4-BE49-F238E27FC236}">
                <a16:creationId xmlns:a16="http://schemas.microsoft.com/office/drawing/2014/main" id="{F13DE2BD-6FE6-6C52-C779-0BF67C157F57}"/>
              </a:ext>
            </a:extLst>
          </p:cNvPr>
          <p:cNvSpPr txBox="1"/>
          <p:nvPr/>
        </p:nvSpPr>
        <p:spPr>
          <a:xfrm>
            <a:off x="250682" y="78297"/>
            <a:ext cx="8674100" cy="461665"/>
          </a:xfrm>
          <a:prstGeom prst="rect">
            <a:avLst/>
          </a:prstGeom>
          <a:noFill/>
        </p:spPr>
        <p:txBody>
          <a:bodyPr wrap="square">
            <a:spAutoFit/>
          </a:bodyPr>
          <a:lstStyle/>
          <a:p>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Dữ</a:t>
            </a:r>
            <a:r>
              <a:rPr lang="en-US" sz="24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liệu</a:t>
            </a:r>
            <a:endParaRPr lang="en-US" sz="24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B68894ED-F9D1-610B-24A5-0A1CB315E773}"/>
              </a:ext>
            </a:extLst>
          </p:cNvPr>
          <p:cNvSpPr txBox="1"/>
          <p:nvPr/>
        </p:nvSpPr>
        <p:spPr>
          <a:xfrm>
            <a:off x="650880" y="809686"/>
            <a:ext cx="7842239" cy="378206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H&amp;M </a:t>
            </a:r>
            <a:r>
              <a:rPr lang="en-US" sz="1800" err="1">
                <a:latin typeface="Times New Roman" panose="02020603050405020304" pitchFamily="18" charset="0"/>
                <a:cs typeface="Times New Roman" panose="02020603050405020304" pitchFamily="18" charset="0"/>
              </a:rPr>
              <a:t>cung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cấp</a:t>
            </a:r>
            <a:r>
              <a:rPr lang="en-US" sz="1800">
                <a:latin typeface="Times New Roman" panose="02020603050405020304" pitchFamily="18" charset="0"/>
                <a:cs typeface="Times New Roman" panose="02020603050405020304" pitchFamily="18" charset="0"/>
              </a:rPr>
              <a:t>:</a:t>
            </a:r>
          </a:p>
          <a:p>
            <a:pPr marL="742950" lvl="1" indent="-285750" algn="just">
              <a:lnSpc>
                <a:spcPct val="150000"/>
              </a:lnSpc>
              <a:buFont typeface="Wingdings" panose="05000000000000000000" pitchFamily="2" charset="2"/>
              <a:buChar char="ü"/>
            </a:pPr>
            <a:r>
              <a:rPr lang="en-US" b="1">
                <a:effectLst/>
                <a:latin typeface="Times New Roman" panose="02020603050405020304" pitchFamily="18" charset="0"/>
                <a:ea typeface="Calibri" panose="020F0502020204030204" pitchFamily="34" charset="0"/>
              </a:rPr>
              <a:t>images/</a:t>
            </a:r>
            <a:r>
              <a:rPr lang="en-US">
                <a:effectLst/>
                <a:latin typeface="Times New Roman" panose="02020603050405020304" pitchFamily="18" charset="0"/>
                <a:ea typeface="Calibri" panose="020F0502020204030204" pitchFamily="34" charset="0"/>
              </a:rPr>
              <a:t> - </a:t>
            </a:r>
            <a:r>
              <a:rPr lang="en-US" err="1">
                <a:effectLst/>
                <a:latin typeface="Times New Roman" panose="02020603050405020304" pitchFamily="18" charset="0"/>
                <a:ea typeface="Calibri" panose="020F0502020204030204" pitchFamily="34" charset="0"/>
              </a:rPr>
              <a:t>Một</a:t>
            </a:r>
            <a:r>
              <a:rPr lang="en-US">
                <a:effectLst/>
                <a:latin typeface="Times New Roman" panose="02020603050405020304" pitchFamily="18" charset="0"/>
                <a:ea typeface="Calibri" panose="020F0502020204030204" pitchFamily="34" charset="0"/>
              </a:rPr>
              <a:t> folder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ảnh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của</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sản</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phẩm</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ảnh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được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đặ</a:t>
            </a:r>
            <a:r>
              <a:rPr lang="en-US" err="1">
                <a:latin typeface="Times New Roman" panose="02020603050405020304" pitchFamily="18" charset="0"/>
                <a:ea typeface="Calibri" panose="020F0502020204030204" pitchFamily="34" charset="0"/>
              </a:rPr>
              <a:t>t</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trong</a:t>
            </a:r>
            <a:r>
              <a:rPr lang="en-US">
                <a:latin typeface="Times New Roman" panose="02020603050405020304" pitchFamily="18" charset="0"/>
                <a:ea typeface="Calibri" panose="020F0502020204030204" pitchFamily="34" charset="0"/>
              </a:rPr>
              <a:t> folder con, </a:t>
            </a:r>
            <a:r>
              <a:rPr lang="en-US" err="1">
                <a:latin typeface="Times New Roman" panose="02020603050405020304" pitchFamily="18" charset="0"/>
                <a:ea typeface="Calibri" panose="020F0502020204030204" pitchFamily="34" charset="0"/>
              </a:rPr>
              <a:t>tên</a:t>
            </a:r>
            <a:r>
              <a:rPr lang="en-US">
                <a:latin typeface="Times New Roman" panose="02020603050405020304" pitchFamily="18" charset="0"/>
                <a:ea typeface="Calibri" panose="020F0502020204030204" pitchFamily="34" charset="0"/>
              </a:rPr>
              <a:t> folder con </a:t>
            </a:r>
            <a:r>
              <a:rPr lang="en-US" err="1">
                <a:latin typeface="Times New Roman" panose="02020603050405020304" pitchFamily="18" charset="0"/>
                <a:ea typeface="Calibri" panose="020F0502020204030204" pitchFamily="34" charset="0"/>
              </a:rPr>
              <a:t>là</a:t>
            </a:r>
            <a:r>
              <a:rPr lang="en-US">
                <a:latin typeface="Times New Roman" panose="02020603050405020304" pitchFamily="18" charset="0"/>
                <a:ea typeface="Calibri" panose="020F0502020204030204" pitchFamily="34" charset="0"/>
              </a:rPr>
              <a:t> 3 </a:t>
            </a:r>
            <a:r>
              <a:rPr lang="en-US" err="1">
                <a:latin typeface="Times New Roman" panose="02020603050405020304" pitchFamily="18" charset="0"/>
                <a:ea typeface="Calibri" panose="020F0502020204030204" pitchFamily="34" charset="0"/>
              </a:rPr>
              <a:t>số</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đầu</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trong</a:t>
            </a:r>
            <a:r>
              <a:rPr lang="en-US">
                <a:latin typeface="Times New Roman" panose="02020603050405020304" pitchFamily="18" charset="0"/>
                <a:ea typeface="Calibri" panose="020F0502020204030204" pitchFamily="34" charset="0"/>
              </a:rPr>
              <a:t> id </a:t>
            </a:r>
            <a:r>
              <a:rPr lang="en-US" err="1">
                <a:latin typeface="Times New Roman" panose="02020603050405020304" pitchFamily="18" charset="0"/>
                <a:ea typeface="Calibri" panose="020F0502020204030204" pitchFamily="34" charset="0"/>
              </a:rPr>
              <a:t>của</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sản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phẩm</a:t>
            </a:r>
            <a:r>
              <a:rPr lang="en-US">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a:t>
            </a:r>
            <a:r>
              <a:rPr lang="en-US" err="1">
                <a:effectLst/>
                <a:latin typeface="Times New Roman" panose="02020603050405020304" pitchFamily="18" charset="0"/>
                <a:ea typeface="Calibri" panose="020F0502020204030204" pitchFamily="34" charset="0"/>
              </a:rPr>
              <a:t>không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phải</a:t>
            </a:r>
            <a:r>
              <a:rPr lang="en-US">
                <a:effectLst/>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sản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phẩm</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nào</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cũng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có</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ảnh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tương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ứng</a:t>
            </a:r>
            <a:r>
              <a:rPr lang="en-US">
                <a:effectLst/>
                <a:latin typeface="Times New Roman" panose="02020603050405020304" pitchFamily="18" charset="0"/>
                <a:ea typeface="Calibri" panose="020F0502020204030204" pitchFamily="34" charset="0"/>
              </a:rPr>
              <a:t>).</a:t>
            </a:r>
          </a:p>
          <a:p>
            <a:pPr marL="742950" lvl="1" indent="-285750" algn="just">
              <a:lnSpc>
                <a:spcPct val="150000"/>
              </a:lnSpc>
              <a:buFont typeface="Wingdings" panose="05000000000000000000" pitchFamily="2" charset="2"/>
              <a:buChar char="ü"/>
            </a:pPr>
            <a:r>
              <a:rPr lang="en-US" b="1">
                <a:effectLst/>
                <a:latin typeface="Times New Roman" panose="02020603050405020304" pitchFamily="18" charset="0"/>
                <a:ea typeface="Calibri" panose="020F0502020204030204" pitchFamily="34" charset="0"/>
              </a:rPr>
              <a:t>articles.csv </a:t>
            </a:r>
            <a:r>
              <a:rPr lang="en-US">
                <a:effectLst/>
                <a:latin typeface="Times New Roman" panose="02020603050405020304" pitchFamily="18" charset="0"/>
                <a:ea typeface="Calibri" panose="020F0502020204030204" pitchFamily="34" charset="0"/>
              </a:rPr>
              <a:t>–Metadata </a:t>
            </a:r>
            <a:r>
              <a:rPr lang="en-US" err="1">
                <a:effectLst/>
                <a:latin typeface="Times New Roman" panose="02020603050405020304" pitchFamily="18" charset="0"/>
                <a:ea typeface="Calibri" panose="020F0502020204030204" pitchFamily="34" charset="0"/>
              </a:rPr>
              <a:t>cho</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sản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phẩm</a:t>
            </a:r>
            <a:r>
              <a:rPr lang="en-US">
                <a:latin typeface="Times New Roman" panose="02020603050405020304" pitchFamily="18" charset="0"/>
                <a:ea typeface="Calibri" panose="020F0502020204030204" pitchFamily="34" charset="0"/>
              </a:rPr>
              <a:t>.</a:t>
            </a:r>
          </a:p>
          <a:p>
            <a:pPr marL="742950" lvl="1" indent="-285750" algn="just">
              <a:lnSpc>
                <a:spcPct val="150000"/>
              </a:lnSpc>
              <a:buFont typeface="Wingdings" panose="05000000000000000000" pitchFamily="2" charset="2"/>
              <a:buChar char="ü"/>
            </a:pPr>
            <a:r>
              <a:rPr lang="en-US" b="1">
                <a:effectLst/>
                <a:latin typeface="Times New Roman" panose="02020603050405020304" pitchFamily="18" charset="0"/>
                <a:ea typeface="Calibri" panose="020F0502020204030204" pitchFamily="34" charset="0"/>
              </a:rPr>
              <a:t>customers.csv </a:t>
            </a:r>
            <a:r>
              <a:rPr lang="en-US">
                <a:effectLst/>
                <a:latin typeface="Times New Roman" panose="02020603050405020304" pitchFamily="18" charset="0"/>
                <a:ea typeface="Calibri" panose="020F0502020204030204" pitchFamily="34" charset="0"/>
              </a:rPr>
              <a:t>- Metadata </a:t>
            </a:r>
            <a:r>
              <a:rPr lang="en-US" err="1">
                <a:effectLst/>
                <a:latin typeface="Times New Roman" panose="02020603050405020304" pitchFamily="18" charset="0"/>
                <a:ea typeface="Calibri" panose="020F0502020204030204" pitchFamily="34" charset="0"/>
              </a:rPr>
              <a:t>cho</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khách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hàng</a:t>
            </a:r>
            <a:r>
              <a:rPr lang="en-US">
                <a:effectLst/>
                <a:latin typeface="Times New Roman" panose="02020603050405020304" pitchFamily="18" charset="0"/>
                <a:ea typeface="Calibri" panose="020F0502020204030204" pitchFamily="34" charset="0"/>
              </a:rPr>
              <a:t>.</a:t>
            </a:r>
          </a:p>
          <a:p>
            <a:pPr marL="742950" lvl="1" indent="-285750" algn="just">
              <a:lnSpc>
                <a:spcPct val="150000"/>
              </a:lnSpc>
              <a:buFont typeface="Wingdings" panose="05000000000000000000" pitchFamily="2" charset="2"/>
              <a:buChar char="ü"/>
            </a:pPr>
            <a:r>
              <a:rPr lang="en-US" b="1">
                <a:effectLst/>
                <a:latin typeface="Times New Roman" panose="02020603050405020304" pitchFamily="18" charset="0"/>
                <a:ea typeface="Calibri" panose="020F0502020204030204" pitchFamily="34" charset="0"/>
              </a:rPr>
              <a:t>transactions_train.csv </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Tập</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huấn</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luyện</a:t>
            </a:r>
            <a:r>
              <a:rPr lang="en-US">
                <a:effectLst/>
                <a:latin typeface="Times New Roman" panose="02020603050405020304" pitchFamily="18" charset="0"/>
                <a:ea typeface="Calibri" panose="020F0502020204030204" pitchFamily="34" charset="0"/>
              </a:rPr>
              <a:t>, bao </a:t>
            </a:r>
            <a:r>
              <a:rPr lang="en-US" err="1">
                <a:effectLst/>
                <a:latin typeface="Times New Roman" panose="02020603050405020304" pitchFamily="18" charset="0"/>
                <a:ea typeface="Calibri" panose="020F0502020204030204" pitchFamily="34" charset="0"/>
              </a:rPr>
              <a:t>gồm</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thông</a:t>
            </a:r>
            <a:r>
              <a:rPr lang="en-US">
                <a:effectLst/>
                <a:latin typeface="Times New Roman" panose="02020603050405020304" pitchFamily="18" charset="0"/>
                <a:ea typeface="Calibri" panose="020F0502020204030204" pitchFamily="34" charset="0"/>
              </a:rPr>
              <a:t> tin </a:t>
            </a:r>
            <a:r>
              <a:rPr lang="en-US" err="1">
                <a:effectLst/>
                <a:latin typeface="Times New Roman" panose="02020603050405020304" pitchFamily="18" charset="0"/>
                <a:ea typeface="Calibri" panose="020F0502020204030204" pitchFamily="34" charset="0"/>
              </a:rPr>
              <a:t>giao</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dịch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của</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mỗi</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khách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hàng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các</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dòng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trùng</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lặp</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biểu</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thị</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khách</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hàng</a:t>
            </a:r>
            <a:r>
              <a:rPr lang="en-US">
                <a:effectLst/>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đó</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đang</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mua</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cùng</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một</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loại</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sản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phẩm</a:t>
            </a:r>
            <a:r>
              <a:rPr lang="en-US">
                <a:latin typeface="Times New Roman" panose="02020603050405020304" pitchFamily="18" charset="0"/>
                <a:ea typeface="Calibri" panose="020F0502020204030204" pitchFamily="34" charset="0"/>
              </a:rPr>
              <a:t>.</a:t>
            </a:r>
            <a:endParaRPr lang="en-US">
              <a:effectLst/>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6F69F349-137B-38FC-F5E8-1D093CDC9212}"/>
              </a:ext>
            </a:extLst>
          </p:cNvPr>
          <p:cNvSpPr txBox="1"/>
          <p:nvPr/>
        </p:nvSpPr>
        <p:spPr>
          <a:xfrm>
            <a:off x="701455" y="4451101"/>
            <a:ext cx="7842239" cy="1843069"/>
          </a:xfrm>
          <a:prstGeom prst="rect">
            <a:avLst/>
          </a:prstGeom>
          <a:noFill/>
        </p:spPr>
        <p:txBody>
          <a:bodyPr wrap="square" lIns="91440" tIns="45720" rIns="91440" bIns="45720" anchor="t">
            <a:spAutoFit/>
          </a:bodyPr>
          <a:lstStyle/>
          <a:p>
            <a:pPr algn="just">
              <a:buFont typeface="Arial" panose="05000000000000000000" pitchFamily="2" charset="2"/>
              <a:buChar char="•"/>
            </a:pPr>
            <a:endParaRPr lang="en-US">
              <a:latin typeface="Times New Roman" panose="02020603050405020304" pitchFamily="18" charset="0"/>
              <a:cs typeface="Times New Roman"/>
            </a:endParaRPr>
          </a:p>
          <a:p>
            <a:pPr algn="just"/>
            <a:r>
              <a:rPr lang="en-US" err="1">
                <a:latin typeface="Wingdings"/>
                <a:cs typeface="Times New Roman"/>
                <a:sym typeface="Wingdings"/>
              </a:rPr>
              <a:t>q</a:t>
            </a:r>
            <a:r>
              <a:rPr lang="en-US" err="1">
                <a:latin typeface="Times New Roman"/>
                <a:cs typeface="Times New Roman"/>
              </a:rPr>
              <a:t>Mục</a:t>
            </a:r>
            <a:r>
              <a:rPr lang="en-US">
                <a:latin typeface="Times New Roman"/>
                <a:cs typeface="Times New Roman"/>
              </a:rPr>
              <a:t> </a:t>
            </a:r>
            <a:r>
              <a:rPr lang="en-US" err="1">
                <a:latin typeface="Times New Roman"/>
                <a:cs typeface="Times New Roman"/>
              </a:rPr>
              <a:t>tiêu</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dự</a:t>
            </a:r>
            <a:r>
              <a:rPr lang="en-US">
                <a:latin typeface="Times New Roman"/>
                <a:cs typeface="Times New Roman"/>
              </a:rPr>
              <a:t> </a:t>
            </a:r>
            <a:r>
              <a:rPr lang="en-US" err="1">
                <a:latin typeface="Times New Roman"/>
                <a:cs typeface="Times New Roman"/>
              </a:rPr>
              <a:t>đoán</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mặt</a:t>
            </a:r>
            <a:r>
              <a:rPr lang="en-US">
                <a:latin typeface="Times New Roman"/>
                <a:cs typeface="Times New Roman"/>
              </a:rPr>
              <a:t>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mà</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khách</a:t>
            </a:r>
            <a:r>
              <a:rPr lang="en-US">
                <a:latin typeface="Times New Roman"/>
                <a:cs typeface="Times New Roman"/>
              </a:rPr>
              <a:t>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khoảng</a:t>
            </a:r>
            <a:r>
              <a:rPr lang="en-US">
                <a:latin typeface="Times New Roman"/>
                <a:cs typeface="Times New Roman"/>
              </a:rPr>
              <a:t> </a:t>
            </a:r>
            <a:r>
              <a:rPr lang="en-US" err="1">
                <a:latin typeface="Times New Roman"/>
                <a:cs typeface="Times New Roman"/>
              </a:rPr>
              <a:t>thời</a:t>
            </a:r>
            <a:r>
              <a:rPr lang="en-US">
                <a:latin typeface="Times New Roman"/>
                <a:cs typeface="Times New Roman"/>
              </a:rPr>
              <a:t> </a:t>
            </a:r>
            <a:r>
              <a:rPr lang="en-US" err="1">
                <a:latin typeface="Times New Roman"/>
                <a:cs typeface="Times New Roman"/>
              </a:rPr>
              <a:t>gian</a:t>
            </a:r>
            <a:r>
              <a:rPr lang="en-US">
                <a:latin typeface="Times New Roman"/>
                <a:cs typeface="Times New Roman"/>
              </a:rPr>
              <a:t> 7 </a:t>
            </a:r>
            <a:r>
              <a:rPr lang="en-US" err="1">
                <a:latin typeface="Times New Roman"/>
                <a:cs typeface="Times New Roman"/>
              </a:rPr>
              <a:t>ngày</a:t>
            </a:r>
            <a:r>
              <a:rPr lang="en-US">
                <a:latin typeface="Times New Roman"/>
                <a:cs typeface="Times New Roman"/>
              </a:rPr>
              <a:t> </a:t>
            </a:r>
            <a:r>
              <a:rPr lang="en-US" err="1">
                <a:latin typeface="Times New Roman"/>
                <a:cs typeface="Times New Roman"/>
              </a:rPr>
              <a:t>ngay</a:t>
            </a:r>
            <a:r>
              <a:rPr lang="en-US">
                <a:latin typeface="Times New Roman"/>
                <a:cs typeface="Times New Roman"/>
              </a:rPr>
              <a:t> </a:t>
            </a:r>
            <a:r>
              <a:rPr lang="en-US" err="1">
                <a:latin typeface="Times New Roman"/>
                <a:cs typeface="Times New Roman"/>
              </a:rPr>
              <a:t>sau</a:t>
            </a:r>
            <a:r>
              <a:rPr lang="en-US">
                <a:latin typeface="Times New Roman"/>
                <a:cs typeface="Times New Roman"/>
              </a:rPr>
              <a:t> </a:t>
            </a:r>
            <a:r>
              <a:rPr lang="en-US" err="1">
                <a:latin typeface="Times New Roman"/>
                <a:cs typeface="Times New Roman"/>
              </a:rPr>
              <a:t>thời</a:t>
            </a:r>
            <a:r>
              <a:rPr lang="en-US">
                <a:latin typeface="Times New Roman"/>
                <a:cs typeface="Times New Roman"/>
              </a:rPr>
              <a:t> </a:t>
            </a:r>
            <a:r>
              <a:rPr lang="en-US" err="1">
                <a:latin typeface="Times New Roman"/>
                <a:cs typeface="Times New Roman"/>
              </a:rPr>
              <a:t>điểm</a:t>
            </a:r>
            <a:r>
              <a:rPr lang="en-US">
                <a:latin typeface="Times New Roman"/>
                <a:cs typeface="Times New Roman"/>
              </a:rPr>
              <a:t> </a:t>
            </a:r>
            <a:r>
              <a:rPr lang="en-US" err="1">
                <a:latin typeface="Times New Roman"/>
                <a:cs typeface="Times New Roman"/>
              </a:rPr>
              <a:t>dữ</a:t>
            </a:r>
            <a:r>
              <a:rPr lang="en-US">
                <a:latin typeface="Times New Roman"/>
                <a:cs typeface="Times New Roman"/>
              </a:rPr>
              <a:t> </a:t>
            </a:r>
            <a:r>
              <a:rPr lang="en-US" err="1">
                <a:latin typeface="Times New Roman"/>
                <a:cs typeface="Times New Roman"/>
              </a:rPr>
              <a:t>liệu</a:t>
            </a:r>
            <a:r>
              <a:rPr lang="en-US">
                <a:latin typeface="Times New Roman"/>
                <a:cs typeface="Times New Roman"/>
              </a:rPr>
              <a:t> training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thúc</a:t>
            </a:r>
            <a:r>
              <a:rPr lang="en-US">
                <a:latin typeface="Times New Roman"/>
                <a:cs typeface="Times New Roman"/>
              </a:rPr>
              <a:t>. </a:t>
            </a:r>
            <a:r>
              <a:rPr lang="en-US" err="1">
                <a:latin typeface="Times New Roman"/>
                <a:cs typeface="Times New Roman"/>
              </a:rPr>
              <a:t>Khách</a:t>
            </a:r>
            <a:r>
              <a:rPr lang="en-US">
                <a:latin typeface="Times New Roman"/>
                <a:cs typeface="Times New Roman"/>
              </a:rPr>
              <a:t>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không</a:t>
            </a:r>
            <a:r>
              <a:rPr lang="en-US">
                <a:latin typeface="Times New Roman"/>
                <a:cs typeface="Times New Roman"/>
              </a:rPr>
              <a:t> </a:t>
            </a:r>
            <a:r>
              <a:rPr lang="en-US" err="1">
                <a:latin typeface="Times New Roman"/>
                <a:cs typeface="Times New Roman"/>
              </a:rPr>
              <a:t>thực</a:t>
            </a:r>
            <a:r>
              <a:rPr lang="en-US">
                <a:latin typeface="Times New Roman"/>
                <a:cs typeface="Times New Roman"/>
              </a:rPr>
              <a:t> </a:t>
            </a:r>
            <a:r>
              <a:rPr lang="en-US" err="1">
                <a:latin typeface="Times New Roman"/>
                <a:cs typeface="Times New Roman"/>
              </a:rPr>
              <a:t>hiện</a:t>
            </a:r>
            <a:r>
              <a:rPr lang="en-US">
                <a:latin typeface="Times New Roman"/>
                <a:cs typeface="Times New Roman"/>
              </a:rPr>
              <a:t> </a:t>
            </a:r>
            <a:r>
              <a:rPr lang="en-US" err="1">
                <a:latin typeface="Times New Roman"/>
                <a:cs typeface="Times New Roman"/>
              </a:rPr>
              <a:t>bất</a:t>
            </a:r>
            <a:r>
              <a:rPr lang="en-US">
                <a:latin typeface="Times New Roman"/>
                <a:cs typeface="Times New Roman"/>
              </a:rPr>
              <a:t> </a:t>
            </a:r>
            <a:r>
              <a:rPr lang="en-US" err="1">
                <a:latin typeface="Times New Roman"/>
                <a:cs typeface="Times New Roman"/>
              </a:rPr>
              <a:t>kỳ</a:t>
            </a:r>
            <a:r>
              <a:rPr lang="en-US">
                <a:latin typeface="Times New Roman"/>
                <a:cs typeface="Times New Roman"/>
              </a:rPr>
              <a:t> </a:t>
            </a:r>
            <a:r>
              <a:rPr lang="en-US" err="1">
                <a:latin typeface="Times New Roman"/>
                <a:cs typeface="Times New Roman"/>
              </a:rPr>
              <a:t>giao</a:t>
            </a:r>
            <a:r>
              <a:rPr lang="en-US">
                <a:latin typeface="Times New Roman"/>
                <a:cs typeface="Times New Roman"/>
              </a:rPr>
              <a:t> </a:t>
            </a:r>
            <a:r>
              <a:rPr lang="en-US" err="1">
                <a:latin typeface="Times New Roman"/>
                <a:cs typeface="Times New Roman"/>
              </a:rPr>
              <a:t>dịch</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nào</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thời</a:t>
            </a:r>
            <a:r>
              <a:rPr lang="en-US">
                <a:latin typeface="Times New Roman"/>
                <a:cs typeface="Times New Roman"/>
              </a:rPr>
              <a:t> </a:t>
            </a:r>
            <a:r>
              <a:rPr lang="en-US" err="1">
                <a:latin typeface="Times New Roman"/>
                <a:cs typeface="Times New Roman"/>
              </a:rPr>
              <a:t>gian</a:t>
            </a:r>
            <a:r>
              <a:rPr lang="en-US">
                <a:latin typeface="Times New Roman"/>
                <a:cs typeface="Times New Roman"/>
              </a:rPr>
              <a:t> </a:t>
            </a:r>
            <a:r>
              <a:rPr lang="en-US" err="1">
                <a:latin typeface="Times New Roman"/>
                <a:cs typeface="Times New Roman"/>
              </a:rPr>
              <a:t>đó</a:t>
            </a:r>
            <a:r>
              <a:rPr lang="en-US">
                <a:latin typeface="Times New Roman"/>
                <a:cs typeface="Times New Roman"/>
              </a:rPr>
              <a:t>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không</a:t>
            </a:r>
            <a:r>
              <a:rPr lang="en-US">
                <a:latin typeface="Times New Roman"/>
                <a:cs typeface="Times New Roman"/>
              </a:rPr>
              <a:t> </a:t>
            </a:r>
            <a:r>
              <a:rPr lang="en-US" err="1">
                <a:latin typeface="Times New Roman"/>
                <a:cs typeface="Times New Roman"/>
              </a:rPr>
              <a:t>tham</a:t>
            </a:r>
            <a:r>
              <a:rPr lang="en-US">
                <a:latin typeface="Times New Roman"/>
                <a:cs typeface="Times New Roman"/>
              </a:rPr>
              <a:t> </a:t>
            </a:r>
            <a:r>
              <a:rPr lang="en-US" err="1">
                <a:latin typeface="Times New Roman"/>
                <a:cs typeface="Times New Roman"/>
              </a:rPr>
              <a:t>gia</a:t>
            </a:r>
            <a:r>
              <a:rPr lang="en-US">
                <a:latin typeface="Times New Roman"/>
                <a:cs typeface="Times New Roman"/>
              </a:rPr>
              <a:t> </a:t>
            </a:r>
            <a:r>
              <a:rPr lang="en-US" err="1">
                <a:latin typeface="Times New Roman"/>
                <a:cs typeface="Times New Roman"/>
              </a:rPr>
              <a:t>vào</a:t>
            </a:r>
            <a:r>
              <a:rPr lang="en-US">
                <a:latin typeface="Times New Roman"/>
                <a:cs typeface="Times New Roman"/>
              </a:rPr>
              <a:t> </a:t>
            </a:r>
            <a:r>
              <a:rPr lang="en-US" err="1">
                <a:latin typeface="Times New Roman"/>
                <a:cs typeface="Times New Roman"/>
              </a:rPr>
              <a:t>việc</a:t>
            </a:r>
            <a:r>
              <a:rPr lang="en-US">
                <a:latin typeface="Times New Roman"/>
                <a:cs typeface="Times New Roman"/>
              </a:rPr>
              <a:t> </a:t>
            </a:r>
            <a:r>
              <a:rPr lang="en-US" err="1">
                <a:latin typeface="Times New Roman"/>
                <a:cs typeface="Times New Roman"/>
              </a:rPr>
              <a:t>đánh</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quả</a:t>
            </a:r>
            <a:r>
              <a:rPr lang="en-US">
                <a:latin typeface="Times New Roman"/>
                <a:cs typeface="Times New Roman"/>
              </a:rPr>
              <a:t>.</a:t>
            </a:r>
          </a:p>
          <a:p>
            <a:pPr marL="285750" indent="-285750" algn="just">
              <a:lnSpc>
                <a:spcPct val="150000"/>
              </a:lnSpc>
              <a:buFont typeface="Wingdings" panose="05000000000000000000" pitchFamily="2" charset="2"/>
              <a:buChar char="q"/>
            </a:pPr>
            <a:endParaRPr lang="en-US">
              <a:effectLst/>
              <a:latin typeface="Times New Roman" panose="02020603050405020304" pitchFamily="18" charset="0"/>
              <a:ea typeface="Calibri" panose="020F0502020204030204" pitchFamily="34" charset="0"/>
              <a:cs typeface="Times New Roman"/>
            </a:endParaRPr>
          </a:p>
        </p:txBody>
      </p:sp>
    </p:spTree>
    <p:extLst>
      <p:ext uri="{BB962C8B-B14F-4D97-AF65-F5344CB8AC3E}">
        <p14:creationId xmlns:p14="http://schemas.microsoft.com/office/powerpoint/2010/main" val="16897780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44" name="TextBox 43">
            <a:extLst>
              <a:ext uri="{FF2B5EF4-FFF2-40B4-BE49-F238E27FC236}">
                <a16:creationId xmlns:a16="http://schemas.microsoft.com/office/drawing/2014/main" id="{F13DE2BD-6FE6-6C52-C779-0BF67C157F57}"/>
              </a:ext>
            </a:extLst>
          </p:cNvPr>
          <p:cNvSpPr txBox="1"/>
          <p:nvPr/>
        </p:nvSpPr>
        <p:spPr>
          <a:xfrm>
            <a:off x="250682" y="78297"/>
            <a:ext cx="8674100" cy="461665"/>
          </a:xfrm>
          <a:prstGeom prst="rect">
            <a:avLst/>
          </a:prstGeom>
          <a:noFill/>
        </p:spPr>
        <p:txBody>
          <a:bodyPr wrap="square">
            <a:spAutoFit/>
          </a:bodyPr>
          <a:lstStyle/>
          <a:p>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Dữ</a:t>
            </a:r>
            <a:r>
              <a:rPr lang="en-US" sz="24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liệu</a:t>
            </a:r>
            <a:endParaRPr lang="en-US" sz="24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B68894ED-F9D1-610B-24A5-0A1CB315E773}"/>
              </a:ext>
            </a:extLst>
          </p:cNvPr>
          <p:cNvSpPr txBox="1"/>
          <p:nvPr/>
        </p:nvSpPr>
        <p:spPr>
          <a:xfrm>
            <a:off x="438229" y="761792"/>
            <a:ext cx="8486553" cy="4890057"/>
          </a:xfrm>
          <a:prstGeom prst="rect">
            <a:avLst/>
          </a:prstGeom>
          <a:noFill/>
        </p:spPr>
        <p:txBody>
          <a:bodyPr wrap="square" numCol="1">
            <a:spAutoFit/>
          </a:bodyPr>
          <a:lstStyle/>
          <a:p>
            <a:pPr marL="285750" indent="-285750">
              <a:lnSpc>
                <a:spcPct val="150000"/>
              </a:lnSpc>
              <a:buFont typeface="Wingdings" panose="05000000000000000000" pitchFamily="2" charset="2"/>
              <a:buChar char="q"/>
            </a:pPr>
            <a:r>
              <a:rPr lang="vi-VN" sz="1800">
                <a:latin typeface="Times New Roman" panose="02020603050405020304" pitchFamily="18" charset="0"/>
                <a:cs typeface="Times New Roman" panose="02020603050405020304" pitchFamily="18" charset="0"/>
              </a:rPr>
              <a:t>Article</a:t>
            </a:r>
            <a:r>
              <a:rPr lang="en-US" sz="1800">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Các mặt hàng thời trang</a:t>
            </a:r>
            <a:endParaRPr lang="en-US" sz="180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vi-VN">
                <a:effectLst/>
                <a:latin typeface="Times New Roman" panose="02020603050405020304" pitchFamily="18" charset="0"/>
                <a:ea typeface="Calibri" panose="020F0502020204030204" pitchFamily="34" charset="0"/>
              </a:rPr>
              <a:t>105542 sản phẩm với 25 thuộc tính:</a:t>
            </a: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Product name (Strap Top, OP T-Shirt, etc.)</a:t>
            </a:r>
            <a:r>
              <a:rPr lang="vi-VN">
                <a:latin typeface="Times New Roman" panose="02020603050405020304" pitchFamily="18" charset="0"/>
                <a:cs typeface="Times New Roman" panose="02020603050405020304" pitchFamily="18" charset="0"/>
              </a:rPr>
              <a:t>: 					45785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Product type (Vest Top, Socks, etc.)</a:t>
            </a:r>
            <a:r>
              <a:rPr lang="vi-VN">
                <a:latin typeface="Times New Roman" panose="02020603050405020304" pitchFamily="18" charset="0"/>
                <a:cs typeface="Times New Roman" panose="02020603050405020304" pitchFamily="18" charset="0"/>
              </a:rPr>
              <a:t>: 						131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Product group (Under wear, Garment Upper Body, etc.)</a:t>
            </a:r>
            <a:r>
              <a:rPr lang="vi-VN">
                <a:latin typeface="Times New Roman" panose="02020603050405020304" pitchFamily="18" charset="0"/>
                <a:cs typeface="Times New Roman" panose="02020603050405020304" pitchFamily="18" charset="0"/>
              </a:rPr>
              <a:t>			19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Graphical appearance (Solid, Stripe, etc.)</a:t>
            </a:r>
            <a:r>
              <a:rPr lang="vi-VN">
                <a:latin typeface="Times New Roman" panose="02020603050405020304" pitchFamily="18" charset="0"/>
                <a:cs typeface="Times New Roman" panose="02020603050405020304" pitchFamily="18" charset="0"/>
              </a:rPr>
              <a:t>						30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Color group (Black, White, Off white, etc.)</a:t>
            </a:r>
            <a:r>
              <a:rPr lang="vi-VN">
                <a:latin typeface="Times New Roman" panose="02020603050405020304" pitchFamily="18" charset="0"/>
                <a:cs typeface="Times New Roman" panose="02020603050405020304" pitchFamily="18" charset="0"/>
              </a:rPr>
              <a:t>					50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Perceived color value (Dark, Light, etc.)</a:t>
            </a:r>
            <a:r>
              <a:rPr lang="vi-VN">
                <a:latin typeface="Times New Roman" panose="02020603050405020304" pitchFamily="18" charset="0"/>
                <a:cs typeface="Times New Roman" panose="02020603050405020304" pitchFamily="18" charset="0"/>
              </a:rPr>
              <a:t>						8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Perceived color master (Black, White, etc.)</a:t>
            </a:r>
            <a:r>
              <a:rPr lang="vi-VN">
                <a:latin typeface="Times New Roman" panose="02020603050405020304" pitchFamily="18" charset="0"/>
                <a:cs typeface="Times New Roman" panose="02020603050405020304" pitchFamily="18" charset="0"/>
              </a:rPr>
              <a:t>					20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Department name (Jersey Basic, Clean Lingerie, etc.)</a:t>
            </a:r>
            <a:r>
              <a:rPr lang="vi-VN">
                <a:latin typeface="Times New Roman" panose="02020603050405020304" pitchFamily="18" charset="0"/>
                <a:cs typeface="Times New Roman" panose="02020603050405020304" pitchFamily="18" charset="0"/>
              </a:rPr>
              <a:t>			250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Index name (Ladies swear, Dividend, etc.)</a:t>
            </a:r>
            <a:r>
              <a:rPr lang="vi-VN">
                <a:latin typeface="Times New Roman" panose="02020603050405020304" pitchFamily="18" charset="0"/>
                <a:cs typeface="Times New Roman" panose="02020603050405020304" pitchFamily="18" charset="0"/>
              </a:rPr>
              <a:t>					10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Section name (</a:t>
            </a:r>
            <a:r>
              <a:rPr lang="en-US" err="1">
                <a:latin typeface="Times New Roman" panose="02020603050405020304" pitchFamily="18" charset="0"/>
                <a:cs typeface="Times New Roman" panose="02020603050405020304" pitchFamily="18" charset="0"/>
              </a:rPr>
              <a:t>Womens</a:t>
            </a:r>
            <a:r>
              <a:rPr lang="en-US">
                <a:latin typeface="Times New Roman" panose="02020603050405020304" pitchFamily="18" charset="0"/>
                <a:cs typeface="Times New Roman" panose="02020603050405020304" pitchFamily="18" charset="0"/>
              </a:rPr>
              <a:t> Everyday Basics, </a:t>
            </a:r>
            <a:r>
              <a:rPr lang="en-US" err="1">
                <a:latin typeface="Times New Roman" panose="02020603050405020304" pitchFamily="18" charset="0"/>
                <a:cs typeface="Times New Roman" panose="02020603050405020304" pitchFamily="18" charset="0"/>
              </a:rPr>
              <a:t>Womens</a:t>
            </a:r>
            <a:r>
              <a:rPr lang="en-US">
                <a:latin typeface="Times New Roman" panose="02020603050405020304" pitchFamily="18" charset="0"/>
                <a:cs typeface="Times New Roman" panose="02020603050405020304" pitchFamily="18" charset="0"/>
              </a:rPr>
              <a:t> Lingerie, etc.)</a:t>
            </a:r>
            <a:r>
              <a:rPr lang="vi-VN">
                <a:latin typeface="Times New Roman" panose="02020603050405020304" pitchFamily="18" charset="0"/>
                <a:cs typeface="Times New Roman" panose="02020603050405020304" pitchFamily="18" charset="0"/>
              </a:rPr>
              <a:t>	56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Garment group name (Under-Nightwear, Jersey Basic, etc.)</a:t>
            </a:r>
            <a:r>
              <a:rPr lang="vi-VN">
                <a:latin typeface="Times New Roman" panose="02020603050405020304" pitchFamily="18" charset="0"/>
                <a:cs typeface="Times New Roman" panose="02020603050405020304" pitchFamily="18" charset="0"/>
              </a:rPr>
              <a:t>		21 uniques</a:t>
            </a:r>
            <a:endParaRPr lang="en-US">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a:latin typeface="Times New Roman" panose="02020603050405020304" pitchFamily="18" charset="0"/>
                <a:cs typeface="Times New Roman" panose="02020603050405020304" pitchFamily="18" charset="0"/>
              </a:rPr>
              <a:t>Description</a:t>
            </a:r>
            <a:r>
              <a:rPr lang="vi-VN">
                <a:latin typeface="Times New Roman" panose="02020603050405020304" pitchFamily="18" charset="0"/>
                <a:cs typeface="Times New Roman" panose="02020603050405020304" pitchFamily="18" charset="0"/>
              </a:rPr>
              <a:t>												43404 uniques</a:t>
            </a:r>
            <a:endParaRPr lang="en-US">
              <a:latin typeface="Times New Roman" panose="02020603050405020304" pitchFamily="18" charset="0"/>
              <a:cs typeface="Times New Roman" panose="02020603050405020304" pitchFamily="18" charset="0"/>
            </a:endParaRPr>
          </a:p>
          <a:p>
            <a:pPr lvl="2" algn="just"/>
            <a:endParaRPr lang="en-US">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ü"/>
            </a:pPr>
            <a:endParaRPr lang="vi-VN">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483904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44" name="TextBox 43">
            <a:extLst>
              <a:ext uri="{FF2B5EF4-FFF2-40B4-BE49-F238E27FC236}">
                <a16:creationId xmlns:a16="http://schemas.microsoft.com/office/drawing/2014/main" id="{F13DE2BD-6FE6-6C52-C779-0BF67C157F57}"/>
              </a:ext>
            </a:extLst>
          </p:cNvPr>
          <p:cNvSpPr txBox="1"/>
          <p:nvPr/>
        </p:nvSpPr>
        <p:spPr>
          <a:xfrm>
            <a:off x="250682" y="78297"/>
            <a:ext cx="8674100" cy="461665"/>
          </a:xfrm>
          <a:prstGeom prst="rect">
            <a:avLst/>
          </a:prstGeom>
          <a:noFill/>
        </p:spPr>
        <p:txBody>
          <a:bodyPr wrap="square">
            <a:spAutoFit/>
          </a:bodyPr>
          <a:lstStyle/>
          <a:p>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Dữ</a:t>
            </a:r>
            <a:r>
              <a:rPr lang="en-US" sz="24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liệu</a:t>
            </a:r>
            <a:endParaRPr lang="en-US" sz="24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B68894ED-F9D1-610B-24A5-0A1CB315E773}"/>
              </a:ext>
            </a:extLst>
          </p:cNvPr>
          <p:cNvSpPr txBox="1"/>
          <p:nvPr/>
        </p:nvSpPr>
        <p:spPr>
          <a:xfrm>
            <a:off x="438229" y="761792"/>
            <a:ext cx="8486553" cy="4197559"/>
          </a:xfrm>
          <a:prstGeom prst="rect">
            <a:avLst/>
          </a:prstGeom>
          <a:noFill/>
        </p:spPr>
        <p:txBody>
          <a:bodyPr wrap="square" numCol="1">
            <a:spAutoFit/>
          </a:bodyPr>
          <a:lstStyle/>
          <a:p>
            <a:pPr marL="285750" indent="-285750">
              <a:lnSpc>
                <a:spcPct val="150000"/>
              </a:lnSpc>
              <a:buFont typeface="Wingdings" panose="05000000000000000000" pitchFamily="2" charset="2"/>
              <a:buChar char="q"/>
            </a:pPr>
            <a:r>
              <a:rPr lang="vi-VN" sz="1800">
                <a:latin typeface="Times New Roman" panose="02020603050405020304" pitchFamily="18" charset="0"/>
                <a:cs typeface="Times New Roman" panose="02020603050405020304" pitchFamily="18" charset="0"/>
              </a:rPr>
              <a:t>Customers</a:t>
            </a:r>
            <a:r>
              <a:rPr lang="en-US" sz="1800">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Các khách hàng</a:t>
            </a:r>
            <a:endParaRPr lang="en-US" sz="180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kumimoji="0" lang="en-US" altLang="en-US" sz="1800" b="0" i="0" u="none" strike="noStrike" cap="none" normalizeH="0" baseline="0">
                <a:ln>
                  <a:noFill/>
                </a:ln>
                <a:solidFill>
                  <a:schemeClr val="tx1"/>
                </a:solidFill>
                <a:effectLst/>
                <a:latin typeface="var(--jp-code-font-family)"/>
              </a:rPr>
              <a:t>1371980</a:t>
            </a:r>
            <a:r>
              <a:rPr lang="vi-VN">
                <a:effectLst/>
                <a:latin typeface="Times New Roman" panose="02020603050405020304" pitchFamily="18" charset="0"/>
                <a:ea typeface="Calibri" panose="020F0502020204030204" pitchFamily="34" charset="0"/>
              </a:rPr>
              <a:t> khách hàng với 7 thuộc tính:</a:t>
            </a:r>
          </a:p>
          <a:p>
            <a:pPr marL="1200150" lvl="2" indent="-285750">
              <a:lnSpc>
                <a:spcPct val="150000"/>
              </a:lnSpc>
              <a:buFont typeface="Wingdings" panose="05000000000000000000" pitchFamily="2" charset="2"/>
              <a:buChar char="ü"/>
            </a:pPr>
            <a:r>
              <a:rPr lang="vi-VN">
                <a:latin typeface="Times New Roman" panose="02020603050405020304" pitchFamily="18" charset="0"/>
                <a:ea typeface="Calibri" panose="020F0502020204030204" pitchFamily="34" charset="0"/>
              </a:rPr>
              <a:t>Customer_id: id khách hàng</a:t>
            </a:r>
            <a:endParaRPr lang="vi-VN">
              <a:effectLst/>
              <a:latin typeface="Times New Roman" panose="02020603050405020304" pitchFamily="18" charset="0"/>
              <a:ea typeface="Calibri" panose="020F0502020204030204" pitchFamily="34" charset="0"/>
            </a:endParaRP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FN: NaN / 1</a:t>
            </a: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Active: NaN / 1</a:t>
            </a: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Club_member_status: ACTIVE / PRE-CREATE / LEFT-CLUB</a:t>
            </a:r>
          </a:p>
          <a:p>
            <a:pPr marL="1200150" lvl="2" indent="-285750">
              <a:lnSpc>
                <a:spcPct val="150000"/>
              </a:lnSpc>
              <a:buFont typeface="Wingdings" panose="05000000000000000000" pitchFamily="2" charset="2"/>
              <a:buChar char="ü"/>
            </a:pPr>
            <a:r>
              <a:rPr lang="en-US">
                <a:latin typeface="Times New Roman" panose="02020603050405020304" pitchFamily="18" charset="0"/>
                <a:cs typeface="Times New Roman" panose="02020603050405020304" pitchFamily="18" charset="0"/>
              </a:rPr>
              <a:t>Fashion news </a:t>
            </a:r>
            <a:r>
              <a:rPr lang="vi-VN">
                <a:latin typeface="Times New Roman" panose="02020603050405020304" pitchFamily="18" charset="0"/>
                <a:cs typeface="Times New Roman" panose="02020603050405020304" pitchFamily="18" charset="0"/>
              </a:rPr>
              <a:t>frequency</a:t>
            </a:r>
            <a:r>
              <a:rPr lang="vi-VN">
                <a:latin typeface="+mj-lt"/>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'NONE', 'Regularly', nan, 'Monthly', 'None’</a:t>
            </a:r>
            <a:endPar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Age</a:t>
            </a: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Postal_code: địa chỉ bưu điện</a:t>
            </a:r>
            <a:endParaRPr lang="en-US">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ü"/>
            </a:pPr>
            <a:endParaRPr lang="vi-VN">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333252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44" name="TextBox 43">
            <a:extLst>
              <a:ext uri="{FF2B5EF4-FFF2-40B4-BE49-F238E27FC236}">
                <a16:creationId xmlns:a16="http://schemas.microsoft.com/office/drawing/2014/main" id="{F13DE2BD-6FE6-6C52-C779-0BF67C157F57}"/>
              </a:ext>
            </a:extLst>
          </p:cNvPr>
          <p:cNvSpPr txBox="1"/>
          <p:nvPr/>
        </p:nvSpPr>
        <p:spPr>
          <a:xfrm>
            <a:off x="250682" y="78297"/>
            <a:ext cx="8674100" cy="461665"/>
          </a:xfrm>
          <a:prstGeom prst="rect">
            <a:avLst/>
          </a:prstGeom>
          <a:noFill/>
        </p:spPr>
        <p:txBody>
          <a:bodyPr wrap="square">
            <a:spAutoFit/>
          </a:bodyPr>
          <a:lstStyle/>
          <a:p>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Dữ</a:t>
            </a:r>
            <a:r>
              <a:rPr lang="en-US" sz="2400" b="1">
                <a:solidFill>
                  <a:schemeClr val="bg1"/>
                </a:solidFill>
                <a:latin typeface="Lato" panose="020F0502020204030203" pitchFamily="34" charset="0"/>
                <a:ea typeface="Lato" panose="020F0502020204030203" pitchFamily="34" charset="0"/>
                <a:cs typeface="Lato" panose="020F0502020204030203" pitchFamily="34" charset="0"/>
              </a:rPr>
              <a:t> </a:t>
            </a:r>
            <a:r>
              <a:rPr lang="en-US" sz="2400" b="1" err="1">
                <a:solidFill>
                  <a:schemeClr val="bg1"/>
                </a:solidFill>
                <a:latin typeface="Lato" panose="020F0502020204030203" pitchFamily="34" charset="0"/>
                <a:ea typeface="Lato" panose="020F0502020204030203" pitchFamily="34" charset="0"/>
                <a:cs typeface="Lato" panose="020F0502020204030203" pitchFamily="34" charset="0"/>
              </a:rPr>
              <a:t>liệu</a:t>
            </a:r>
            <a:endParaRPr lang="en-US" sz="24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B68894ED-F9D1-610B-24A5-0A1CB315E773}"/>
              </a:ext>
            </a:extLst>
          </p:cNvPr>
          <p:cNvSpPr txBox="1"/>
          <p:nvPr/>
        </p:nvSpPr>
        <p:spPr>
          <a:xfrm>
            <a:off x="438229" y="761792"/>
            <a:ext cx="8486553" cy="2951064"/>
          </a:xfrm>
          <a:prstGeom prst="rect">
            <a:avLst/>
          </a:prstGeom>
          <a:noFill/>
        </p:spPr>
        <p:txBody>
          <a:bodyPr wrap="square" numCol="1">
            <a:spAutoFit/>
          </a:bodyPr>
          <a:lstStyle/>
          <a:p>
            <a:pPr marL="285750" indent="-285750">
              <a:lnSpc>
                <a:spcPct val="150000"/>
              </a:lnSpc>
              <a:buFont typeface="Wingdings" panose="05000000000000000000" pitchFamily="2" charset="2"/>
              <a:buChar char="q"/>
            </a:pPr>
            <a:r>
              <a:rPr lang="vi-VN" sz="1800">
                <a:latin typeface="Times New Roman" panose="02020603050405020304" pitchFamily="18" charset="0"/>
                <a:cs typeface="Times New Roman" panose="02020603050405020304" pitchFamily="18" charset="0"/>
              </a:rPr>
              <a:t>Transaction</a:t>
            </a:r>
            <a:r>
              <a:rPr lang="en-US" sz="1800">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Các </a:t>
            </a:r>
            <a:r>
              <a:rPr lang="vi-VN">
                <a:latin typeface="Times New Roman" panose="02020603050405020304" pitchFamily="18" charset="0"/>
                <a:cs typeface="Times New Roman" panose="02020603050405020304" pitchFamily="18" charset="0"/>
              </a:rPr>
              <a:t>giao dịch</a:t>
            </a:r>
            <a:endParaRPr lang="en-US" sz="180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kumimoji="0" lang="vi-VN" altLang="en-US" sz="1800" b="0" i="0" u="none" strike="noStrike" cap="none" normalizeH="0" baseline="0">
                <a:ln>
                  <a:noFill/>
                </a:ln>
                <a:solidFill>
                  <a:schemeClr val="tx1"/>
                </a:solidFill>
                <a:effectLst/>
                <a:latin typeface="var(--jp-code-font-family)"/>
              </a:rPr>
              <a:t>31788324 giao dịch với các</a:t>
            </a:r>
            <a:r>
              <a:rPr lang="vi-VN">
                <a:effectLst/>
                <a:latin typeface="Times New Roman" panose="02020603050405020304" pitchFamily="18" charset="0"/>
                <a:ea typeface="Calibri" panose="020F0502020204030204" pitchFamily="34" charset="0"/>
              </a:rPr>
              <a:t> thông tin:</a:t>
            </a:r>
          </a:p>
          <a:p>
            <a:pPr marL="1200150" lvl="2" indent="-285750">
              <a:lnSpc>
                <a:spcPct val="150000"/>
              </a:lnSpc>
              <a:buFont typeface="Wingdings" panose="05000000000000000000" pitchFamily="2" charset="2"/>
              <a:buChar char="ü"/>
            </a:pPr>
            <a:r>
              <a:rPr lang="vi-VN">
                <a:latin typeface="Times New Roman" panose="02020603050405020304" pitchFamily="18" charset="0"/>
                <a:ea typeface="Calibri" panose="020F0502020204030204" pitchFamily="34" charset="0"/>
              </a:rPr>
              <a:t>t_dat: Thời gian (Ngày)</a:t>
            </a:r>
            <a:endParaRPr lang="vi-VN">
              <a:effectLst/>
              <a:latin typeface="Times New Roman" panose="02020603050405020304" pitchFamily="18" charset="0"/>
              <a:ea typeface="Calibri" panose="020F0502020204030204" pitchFamily="34" charset="0"/>
            </a:endParaRPr>
          </a:p>
          <a:p>
            <a:pPr marL="1200150" lvl="2" indent="-285750">
              <a:lnSpc>
                <a:spcPct val="150000"/>
              </a:lnSpc>
              <a:buFont typeface="Wingdings" panose="05000000000000000000" pitchFamily="2" charset="2"/>
              <a:buChar char="ü"/>
            </a:pPr>
            <a:r>
              <a:rPr lang="vi-VN">
                <a:latin typeface="Times New Roman" panose="02020603050405020304" pitchFamily="18" charset="0"/>
                <a:ea typeface="Calibri" panose="020F0502020204030204" pitchFamily="34" charset="0"/>
              </a:rPr>
              <a:t>Customer_id: id khách hàng</a:t>
            </a:r>
            <a:endParaRPr lang="vi-VN">
              <a:effectLst/>
              <a:latin typeface="Times New Roman" panose="02020603050405020304" pitchFamily="18" charset="0"/>
              <a:ea typeface="Calibri" panose="020F0502020204030204" pitchFamily="34" charset="0"/>
            </a:endParaRP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Article_id: id sản phẩm</a:t>
            </a:r>
          </a:p>
          <a:p>
            <a:pPr marL="1200150" lvl="2" indent="-285750">
              <a:lnSpc>
                <a:spcPct val="150000"/>
              </a:lnSpc>
              <a:buFont typeface="Wingdings" panose="05000000000000000000" pitchFamily="2" charset="2"/>
              <a:buChar char="ü"/>
            </a:pPr>
            <a:r>
              <a:rPr lang="vi-VN">
                <a:latin typeface="Times New Roman" panose="02020603050405020304" pitchFamily="18" charset="0"/>
                <a:cs typeface="Times New Roman" panose="02020603050405020304" pitchFamily="18" charset="0"/>
              </a:rPr>
              <a:t>Price: Giá</a:t>
            </a:r>
            <a:endPar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ü"/>
            </a:pPr>
            <a:r>
              <a:rPr lang="vi-VN">
                <a:effectLst/>
                <a:latin typeface="Times New Roman" panose="02020603050405020304" pitchFamily="18" charset="0"/>
                <a:ea typeface="Calibri" panose="020F0502020204030204" pitchFamily="34" charset="0"/>
              </a:rPr>
              <a:t>Sales_channel_id: 1 / 2</a:t>
            </a:r>
          </a:p>
        </p:txBody>
      </p:sp>
    </p:spTree>
    <p:extLst>
      <p:ext uri="{BB962C8B-B14F-4D97-AF65-F5344CB8AC3E}">
        <p14:creationId xmlns:p14="http://schemas.microsoft.com/office/powerpoint/2010/main" val="20839788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11" ma:contentTypeDescription="Create a new document." ma:contentTypeScope="" ma:versionID="52dc48c34099e4c8f5ec9dd38ab959d3">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d09f49968f9f8964c23986acc4a75530"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DC8A48-3CC3-4F4A-823A-C324236F2354}">
  <ds:schemaRefs>
    <ds:schemaRef ds:uri="http://schemas.microsoft.com/sharepoint/v3/contenttype/forms"/>
  </ds:schemaRefs>
</ds:datastoreItem>
</file>

<file path=customXml/itemProps2.xml><?xml version="1.0" encoding="utf-8"?>
<ds:datastoreItem xmlns:ds="http://schemas.openxmlformats.org/officeDocument/2006/customXml" ds:itemID="{6CA9C792-B0AE-408D-97B9-CBE0CA8CCE43}">
  <ds:schemaRefs>
    <ds:schemaRef ds:uri="c0b09c89-4db7-4272-96b1-7857f8178130"/>
    <ds:schemaRef ds:uri="fafca14e-5926-4aba-b21c-859abbd99a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B4399B2-6EFD-4D4E-A22A-AB973B291C5A}">
  <ds:schemaRefs>
    <ds:schemaRef ds:uri="c0b09c89-4db7-4272-96b1-7857f8178130"/>
    <ds:schemaRef ds:uri="fafca14e-5926-4aba-b21c-859abbd99a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31</Slides>
  <Notes>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 dataset</vt:lpstr>
      <vt:lpstr>PowerPoint Presentation</vt:lpstr>
      <vt:lpstr>PowerPoint Presentation</vt:lpstr>
      <vt:lpstr>PowerPoint Presentation</vt:lpstr>
      <vt:lpstr>PowerPoint Presentation</vt:lpstr>
      <vt:lpstr>PowerPoint Presentation</vt:lpstr>
      <vt:lpstr>PowerPoint Presentation</vt:lpstr>
      <vt:lpstr>Encoder</vt:lpstr>
      <vt:lpstr>LightGBM</vt:lpstr>
      <vt:lpstr>SVD Ranking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revision>1</cp:revision>
  <dcterms:created xsi:type="dcterms:W3CDTF">2021-05-28T04:32:29Z</dcterms:created>
  <dcterms:modified xsi:type="dcterms:W3CDTF">2024-01-06T22:40:51Z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