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93" r:id="rId4"/>
    <p:sldId id="258" r:id="rId5"/>
    <p:sldId id="259" r:id="rId6"/>
    <p:sldId id="260" r:id="rId7"/>
    <p:sldId id="261" r:id="rId8"/>
    <p:sldId id="294" r:id="rId9"/>
    <p:sldId id="262" r:id="rId10"/>
    <p:sldId id="263" r:id="rId11"/>
    <p:sldId id="264" r:id="rId12"/>
    <p:sldId id="296" r:id="rId13"/>
    <p:sldId id="282" r:id="rId14"/>
    <p:sldId id="281" r:id="rId15"/>
    <p:sldId id="271" r:id="rId16"/>
    <p:sldId id="283" r:id="rId17"/>
    <p:sldId id="284" r:id="rId18"/>
    <p:sldId id="285" r:id="rId19"/>
    <p:sldId id="286" r:id="rId20"/>
    <p:sldId id="287" r:id="rId21"/>
    <p:sldId id="303" r:id="rId22"/>
    <p:sldId id="272" r:id="rId23"/>
    <p:sldId id="276" r:id="rId24"/>
    <p:sldId id="277" r:id="rId25"/>
    <p:sldId id="278" r:id="rId26"/>
    <p:sldId id="279" r:id="rId27"/>
    <p:sldId id="280" r:id="rId28"/>
    <p:sldId id="298" r:id="rId29"/>
    <p:sldId id="273" r:id="rId30"/>
    <p:sldId id="299" r:id="rId31"/>
    <p:sldId id="300" r:id="rId32"/>
    <p:sldId id="301" r:id="rId33"/>
    <p:sldId id="265" r:id="rId34"/>
    <p:sldId id="266" r:id="rId35"/>
    <p:sldId id="267" r:id="rId36"/>
    <p:sldId id="268" r:id="rId37"/>
    <p:sldId id="269" r:id="rId38"/>
    <p:sldId id="289" r:id="rId39"/>
    <p:sldId id="270" r:id="rId40"/>
    <p:sldId id="274" r:id="rId41"/>
    <p:sldId id="275" r:id="rId42"/>
    <p:sldId id="297" r:id="rId43"/>
    <p:sldId id="290" r:id="rId44"/>
    <p:sldId id="291" r:id="rId45"/>
    <p:sldId id="302" r:id="rId46"/>
    <p:sldId id="292" r:id="rId4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78" d="100"/>
          <a:sy n="78" d="100"/>
        </p:scale>
        <p:origin x="88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D27A6359-88FD-43F0-8B2A-99CBC81B9C60}" type="datetimeFigureOut">
              <a:rPr lang="en-US" smtClean="0"/>
              <a:t>5/8/2024</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1C7DF7C5-8F5D-4B23-9301-0A0ED31F34EA}" type="slidenum">
              <a:rPr lang="en-US" smtClean="0"/>
              <a:t>‹#›</a:t>
            </a:fld>
            <a:endParaRPr lang="en-US"/>
          </a:p>
        </p:txBody>
      </p:sp>
    </p:spTree>
    <p:extLst>
      <p:ext uri="{BB962C8B-B14F-4D97-AF65-F5344CB8AC3E}">
        <p14:creationId xmlns:p14="http://schemas.microsoft.com/office/powerpoint/2010/main" val="50407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1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d29a98c4a1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2d29a98c4a1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d29a98c4a1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2d29a98c4a1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544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d29a98c4a1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2d29a98c4a1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d29a98c4a1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2d29a98c4a1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d9ec20513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g2d9ec20513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d9ec205136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d9ec205136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d9ec205136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d9ec205136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690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0ED4DFD-9B99-42C7-924A-DEBB24E2F854}"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C9F1D3C-0B84-4EBE-8693-D96D7FA2CD0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E473F3E-2091-42BB-8DD4-A893E58F64B5}"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3C04F00-6D4E-40B3-82FD-7A3EE6B5A6CD}"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5721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9034EEB7-CC54-4245-AA6C-70137DF04306}"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2AEB684-68EE-4AF9-9054-7361B91B37D4}"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0EAE1DF-EA6A-48EB-9D68-7A3EFE21969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D841300-CB04-4390-844E-213584AD6F7E}"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63BC938-1AE1-4F10-8AA9-B5553DF36BC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3E98628-11BA-49A5-8BB9-8CCCE432457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11E6458-6656-4CAC-9514-B3B1CDA0B98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9E48639-F29A-4198-8E0E-FB614EEFB50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&lt;date/time&gt;</a:t>
            </a:r>
            <a:endParaRPr lang="en-US"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32AFD5A1-2A46-4A56-9781-A63511A61620}" type="slidenum">
              <a:rPr lang="en-US" sz="1200" b="0" strike="noStrike" spc="-1">
                <a:solidFill>
                  <a:srgbClr val="8B8B8B"/>
                </a:solidFill>
                <a:latin typeface="Calibri"/>
              </a:rPr>
              <a:t>‹#›</a:t>
            </a:fld>
            <a:endParaRPr lang="en-US"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0.png"/><Relationship Id="rId1" Type="http://schemas.openxmlformats.org/officeDocument/2006/relationships/slideLayout" Target="../slideLayouts/slideLayout13.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26.sv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28.sv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00.png"/><Relationship Id="rId1" Type="http://schemas.openxmlformats.org/officeDocument/2006/relationships/slideLayout" Target="../slideLayouts/slideLayout13.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0.svg"/></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hoanganhpham1006/Vietnamese_Language_Mode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ndParaRPr>
          </a:p>
        </p:txBody>
      </p:sp>
      <p:sp>
        <p:nvSpPr>
          <p:cNvPr id="42"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rgbClr val="FFFFFF"/>
              </a:solidFill>
              <a:latin typeface="Calibri"/>
            </a:endParaRPr>
          </a:p>
        </p:txBody>
      </p:sp>
      <p:sp>
        <p:nvSpPr>
          <p:cNvPr id="43" name="TextBox 3"/>
          <p:cNvSpPr/>
          <p:nvPr/>
        </p:nvSpPr>
        <p:spPr>
          <a:xfrm>
            <a:off x="1972080" y="1209960"/>
            <a:ext cx="8247600" cy="140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a:solidFill>
                  <a:srgbClr val="181717"/>
                </a:solidFill>
                <a:latin typeface="Roboto"/>
                <a:ea typeface="Roboto"/>
              </a:rPr>
              <a:t>BÀI TOÁN </a:t>
            </a:r>
            <a:endParaRPr lang="en-US" sz="3600" b="0" strike="noStrike" spc="-1">
              <a:solidFill>
                <a:srgbClr val="000000"/>
              </a:solidFill>
              <a:latin typeface="Arial"/>
            </a:endParaRPr>
          </a:p>
          <a:p>
            <a:pPr>
              <a:lnSpc>
                <a:spcPct val="100000"/>
              </a:lnSpc>
            </a:pPr>
            <a:r>
              <a:rPr lang="en-US" sz="5000" b="1" strike="noStrike" spc="-1">
                <a:solidFill>
                  <a:srgbClr val="181717"/>
                </a:solidFill>
                <a:latin typeface="Roboto"/>
                <a:ea typeface="Roboto"/>
              </a:rPr>
              <a:t>	DỰ ĐOÁN TỪ TIẾP THEO</a:t>
            </a:r>
            <a:endParaRPr lang="en-US" sz="5000" b="0" strike="noStrike" spc="-1">
              <a:solidFill>
                <a:srgbClr val="000000"/>
              </a:solidFill>
              <a:latin typeface="Arial"/>
            </a:endParaRPr>
          </a:p>
        </p:txBody>
      </p:sp>
      <p:sp>
        <p:nvSpPr>
          <p:cNvPr id="44" name="TextBox 6"/>
          <p:cNvSpPr/>
          <p:nvPr/>
        </p:nvSpPr>
        <p:spPr>
          <a:xfrm>
            <a:off x="692640" y="3431160"/>
            <a:ext cx="24656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200" b="1" strike="noStrike" spc="-1">
                <a:solidFill>
                  <a:srgbClr val="181717"/>
                </a:solidFill>
                <a:latin typeface="Roboto"/>
                <a:ea typeface="Roboto"/>
              </a:rPr>
              <a:t>Thành viên</a:t>
            </a:r>
            <a:endParaRPr lang="en-US" sz="3200" b="0" strike="noStrike" spc="-1">
              <a:solidFill>
                <a:srgbClr val="000000"/>
              </a:solidFill>
              <a:latin typeface="Arial"/>
            </a:endParaRPr>
          </a:p>
        </p:txBody>
      </p:sp>
      <p:sp>
        <p:nvSpPr>
          <p:cNvPr id="45" name="TextBox 8"/>
          <p:cNvSpPr/>
          <p:nvPr/>
        </p:nvSpPr>
        <p:spPr>
          <a:xfrm>
            <a:off x="692640" y="4016160"/>
            <a:ext cx="3620160" cy="2008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50000"/>
              </a:lnSpc>
              <a:buClr>
                <a:srgbClr val="181717"/>
              </a:buClr>
              <a:buFont typeface="Wingdings" charset="2"/>
              <a:buChar char=""/>
            </a:pPr>
            <a:r>
              <a:rPr lang="en-US" sz="2800" b="0" strike="noStrike" spc="-1">
                <a:solidFill>
                  <a:srgbClr val="181717"/>
                </a:solidFill>
                <a:latin typeface="Roboto"/>
                <a:ea typeface="Roboto"/>
              </a:rPr>
              <a:t>Ngô Văn Hải</a:t>
            </a:r>
            <a:endParaRPr lang="en-US" sz="2800" b="0" strike="noStrike" spc="-1">
              <a:solidFill>
                <a:srgbClr val="000000"/>
              </a:solidFill>
              <a:latin typeface="Arial"/>
            </a:endParaRPr>
          </a:p>
          <a:p>
            <a:pPr marL="457200" indent="-457200">
              <a:lnSpc>
                <a:spcPct val="150000"/>
              </a:lnSpc>
              <a:buClr>
                <a:srgbClr val="181717"/>
              </a:buClr>
              <a:buFont typeface="Wingdings" charset="2"/>
              <a:buChar char=""/>
            </a:pPr>
            <a:r>
              <a:rPr lang="en-US" sz="2800" b="0" strike="noStrike" spc="-1">
                <a:solidFill>
                  <a:srgbClr val="181717"/>
                </a:solidFill>
                <a:latin typeface="Roboto"/>
                <a:ea typeface="Roboto"/>
              </a:rPr>
              <a:t>Hoàng Hào</a:t>
            </a:r>
            <a:endParaRPr lang="en-US" sz="2800" b="0" strike="noStrike" spc="-1">
              <a:solidFill>
                <a:srgbClr val="000000"/>
              </a:solidFill>
              <a:latin typeface="Arial"/>
            </a:endParaRPr>
          </a:p>
          <a:p>
            <a:pPr marL="457200" indent="-457200">
              <a:lnSpc>
                <a:spcPct val="150000"/>
              </a:lnSpc>
              <a:buClr>
                <a:srgbClr val="181717"/>
              </a:buClr>
              <a:buFont typeface="Wingdings" charset="2"/>
              <a:buChar char=""/>
            </a:pPr>
            <a:r>
              <a:rPr lang="en-US" sz="2800" b="0" strike="noStrike" spc="-1">
                <a:solidFill>
                  <a:srgbClr val="181717"/>
                </a:solidFill>
                <a:latin typeface="Roboto"/>
                <a:ea typeface="Roboto"/>
              </a:rPr>
              <a:t>Trương Đoàn</a:t>
            </a:r>
            <a:endParaRPr lang="en-US" sz="2800" b="0" strike="noStrike" spc="-1">
              <a:solidFill>
                <a:srgbClr val="000000"/>
              </a:solidFill>
              <a:latin typeface="Arial"/>
            </a:endParaRPr>
          </a:p>
        </p:txBody>
      </p:sp>
      <p:pic>
        <p:nvPicPr>
          <p:cNvPr id="46" name="Picture 15"/>
          <p:cNvPicPr/>
          <p:nvPr/>
        </p:nvPicPr>
        <p:blipFill>
          <a:blip r:embed="rId2"/>
          <a:stretch/>
        </p:blipFill>
        <p:spPr>
          <a:xfrm>
            <a:off x="4067640" y="3625560"/>
            <a:ext cx="7621200" cy="234972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7" name="PlaceHolder 1"/>
          <p:cNvSpPr>
            <a:spLocks noGrp="1"/>
          </p:cNvSpPr>
          <p:nvPr>
            <p:ph type="sldNum" idx="4"/>
          </p:nvPr>
        </p:nvSpPr>
        <p:spPr>
          <a:xfrm>
            <a:off x="9324000" y="637452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B3F811B7-A5E2-4B7C-A28B-6EC006F3B933}" type="slidenum">
              <a:rPr lang="en-US" sz="2400" b="1" strike="noStrike" spc="-1">
                <a:solidFill>
                  <a:srgbClr val="181717"/>
                </a:solidFill>
                <a:latin typeface="Roboto"/>
                <a:ea typeface="Roboto"/>
              </a:rPr>
              <a:t>1</a:t>
            </a:fld>
            <a:endParaRPr lang="en-US" sz="2400" b="0" strike="noStrike" spc="-1">
              <a:solidFill>
                <a:srgbClr val="000000"/>
              </a:solidFill>
              <a:latin typeface="Times New Roman"/>
            </a:endParaRPr>
          </a:p>
        </p:txBody>
      </p:sp>
    </p:spTree>
  </p:cSld>
  <p:clrMapOvr>
    <a:masterClrMapping/>
  </p:clrMapOvr>
  <p:transition spd="slow">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sldNum" idx="11"/>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B0C21CEE-1143-4B30-B8C7-5AF18EE3CE25}" type="slidenum">
              <a:rPr lang="en-US" sz="2400" b="1" strike="noStrike" spc="-1">
                <a:solidFill>
                  <a:srgbClr val="181717"/>
                </a:solidFill>
                <a:latin typeface="Roboto"/>
                <a:ea typeface="Roboto"/>
              </a:rPr>
              <a:t>10</a:t>
            </a:fld>
            <a:endParaRPr lang="en-US" sz="2400" b="0" strike="noStrike" spc="-1">
              <a:solidFill>
                <a:srgbClr val="000000"/>
              </a:solidFill>
              <a:latin typeface="Times New Roman"/>
            </a:endParaRPr>
          </a:p>
        </p:txBody>
      </p:sp>
      <p:sp>
        <p:nvSpPr>
          <p:cNvPr id="13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2. Các hướng tiếp cận bài toán</a:t>
            </a:r>
            <a:endParaRPr lang="en-US" sz="2400" b="0" strike="noStrike" spc="-1">
              <a:solidFill>
                <a:srgbClr val="000000"/>
              </a:solidFill>
              <a:latin typeface="Arial"/>
            </a:endParaRPr>
          </a:p>
        </p:txBody>
      </p:sp>
      <p:sp>
        <p:nvSpPr>
          <p:cNvPr id="13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2.2. Các mô hình ngôn ngữ</a:t>
            </a:r>
          </a:p>
        </p:txBody>
      </p:sp>
      <p:grpSp>
        <p:nvGrpSpPr>
          <p:cNvPr id="133" name="Group 7"/>
          <p:cNvGrpSpPr/>
          <p:nvPr/>
        </p:nvGrpSpPr>
        <p:grpSpPr>
          <a:xfrm>
            <a:off x="552240" y="1092240"/>
            <a:ext cx="745920" cy="744120"/>
            <a:chOff x="552240" y="1092240"/>
            <a:chExt cx="745920" cy="744120"/>
          </a:xfrm>
        </p:grpSpPr>
        <p:sp>
          <p:nvSpPr>
            <p:cNvPr id="134" name="TextBox 8"/>
            <p:cNvSpPr/>
            <p:nvPr/>
          </p:nvSpPr>
          <p:spPr>
            <a:xfrm>
              <a:off x="552240" y="122105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2.2</a:t>
              </a:r>
              <a:endParaRPr lang="en-US" sz="2800" b="0" strike="noStrike" spc="-1">
                <a:solidFill>
                  <a:srgbClr val="000000"/>
                </a:solidFill>
                <a:latin typeface="Arial"/>
              </a:endParaRPr>
            </a:p>
          </p:txBody>
        </p:sp>
        <p:sp>
          <p:nvSpPr>
            <p:cNvPr id="135" name="Oval 9"/>
            <p:cNvSpPr/>
            <p:nvPr/>
          </p:nvSpPr>
          <p:spPr>
            <a:xfrm>
              <a:off x="552240" y="109224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36" name="TextBox 11"/>
          <p:cNvSpPr/>
          <p:nvPr/>
        </p:nvSpPr>
        <p:spPr>
          <a:xfrm>
            <a:off x="1406520" y="115920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Các </a:t>
            </a:r>
            <a:r>
              <a:rPr lang="en-US" sz="3600" spc="-1">
                <a:solidFill>
                  <a:srgbClr val="181717"/>
                </a:solidFill>
                <a:latin typeface="Roboto"/>
                <a:ea typeface="Roboto"/>
              </a:rPr>
              <a:t>mô hình ngôn ngữ </a:t>
            </a:r>
            <a:endParaRPr lang="en-US" sz="3600" b="0" strike="noStrike" spc="-1">
              <a:solidFill>
                <a:srgbClr val="000000"/>
              </a:solidFill>
              <a:latin typeface="Arial"/>
            </a:endParaRPr>
          </a:p>
        </p:txBody>
      </p:sp>
      <p:sp>
        <p:nvSpPr>
          <p:cNvPr id="137" name="TextBox 12"/>
          <p:cNvSpPr/>
          <p:nvPr/>
        </p:nvSpPr>
        <p:spPr>
          <a:xfrm>
            <a:off x="652320" y="1998720"/>
            <a:ext cx="10598760" cy="383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400" b="1" strike="noStrike" spc="-1">
                <a:solidFill>
                  <a:srgbClr val="000000"/>
                </a:solidFill>
                <a:latin typeface="Roboto"/>
                <a:ea typeface="Roboto"/>
              </a:rPr>
              <a:t>Mô hình ngôn ngữ thống kê n-gram</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N-gram là một mô hình ngôn ngữ đơn giản dự đoán từ tiếp theo dựa trên n-1 từ trước trong chuỗi văn bản. </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Ví dụ: bigram dự đoán từ tiếp theo dựa trên từ trước đó, trigram dự đoán từ tiếp theo dựa trên hai từ trước đó, …</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Ưu điểm: Dễ dàng triển khai và tính toán.</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Nhược điểm: Không thể học được các mối quan hệ phụ thuộc dài hạn giữa các từ trong chuỗi văn bản.</a:t>
            </a:r>
            <a:endParaRPr lang="en-US" sz="2000" b="0" strike="noStrike" spc="-1">
              <a:solidFill>
                <a:srgbClr val="000000"/>
              </a:solidFill>
              <a:latin typeface="Aria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sldNum" idx="12"/>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D9FE0B5E-67BB-429B-99A7-B14CF9A42CF4}" type="slidenum">
              <a:rPr lang="en-US" sz="2400" b="1" strike="noStrike" spc="-1">
                <a:solidFill>
                  <a:srgbClr val="181717"/>
                </a:solidFill>
                <a:latin typeface="Roboto"/>
                <a:ea typeface="Roboto"/>
              </a:rPr>
              <a:t>11</a:t>
            </a:fld>
            <a:endParaRPr lang="en-US" sz="2400" b="0" strike="noStrike" spc="-1">
              <a:solidFill>
                <a:srgbClr val="000000"/>
              </a:solidFill>
              <a:latin typeface="Times New Roman"/>
            </a:endParaRPr>
          </a:p>
        </p:txBody>
      </p:sp>
      <p:sp>
        <p:nvSpPr>
          <p:cNvPr id="139"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2. Các hướng tiếp cận bài toán</a:t>
            </a:r>
            <a:endParaRPr lang="en-US" sz="2400" b="0" strike="noStrike" spc="-1">
              <a:solidFill>
                <a:srgbClr val="000000"/>
              </a:solidFill>
              <a:latin typeface="Arial"/>
            </a:endParaRPr>
          </a:p>
        </p:txBody>
      </p:sp>
      <p:sp>
        <p:nvSpPr>
          <p:cNvPr id="140"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2.2. Các mô hình ngôn ngữ</a:t>
            </a:r>
          </a:p>
        </p:txBody>
      </p:sp>
      <p:sp>
        <p:nvSpPr>
          <p:cNvPr id="141" name="TextBox 12"/>
          <p:cNvSpPr/>
          <p:nvPr/>
        </p:nvSpPr>
        <p:spPr>
          <a:xfrm>
            <a:off x="469440" y="1052460"/>
            <a:ext cx="1059876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400" b="1" strike="noStrike" spc="-1">
                <a:solidFill>
                  <a:srgbClr val="000000"/>
                </a:solidFill>
                <a:latin typeface="Roboto"/>
                <a:ea typeface="Roboto"/>
              </a:rPr>
              <a:t>Mô hình ngôn ngữ dựa trên RNN:</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vi-VN" sz="2000" b="0" strike="noStrike" spc="-1">
                <a:solidFill>
                  <a:srgbClr val="000000"/>
                </a:solidFill>
                <a:latin typeface="Roboto"/>
                <a:ea typeface="Roboto"/>
              </a:rPr>
              <a:t>RNN là một loại mạng nơ-ron nhân tạo có khả năng học được các mối quan hệ phụ thuộc giữa các từ trong chuỗi văn bản.</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vi-VN" sz="2000" b="0" strike="noStrike" spc="-1">
                <a:solidFill>
                  <a:srgbClr val="000000"/>
                </a:solidFill>
                <a:latin typeface="Roboto"/>
                <a:ea typeface="Roboto"/>
              </a:rPr>
              <a:t>RNN có thể lưu trữ trạng thái của các từ trước đó trong chuỗi văn bản khi dự đoán từ tiếp theo.</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Một số mô hình RNN phổ biến bao gồm LSTM (Long Short-Term Memory) và GRU (Gated Recurrent Unit).</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vi-VN" sz="2000" b="0" strike="noStrike" spc="-1">
                <a:solidFill>
                  <a:srgbClr val="000000"/>
                </a:solidFill>
                <a:latin typeface="Roboto"/>
                <a:ea typeface="Roboto"/>
              </a:rPr>
              <a:t>Ưu điểm: Có thể học được các mối quan hệ phụ thuộc dài hạn giữa các từ trong chuỗi văn bản.</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vi-VN" sz="2000" b="0" strike="noStrike" spc="-1">
                <a:solidFill>
                  <a:srgbClr val="000000"/>
                </a:solidFill>
                <a:latin typeface="Roboto"/>
                <a:ea typeface="Roboto"/>
              </a:rPr>
              <a:t>Nhược điểm: Khó khăn trong việc huấn luyện do vấn đề biến mất gradient.</a:t>
            </a:r>
            <a:endParaRPr lang="en-US" sz="2000" b="0" strike="noStrike" spc="-1">
              <a:solidFill>
                <a:srgbClr val="000000"/>
              </a:solidFill>
              <a:latin typeface="Arial"/>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chemeClr val="bg1"/>
                </a:solidFill>
                <a:latin typeface="Roboto" panose="02000000000000000000" pitchFamily="2" charset="0"/>
                <a:ea typeface="Roboto" panose="02000000000000000000" pitchFamily="2" charset="0"/>
              </a:rPr>
              <a:t>3</a:t>
            </a:r>
            <a:r>
              <a:rPr lang="en-US" sz="2400" b="0" strike="noStrike" spc="-1">
                <a:solidFill>
                  <a:schemeClr val="bg1"/>
                </a:solidFill>
                <a:latin typeface="Roboto" panose="02000000000000000000" pitchFamily="2" charset="0"/>
                <a:ea typeface="Roboto" panose="02000000000000000000" pitchFamily="2" charset="0"/>
              </a:rPr>
              <a:t>. Giới thiệu các mô hình</a:t>
            </a: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endParaRPr lang="en-US" sz="2400" b="0" strike="noStrike" spc="-1">
              <a:solidFill>
                <a:srgbClr val="000000"/>
              </a:solidFill>
              <a:latin typeface="Arial"/>
            </a:endParaRP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12</a:t>
            </a:fld>
            <a:endParaRPr lang="en-US" sz="2400" b="0" strike="noStrike" spc="-1">
              <a:solidFill>
                <a:srgbClr val="000000"/>
              </a:solidFill>
              <a:latin typeface="Times New Roman"/>
            </a:endParaRPr>
          </a:p>
        </p:txBody>
      </p:sp>
      <p:grpSp>
        <p:nvGrpSpPr>
          <p:cNvPr id="82" name="Group 5"/>
          <p:cNvGrpSpPr/>
          <p:nvPr/>
        </p:nvGrpSpPr>
        <p:grpSpPr>
          <a:xfrm>
            <a:off x="489600" y="1568880"/>
            <a:ext cx="745920" cy="744120"/>
            <a:chOff x="552240" y="1203120"/>
            <a:chExt cx="745920" cy="744120"/>
          </a:xfrm>
        </p:grpSpPr>
        <p:sp>
          <p:nvSpPr>
            <p:cNvPr id="83" name="TextBox 6"/>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a:t>
              </a:r>
              <a:endParaRPr lang="en-US" sz="2800" b="0" strike="noStrike" spc="-1">
                <a:solidFill>
                  <a:srgbClr val="000000"/>
                </a:solidFill>
                <a:latin typeface="Arial"/>
              </a:endParaRPr>
            </a:p>
          </p:txBody>
        </p:sp>
        <p:sp>
          <p:nvSpPr>
            <p:cNvPr id="84" name="Oval 7"/>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5" name="TextBox 8"/>
          <p:cNvSpPr/>
          <p:nvPr/>
        </p:nvSpPr>
        <p:spPr>
          <a:xfrm>
            <a:off x="1343880" y="163584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Giới thiệu các mô hình</a:t>
            </a:r>
            <a:endParaRPr lang="en-US" sz="3600" b="0" strike="noStrike" spc="-1">
              <a:solidFill>
                <a:srgbClr val="000000"/>
              </a:solidFill>
              <a:latin typeface="Arial"/>
            </a:endParaRPr>
          </a:p>
        </p:txBody>
      </p:sp>
      <p:grpSp>
        <p:nvGrpSpPr>
          <p:cNvPr id="2" name="Group 5">
            <a:extLst>
              <a:ext uri="{FF2B5EF4-FFF2-40B4-BE49-F238E27FC236}">
                <a16:creationId xmlns:a16="http://schemas.microsoft.com/office/drawing/2014/main" id="{9EDE7286-00B3-415C-A505-4058FF1A5DAC}"/>
              </a:ext>
            </a:extLst>
          </p:cNvPr>
          <p:cNvGrpSpPr/>
          <p:nvPr/>
        </p:nvGrpSpPr>
        <p:grpSpPr>
          <a:xfrm>
            <a:off x="1235520" y="2763805"/>
            <a:ext cx="745920" cy="744120"/>
            <a:chOff x="552240" y="1203120"/>
            <a:chExt cx="745920" cy="744120"/>
          </a:xfrm>
        </p:grpSpPr>
        <p:sp>
          <p:nvSpPr>
            <p:cNvPr id="3" name="TextBox 6">
              <a:extLst>
                <a:ext uri="{FF2B5EF4-FFF2-40B4-BE49-F238E27FC236}">
                  <a16:creationId xmlns:a16="http://schemas.microsoft.com/office/drawing/2014/main" id="{C49E6F21-22BE-AAD3-7281-5D0647F88D3B}"/>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a:t>
              </a:r>
              <a:r>
                <a:rPr lang="en-US" sz="2800" b="1" strike="noStrike" spc="-1">
                  <a:solidFill>
                    <a:srgbClr val="181717"/>
                  </a:solidFill>
                  <a:latin typeface="Roboto"/>
                  <a:ea typeface="Roboto"/>
                </a:rPr>
                <a:t>.1</a:t>
              </a:r>
              <a:endParaRPr lang="en-US" sz="2800" b="0" strike="noStrike" spc="-1">
                <a:solidFill>
                  <a:srgbClr val="000000"/>
                </a:solidFill>
                <a:latin typeface="Arial"/>
              </a:endParaRPr>
            </a:p>
          </p:txBody>
        </p:sp>
        <p:sp>
          <p:nvSpPr>
            <p:cNvPr id="4" name="Oval 7">
              <a:extLst>
                <a:ext uri="{FF2B5EF4-FFF2-40B4-BE49-F238E27FC236}">
                  <a16:creationId xmlns:a16="http://schemas.microsoft.com/office/drawing/2014/main" id="{E8419E50-D2A3-0E9A-D14B-068ED265559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8">
            <a:extLst>
              <a:ext uri="{FF2B5EF4-FFF2-40B4-BE49-F238E27FC236}">
                <a16:creationId xmlns:a16="http://schemas.microsoft.com/office/drawing/2014/main" id="{3C4A5932-5EB6-6219-9B6D-D0668E1D4A22}"/>
              </a:ext>
            </a:extLst>
          </p:cNvPr>
          <p:cNvSpPr/>
          <p:nvPr/>
        </p:nvSpPr>
        <p:spPr>
          <a:xfrm>
            <a:off x="2089800" y="2830765"/>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spc="-1">
                <a:solidFill>
                  <a:srgbClr val="181717"/>
                </a:solidFill>
                <a:latin typeface="Roboto"/>
                <a:ea typeface="Roboto"/>
              </a:rPr>
              <a:t>Mô hình n-gram</a:t>
            </a:r>
            <a:endParaRPr lang="en-US" sz="3600" b="0" strike="noStrike" spc="-1">
              <a:solidFill>
                <a:srgbClr val="000000"/>
              </a:solidFill>
              <a:latin typeface="Arial"/>
            </a:endParaRPr>
          </a:p>
        </p:txBody>
      </p:sp>
      <p:grpSp>
        <p:nvGrpSpPr>
          <p:cNvPr id="6" name="Group 7">
            <a:extLst>
              <a:ext uri="{FF2B5EF4-FFF2-40B4-BE49-F238E27FC236}">
                <a16:creationId xmlns:a16="http://schemas.microsoft.com/office/drawing/2014/main" id="{779B0907-FA6A-720A-CA2E-CF4170EA0472}"/>
              </a:ext>
            </a:extLst>
          </p:cNvPr>
          <p:cNvGrpSpPr/>
          <p:nvPr/>
        </p:nvGrpSpPr>
        <p:grpSpPr>
          <a:xfrm>
            <a:off x="1235520" y="3891770"/>
            <a:ext cx="745920" cy="744120"/>
            <a:chOff x="552240" y="1203120"/>
            <a:chExt cx="745920" cy="744120"/>
          </a:xfrm>
        </p:grpSpPr>
        <p:sp>
          <p:nvSpPr>
            <p:cNvPr id="7" name="TextBox 8">
              <a:extLst>
                <a:ext uri="{FF2B5EF4-FFF2-40B4-BE49-F238E27FC236}">
                  <a16:creationId xmlns:a16="http://schemas.microsoft.com/office/drawing/2014/main" id="{450CA8D8-F8BC-CEEC-3AB8-2FEB3AB92A12}"/>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a:t>
              </a:r>
              <a:r>
                <a:rPr lang="en-US" sz="2800" b="1" strike="noStrike" spc="-1">
                  <a:solidFill>
                    <a:srgbClr val="181717"/>
                  </a:solidFill>
                  <a:latin typeface="Roboto"/>
                  <a:ea typeface="Roboto"/>
                </a:rPr>
                <a:t>.2</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54045DA-3657-1767-FC73-AC759C4D647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514EF09E-24EB-2449-8A2C-19D54A54A23E}"/>
              </a:ext>
            </a:extLst>
          </p:cNvPr>
          <p:cNvSpPr/>
          <p:nvPr/>
        </p:nvSpPr>
        <p:spPr>
          <a:xfrm>
            <a:off x="2089800" y="395873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Mô hình LSTM</a:t>
            </a:r>
            <a:endParaRPr lang="en-US" sz="3600" b="0" strike="noStrike" spc="-1">
              <a:solidFill>
                <a:srgbClr val="000000"/>
              </a:solidFill>
              <a:latin typeface="Arial"/>
            </a:endParaRPr>
          </a:p>
        </p:txBody>
      </p:sp>
      <p:grpSp>
        <p:nvGrpSpPr>
          <p:cNvPr id="10" name="Group 7">
            <a:extLst>
              <a:ext uri="{FF2B5EF4-FFF2-40B4-BE49-F238E27FC236}">
                <a16:creationId xmlns:a16="http://schemas.microsoft.com/office/drawing/2014/main" id="{58D29106-DA2E-DEE1-24A4-A1BF0267DF1A}"/>
              </a:ext>
            </a:extLst>
          </p:cNvPr>
          <p:cNvGrpSpPr/>
          <p:nvPr/>
        </p:nvGrpSpPr>
        <p:grpSpPr>
          <a:xfrm>
            <a:off x="1235520" y="4980230"/>
            <a:ext cx="745920" cy="744120"/>
            <a:chOff x="552240" y="1203120"/>
            <a:chExt cx="745920" cy="744120"/>
          </a:xfrm>
        </p:grpSpPr>
        <p:sp>
          <p:nvSpPr>
            <p:cNvPr id="11" name="TextBox 8">
              <a:extLst>
                <a:ext uri="{FF2B5EF4-FFF2-40B4-BE49-F238E27FC236}">
                  <a16:creationId xmlns:a16="http://schemas.microsoft.com/office/drawing/2014/main" id="{A49704D8-BDB3-A7B9-9765-C7FB09B3DACE}"/>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a:t>
              </a:r>
              <a:r>
                <a:rPr lang="en-US" sz="2800" b="1" strike="noStrike" spc="-1">
                  <a:solidFill>
                    <a:srgbClr val="181717"/>
                  </a:solidFill>
                  <a:latin typeface="Roboto"/>
                  <a:ea typeface="Roboto"/>
                </a:rPr>
                <a:t>.3</a:t>
              </a:r>
              <a:endParaRPr lang="en-US" sz="2800" b="0" strike="noStrike" spc="-1">
                <a:solidFill>
                  <a:srgbClr val="000000"/>
                </a:solidFill>
                <a:latin typeface="Arial"/>
              </a:endParaRPr>
            </a:p>
          </p:txBody>
        </p:sp>
        <p:sp>
          <p:nvSpPr>
            <p:cNvPr id="12" name="Oval 9">
              <a:extLst>
                <a:ext uri="{FF2B5EF4-FFF2-40B4-BE49-F238E27FC236}">
                  <a16:creationId xmlns:a16="http://schemas.microsoft.com/office/drawing/2014/main" id="{7394CEAD-FCA1-A9B3-76BF-B6235B2A871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3" name="TextBox 11">
            <a:extLst>
              <a:ext uri="{FF2B5EF4-FFF2-40B4-BE49-F238E27FC236}">
                <a16:creationId xmlns:a16="http://schemas.microsoft.com/office/drawing/2014/main" id="{EA02EFF8-43FC-ECFF-E6B7-9575A9F33A5F}"/>
              </a:ext>
            </a:extLst>
          </p:cNvPr>
          <p:cNvSpPr/>
          <p:nvPr/>
        </p:nvSpPr>
        <p:spPr>
          <a:xfrm>
            <a:off x="2089800" y="504719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Mô hình GRU</a:t>
            </a:r>
            <a:endParaRPr lang="en-US" sz="3600" b="0" strike="noStrike" spc="-1">
              <a:solidFill>
                <a:srgbClr val="000000"/>
              </a:solidFill>
              <a:latin typeface="Arial"/>
            </a:endParaRPr>
          </a:p>
        </p:txBody>
      </p:sp>
    </p:spTree>
    <p:extLst>
      <p:ext uri="{BB962C8B-B14F-4D97-AF65-F5344CB8AC3E}">
        <p14:creationId xmlns:p14="http://schemas.microsoft.com/office/powerpoint/2010/main" val="11384863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sldNum" idx="12"/>
          </p:nvPr>
        </p:nvSpPr>
        <p:spPr>
          <a:xfrm>
            <a:off x="9305544" y="637774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13</a:t>
            </a:fld>
            <a:endParaRPr sz="2400" b="1">
              <a:solidFill>
                <a:srgbClr val="171616"/>
              </a:solidFill>
              <a:latin typeface="Roboto"/>
              <a:ea typeface="Roboto"/>
              <a:cs typeface="Roboto"/>
              <a:sym typeface="Roboto"/>
            </a:endParaRPr>
          </a:p>
        </p:txBody>
      </p:sp>
      <p:sp>
        <p:nvSpPr>
          <p:cNvPr id="271" name="Google Shape;271;p27"/>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72" name="Google Shape;272;p27"/>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p:sp>
        <p:nvSpPr>
          <p:cNvPr id="273" name="Google Shape;273;p27"/>
          <p:cNvSpPr txBox="1"/>
          <p:nvPr/>
        </p:nvSpPr>
        <p:spPr>
          <a:xfrm>
            <a:off x="354150" y="2088189"/>
            <a:ext cx="11483700" cy="193895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Font typeface="Arial" panose="020B0604020202020204" pitchFamily="34" charset="0"/>
              <a:buChar char="•"/>
            </a:pPr>
            <a:r>
              <a:rPr lang="en-US" sz="2000">
                <a:solidFill>
                  <a:srgbClr val="0D0D0D"/>
                </a:solidFill>
                <a:latin typeface="Roboto"/>
                <a:ea typeface="Roboto"/>
                <a:cs typeface="Roboto"/>
                <a:sym typeface="Roboto"/>
              </a:rPr>
              <a:t>Mô hình ngôn ngữ N-grams là một phương pháp thống kê để mô tả và dự đoán chuỗi các từ trong ngôn ngữ tự nhiên. </a:t>
            </a:r>
          </a:p>
          <a:p>
            <a:pPr marL="342900" marR="0" lvl="0" indent="-342900" algn="l" rtl="0">
              <a:lnSpc>
                <a:spcPct val="150000"/>
              </a:lnSpc>
              <a:spcBef>
                <a:spcPts val="0"/>
              </a:spcBef>
              <a:spcAft>
                <a:spcPts val="0"/>
              </a:spcAft>
              <a:buFont typeface="Arial" panose="020B0604020202020204" pitchFamily="34" charset="0"/>
              <a:buChar char="•"/>
            </a:pPr>
            <a:r>
              <a:rPr lang="en-US" sz="2000">
                <a:solidFill>
                  <a:srgbClr val="0D0D0D"/>
                </a:solidFill>
                <a:latin typeface="Roboto"/>
                <a:ea typeface="Roboto"/>
                <a:cs typeface="Roboto"/>
                <a:sym typeface="Roboto"/>
              </a:rPr>
              <a:t>Ý tưởng cơ bản của mô hình này là xác suất xuất hiện của một từ dựa trên các từ trước đó trong chuỗi.</a:t>
            </a:r>
            <a:endParaRPr sz="2000">
              <a:latin typeface="Roboto"/>
              <a:ea typeface="Roboto"/>
              <a:cs typeface="Roboto"/>
              <a:sym typeface="Roboto"/>
            </a:endParaRPr>
          </a:p>
        </p:txBody>
      </p:sp>
      <p:grpSp>
        <p:nvGrpSpPr>
          <p:cNvPr id="2" name="Group 7">
            <a:extLst>
              <a:ext uri="{FF2B5EF4-FFF2-40B4-BE49-F238E27FC236}">
                <a16:creationId xmlns:a16="http://schemas.microsoft.com/office/drawing/2014/main" id="{162E3A2A-215B-18EB-B9FC-79B826FE592C}"/>
              </a:ext>
            </a:extLst>
          </p:cNvPr>
          <p:cNvGrpSpPr/>
          <p:nvPr/>
        </p:nvGrpSpPr>
        <p:grpSpPr>
          <a:xfrm>
            <a:off x="552240" y="1092240"/>
            <a:ext cx="745920" cy="744120"/>
            <a:chOff x="552240" y="1092240"/>
            <a:chExt cx="745920" cy="744120"/>
          </a:xfrm>
        </p:grpSpPr>
        <p:sp>
          <p:nvSpPr>
            <p:cNvPr id="3" name="TextBox 8">
              <a:extLst>
                <a:ext uri="{FF2B5EF4-FFF2-40B4-BE49-F238E27FC236}">
                  <a16:creationId xmlns:a16="http://schemas.microsoft.com/office/drawing/2014/main" id="{77ADCC25-D6D5-D6A8-978A-1916F67AA8A1}"/>
                </a:ext>
              </a:extLst>
            </p:cNvPr>
            <p:cNvSpPr/>
            <p:nvPr/>
          </p:nvSpPr>
          <p:spPr>
            <a:xfrm>
              <a:off x="552240" y="122105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3.1</a:t>
              </a:r>
              <a:endParaRPr lang="en-US" sz="2800" b="0" strike="noStrike" spc="-1">
                <a:solidFill>
                  <a:srgbClr val="000000"/>
                </a:solidFill>
                <a:latin typeface="Arial"/>
              </a:endParaRPr>
            </a:p>
          </p:txBody>
        </p:sp>
        <p:sp>
          <p:nvSpPr>
            <p:cNvPr id="4" name="Oval 9">
              <a:extLst>
                <a:ext uri="{FF2B5EF4-FFF2-40B4-BE49-F238E27FC236}">
                  <a16:creationId xmlns:a16="http://schemas.microsoft.com/office/drawing/2014/main" id="{EBAB1809-822B-9005-31A5-BFD2C55991A4}"/>
                </a:ext>
              </a:extLst>
            </p:cNvPr>
            <p:cNvSpPr/>
            <p:nvPr/>
          </p:nvSpPr>
          <p:spPr>
            <a:xfrm>
              <a:off x="552240" y="109224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11">
            <a:extLst>
              <a:ext uri="{FF2B5EF4-FFF2-40B4-BE49-F238E27FC236}">
                <a16:creationId xmlns:a16="http://schemas.microsoft.com/office/drawing/2014/main" id="{47C62404-5369-32DA-1B0D-857F1EECA677}"/>
              </a:ext>
            </a:extLst>
          </p:cNvPr>
          <p:cNvSpPr/>
          <p:nvPr/>
        </p:nvSpPr>
        <p:spPr>
          <a:xfrm>
            <a:off x="1406520" y="115920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Mô hình n-gram</a:t>
            </a:r>
            <a:endParaRPr lang="en-US" sz="3600" b="0" strike="noStrike" spc="-1">
              <a:solidFill>
                <a:srgbClr val="000000"/>
              </a:solidFill>
              <a:latin typeface="Arial"/>
            </a:endParaRPr>
          </a:p>
        </p:txBody>
      </p:sp>
    </p:spTree>
    <p:extLst>
      <p:ext uri="{BB962C8B-B14F-4D97-AF65-F5344CB8AC3E}">
        <p14:creationId xmlns:p14="http://schemas.microsoft.com/office/powerpoint/2010/main" val="84977894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sldNum" idx="12"/>
          </p:nvPr>
        </p:nvSpPr>
        <p:spPr>
          <a:xfrm>
            <a:off x="9305544" y="637774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14</a:t>
            </a:fld>
            <a:endParaRPr sz="2400" b="1">
              <a:solidFill>
                <a:srgbClr val="171616"/>
              </a:solidFill>
              <a:latin typeface="Roboto"/>
              <a:ea typeface="Roboto"/>
              <a:cs typeface="Roboto"/>
              <a:sym typeface="Roboto"/>
            </a:endParaRPr>
          </a:p>
        </p:txBody>
      </p:sp>
      <p:sp>
        <p:nvSpPr>
          <p:cNvPr id="271" name="Google Shape;271;p27"/>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72" name="Google Shape;272;p27"/>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xmlns:a14="http://schemas.microsoft.com/office/drawing/2010/main">
        <mc:Choice Requires="a14">
          <p:sp>
            <p:nvSpPr>
              <p:cNvPr id="274" name="Google Shape;274;p27"/>
              <p:cNvSpPr txBox="1"/>
              <p:nvPr/>
            </p:nvSpPr>
            <p:spPr>
              <a:xfrm>
                <a:off x="271596" y="912941"/>
                <a:ext cx="11356200" cy="5032117"/>
              </a:xfrm>
              <a:prstGeom prst="rect">
                <a:avLst/>
              </a:prstGeom>
              <a:noFill/>
              <a:ln>
                <a:noFill/>
              </a:ln>
            </p:spPr>
            <p:txBody>
              <a:bodyPr spcFirstLastPara="1" wrap="square" lIns="91425" tIns="91425" rIns="91425" bIns="91425" anchor="t" anchorCtr="0">
                <a:spAutoFit/>
              </a:bodyPr>
              <a:lstStyle/>
              <a:p>
                <a:pPr marL="0" lvl="0" indent="0" rtl="0">
                  <a:lnSpc>
                    <a:spcPct val="150000"/>
                  </a:lnSpc>
                  <a:spcBef>
                    <a:spcPts val="600"/>
                  </a:spcBef>
                  <a:spcAft>
                    <a:spcPts val="0"/>
                  </a:spcAft>
                  <a:buNone/>
                </a:pPr>
                <a:r>
                  <a:rPr lang="en-US" sz="2000" b="1">
                    <a:solidFill>
                      <a:srgbClr val="0D0D0D"/>
                    </a:solidFill>
                    <a:latin typeface="Roboto"/>
                    <a:ea typeface="Roboto"/>
                    <a:cs typeface="Roboto"/>
                    <a:sym typeface="Roboto"/>
                  </a:rPr>
                  <a:t>Cách hoạt động của mô hình ngôn ngữ N-grams:</a:t>
                </a:r>
                <a:endParaRPr sz="2000" b="1">
                  <a:solidFill>
                    <a:srgbClr val="0D0D0D"/>
                  </a:solidFill>
                  <a:latin typeface="Roboto"/>
                  <a:ea typeface="Roboto"/>
                  <a:cs typeface="Roboto"/>
                  <a:sym typeface="Roboto"/>
                </a:endParaRPr>
              </a:p>
              <a:p>
                <a:pPr marL="457200" lvl="0" indent="-355600" algn="l" rtl="0">
                  <a:lnSpc>
                    <a:spcPct val="150000"/>
                  </a:lnSpc>
                  <a:spcBef>
                    <a:spcPts val="400"/>
                  </a:spcBef>
                  <a:spcAft>
                    <a:spcPts val="0"/>
                  </a:spcAft>
                  <a:buClr>
                    <a:srgbClr val="0D0D0D"/>
                  </a:buClr>
                  <a:buSzPts val="2000"/>
                  <a:buFont typeface="Roboto"/>
                  <a:buAutoNum type="arabicPeriod"/>
                </a:pPr>
                <a:r>
                  <a:rPr lang="en-US" sz="2000">
                    <a:solidFill>
                      <a:srgbClr val="0D0D0D"/>
                    </a:solidFill>
                    <a:latin typeface="Roboto"/>
                    <a:ea typeface="Roboto"/>
                    <a:cs typeface="Roboto"/>
                    <a:sym typeface="Roboto"/>
                  </a:rPr>
                  <a:t>Chia văn bản thành các n-grams: Một n-gram là một chuỗi gồm </a:t>
                </a:r>
                <a14:m>
                  <m:oMath xmlns:m="http://schemas.openxmlformats.org/officeDocument/2006/math">
                    <m:r>
                      <a:rPr lang="en-US" sz="2000" i="1" smtClean="0">
                        <a:solidFill>
                          <a:srgbClr val="0D0D0D"/>
                        </a:solidFill>
                        <a:latin typeface="Cambria Math" panose="02040503050406030204" pitchFamily="18" charset="0"/>
                        <a:ea typeface="Roboto"/>
                        <a:cs typeface="Roboto"/>
                        <a:sym typeface="Roboto"/>
                      </a:rPr>
                      <m:t>𝑛</m:t>
                    </m:r>
                  </m:oMath>
                </a14:m>
                <a:r>
                  <a:rPr lang="en-US" sz="2000">
                    <a:solidFill>
                      <a:srgbClr val="0D0D0D"/>
                    </a:solidFill>
                    <a:latin typeface="Roboto"/>
                    <a:ea typeface="Roboto"/>
                    <a:cs typeface="Roboto"/>
                    <a:sym typeface="Roboto"/>
                  </a:rPr>
                  <a:t> từ liên tiếp trong văn bản. Ví dụ, nếu bạn có văn bản </a:t>
                </a:r>
                <a:r>
                  <a:rPr lang="en-US" sz="2000" i="1">
                    <a:solidFill>
                      <a:srgbClr val="0D0D0D"/>
                    </a:solidFill>
                    <a:latin typeface="Roboto"/>
                    <a:ea typeface="Roboto"/>
                    <a:cs typeface="Roboto"/>
                    <a:sym typeface="Roboto"/>
                  </a:rPr>
                  <a:t>"This is a sentence"</a:t>
                </a:r>
                <a:r>
                  <a:rPr lang="en-US" sz="2000">
                    <a:solidFill>
                      <a:srgbClr val="0D0D0D"/>
                    </a:solidFill>
                    <a:latin typeface="Roboto"/>
                    <a:ea typeface="Roboto"/>
                    <a:cs typeface="Roboto"/>
                    <a:sym typeface="Roboto"/>
                  </a:rPr>
                  <a:t>, các 2-grams (hay bigrams) sẽ là </a:t>
                </a:r>
                <a:r>
                  <a:rPr lang="en-US" sz="2000" i="1">
                    <a:solidFill>
                      <a:srgbClr val="0D0D0D"/>
                    </a:solidFill>
                    <a:latin typeface="Roboto"/>
                    <a:ea typeface="Roboto"/>
                    <a:cs typeface="Roboto"/>
                    <a:sym typeface="Roboto"/>
                  </a:rPr>
                  <a:t>"This is"</a:t>
                </a:r>
                <a:r>
                  <a:rPr lang="en-US" sz="2000">
                    <a:solidFill>
                      <a:srgbClr val="0D0D0D"/>
                    </a:solidFill>
                    <a:latin typeface="Roboto"/>
                    <a:ea typeface="Roboto"/>
                    <a:cs typeface="Roboto"/>
                    <a:sym typeface="Roboto"/>
                  </a:rPr>
                  <a:t>, </a:t>
                </a:r>
                <a:r>
                  <a:rPr lang="en-US" sz="2000" i="1">
                    <a:solidFill>
                      <a:srgbClr val="0D0D0D"/>
                    </a:solidFill>
                    <a:latin typeface="Roboto"/>
                    <a:ea typeface="Roboto"/>
                    <a:cs typeface="Roboto"/>
                    <a:sym typeface="Roboto"/>
                  </a:rPr>
                  <a:t>"is a"</a:t>
                </a:r>
                <a:r>
                  <a:rPr lang="en-US" sz="2000">
                    <a:solidFill>
                      <a:srgbClr val="0D0D0D"/>
                    </a:solidFill>
                    <a:latin typeface="Roboto"/>
                    <a:ea typeface="Roboto"/>
                    <a:cs typeface="Roboto"/>
                    <a:sym typeface="Roboto"/>
                  </a:rPr>
                  <a:t>, và </a:t>
                </a:r>
                <a:r>
                  <a:rPr lang="en-US" sz="2000" i="1">
                    <a:solidFill>
                      <a:srgbClr val="0D0D0D"/>
                    </a:solidFill>
                    <a:latin typeface="Roboto"/>
                    <a:ea typeface="Roboto"/>
                    <a:cs typeface="Roboto"/>
                    <a:sym typeface="Roboto"/>
                  </a:rPr>
                  <a:t>"a sentence"</a:t>
                </a:r>
                <a:r>
                  <a:rPr lang="en-US" sz="2000">
                    <a:solidFill>
                      <a:srgbClr val="0D0D0D"/>
                    </a:solidFill>
                    <a:latin typeface="Roboto"/>
                    <a:ea typeface="Roboto"/>
                    <a:cs typeface="Roboto"/>
                    <a:sym typeface="Roboto"/>
                  </a:rPr>
                  <a:t>.</a:t>
                </a:r>
                <a:endParaRPr sz="2000">
                  <a:solidFill>
                    <a:srgbClr val="0D0D0D"/>
                  </a:solidFill>
                  <a:latin typeface="Roboto"/>
                  <a:ea typeface="Roboto"/>
                  <a:cs typeface="Roboto"/>
                  <a:sym typeface="Roboto"/>
                </a:endParaRPr>
              </a:p>
              <a:p>
                <a:pPr marL="457200" lvl="0" indent="-355600" algn="l" rtl="0">
                  <a:lnSpc>
                    <a:spcPct val="150000"/>
                  </a:lnSpc>
                  <a:spcBef>
                    <a:spcPts val="0"/>
                  </a:spcBef>
                  <a:spcAft>
                    <a:spcPts val="0"/>
                  </a:spcAft>
                  <a:buClr>
                    <a:srgbClr val="0D0D0D"/>
                  </a:buClr>
                  <a:buSzPts val="2000"/>
                  <a:buFont typeface="Roboto"/>
                  <a:buAutoNum type="arabicPeriod"/>
                </a:pPr>
                <a:r>
                  <a:rPr lang="en-US" sz="2000">
                    <a:solidFill>
                      <a:srgbClr val="0D0D0D"/>
                    </a:solidFill>
                    <a:latin typeface="Roboto"/>
                    <a:ea typeface="Roboto"/>
                    <a:cs typeface="Roboto"/>
                    <a:sym typeface="Roboto"/>
                  </a:rPr>
                  <a:t>Ước lượng xác suất: Dựa trên tần suất xuất hiện của các n-grams trong văn bản, chúng ta có thể ước lượng xác suất của từ tiếp theo dựa trên các từ trước đó. Ví dụ, nếu bạn muốn biết xác suất của từ </a:t>
                </a:r>
                <a:r>
                  <a:rPr lang="en-US" sz="2000" i="1">
                    <a:solidFill>
                      <a:srgbClr val="0D0D0D"/>
                    </a:solidFill>
                    <a:latin typeface="Roboto"/>
                    <a:ea typeface="Roboto"/>
                    <a:cs typeface="Roboto"/>
                    <a:sym typeface="Roboto"/>
                  </a:rPr>
                  <a:t>"dog"</a:t>
                </a:r>
                <a:r>
                  <a:rPr lang="en-US" sz="2000">
                    <a:solidFill>
                      <a:srgbClr val="0D0D0D"/>
                    </a:solidFill>
                    <a:latin typeface="Roboto"/>
                    <a:ea typeface="Roboto"/>
                    <a:cs typeface="Roboto"/>
                    <a:sym typeface="Roboto"/>
                  </a:rPr>
                  <a:t> sau khi đã xuất hiện </a:t>
                </a:r>
                <a:r>
                  <a:rPr lang="en-US" sz="2000" i="1">
                    <a:solidFill>
                      <a:srgbClr val="0D0D0D"/>
                    </a:solidFill>
                    <a:latin typeface="Roboto"/>
                    <a:ea typeface="Roboto"/>
                    <a:cs typeface="Roboto"/>
                    <a:sym typeface="Roboto"/>
                  </a:rPr>
                  <a:t>"the quick brown"</a:t>
                </a:r>
                <a:r>
                  <a:rPr lang="en-US" sz="2000">
                    <a:solidFill>
                      <a:srgbClr val="0D0D0D"/>
                    </a:solidFill>
                    <a:latin typeface="Roboto"/>
                    <a:ea typeface="Roboto"/>
                    <a:cs typeface="Roboto"/>
                    <a:sym typeface="Roboto"/>
                  </a:rPr>
                  <a:t>, bạn có thể sử dụng xác suất </a:t>
                </a:r>
                <a14:m>
                  <m:oMath xmlns:m="http://schemas.openxmlformats.org/officeDocument/2006/math">
                    <m:r>
                      <a:rPr lang="en-US" sz="2000" i="1" smtClean="0">
                        <a:solidFill>
                          <a:srgbClr val="0D0D0D"/>
                        </a:solidFill>
                        <a:latin typeface="Cambria Math" panose="02040503050406030204" pitchFamily="18" charset="0"/>
                        <a:ea typeface="Roboto"/>
                        <a:cs typeface="Roboto"/>
                        <a:sym typeface="Roboto"/>
                      </a:rPr>
                      <m:t>𝑃</m:t>
                    </m:r>
                    <m:r>
                      <a:rPr lang="en-US" sz="2000" i="1" smtClean="0">
                        <a:solidFill>
                          <a:srgbClr val="0D0D0D"/>
                        </a:solidFill>
                        <a:latin typeface="Cambria Math" panose="02040503050406030204" pitchFamily="18" charset="0"/>
                        <a:ea typeface="Roboto"/>
                        <a:cs typeface="Roboto"/>
                        <a:sym typeface="Roboto"/>
                      </a:rPr>
                      <m:t>("</m:t>
                    </m:r>
                    <m:r>
                      <m:rPr>
                        <m:sty m:val="p"/>
                      </m:rPr>
                      <a:rPr lang="en-US" sz="2000" i="1" smtClean="0">
                        <a:solidFill>
                          <a:srgbClr val="0D0D0D"/>
                        </a:solidFill>
                        <a:latin typeface="Cambria Math" panose="02040503050406030204" pitchFamily="18" charset="0"/>
                        <a:ea typeface="Roboto"/>
                        <a:cs typeface="Roboto"/>
                        <a:sym typeface="Roboto"/>
                      </a:rPr>
                      <m:t>dog</m:t>
                    </m:r>
                    <m:r>
                      <a:rPr lang="en-US" sz="2000" i="1" smtClean="0">
                        <a:solidFill>
                          <a:srgbClr val="0D0D0D"/>
                        </a:solidFill>
                        <a:latin typeface="Cambria Math" panose="02040503050406030204" pitchFamily="18" charset="0"/>
                        <a:ea typeface="Roboto"/>
                        <a:cs typeface="Roboto"/>
                        <a:sym typeface="Roboto"/>
                      </a:rPr>
                      <m:t>" | "</m:t>
                    </m:r>
                    <m:r>
                      <m:rPr>
                        <m:sty m:val="p"/>
                      </m:rPr>
                      <a:rPr lang="en-US" sz="2000" i="1" smtClean="0">
                        <a:solidFill>
                          <a:srgbClr val="0D0D0D"/>
                        </a:solidFill>
                        <a:latin typeface="Cambria Math" panose="02040503050406030204" pitchFamily="18" charset="0"/>
                        <a:ea typeface="Roboto"/>
                        <a:cs typeface="Roboto"/>
                        <a:sym typeface="Roboto"/>
                      </a:rPr>
                      <m:t>the</m:t>
                    </m:r>
                    <m:r>
                      <a:rPr lang="en-US" sz="2000" i="1" smtClean="0">
                        <a:solidFill>
                          <a:srgbClr val="0D0D0D"/>
                        </a:solidFill>
                        <a:latin typeface="Cambria Math" panose="02040503050406030204" pitchFamily="18" charset="0"/>
                        <a:ea typeface="Roboto"/>
                        <a:cs typeface="Roboto"/>
                        <a:sym typeface="Roboto"/>
                      </a:rPr>
                      <m:t> </m:t>
                    </m:r>
                    <m:r>
                      <m:rPr>
                        <m:sty m:val="p"/>
                      </m:rPr>
                      <a:rPr lang="en-US" sz="2000" i="1" smtClean="0">
                        <a:solidFill>
                          <a:srgbClr val="0D0D0D"/>
                        </a:solidFill>
                        <a:latin typeface="Cambria Math" panose="02040503050406030204" pitchFamily="18" charset="0"/>
                        <a:ea typeface="Roboto"/>
                        <a:cs typeface="Roboto"/>
                        <a:sym typeface="Roboto"/>
                      </a:rPr>
                      <m:t>quick</m:t>
                    </m:r>
                    <m:r>
                      <a:rPr lang="en-US" sz="2000" i="1" smtClean="0">
                        <a:solidFill>
                          <a:srgbClr val="0D0D0D"/>
                        </a:solidFill>
                        <a:latin typeface="Cambria Math" panose="02040503050406030204" pitchFamily="18" charset="0"/>
                        <a:ea typeface="Roboto"/>
                        <a:cs typeface="Roboto"/>
                        <a:sym typeface="Roboto"/>
                      </a:rPr>
                      <m:t> </m:t>
                    </m:r>
                    <m:r>
                      <m:rPr>
                        <m:sty m:val="p"/>
                      </m:rPr>
                      <a:rPr lang="en-US" sz="2000" i="1" smtClean="0">
                        <a:solidFill>
                          <a:srgbClr val="0D0D0D"/>
                        </a:solidFill>
                        <a:latin typeface="Cambria Math" panose="02040503050406030204" pitchFamily="18" charset="0"/>
                        <a:ea typeface="Roboto"/>
                        <a:cs typeface="Roboto"/>
                        <a:sym typeface="Roboto"/>
                      </a:rPr>
                      <m:t>brown</m:t>
                    </m:r>
                    <m:r>
                      <a:rPr lang="en-US" sz="2000" i="1" smtClean="0">
                        <a:solidFill>
                          <a:srgbClr val="0D0D0D"/>
                        </a:solidFill>
                        <a:latin typeface="Cambria Math" panose="02040503050406030204" pitchFamily="18" charset="0"/>
                        <a:ea typeface="Roboto"/>
                        <a:cs typeface="Roboto"/>
                        <a:sym typeface="Roboto"/>
                      </a:rPr>
                      <m:t>")</m:t>
                    </m:r>
                  </m:oMath>
                </a14:m>
                <a:r>
                  <a:rPr lang="en-US" sz="2000">
                    <a:solidFill>
                      <a:srgbClr val="0D0D0D"/>
                    </a:solidFill>
                    <a:latin typeface="Roboto"/>
                    <a:ea typeface="Roboto"/>
                    <a:cs typeface="Roboto"/>
                    <a:sym typeface="Roboto"/>
                  </a:rPr>
                  <a:t>.</a:t>
                </a:r>
                <a:endParaRPr sz="2000">
                  <a:solidFill>
                    <a:srgbClr val="0D0D0D"/>
                  </a:solidFill>
                  <a:latin typeface="Roboto"/>
                  <a:ea typeface="Roboto"/>
                  <a:cs typeface="Roboto"/>
                  <a:sym typeface="Roboto"/>
                </a:endParaRPr>
              </a:p>
              <a:p>
                <a:pPr marL="457200" lvl="0" indent="-355600" algn="l" rtl="0">
                  <a:lnSpc>
                    <a:spcPct val="150000"/>
                  </a:lnSpc>
                  <a:spcBef>
                    <a:spcPts val="0"/>
                  </a:spcBef>
                  <a:spcAft>
                    <a:spcPts val="0"/>
                  </a:spcAft>
                  <a:buClr>
                    <a:srgbClr val="0D0D0D"/>
                  </a:buClr>
                  <a:buSzPts val="2000"/>
                  <a:buFont typeface="Roboto"/>
                  <a:buAutoNum type="arabicPeriod"/>
                </a:pPr>
                <a:r>
                  <a:rPr lang="en-US" sz="2000">
                    <a:solidFill>
                      <a:srgbClr val="0D0D0D"/>
                    </a:solidFill>
                    <a:latin typeface="Roboto"/>
                    <a:ea typeface="Roboto"/>
                    <a:cs typeface="Roboto"/>
                    <a:sym typeface="Roboto"/>
                  </a:rPr>
                  <a:t>Sử dụng trong dự đoán văn bản: Mô hình N-grams thường được sử dụng để dự đoán từ tiếp theo trong một chuỗi văn bản.</a:t>
                </a:r>
                <a:endParaRPr sz="2000">
                  <a:solidFill>
                    <a:schemeClr val="dk1"/>
                  </a:solidFill>
                  <a:latin typeface="Roboto"/>
                  <a:ea typeface="Roboto"/>
                  <a:cs typeface="Roboto"/>
                  <a:sym typeface="Roboto"/>
                </a:endParaRPr>
              </a:p>
            </p:txBody>
          </p:sp>
        </mc:Choice>
        <mc:Fallback xmlns="">
          <p:sp>
            <p:nvSpPr>
              <p:cNvPr id="274" name="Google Shape;274;p27"/>
              <p:cNvSpPr txBox="1">
                <a:spLocks noRot="1" noChangeAspect="1" noMove="1" noResize="1" noEditPoints="1" noAdjustHandles="1" noChangeArrowheads="1" noChangeShapeType="1" noTextEdit="1"/>
              </p:cNvSpPr>
              <p:nvPr/>
            </p:nvSpPr>
            <p:spPr>
              <a:xfrm>
                <a:off x="271596" y="912941"/>
                <a:ext cx="11356200" cy="5032117"/>
              </a:xfrm>
              <a:prstGeom prst="rect">
                <a:avLst/>
              </a:prstGeom>
              <a:blipFill>
                <a:blip r:embed="rId3"/>
                <a:stretch>
                  <a:fillRect l="-591"/>
                </a:stretch>
              </a:blipFill>
              <a:ln>
                <a:noFill/>
              </a:ln>
            </p:spPr>
            <p:txBody>
              <a:bodyPr/>
              <a:lstStyle/>
              <a:p>
                <a:r>
                  <a:rPr lang="en-US">
                    <a:noFill/>
                  </a:rPr>
                  <a:t> </a:t>
                </a:r>
              </a:p>
            </p:txBody>
          </p:sp>
        </mc:Fallback>
      </mc:AlternateContent>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15</a:t>
            </a:fld>
            <a:endParaRPr sz="2400" b="1">
              <a:solidFill>
                <a:srgbClr val="171616"/>
              </a:solidFill>
              <a:latin typeface="Roboto"/>
              <a:ea typeface="Roboto"/>
              <a:cs typeface="Roboto"/>
              <a:sym typeface="Roboto"/>
            </a:endParaRPr>
          </a:p>
        </p:txBody>
      </p:sp>
      <p:sp>
        <p:nvSpPr>
          <p:cNvPr id="280" name="Google Shape;280;p28"/>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81" name="Google Shape;281;p28"/>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xmlns:a14="http://schemas.microsoft.com/office/drawing/2010/main">
        <mc:Choice Requires="a14">
          <p:sp>
            <p:nvSpPr>
              <p:cNvPr id="2" name="Google Shape;282;p28"/>
              <p:cNvSpPr txBox="1"/>
              <p:nvPr/>
            </p:nvSpPr>
            <p:spPr>
              <a:xfrm>
                <a:off x="354150" y="1997859"/>
                <a:ext cx="11483700" cy="286228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vi-VN" sz="2000">
                    <a:solidFill>
                      <a:srgbClr val="0D0D0D"/>
                    </a:solidFill>
                    <a:latin typeface="Roboto"/>
                    <a:ea typeface="Roboto"/>
                    <a:cs typeface="Roboto"/>
                    <a:sym typeface="Roboto"/>
                  </a:rPr>
                  <a:t>Mục tiêu của mô hình là tính xác suất của một câu hoặc một cụm từ</a:t>
                </a:r>
              </a:p>
              <a:p>
                <a:pPr marL="0" marR="0" lvl="0" indent="0" algn="ctr" rtl="0">
                  <a:lnSpc>
                    <a:spcPct val="150000"/>
                  </a:lnSpc>
                  <a:spcBef>
                    <a:spcPts val="0"/>
                  </a:spcBef>
                  <a:spcAft>
                    <a:spcPts val="0"/>
                  </a:spcAft>
                  <a:buNone/>
                </a:pPr>
                <a:r>
                  <a:rPr lang="vi-VN" sz="2000" b="1">
                    <a:solidFill>
                      <a:srgbClr val="0D0D0D"/>
                    </a:solidFill>
                    <a:latin typeface="Roboto"/>
                    <a:ea typeface="Roboto"/>
                    <a:cs typeface="Roboto"/>
                    <a:sym typeface="Roboto"/>
                  </a:rPr>
                  <a:t> </a:t>
                </a:r>
                <a14:m>
                  <m:oMath xmlns:m="http://schemas.openxmlformats.org/officeDocument/2006/math">
                    <m:r>
                      <a:rPr lang="vi-VN"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r>
                          <a:rPr lang="en-US" sz="2000" b="1" i="1" smtClean="0">
                            <a:solidFill>
                              <a:srgbClr val="0D0D0D"/>
                            </a:solidFill>
                            <a:latin typeface="Cambria Math" panose="02040503050406030204" pitchFamily="18" charset="0"/>
                            <a:ea typeface="Roboto"/>
                            <a:cs typeface="Roboto"/>
                            <a:sym typeface="Roboto"/>
                          </a:rPr>
                          <m:t>𝑾</m:t>
                        </m:r>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r>
                      <a:rPr lang="en-US" sz="2000" b="1" i="1" smtClean="0">
                        <a:solidFill>
                          <a:srgbClr val="0D0D0D"/>
                        </a:solidFill>
                        <a:latin typeface="Cambria Math" panose="02040503050406030204" pitchFamily="18" charset="0"/>
                        <a:ea typeface="Roboto"/>
                        <a:cs typeface="Roboto"/>
                        <a:sym typeface="Roboto"/>
                      </a:rPr>
                      <m:t>, </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𝟐</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𝟑</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𝒏</m:t>
                        </m:r>
                      </m:sub>
                    </m:sSub>
                    <m:r>
                      <a:rPr lang="en-US" sz="2000" b="1" i="1" smtClean="0">
                        <a:solidFill>
                          <a:srgbClr val="0D0D0D"/>
                        </a:solidFill>
                        <a:latin typeface="Cambria Math" panose="02040503050406030204" pitchFamily="18" charset="0"/>
                        <a:ea typeface="Roboto"/>
                        <a:cs typeface="Roboto"/>
                        <a:sym typeface="Roboto"/>
                      </a:rPr>
                      <m:t>)</m:t>
                    </m:r>
                  </m:oMath>
                </a14:m>
                <a:endParaRPr lang="vi-VN" sz="2000" b="1">
                  <a:solidFill>
                    <a:srgbClr val="0D0D0D"/>
                  </a:solidFill>
                  <a:latin typeface="Roboto"/>
                  <a:ea typeface="Roboto"/>
                  <a:cs typeface="Roboto"/>
                  <a:sym typeface="Roboto"/>
                </a:endParaRPr>
              </a:p>
              <a:p>
                <a:pPr marL="0" marR="0" lvl="0" indent="0" algn="l" rtl="0">
                  <a:lnSpc>
                    <a:spcPct val="150000"/>
                  </a:lnSpc>
                  <a:spcBef>
                    <a:spcPts val="0"/>
                  </a:spcBef>
                  <a:spcAft>
                    <a:spcPts val="0"/>
                  </a:spcAft>
                  <a:buNone/>
                </a:pPr>
                <a:r>
                  <a:rPr lang="vi-VN" sz="2000">
                    <a:solidFill>
                      <a:srgbClr val="0D0D0D"/>
                    </a:solidFill>
                    <a:latin typeface="Roboto"/>
                    <a:ea typeface="Roboto"/>
                    <a:cs typeface="Roboto"/>
                    <a:sym typeface="Roboto"/>
                  </a:rPr>
                  <a:t>Theo công thức Bayes ta có:</a:t>
                </a:r>
              </a:p>
              <a:p>
                <a:pPr marL="0" marR="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r>
                            <a:rPr lang="en-US" sz="2000" b="1" i="1" smtClean="0">
                              <a:solidFill>
                                <a:srgbClr val="0D0D0D"/>
                              </a:solidFill>
                              <a:latin typeface="Cambria Math" panose="02040503050406030204" pitchFamily="18" charset="0"/>
                              <a:ea typeface="Roboto"/>
                              <a:cs typeface="Roboto"/>
                              <a:sym typeface="Roboto"/>
                            </a:rPr>
                            <m:t>𝑨𝑩</m:t>
                          </m:r>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r>
                            <a:rPr lang="en-US" sz="2000" b="1" i="1" smtClean="0">
                              <a:solidFill>
                                <a:srgbClr val="0D0D0D"/>
                              </a:solidFill>
                              <a:latin typeface="Cambria Math" panose="02040503050406030204" pitchFamily="18" charset="0"/>
                              <a:ea typeface="Roboto"/>
                              <a:cs typeface="Roboto"/>
                              <a:sym typeface="Roboto"/>
                            </a:rPr>
                            <m:t>𝑩</m:t>
                          </m:r>
                        </m:e>
                        <m:e>
                          <m:r>
                            <a:rPr lang="en-US" sz="2000" b="1" i="1" smtClean="0">
                              <a:solidFill>
                                <a:srgbClr val="0D0D0D"/>
                              </a:solidFill>
                              <a:latin typeface="Cambria Math" panose="02040503050406030204" pitchFamily="18" charset="0"/>
                              <a:ea typeface="Roboto"/>
                              <a:cs typeface="Roboto"/>
                              <a:sym typeface="Roboto"/>
                            </a:rPr>
                            <m:t>𝑨</m:t>
                          </m:r>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𝑨</m:t>
                      </m:r>
                      <m:r>
                        <a:rPr lang="en-US" sz="2000" b="1" i="1" smtClean="0">
                          <a:solidFill>
                            <a:srgbClr val="0D0D0D"/>
                          </a:solidFill>
                          <a:latin typeface="Cambria Math" panose="02040503050406030204" pitchFamily="18" charset="0"/>
                          <a:ea typeface="Roboto"/>
                          <a:cs typeface="Roboto"/>
                          <a:sym typeface="Roboto"/>
                        </a:rPr>
                        <m:t>)</m:t>
                      </m:r>
                    </m:oMath>
                  </m:oMathPara>
                </a14:m>
                <a:endParaRPr lang="vi-VN" sz="2000" b="1">
                  <a:solidFill>
                    <a:srgbClr val="0D0D0D"/>
                  </a:solidFill>
                  <a:latin typeface="Roboto"/>
                  <a:ea typeface="Roboto"/>
                  <a:cs typeface="Roboto"/>
                  <a:sym typeface="Roboto"/>
                </a:endParaRPr>
              </a:p>
              <a:p>
                <a:pPr marL="0" marR="0" lvl="0" indent="0" algn="l" rtl="0">
                  <a:lnSpc>
                    <a:spcPct val="150000"/>
                  </a:lnSpc>
                  <a:spcBef>
                    <a:spcPts val="0"/>
                  </a:spcBef>
                  <a:spcAft>
                    <a:spcPts val="0"/>
                  </a:spcAft>
                  <a:buNone/>
                </a:pPr>
                <a:r>
                  <a:rPr lang="vi-VN" sz="2000">
                    <a:solidFill>
                      <a:srgbClr val="0D0D0D"/>
                    </a:solidFill>
                    <a:latin typeface="Roboto"/>
                    <a:ea typeface="Roboto"/>
                    <a:cs typeface="Roboto"/>
                    <a:sym typeface="Roboto"/>
                  </a:rPr>
                  <a:t>Nên ta có:</a:t>
                </a:r>
              </a:p>
              <a:p>
                <a:pPr marL="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𝟐</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𝟑</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𝒏</m:t>
                              </m:r>
                            </m:sub>
                          </m:sSub>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𝟐</m:t>
                              </m:r>
                            </m:sub>
                          </m:sSub>
                        </m:e>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𝟑</m:t>
                              </m:r>
                            </m:sub>
                          </m:sSub>
                        </m:e>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𝟐</m:t>
                              </m:r>
                            </m:sub>
                          </m:sSub>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𝒏</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𝟐</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𝒏</m:t>
                          </m:r>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𝟏</m:t>
                          </m:r>
                        </m:sub>
                      </m:sSub>
                      <m:r>
                        <a:rPr lang="en-US" sz="2000" b="1" i="1" smtClean="0">
                          <a:solidFill>
                            <a:srgbClr val="0D0D0D"/>
                          </a:solidFill>
                          <a:latin typeface="Cambria Math" panose="02040503050406030204" pitchFamily="18" charset="0"/>
                          <a:ea typeface="Roboto"/>
                          <a:cs typeface="Roboto"/>
                          <a:sym typeface="Roboto"/>
                        </a:rPr>
                        <m:t>)</m:t>
                      </m:r>
                    </m:oMath>
                  </m:oMathPara>
                </a14:m>
                <a:endParaRPr lang="vi-VN" sz="2000" b="1">
                  <a:solidFill>
                    <a:srgbClr val="0D0D0D"/>
                  </a:solidFill>
                  <a:latin typeface="Roboto"/>
                  <a:ea typeface="Roboto"/>
                  <a:cs typeface="Roboto"/>
                  <a:sym typeface="Roboto"/>
                </a:endParaRPr>
              </a:p>
            </p:txBody>
          </p:sp>
        </mc:Choice>
        <mc:Fallback xmlns="">
          <p:sp>
            <p:nvSpPr>
              <p:cNvPr id="2" name="Google Shape;282;p28"/>
              <p:cNvSpPr txBox="1">
                <a:spLocks noRot="1" noChangeAspect="1" noMove="1" noResize="1" noEditPoints="1" noAdjustHandles="1" noChangeArrowheads="1" noChangeShapeType="1" noTextEdit="1"/>
              </p:cNvSpPr>
              <p:nvPr/>
            </p:nvSpPr>
            <p:spPr>
              <a:xfrm>
                <a:off x="354150" y="1997859"/>
                <a:ext cx="11483700" cy="2862282"/>
              </a:xfrm>
              <a:prstGeom prst="rect">
                <a:avLst/>
              </a:prstGeom>
              <a:blipFill>
                <a:blip r:embed="rId3"/>
                <a:stretch>
                  <a:fillRect l="-531"/>
                </a:stretch>
              </a:blipFill>
              <a:ln>
                <a:noFill/>
              </a:ln>
            </p:spPr>
            <p:txBody>
              <a:bodyPr/>
              <a:lstStyle/>
              <a:p>
                <a:r>
                  <a:rPr lang="en-US">
                    <a:noFill/>
                  </a:rPr>
                  <a:t> </a:t>
                </a:r>
              </a:p>
            </p:txBody>
          </p:sp>
        </mc:Fallback>
      </mc:AlternateContent>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16</a:t>
            </a:fld>
            <a:endParaRPr sz="2400" b="1">
              <a:solidFill>
                <a:srgbClr val="171616"/>
              </a:solidFill>
              <a:latin typeface="Roboto"/>
              <a:ea typeface="Roboto"/>
              <a:cs typeface="Roboto"/>
              <a:sym typeface="Roboto"/>
            </a:endParaRPr>
          </a:p>
        </p:txBody>
      </p:sp>
      <p:sp>
        <p:nvSpPr>
          <p:cNvPr id="280" name="Google Shape;280;p28"/>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81" name="Google Shape;281;p28"/>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N-grams</a:t>
            </a:r>
            <a:endParaRPr/>
          </a:p>
        </p:txBody>
      </p:sp>
      <mc:AlternateContent xmlns:mc="http://schemas.openxmlformats.org/markup-compatibility/2006" xmlns:a14="http://schemas.microsoft.com/office/drawing/2010/main">
        <mc:Choice Requires="a14">
          <p:sp>
            <p:nvSpPr>
              <p:cNvPr id="282" name="Google Shape;282;p28"/>
              <p:cNvSpPr txBox="1"/>
              <p:nvPr/>
            </p:nvSpPr>
            <p:spPr>
              <a:xfrm>
                <a:off x="354150" y="1103102"/>
                <a:ext cx="11483700" cy="517060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vi-VN" sz="2000">
                    <a:solidFill>
                      <a:srgbClr val="0D0D0D"/>
                    </a:solidFill>
                    <a:latin typeface="Roboto"/>
                    <a:ea typeface="Roboto"/>
                    <a:cs typeface="Roboto"/>
                    <a:sym typeface="Roboto"/>
                  </a:rPr>
                  <a:t>Bắt đầu với việc tính toán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𝑃</m:t>
                    </m:r>
                    <m:r>
                      <a:rPr lang="vi-VN" sz="2000" i="1" smtClean="0">
                        <a:solidFill>
                          <a:srgbClr val="0D0D0D"/>
                        </a:solidFill>
                        <a:latin typeface="Cambria Math" panose="02040503050406030204" pitchFamily="18" charset="0"/>
                        <a:ea typeface="Roboto"/>
                        <a:cs typeface="Roboto"/>
                        <a:sym typeface="Roboto"/>
                      </a:rPr>
                      <m:t>(</m:t>
                    </m:r>
                    <m:r>
                      <a:rPr lang="vi-VN" sz="2000" i="1" smtClean="0">
                        <a:solidFill>
                          <a:srgbClr val="0D0D0D"/>
                        </a:solidFill>
                        <a:latin typeface="Cambria Math" panose="02040503050406030204" pitchFamily="18" charset="0"/>
                        <a:ea typeface="Roboto"/>
                        <a:cs typeface="Roboto"/>
                        <a:sym typeface="Roboto"/>
                      </a:rPr>
                      <m:t>𝑤</m:t>
                    </m:r>
                    <m:r>
                      <a:rPr lang="vi-VN" sz="2000" i="1" smtClean="0">
                        <a:solidFill>
                          <a:srgbClr val="0D0D0D"/>
                        </a:solidFill>
                        <a:latin typeface="Cambria Math" panose="02040503050406030204" pitchFamily="18" charset="0"/>
                        <a:ea typeface="Roboto"/>
                        <a:cs typeface="Roboto"/>
                        <a:sym typeface="Roboto"/>
                      </a:rPr>
                      <m:t>|</m:t>
                    </m:r>
                    <m:r>
                      <a:rPr lang="vi-VN" sz="2000" i="1" smtClean="0">
                        <a:solidFill>
                          <a:srgbClr val="0D0D0D"/>
                        </a:solidFill>
                        <a:latin typeface="Cambria Math" panose="02040503050406030204" pitchFamily="18" charset="0"/>
                        <a:ea typeface="Roboto"/>
                        <a:cs typeface="Roboto"/>
                        <a:sym typeface="Roboto"/>
                      </a:rPr>
                      <m:t>h</m:t>
                    </m:r>
                    <m:r>
                      <a:rPr lang="vi-VN" sz="2000" i="1" smtClean="0">
                        <a:solidFill>
                          <a:srgbClr val="0D0D0D"/>
                        </a:solidFill>
                        <a:latin typeface="Cambria Math" panose="02040503050406030204" pitchFamily="18" charset="0"/>
                        <a:ea typeface="Roboto"/>
                        <a:cs typeface="Roboto"/>
                        <a:sym typeface="Roboto"/>
                      </a:rPr>
                      <m:t>)</m:t>
                    </m:r>
                  </m:oMath>
                </a14:m>
                <a:r>
                  <a:rPr lang="vi-VN" sz="2000">
                    <a:solidFill>
                      <a:srgbClr val="0D0D0D"/>
                    </a:solidFill>
                    <a:latin typeface="Roboto"/>
                    <a:ea typeface="Roboto"/>
                    <a:cs typeface="Roboto"/>
                    <a:sym typeface="Roboto"/>
                  </a:rPr>
                  <a:t>, xác suất của một từ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𝑤</m:t>
                    </m:r>
                  </m:oMath>
                </a14:m>
                <a:r>
                  <a:rPr lang="vi-VN" sz="2000">
                    <a:solidFill>
                      <a:srgbClr val="0D0D0D"/>
                    </a:solidFill>
                    <a:latin typeface="Roboto"/>
                    <a:ea typeface="Roboto"/>
                    <a:cs typeface="Roboto"/>
                    <a:sym typeface="Roboto"/>
                  </a:rPr>
                  <a:t> cho trước một lịch sử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h</m:t>
                    </m:r>
                  </m:oMath>
                </a14:m>
                <a:r>
                  <a:rPr lang="vi-VN" sz="2000">
                    <a:solidFill>
                      <a:srgbClr val="0D0D0D"/>
                    </a:solidFill>
                    <a:latin typeface="Roboto"/>
                    <a:ea typeface="Roboto"/>
                    <a:cs typeface="Roboto"/>
                    <a:sym typeface="Roboto"/>
                  </a:rPr>
                  <a:t>. Giả sử lịch sử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h</m:t>
                    </m:r>
                  </m:oMath>
                </a14:m>
                <a:r>
                  <a:rPr lang="vi-VN" sz="2000">
                    <a:solidFill>
                      <a:srgbClr val="0D0D0D"/>
                    </a:solidFill>
                    <a:latin typeface="Roboto"/>
                    <a:ea typeface="Roboto"/>
                    <a:cs typeface="Roboto"/>
                    <a:sym typeface="Roboto"/>
                  </a:rPr>
                  <a:t> là </a:t>
                </a:r>
                <a:r>
                  <a:rPr lang="vi-VN" sz="2000" i="1">
                    <a:solidFill>
                      <a:srgbClr val="0D0D0D"/>
                    </a:solidFill>
                    <a:latin typeface="Roboto"/>
                    <a:ea typeface="Roboto"/>
                    <a:cs typeface="Roboto"/>
                    <a:sym typeface="Roboto"/>
                  </a:rPr>
                  <a:t>"hôm nay trời"</a:t>
                </a:r>
                <a:r>
                  <a:rPr lang="vi-VN" sz="2000">
                    <a:solidFill>
                      <a:srgbClr val="0D0D0D"/>
                    </a:solidFill>
                    <a:latin typeface="Roboto"/>
                    <a:ea typeface="Roboto"/>
                    <a:cs typeface="Roboto"/>
                    <a:sym typeface="Roboto"/>
                  </a:rPr>
                  <a:t> và chúng ta muốn biết xác suất từ tiếp theo là </a:t>
                </a:r>
                <a:r>
                  <a:rPr lang="vi-VN" sz="2000" i="1">
                    <a:solidFill>
                      <a:srgbClr val="0D0D0D"/>
                    </a:solidFill>
                    <a:latin typeface="Roboto"/>
                    <a:ea typeface="Roboto"/>
                    <a:cs typeface="Roboto"/>
                    <a:sym typeface="Roboto"/>
                  </a:rPr>
                  <a:t>"đẹp“</a:t>
                </a:r>
                <a:r>
                  <a:rPr lang="vi-VN" sz="2000">
                    <a:solidFill>
                      <a:srgbClr val="0D0D0D"/>
                    </a:solidFill>
                    <a:latin typeface="Roboto"/>
                    <a:ea typeface="Roboto"/>
                    <a:cs typeface="Roboto"/>
                    <a:sym typeface="Roboto"/>
                  </a:rPr>
                  <a:t>:</a:t>
                </a:r>
              </a:p>
              <a:p>
                <a:pPr marL="0" marR="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𝑃</m:t>
                      </m:r>
                      <m:r>
                        <a:rPr lang="vi-VN" sz="2000" i="1" smtClean="0">
                          <a:solidFill>
                            <a:srgbClr val="0D0D0D"/>
                          </a:solidFill>
                          <a:latin typeface="Cambria Math" panose="02040503050406030204" pitchFamily="18" charset="0"/>
                          <a:ea typeface="Roboto"/>
                          <a:cs typeface="Roboto"/>
                          <a:sym typeface="Roboto"/>
                        </a:rPr>
                        <m:t>(đẹ</m:t>
                      </m:r>
                      <m:r>
                        <a:rPr lang="vi-VN" sz="2000" i="1" smtClean="0">
                          <a:solidFill>
                            <a:srgbClr val="0D0D0D"/>
                          </a:solidFill>
                          <a:latin typeface="Cambria Math" panose="02040503050406030204" pitchFamily="18" charset="0"/>
                          <a:ea typeface="Roboto"/>
                          <a:cs typeface="Roboto"/>
                          <a:sym typeface="Roboto"/>
                        </a:rPr>
                        <m:t>𝑝</m:t>
                      </m:r>
                      <m:r>
                        <a:rPr lang="vi-VN" sz="2000" i="1" smtClean="0">
                          <a:solidFill>
                            <a:srgbClr val="0D0D0D"/>
                          </a:solidFill>
                          <a:latin typeface="Cambria Math" panose="02040503050406030204" pitchFamily="18" charset="0"/>
                          <a:ea typeface="Roboto"/>
                          <a:cs typeface="Roboto"/>
                          <a:sym typeface="Roboto"/>
                        </a:rPr>
                        <m:t> | </m:t>
                      </m:r>
                      <m:r>
                        <a:rPr lang="vi-VN" sz="2000" i="1" smtClean="0">
                          <a:solidFill>
                            <a:srgbClr val="0D0D0D"/>
                          </a:solidFill>
                          <a:latin typeface="Cambria Math" panose="02040503050406030204" pitchFamily="18" charset="0"/>
                          <a:ea typeface="Roboto"/>
                          <a:cs typeface="Roboto"/>
                          <a:sym typeface="Roboto"/>
                        </a:rPr>
                        <m:t>h</m:t>
                      </m:r>
                      <m:r>
                        <a:rPr lang="vi-VN" sz="2000" i="1" smtClean="0">
                          <a:solidFill>
                            <a:srgbClr val="0D0D0D"/>
                          </a:solidFill>
                          <a:latin typeface="Cambria Math" panose="02040503050406030204" pitchFamily="18" charset="0"/>
                          <a:ea typeface="Roboto"/>
                          <a:cs typeface="Roboto"/>
                          <a:sym typeface="Roboto"/>
                        </a:rPr>
                        <m:t>ô</m:t>
                      </m:r>
                      <m:r>
                        <a:rPr lang="vi-VN" sz="2000" i="1" smtClean="0">
                          <a:solidFill>
                            <a:srgbClr val="0D0D0D"/>
                          </a:solidFill>
                          <a:latin typeface="Cambria Math" panose="02040503050406030204" pitchFamily="18" charset="0"/>
                          <a:ea typeface="Roboto"/>
                          <a:cs typeface="Roboto"/>
                          <a:sym typeface="Roboto"/>
                        </a:rPr>
                        <m:t>𝑚</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𝑛𝑎𝑦</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𝑡𝑟</m:t>
                      </m:r>
                      <m:r>
                        <a:rPr lang="vi-VN" sz="2000" i="1" smtClean="0">
                          <a:solidFill>
                            <a:srgbClr val="0D0D0D"/>
                          </a:solidFill>
                          <a:latin typeface="Cambria Math" panose="02040503050406030204" pitchFamily="18" charset="0"/>
                          <a:ea typeface="Roboto"/>
                          <a:cs typeface="Roboto"/>
                          <a:sym typeface="Roboto"/>
                        </a:rPr>
                        <m:t>ờ</m:t>
                      </m:r>
                      <m:r>
                        <a:rPr lang="vi-VN" sz="2000" i="1" smtClean="0">
                          <a:solidFill>
                            <a:srgbClr val="0D0D0D"/>
                          </a:solidFill>
                          <a:latin typeface="Cambria Math" panose="02040503050406030204" pitchFamily="18" charset="0"/>
                          <a:ea typeface="Roboto"/>
                          <a:cs typeface="Roboto"/>
                          <a:sym typeface="Roboto"/>
                        </a:rPr>
                        <m:t>𝑖</m:t>
                      </m:r>
                      <m:r>
                        <a:rPr lang="vi-VN" sz="2000" i="1" smtClean="0">
                          <a:solidFill>
                            <a:srgbClr val="0D0D0D"/>
                          </a:solidFill>
                          <a:latin typeface="Cambria Math" panose="02040503050406030204" pitchFamily="18" charset="0"/>
                          <a:ea typeface="Roboto"/>
                          <a:cs typeface="Roboto"/>
                          <a:sym typeface="Roboto"/>
                        </a:rPr>
                        <m:t>)</m:t>
                      </m:r>
                    </m:oMath>
                  </m:oMathPara>
                </a14:m>
                <a:endParaRPr lang="en-US" sz="2000" b="1">
                  <a:solidFill>
                    <a:srgbClr val="0D0D0D"/>
                  </a:solidFill>
                  <a:latin typeface="Roboto"/>
                  <a:ea typeface="Roboto"/>
                  <a:cs typeface="Roboto"/>
                  <a:sym typeface="Roboto"/>
                </a:endParaRPr>
              </a:p>
              <a:p>
                <a:pPr marL="0" marR="0" lvl="0" indent="0" algn="ctr" rtl="0">
                  <a:lnSpc>
                    <a:spcPct val="150000"/>
                  </a:lnSpc>
                  <a:spcBef>
                    <a:spcPts val="0"/>
                  </a:spcBef>
                  <a:spcAft>
                    <a:spcPts val="0"/>
                  </a:spcAft>
                  <a:buNone/>
                </a:pPr>
                <a:endParaRPr lang="vi-VN" sz="2000" b="1">
                  <a:solidFill>
                    <a:srgbClr val="0D0D0D"/>
                  </a:solidFill>
                  <a:latin typeface="Roboto"/>
                  <a:ea typeface="Roboto"/>
                  <a:cs typeface="Roboto"/>
                  <a:sym typeface="Roboto"/>
                </a:endParaRPr>
              </a:p>
              <a:p>
                <a:pPr marL="0" marR="0" lvl="0" indent="0" algn="l" rtl="0">
                  <a:lnSpc>
                    <a:spcPct val="150000"/>
                  </a:lnSpc>
                  <a:spcBef>
                    <a:spcPts val="0"/>
                  </a:spcBef>
                  <a:spcAft>
                    <a:spcPts val="0"/>
                  </a:spcAft>
                  <a:buNone/>
                </a:pPr>
                <a:r>
                  <a:rPr lang="vi-VN" sz="2000" b="1">
                    <a:solidFill>
                      <a:srgbClr val="0D0D0D"/>
                    </a:solidFill>
                    <a:latin typeface="Roboto"/>
                    <a:ea typeface="Roboto"/>
                    <a:cs typeface="Roboto"/>
                    <a:sym typeface="Roboto"/>
                  </a:rPr>
                  <a:t>Cách tính xác suất:</a:t>
                </a:r>
              </a:p>
              <a:p>
                <a:pPr marL="0" marR="0" lvl="0" indent="0" algn="l" rtl="0">
                  <a:lnSpc>
                    <a:spcPct val="150000"/>
                  </a:lnSpc>
                  <a:spcBef>
                    <a:spcPts val="0"/>
                  </a:spcBef>
                  <a:spcAft>
                    <a:spcPts val="0"/>
                  </a:spcAft>
                  <a:buNone/>
                </a:pPr>
                <a:r>
                  <a:rPr lang="vi-VN" sz="2000">
                    <a:solidFill>
                      <a:srgbClr val="0D0D0D"/>
                    </a:solidFill>
                    <a:latin typeface="Roboto"/>
                    <a:ea typeface="Roboto"/>
                    <a:cs typeface="Roboto"/>
                    <a:sym typeface="Roboto"/>
                  </a:rPr>
                  <a:t>Một cách để ước lượng xác suất là từ số lần đếm tần suất tương đối</a:t>
                </a:r>
                <a:r>
                  <a:rPr lang="en-US" sz="2000">
                    <a:solidFill>
                      <a:srgbClr val="0D0D0D"/>
                    </a:solidFill>
                    <a:latin typeface="Roboto"/>
                    <a:ea typeface="Roboto"/>
                    <a:cs typeface="Roboto"/>
                    <a:sym typeface="Roboto"/>
                  </a:rPr>
                  <a:t> là</a:t>
                </a:r>
                <a:r>
                  <a:rPr lang="vi-VN" sz="2000">
                    <a:solidFill>
                      <a:srgbClr val="0D0D0D"/>
                    </a:solidFill>
                    <a:latin typeface="Roboto"/>
                    <a:ea typeface="Roboto"/>
                    <a:cs typeface="Roboto"/>
                    <a:sym typeface="Roboto"/>
                  </a:rPr>
                  <a:t> </a:t>
                </a:r>
                <a:r>
                  <a:rPr lang="en-US" sz="2000">
                    <a:solidFill>
                      <a:srgbClr val="0D0D0D"/>
                    </a:solidFill>
                    <a:latin typeface="Roboto"/>
                    <a:ea typeface="Roboto"/>
                    <a:cs typeface="Roboto"/>
                    <a:sym typeface="Roboto"/>
                  </a:rPr>
                  <a:t>l</a:t>
                </a:r>
                <a:r>
                  <a:rPr lang="vi-VN" sz="2000">
                    <a:solidFill>
                      <a:srgbClr val="0D0D0D"/>
                    </a:solidFill>
                    <a:latin typeface="Roboto"/>
                    <a:ea typeface="Roboto"/>
                    <a:cs typeface="Roboto"/>
                    <a:sym typeface="Roboto"/>
                  </a:rPr>
                  <a:t>ấy một tập văn bản rất lớn, đếm số lần chúng ta thấy </a:t>
                </a:r>
                <a:r>
                  <a:rPr lang="vi-VN" sz="2000" i="1">
                    <a:solidFill>
                      <a:srgbClr val="0D0D0D"/>
                    </a:solidFill>
                    <a:latin typeface="Roboto"/>
                    <a:ea typeface="Roboto"/>
                    <a:cs typeface="Roboto"/>
                    <a:sym typeface="Roboto"/>
                  </a:rPr>
                  <a:t>"hôm nay trời"</a:t>
                </a:r>
                <a:r>
                  <a:rPr lang="vi-VN" sz="2000">
                    <a:solidFill>
                      <a:srgbClr val="0D0D0D"/>
                    </a:solidFill>
                    <a:latin typeface="Roboto"/>
                    <a:ea typeface="Roboto"/>
                    <a:cs typeface="Roboto"/>
                    <a:sym typeface="Roboto"/>
                  </a:rPr>
                  <a:t>, và đếm số lần sau đó là </a:t>
                </a:r>
                <a:r>
                  <a:rPr lang="vi-VN" sz="2000" i="1">
                    <a:solidFill>
                      <a:srgbClr val="0D0D0D"/>
                    </a:solidFill>
                    <a:latin typeface="Roboto"/>
                    <a:ea typeface="Roboto"/>
                    <a:cs typeface="Roboto"/>
                    <a:sym typeface="Roboto"/>
                  </a:rPr>
                  <a:t>"đẹp"</a:t>
                </a:r>
                <a:r>
                  <a:rPr lang="vi-VN" sz="2000">
                    <a:solidFill>
                      <a:srgbClr val="0D0D0D"/>
                    </a:solidFill>
                    <a:latin typeface="Roboto"/>
                    <a:ea typeface="Roboto"/>
                    <a:cs typeface="Roboto"/>
                    <a:sym typeface="Roboto"/>
                  </a:rPr>
                  <a:t>. Điều này sẽ trả lời câu hỏi "Trong số các lần chúng ta thấy lịch sử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h</m:t>
                    </m:r>
                  </m:oMath>
                </a14:m>
                <a:r>
                  <a:rPr lang="vi-VN" sz="2000">
                    <a:solidFill>
                      <a:srgbClr val="0D0D0D"/>
                    </a:solidFill>
                    <a:latin typeface="Roboto"/>
                    <a:ea typeface="Roboto"/>
                    <a:cs typeface="Roboto"/>
                    <a:sym typeface="Roboto"/>
                  </a:rPr>
                  <a:t>, có bao nhiêu lần nó được theo sau bởi từ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𝑤</m:t>
                    </m:r>
                  </m:oMath>
                </a14:m>
                <a:r>
                  <a:rPr lang="vi-VN" sz="2000">
                    <a:solidFill>
                      <a:srgbClr val="0D0D0D"/>
                    </a:solidFill>
                    <a:latin typeface="Roboto"/>
                    <a:ea typeface="Roboto"/>
                    <a:cs typeface="Roboto"/>
                    <a:sym typeface="Roboto"/>
                  </a:rPr>
                  <a:t>", như sau:</a:t>
                </a:r>
              </a:p>
              <a:p>
                <a:pPr marL="0" marR="0" lvl="0" indent="0" algn="ctr" rtl="0">
                  <a:lnSpc>
                    <a:spcPct val="150000"/>
                  </a:lnSpc>
                  <a:spcBef>
                    <a:spcPts val="0"/>
                  </a:spcBef>
                  <a:spcAft>
                    <a:spcPts val="0"/>
                  </a:spcAft>
                  <a:buNone/>
                </a:pPr>
                <a:endParaRPr lang="vi-VN" sz="2000">
                  <a:solidFill>
                    <a:srgbClr val="0D0D0D"/>
                  </a:solidFill>
                  <a:latin typeface="Roboto"/>
                  <a:ea typeface="Roboto"/>
                  <a:cs typeface="Roboto"/>
                  <a:sym typeface="Roboto"/>
                </a:endParaRPr>
              </a:p>
              <a:p>
                <a:pPr marL="0" marR="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𝑃</m:t>
                      </m:r>
                      <m:r>
                        <a:rPr lang="vi-VN" sz="2000" i="1" smtClean="0">
                          <a:solidFill>
                            <a:srgbClr val="0D0D0D"/>
                          </a:solidFill>
                          <a:latin typeface="Cambria Math" panose="02040503050406030204" pitchFamily="18" charset="0"/>
                          <a:ea typeface="Roboto"/>
                          <a:cs typeface="Roboto"/>
                          <a:sym typeface="Roboto"/>
                        </a:rPr>
                        <m:t>(đẹ</m:t>
                      </m:r>
                      <m:r>
                        <a:rPr lang="en-US" sz="2000" b="0" i="1" smtClean="0">
                          <a:solidFill>
                            <a:srgbClr val="0D0D0D"/>
                          </a:solidFill>
                          <a:latin typeface="Cambria Math" panose="02040503050406030204" pitchFamily="18" charset="0"/>
                          <a:ea typeface="Roboto"/>
                          <a:cs typeface="Roboto"/>
                          <a:sym typeface="Roboto"/>
                        </a:rPr>
                        <m:t>𝑝</m:t>
                      </m:r>
                      <m:r>
                        <a:rPr lang="vi-VN" sz="2000" i="1" smtClean="0">
                          <a:solidFill>
                            <a:srgbClr val="0D0D0D"/>
                          </a:solidFill>
                          <a:latin typeface="Cambria Math" panose="02040503050406030204" pitchFamily="18" charset="0"/>
                          <a:ea typeface="Roboto"/>
                          <a:cs typeface="Roboto"/>
                          <a:sym typeface="Roboto"/>
                        </a:rPr>
                        <m:t> | </m:t>
                      </m:r>
                      <m:r>
                        <a:rPr lang="vi-VN" sz="2000" i="1" smtClean="0">
                          <a:solidFill>
                            <a:srgbClr val="0D0D0D"/>
                          </a:solidFill>
                          <a:latin typeface="Cambria Math" panose="02040503050406030204" pitchFamily="18" charset="0"/>
                          <a:ea typeface="Roboto"/>
                          <a:cs typeface="Roboto"/>
                          <a:sym typeface="Roboto"/>
                        </a:rPr>
                        <m:t>h</m:t>
                      </m:r>
                      <m:r>
                        <a:rPr lang="vi-VN" sz="2000" i="1" smtClean="0">
                          <a:solidFill>
                            <a:srgbClr val="0D0D0D"/>
                          </a:solidFill>
                          <a:latin typeface="Cambria Math" panose="02040503050406030204" pitchFamily="18" charset="0"/>
                          <a:ea typeface="Roboto"/>
                          <a:cs typeface="Roboto"/>
                          <a:sym typeface="Roboto"/>
                        </a:rPr>
                        <m:t>ô</m:t>
                      </m:r>
                      <m:r>
                        <a:rPr lang="vi-VN" sz="2000" i="1" smtClean="0">
                          <a:solidFill>
                            <a:srgbClr val="0D0D0D"/>
                          </a:solidFill>
                          <a:latin typeface="Cambria Math" panose="02040503050406030204" pitchFamily="18" charset="0"/>
                          <a:ea typeface="Roboto"/>
                          <a:cs typeface="Roboto"/>
                          <a:sym typeface="Roboto"/>
                        </a:rPr>
                        <m:t>𝑚</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𝑛𝑎𝑦</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𝑡𝑟</m:t>
                      </m:r>
                      <m:r>
                        <a:rPr lang="vi-VN" sz="2000" i="1" smtClean="0">
                          <a:solidFill>
                            <a:srgbClr val="0D0D0D"/>
                          </a:solidFill>
                          <a:latin typeface="Cambria Math" panose="02040503050406030204" pitchFamily="18" charset="0"/>
                          <a:ea typeface="Roboto"/>
                          <a:cs typeface="Roboto"/>
                          <a:sym typeface="Roboto"/>
                        </a:rPr>
                        <m:t>ờ</m:t>
                      </m:r>
                      <m:r>
                        <a:rPr lang="vi-VN" sz="2000" i="1" smtClean="0">
                          <a:solidFill>
                            <a:srgbClr val="0D0D0D"/>
                          </a:solidFill>
                          <a:latin typeface="Cambria Math" panose="02040503050406030204" pitchFamily="18" charset="0"/>
                          <a:ea typeface="Roboto"/>
                          <a:cs typeface="Roboto"/>
                          <a:sym typeface="Roboto"/>
                        </a:rPr>
                        <m:t>𝑖</m:t>
                      </m:r>
                      <m:r>
                        <a:rPr lang="vi-VN" sz="2000" i="1" smtClean="0">
                          <a:solidFill>
                            <a:srgbClr val="0D0D0D"/>
                          </a:solidFill>
                          <a:latin typeface="Cambria Math" panose="02040503050406030204" pitchFamily="18" charset="0"/>
                          <a:ea typeface="Roboto"/>
                          <a:cs typeface="Roboto"/>
                          <a:sym typeface="Roboto"/>
                        </a:rPr>
                        <m:t>) = </m:t>
                      </m:r>
                      <m:r>
                        <a:rPr lang="vi-VN" sz="2000" i="1" smtClean="0">
                          <a:solidFill>
                            <a:srgbClr val="0D0D0D"/>
                          </a:solidFill>
                          <a:latin typeface="Cambria Math" panose="02040503050406030204" pitchFamily="18" charset="0"/>
                          <a:ea typeface="Roboto"/>
                          <a:cs typeface="Roboto"/>
                          <a:sym typeface="Roboto"/>
                        </a:rPr>
                        <m:t>𝑃</m:t>
                      </m:r>
                      <m:r>
                        <a:rPr lang="vi-VN" sz="2000" i="1" smtClean="0">
                          <a:solidFill>
                            <a:srgbClr val="0D0D0D"/>
                          </a:solidFill>
                          <a:latin typeface="Cambria Math" panose="02040503050406030204" pitchFamily="18" charset="0"/>
                          <a:ea typeface="Roboto"/>
                          <a:cs typeface="Roboto"/>
                          <a:sym typeface="Roboto"/>
                        </a:rPr>
                        <m:t>(</m:t>
                      </m:r>
                      <m:r>
                        <a:rPr lang="vi-VN" sz="2000" i="1" smtClean="0">
                          <a:solidFill>
                            <a:srgbClr val="0D0D0D"/>
                          </a:solidFill>
                          <a:latin typeface="Cambria Math" panose="02040503050406030204" pitchFamily="18" charset="0"/>
                          <a:ea typeface="Roboto"/>
                          <a:cs typeface="Roboto"/>
                          <a:sym typeface="Roboto"/>
                        </a:rPr>
                        <m:t>h</m:t>
                      </m:r>
                      <m:r>
                        <a:rPr lang="vi-VN" sz="2000" i="1" smtClean="0">
                          <a:solidFill>
                            <a:srgbClr val="0D0D0D"/>
                          </a:solidFill>
                          <a:latin typeface="Cambria Math" panose="02040503050406030204" pitchFamily="18" charset="0"/>
                          <a:ea typeface="Roboto"/>
                          <a:cs typeface="Roboto"/>
                          <a:sym typeface="Roboto"/>
                        </a:rPr>
                        <m:t>ô</m:t>
                      </m:r>
                      <m:r>
                        <a:rPr lang="vi-VN" sz="2000" i="1" smtClean="0">
                          <a:solidFill>
                            <a:srgbClr val="0D0D0D"/>
                          </a:solidFill>
                          <a:latin typeface="Cambria Math" panose="02040503050406030204" pitchFamily="18" charset="0"/>
                          <a:ea typeface="Roboto"/>
                          <a:cs typeface="Roboto"/>
                          <a:sym typeface="Roboto"/>
                        </a:rPr>
                        <m:t>𝑚</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𝑛𝑎𝑦</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𝑡𝑟</m:t>
                      </m:r>
                      <m:r>
                        <a:rPr lang="vi-VN" sz="2000" i="1" smtClean="0">
                          <a:solidFill>
                            <a:srgbClr val="0D0D0D"/>
                          </a:solidFill>
                          <a:latin typeface="Cambria Math" panose="02040503050406030204" pitchFamily="18" charset="0"/>
                          <a:ea typeface="Roboto"/>
                          <a:cs typeface="Roboto"/>
                          <a:sym typeface="Roboto"/>
                        </a:rPr>
                        <m:t>ờ</m:t>
                      </m:r>
                      <m:r>
                        <a:rPr lang="vi-VN" sz="2000" i="1" smtClean="0">
                          <a:solidFill>
                            <a:srgbClr val="0D0D0D"/>
                          </a:solidFill>
                          <a:latin typeface="Cambria Math" panose="02040503050406030204" pitchFamily="18" charset="0"/>
                          <a:ea typeface="Roboto"/>
                          <a:cs typeface="Roboto"/>
                          <a:sym typeface="Roboto"/>
                        </a:rPr>
                        <m:t>𝑖</m:t>
                      </m:r>
                      <m:r>
                        <a:rPr lang="vi-VN" sz="2000" i="1" smtClean="0">
                          <a:solidFill>
                            <a:srgbClr val="0D0D0D"/>
                          </a:solidFill>
                          <a:latin typeface="Cambria Math" panose="02040503050406030204" pitchFamily="18" charset="0"/>
                          <a:ea typeface="Roboto"/>
                          <a:cs typeface="Roboto"/>
                          <a:sym typeface="Roboto"/>
                        </a:rPr>
                        <m:t> đẹ</m:t>
                      </m:r>
                      <m:r>
                        <a:rPr lang="vi-VN" sz="2000" i="1" smtClean="0">
                          <a:solidFill>
                            <a:srgbClr val="0D0D0D"/>
                          </a:solidFill>
                          <a:latin typeface="Cambria Math" panose="02040503050406030204" pitchFamily="18" charset="0"/>
                          <a:ea typeface="Roboto"/>
                          <a:cs typeface="Roboto"/>
                          <a:sym typeface="Roboto"/>
                        </a:rPr>
                        <m:t>𝑝</m:t>
                      </m:r>
                      <m:r>
                        <a:rPr lang="vi-VN" sz="2000" i="1" smtClean="0">
                          <a:solidFill>
                            <a:srgbClr val="0D0D0D"/>
                          </a:solidFill>
                          <a:latin typeface="Cambria Math" panose="02040503050406030204" pitchFamily="18" charset="0"/>
                          <a:ea typeface="Roboto"/>
                          <a:cs typeface="Roboto"/>
                          <a:sym typeface="Roboto"/>
                        </a:rPr>
                        <m:t>) / </m:t>
                      </m:r>
                      <m:r>
                        <a:rPr lang="vi-VN" sz="2000" i="1" smtClean="0">
                          <a:solidFill>
                            <a:srgbClr val="0D0D0D"/>
                          </a:solidFill>
                          <a:latin typeface="Cambria Math" panose="02040503050406030204" pitchFamily="18" charset="0"/>
                          <a:ea typeface="Roboto"/>
                          <a:cs typeface="Roboto"/>
                          <a:sym typeface="Roboto"/>
                        </a:rPr>
                        <m:t>𝑃</m:t>
                      </m:r>
                      <m:r>
                        <a:rPr lang="vi-VN" sz="2000" i="1" smtClean="0">
                          <a:solidFill>
                            <a:srgbClr val="0D0D0D"/>
                          </a:solidFill>
                          <a:latin typeface="Cambria Math" panose="02040503050406030204" pitchFamily="18" charset="0"/>
                          <a:ea typeface="Roboto"/>
                          <a:cs typeface="Roboto"/>
                          <a:sym typeface="Roboto"/>
                        </a:rPr>
                        <m:t>(</m:t>
                      </m:r>
                      <m:r>
                        <a:rPr lang="vi-VN" sz="2000" i="1" smtClean="0">
                          <a:solidFill>
                            <a:srgbClr val="0D0D0D"/>
                          </a:solidFill>
                          <a:latin typeface="Cambria Math" panose="02040503050406030204" pitchFamily="18" charset="0"/>
                          <a:ea typeface="Roboto"/>
                          <a:cs typeface="Roboto"/>
                          <a:sym typeface="Roboto"/>
                        </a:rPr>
                        <m:t>h</m:t>
                      </m:r>
                      <m:r>
                        <a:rPr lang="vi-VN" sz="2000" i="1" smtClean="0">
                          <a:solidFill>
                            <a:srgbClr val="0D0D0D"/>
                          </a:solidFill>
                          <a:latin typeface="Cambria Math" panose="02040503050406030204" pitchFamily="18" charset="0"/>
                          <a:ea typeface="Roboto"/>
                          <a:cs typeface="Roboto"/>
                          <a:sym typeface="Roboto"/>
                        </a:rPr>
                        <m:t>ô</m:t>
                      </m:r>
                      <m:r>
                        <a:rPr lang="vi-VN" sz="2000" i="1" smtClean="0">
                          <a:solidFill>
                            <a:srgbClr val="0D0D0D"/>
                          </a:solidFill>
                          <a:latin typeface="Cambria Math" panose="02040503050406030204" pitchFamily="18" charset="0"/>
                          <a:ea typeface="Roboto"/>
                          <a:cs typeface="Roboto"/>
                          <a:sym typeface="Roboto"/>
                        </a:rPr>
                        <m:t>𝑚</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𝑛𝑎𝑦</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𝑡𝑟</m:t>
                      </m:r>
                      <m:r>
                        <a:rPr lang="vi-VN" sz="2000" i="1" smtClean="0">
                          <a:solidFill>
                            <a:srgbClr val="0D0D0D"/>
                          </a:solidFill>
                          <a:latin typeface="Cambria Math" panose="02040503050406030204" pitchFamily="18" charset="0"/>
                          <a:ea typeface="Roboto"/>
                          <a:cs typeface="Roboto"/>
                          <a:sym typeface="Roboto"/>
                        </a:rPr>
                        <m:t>ờ</m:t>
                      </m:r>
                      <m:r>
                        <a:rPr lang="vi-VN" sz="2000" i="1" smtClean="0">
                          <a:solidFill>
                            <a:srgbClr val="0D0D0D"/>
                          </a:solidFill>
                          <a:latin typeface="Cambria Math" panose="02040503050406030204" pitchFamily="18" charset="0"/>
                          <a:ea typeface="Roboto"/>
                          <a:cs typeface="Roboto"/>
                          <a:sym typeface="Roboto"/>
                        </a:rPr>
                        <m:t>𝑖</m:t>
                      </m:r>
                      <m:r>
                        <a:rPr lang="vi-VN" sz="2000" i="1" smtClean="0">
                          <a:solidFill>
                            <a:srgbClr val="0D0D0D"/>
                          </a:solidFill>
                          <a:latin typeface="Cambria Math" panose="02040503050406030204" pitchFamily="18" charset="0"/>
                          <a:ea typeface="Roboto"/>
                          <a:cs typeface="Roboto"/>
                          <a:sym typeface="Roboto"/>
                        </a:rPr>
                        <m:t>)</m:t>
                      </m:r>
                    </m:oMath>
                  </m:oMathPara>
                </a14:m>
                <a:endParaRPr lang="vi-VN" sz="2000">
                  <a:solidFill>
                    <a:srgbClr val="0D0D0D"/>
                  </a:solidFill>
                  <a:latin typeface="Roboto"/>
                  <a:ea typeface="Roboto"/>
                  <a:cs typeface="Roboto"/>
                  <a:sym typeface="Roboto"/>
                </a:endParaRPr>
              </a:p>
              <a:p>
                <a:pPr marL="0" marR="0" lvl="0" indent="0" algn="l" rtl="0">
                  <a:lnSpc>
                    <a:spcPct val="150000"/>
                  </a:lnSpc>
                  <a:spcBef>
                    <a:spcPts val="0"/>
                  </a:spcBef>
                  <a:spcAft>
                    <a:spcPts val="0"/>
                  </a:spcAft>
                  <a:buNone/>
                </a:pPr>
                <a:endParaRPr sz="2000">
                  <a:solidFill>
                    <a:srgbClr val="0D0D0D"/>
                  </a:solidFill>
                  <a:latin typeface="Roboto"/>
                  <a:ea typeface="Roboto"/>
                  <a:cs typeface="Roboto"/>
                  <a:sym typeface="Roboto"/>
                </a:endParaRPr>
              </a:p>
            </p:txBody>
          </p:sp>
        </mc:Choice>
        <mc:Fallback xmlns="">
          <p:sp>
            <p:nvSpPr>
              <p:cNvPr id="282" name="Google Shape;282;p28"/>
              <p:cNvSpPr txBox="1">
                <a:spLocks noRot="1" noChangeAspect="1" noMove="1" noResize="1" noEditPoints="1" noAdjustHandles="1" noChangeArrowheads="1" noChangeShapeType="1" noTextEdit="1"/>
              </p:cNvSpPr>
              <p:nvPr/>
            </p:nvSpPr>
            <p:spPr>
              <a:xfrm>
                <a:off x="354150" y="1103102"/>
                <a:ext cx="11483700" cy="5170606"/>
              </a:xfrm>
              <a:prstGeom prst="rect">
                <a:avLst/>
              </a:prstGeom>
              <a:blipFill>
                <a:blip r:embed="rId3"/>
                <a:stretch>
                  <a:fillRect l="-53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673848811"/>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9"/>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17</a:t>
            </a:fld>
            <a:endParaRPr sz="2400" b="1">
              <a:solidFill>
                <a:srgbClr val="171616"/>
              </a:solidFill>
              <a:latin typeface="Roboto"/>
              <a:ea typeface="Roboto"/>
              <a:cs typeface="Roboto"/>
              <a:sym typeface="Roboto"/>
            </a:endParaRPr>
          </a:p>
        </p:txBody>
      </p:sp>
      <p:sp>
        <p:nvSpPr>
          <p:cNvPr id="288" name="Google Shape;288;p29"/>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89" name="Google Shape;289;p29"/>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mc:Choice xmlns:a14="http://schemas.microsoft.com/office/drawing/2010/main" Requires="a14">
          <p:sp>
            <p:nvSpPr>
              <p:cNvPr id="290" name="Google Shape;290;p29"/>
              <p:cNvSpPr txBox="1"/>
              <p:nvPr/>
            </p:nvSpPr>
            <p:spPr>
              <a:xfrm>
                <a:off x="354150" y="937600"/>
                <a:ext cx="11483700" cy="4982799"/>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SzPts val="1100"/>
                  <a:buNone/>
                </a:pPr>
                <a:r>
                  <a:rPr lang="vi-VN" sz="2000">
                    <a:solidFill>
                      <a:srgbClr val="0D0D0D"/>
                    </a:solidFill>
                    <a:latin typeface="Roboto" panose="02000000000000000000" pitchFamily="2" charset="0"/>
                    <a:ea typeface="Roboto" panose="02000000000000000000" pitchFamily="2" charset="0"/>
                    <a:cs typeface="Roboto"/>
                    <a:sym typeface="Roboto"/>
                  </a:rPr>
                  <a:t>Ý tưởng cơ bản của mô hình </a:t>
                </a:r>
                <a:r>
                  <a:rPr lang="en-US" sz="2000">
                    <a:solidFill>
                      <a:srgbClr val="0D0D0D"/>
                    </a:solidFill>
                    <a:latin typeface="Roboto" panose="02000000000000000000" pitchFamily="2" charset="0"/>
                    <a:ea typeface="Roboto" panose="02000000000000000000" pitchFamily="2" charset="0"/>
                    <a:cs typeface="Roboto"/>
                    <a:sym typeface="Roboto"/>
                  </a:rPr>
                  <a:t>n</a:t>
                </a:r>
                <a:r>
                  <a:rPr lang="vi-VN" sz="2000">
                    <a:solidFill>
                      <a:srgbClr val="0D0D0D"/>
                    </a:solidFill>
                    <a:latin typeface="Roboto" panose="02000000000000000000" pitchFamily="2" charset="0"/>
                    <a:ea typeface="Roboto" panose="02000000000000000000" pitchFamily="2" charset="0"/>
                    <a:cs typeface="Roboto"/>
                    <a:sym typeface="Roboto"/>
                  </a:rPr>
                  <a:t>-grams là thay vì tính toán xác suất của một từ cho trước toàn bộ lịch sử của nó, chúng ta có thể xấp xỉ lịch sử bằng </a:t>
                </a:r>
                <a14:m>
                  <m:oMath xmlns:m="http://schemas.openxmlformats.org/officeDocument/2006/math">
                    <m:r>
                      <a:rPr lang="en-US" sz="2000" i="1" smtClean="0">
                        <a:solidFill>
                          <a:srgbClr val="0D0D0D"/>
                        </a:solidFill>
                        <a:latin typeface="Cambria Math" panose="02040503050406030204" pitchFamily="18" charset="0"/>
                        <a:ea typeface="Roboto" panose="02000000000000000000" pitchFamily="2" charset="0"/>
                        <a:cs typeface="Roboto"/>
                        <a:sym typeface="Roboto"/>
                      </a:rPr>
                      <m:t>𝑛</m:t>
                    </m:r>
                  </m:oMath>
                </a14:m>
                <a:r>
                  <a:rPr lang="en-US" sz="2000">
                    <a:solidFill>
                      <a:srgbClr val="0D0D0D"/>
                    </a:solidFill>
                    <a:latin typeface="Roboto" panose="02000000000000000000" pitchFamily="2" charset="0"/>
                    <a:ea typeface="Roboto" panose="02000000000000000000" pitchFamily="2" charset="0"/>
                    <a:cs typeface="Roboto"/>
                    <a:sym typeface="Roboto"/>
                  </a:rPr>
                  <a:t> từ</a:t>
                </a:r>
                <a:r>
                  <a:rPr lang="vi-VN" sz="2000">
                    <a:solidFill>
                      <a:srgbClr val="0D0D0D"/>
                    </a:solidFill>
                    <a:latin typeface="Roboto" panose="02000000000000000000" pitchFamily="2" charset="0"/>
                    <a:ea typeface="Roboto" panose="02000000000000000000" pitchFamily="2" charset="0"/>
                    <a:cs typeface="Roboto"/>
                    <a:sym typeface="Roboto"/>
                  </a:rPr>
                  <a:t> </a:t>
                </a:r>
                <a:r>
                  <a:rPr lang="en-US" sz="2000">
                    <a:solidFill>
                      <a:srgbClr val="0D0D0D"/>
                    </a:solidFill>
                    <a:latin typeface="Roboto" panose="02000000000000000000" pitchFamily="2" charset="0"/>
                    <a:ea typeface="Roboto" panose="02000000000000000000" pitchFamily="2" charset="0"/>
                    <a:cs typeface="Roboto"/>
                    <a:sym typeface="Roboto"/>
                  </a:rPr>
                  <a:t>đứng trước nó</a:t>
                </a:r>
                <a:r>
                  <a:rPr lang="vi-VN" sz="2000">
                    <a:solidFill>
                      <a:srgbClr val="0D0D0D"/>
                    </a:solidFill>
                    <a:latin typeface="Roboto" panose="02000000000000000000" pitchFamily="2" charset="0"/>
                    <a:ea typeface="Roboto" panose="02000000000000000000" pitchFamily="2" charset="0"/>
                    <a:cs typeface="Roboto"/>
                    <a:sym typeface="Roboto"/>
                  </a:rPr>
                  <a:t>:</a:t>
                </a:r>
              </a:p>
              <a:p>
                <a:pPr lvl="0" algn="ctr">
                  <a:lnSpc>
                    <a:spcPct val="150000"/>
                  </a:lnSpc>
                  <a:buSzPts val="1100"/>
                </a:pPr>
                <a14:m>
                  <m:oMathPara xmlns:m="http://schemas.openxmlformats.org/officeDocument/2006/math">
                    <m:oMathParaPr>
                      <m:jc m:val="centerGroup"/>
                    </m:oMathParaPr>
                    <m:oMath xmlns:m="http://schemas.openxmlformats.org/officeDocument/2006/math">
                      <m:r>
                        <a:rPr lang="vi-VN" sz="2000" b="1" i="1" smtClean="0">
                          <a:solidFill>
                            <a:srgbClr val="0D0D0D"/>
                          </a:solidFill>
                          <a:latin typeface="Cambria Math" panose="02040503050406030204" pitchFamily="18" charset="0"/>
                          <a:ea typeface="Roboto" panose="02000000000000000000" pitchFamily="2" charset="0"/>
                          <a:cs typeface="Roboto"/>
                          <a:sym typeface="Roboto"/>
                        </a:rPr>
                        <m:t>𝑷</m:t>
                      </m:r>
                      <m:r>
                        <a:rPr lang="vi-VN"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r>
                        <a:rPr lang="vi-VN"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𝟐</m:t>
                          </m:r>
                        </m:sub>
                      </m:sSub>
                      <m:r>
                        <a:rPr lang="en-US"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r>
                        <a:rPr lang="vi-VN" sz="2000" b="1" i="1">
                          <a:solidFill>
                            <a:srgbClr val="0D0D0D"/>
                          </a:solidFill>
                          <a:latin typeface="Cambria Math" panose="02040503050406030204" pitchFamily="18" charset="0"/>
                          <a:ea typeface="Roboto" panose="02000000000000000000" pitchFamily="2" charset="0"/>
                          <a:cs typeface="Roboto"/>
                          <a:sym typeface="Roboto"/>
                        </a:rPr>
                        <m:t>)</m:t>
                      </m:r>
                      <m:r>
                        <a:rPr lang="vi-VN" sz="2000" b="1" i="1" smtClean="0">
                          <a:solidFill>
                            <a:srgbClr val="0D0D0D"/>
                          </a:solidFill>
                          <a:latin typeface="Cambria Math" panose="02040503050406030204" pitchFamily="18" charset="0"/>
                          <a:ea typeface="Cambria Math" panose="02040503050406030204" pitchFamily="18" charset="0"/>
                          <a:cs typeface="Roboto"/>
                          <a:sym typeface="Roboto"/>
                        </a:rPr>
                        <m:t>≈</m:t>
                      </m:r>
                      <m:r>
                        <a:rPr lang="vi-VN" sz="2000" b="1" i="1">
                          <a:solidFill>
                            <a:srgbClr val="0D0D0D"/>
                          </a:solidFill>
                          <a:latin typeface="Cambria Math" panose="02040503050406030204" pitchFamily="18" charset="0"/>
                          <a:ea typeface="Roboto" panose="02000000000000000000" pitchFamily="2" charset="0"/>
                          <a:cs typeface="Roboto"/>
                          <a:sym typeface="Roboto"/>
                        </a:rPr>
                        <m:t>𝑷</m:t>
                      </m:r>
                      <m:r>
                        <a:rPr lang="vi-VN"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𝟐</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r>
                        <a:rPr lang="vi-VN" sz="2000" b="1" i="1">
                          <a:solidFill>
                            <a:srgbClr val="0D0D0D"/>
                          </a:solidFill>
                          <a:latin typeface="Cambria Math" panose="02040503050406030204" pitchFamily="18" charset="0"/>
                          <a:ea typeface="Roboto" panose="02000000000000000000" pitchFamily="2" charset="0"/>
                          <a:cs typeface="Roboto"/>
                          <a:sym typeface="Roboto"/>
                        </a:rPr>
                        <m:t>)</m:t>
                      </m:r>
                    </m:oMath>
                  </m:oMathPara>
                </a14:m>
                <a:endParaRPr lang="en-US" sz="2000" b="1">
                  <a:solidFill>
                    <a:srgbClr val="0D0D0D"/>
                  </a:solidFill>
                  <a:latin typeface="Roboto" panose="02000000000000000000" pitchFamily="2" charset="0"/>
                  <a:ea typeface="Roboto" panose="02000000000000000000" pitchFamily="2" charset="0"/>
                  <a:cs typeface="Roboto"/>
                  <a:sym typeface="Roboto"/>
                </a:endParaRPr>
              </a:p>
              <a:p>
                <a:pPr lvl="0" algn="ctr">
                  <a:lnSpc>
                    <a:spcPct val="150000"/>
                  </a:lnSpc>
                  <a:buSzPts val="1100"/>
                </a:pPr>
                <a:endParaRPr lang="en-US" sz="2000" b="1">
                  <a:solidFill>
                    <a:srgbClr val="0D0D0D"/>
                  </a:solidFill>
                  <a:latin typeface="Roboto" panose="02000000000000000000" pitchFamily="2" charset="0"/>
                  <a:ea typeface="Roboto" panose="02000000000000000000" pitchFamily="2" charset="0"/>
                  <a:cs typeface="Roboto"/>
                  <a:sym typeface="Roboto"/>
                </a:endParaRPr>
              </a:p>
              <a:p>
                <a:pPr marL="0" marR="0" lvl="0" indent="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Các mô hình N-grams:</a:t>
                </a:r>
              </a:p>
              <a:p>
                <a:pPr marL="457200" marR="0" lvl="0" indent="-355600" algn="l" rtl="0">
                  <a:lnSpc>
                    <a:spcPct val="150000"/>
                  </a:lnSpc>
                  <a:spcBef>
                    <a:spcPts val="0"/>
                  </a:spcBef>
                  <a:spcAft>
                    <a:spcPts val="0"/>
                  </a:spcAft>
                  <a:buClr>
                    <a:srgbClr val="0D0D0D"/>
                  </a:buClr>
                  <a:buSzPts val="2000"/>
                  <a:buFont typeface="Roboto"/>
                  <a:buChar char="●"/>
                </a:pPr>
                <a:r>
                  <a:rPr lang="vi-VN" sz="2000">
                    <a:solidFill>
                      <a:srgbClr val="0D0D0D"/>
                    </a:solidFill>
                    <a:latin typeface="Roboto" panose="02000000000000000000" pitchFamily="2" charset="0"/>
                    <a:ea typeface="Roboto" panose="02000000000000000000" pitchFamily="2" charset="0"/>
                    <a:cs typeface="Roboto"/>
                    <a:sym typeface="Roboto"/>
                  </a:rPr>
                  <a:t>Mô hình Unigram</a:t>
                </a:r>
                <a:r>
                  <a:rPr lang="en-US" sz="2000" b="1">
                    <a:solidFill>
                      <a:srgbClr val="0D0D0D"/>
                    </a:solidFill>
                    <a:latin typeface="Roboto" panose="02000000000000000000" pitchFamily="2" charset="0"/>
                    <a:ea typeface="Roboto" panose="02000000000000000000" pitchFamily="2" charset="0"/>
                    <a:cs typeface="Roboto"/>
                    <a:sym typeface="Roboto"/>
                  </a:rPr>
                  <a:t>: </a:t>
                </a:r>
                <a14:m>
                  <m:oMath xmlns:m="http://schemas.openxmlformats.org/officeDocument/2006/math">
                    <m:r>
                      <a:rPr lang="en-US" sz="2000" b="1" i="1" smtClean="0">
                        <a:solidFill>
                          <a:srgbClr val="0D0D0D"/>
                        </a:solidFill>
                        <a:latin typeface="Cambria Math" panose="02040503050406030204" pitchFamily="18" charset="0"/>
                        <a:ea typeface="Roboto" panose="02000000000000000000" pitchFamily="2" charset="0"/>
                        <a:cs typeface="Roboto"/>
                        <a:sym typeface="Roboto"/>
                      </a:rPr>
                      <m:t>𝑷</m:t>
                    </m:r>
                    <m:d>
                      <m:d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𝟐</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sub>
                        </m:sSub>
                      </m:e>
                    </m:d>
                    <m:r>
                      <a:rPr lang="en-US" sz="2000" b="1" i="1">
                        <a:solidFill>
                          <a:srgbClr val="0D0D0D"/>
                        </a:solidFill>
                        <a:latin typeface="Cambria Math" panose="02040503050406030204" pitchFamily="18" charset="0"/>
                        <a:ea typeface="Roboto" panose="02000000000000000000" pitchFamily="2" charset="0"/>
                        <a:cs typeface="Roboto"/>
                        <a:sym typeface="Roboto"/>
                      </a:rPr>
                      <m:t>≈</m:t>
                    </m:r>
                    <m:nary>
                      <m:naryPr>
                        <m:chr m:val="∏"/>
                        <m:ctrlPr>
                          <a:rPr lang="en-US" sz="2000" b="1" i="1" smtClean="0">
                            <a:solidFill>
                              <a:srgbClr val="0D0D0D"/>
                            </a:solidFill>
                            <a:latin typeface="Cambria Math" panose="02040503050406030204" pitchFamily="18" charset="0"/>
                            <a:ea typeface="Roboto" panose="02000000000000000000" pitchFamily="2" charset="0"/>
                            <a:sym typeface="Roboto"/>
                          </a:rPr>
                        </m:ctrlPr>
                      </m:naryPr>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smtClean="0">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𝟏</m:t>
                        </m:r>
                      </m:sub>
                      <m:sup>
                        <m:r>
                          <a:rPr lang="en-US" sz="2000" b="1" i="1" smtClean="0">
                            <a:solidFill>
                              <a:srgbClr val="0D0D0D"/>
                            </a:solidFill>
                            <a:latin typeface="Cambria Math" panose="02040503050406030204" pitchFamily="18" charset="0"/>
                            <a:ea typeface="Roboto" panose="02000000000000000000" pitchFamily="2" charset="0"/>
                            <a:sym typeface="Roboto"/>
                          </a:rPr>
                          <m:t>𝒏</m:t>
                        </m:r>
                      </m:sup>
                      <m:e>
                        <m:r>
                          <a:rPr lang="en-US" sz="2000" b="1" i="1" smtClean="0">
                            <a:solidFill>
                              <a:srgbClr val="0D0D0D"/>
                            </a:solidFill>
                            <a:latin typeface="Cambria Math" panose="02040503050406030204" pitchFamily="18" charset="0"/>
                            <a:ea typeface="Roboto" panose="02000000000000000000" pitchFamily="2" charset="0"/>
                            <a:sym typeface="Roboto"/>
                          </a:rPr>
                          <m:t>𝑷</m:t>
                        </m:r>
                        <m:r>
                          <a:rPr lang="en-US" sz="2000" b="1" i="1" smtClean="0">
                            <a:solidFill>
                              <a:srgbClr val="0D0D0D"/>
                            </a:solidFill>
                            <a:latin typeface="Cambria Math" panose="02040503050406030204" pitchFamily="18" charset="0"/>
                            <a:ea typeface="Roboto" panose="02000000000000000000" pitchFamily="2" charset="0"/>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sym typeface="Roboto"/>
                              </a:rPr>
                            </m:ctrlPr>
                          </m:sSubPr>
                          <m:e>
                            <m:r>
                              <a:rPr lang="en-US" sz="2000" b="1" i="1" smtClean="0">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sub>
                        </m:sSub>
                        <m:r>
                          <a:rPr lang="en-US" sz="2000" b="1" i="1" smtClean="0">
                            <a:solidFill>
                              <a:srgbClr val="0D0D0D"/>
                            </a:solidFill>
                            <a:latin typeface="Cambria Math" panose="02040503050406030204" pitchFamily="18" charset="0"/>
                            <a:ea typeface="Roboto" panose="02000000000000000000" pitchFamily="2" charset="0"/>
                            <a:sym typeface="Roboto"/>
                          </a:rPr>
                          <m:t>)</m:t>
                        </m:r>
                      </m:e>
                    </m:nary>
                  </m:oMath>
                </a14:m>
                <a:endParaRPr lang="vi-VN" sz="2000" b="1">
                  <a:solidFill>
                    <a:srgbClr val="0D0D0D"/>
                  </a:solidFill>
                  <a:latin typeface="Roboto" panose="02000000000000000000" pitchFamily="2" charset="0"/>
                  <a:ea typeface="Roboto" panose="02000000000000000000" pitchFamily="2" charset="0"/>
                  <a:cs typeface="Roboto"/>
                  <a:sym typeface="Roboto"/>
                </a:endParaRPr>
              </a:p>
              <a:p>
                <a:pPr marL="457200" lvl="0" indent="-355600">
                  <a:lnSpc>
                    <a:spcPct val="150000"/>
                  </a:lnSpc>
                  <a:buClr>
                    <a:srgbClr val="0D0D0D"/>
                  </a:buClr>
                  <a:buSzPts val="2000"/>
                  <a:buFont typeface="Roboto"/>
                  <a:buChar char="●"/>
                </a:pPr>
                <a:r>
                  <a:rPr lang="vi-VN" sz="2000">
                    <a:solidFill>
                      <a:srgbClr val="0D0D0D"/>
                    </a:solidFill>
                    <a:latin typeface="Roboto" panose="02000000000000000000" pitchFamily="2" charset="0"/>
                    <a:ea typeface="Roboto" panose="02000000000000000000" pitchFamily="2" charset="0"/>
                    <a:cs typeface="Roboto"/>
                    <a:sym typeface="Roboto"/>
                  </a:rPr>
                  <a:t>Mô hình Bigram</a:t>
                </a:r>
                <a:r>
                  <a:rPr lang="vi-VN" sz="2000" b="1">
                    <a:solidFill>
                      <a:srgbClr val="0D0D0D"/>
                    </a:solidFill>
                    <a:latin typeface="Roboto" panose="02000000000000000000" pitchFamily="2" charset="0"/>
                    <a:ea typeface="Roboto" panose="02000000000000000000" pitchFamily="2" charset="0"/>
                    <a:cs typeface="Roboto"/>
                    <a:sym typeface="Roboto"/>
                  </a:rPr>
                  <a:t>:</a:t>
                </a:r>
                <a:r>
                  <a:rPr lang="en-US" sz="2000" b="1" i="1">
                    <a:solidFill>
                      <a:srgbClr val="0D0D0D"/>
                    </a:solidFill>
                    <a:latin typeface="Cambria Math" panose="02040503050406030204" pitchFamily="18" charset="0"/>
                    <a:ea typeface="Roboto" panose="02000000000000000000" pitchFamily="2" charset="0"/>
                    <a:cs typeface="Roboto"/>
                    <a:sym typeface="Roboto"/>
                  </a:rPr>
                  <a:t> </a:t>
                </a:r>
                <a14:m>
                  <m:oMath xmlns:m="http://schemas.openxmlformats.org/officeDocument/2006/math">
                    <m:r>
                      <a:rPr lang="en-US" sz="2000" b="1" i="1">
                        <a:solidFill>
                          <a:srgbClr val="0D0D0D"/>
                        </a:solidFill>
                        <a:latin typeface="Cambria Math" panose="02040503050406030204" pitchFamily="18" charset="0"/>
                        <a:ea typeface="Roboto" panose="02000000000000000000" pitchFamily="2" charset="0"/>
                        <a:cs typeface="Roboto"/>
                        <a:sym typeface="Roboto"/>
                      </a:rPr>
                      <m:t>𝑷</m:t>
                    </m:r>
                    <m:d>
                      <m:dPr>
                        <m:ctrlPr>
                          <a:rPr lang="en-US" sz="2000" b="1" i="1">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𝟐</m:t>
                            </m:r>
                          </m:sub>
                        </m:sSub>
                        <m:r>
                          <a:rPr lang="en-US"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𝒏</m:t>
                            </m:r>
                          </m:sub>
                        </m:sSub>
                      </m:e>
                    </m:d>
                    <m:r>
                      <a:rPr lang="en-US" sz="2000" b="1" i="1">
                        <a:solidFill>
                          <a:srgbClr val="0D0D0D"/>
                        </a:solidFill>
                        <a:latin typeface="Cambria Math" panose="02040503050406030204" pitchFamily="18" charset="0"/>
                        <a:ea typeface="Roboto" panose="02000000000000000000" pitchFamily="2" charset="0"/>
                        <a:cs typeface="Roboto"/>
                        <a:sym typeface="Roboto"/>
                      </a:rPr>
                      <m:t>≈</m:t>
                    </m:r>
                    <m:nary>
                      <m:naryPr>
                        <m:chr m:val="∏"/>
                        <m:ctrlPr>
                          <a:rPr lang="en-US" sz="2000" b="1" i="1">
                            <a:solidFill>
                              <a:srgbClr val="0D0D0D"/>
                            </a:solidFill>
                            <a:latin typeface="Cambria Math" panose="02040503050406030204" pitchFamily="18" charset="0"/>
                            <a:ea typeface="Roboto" panose="02000000000000000000" pitchFamily="2" charset="0"/>
                            <a:sym typeface="Roboto"/>
                          </a:rPr>
                        </m:ctrlPr>
                      </m:naryPr>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𝟐</m:t>
                        </m:r>
                      </m:sub>
                      <m:sup>
                        <m:r>
                          <a:rPr lang="en-US" sz="2000" b="1" i="1">
                            <a:solidFill>
                              <a:srgbClr val="0D0D0D"/>
                            </a:solidFill>
                            <a:latin typeface="Cambria Math" panose="02040503050406030204" pitchFamily="18" charset="0"/>
                            <a:ea typeface="Roboto" panose="02000000000000000000" pitchFamily="2" charset="0"/>
                            <a:sym typeface="Roboto"/>
                          </a:rPr>
                          <m:t>𝒏</m:t>
                        </m:r>
                      </m:sup>
                      <m:e>
                        <m:r>
                          <a:rPr lang="en-US" sz="2000" b="1" i="1">
                            <a:solidFill>
                              <a:srgbClr val="0D0D0D"/>
                            </a:solidFill>
                            <a:latin typeface="Cambria Math" panose="02040503050406030204" pitchFamily="18" charset="0"/>
                            <a:ea typeface="Roboto" panose="02000000000000000000" pitchFamily="2" charset="0"/>
                            <a:sym typeface="Roboto"/>
                          </a:rPr>
                          <m:t>𝑷</m:t>
                        </m:r>
                        <m:r>
                          <a:rPr lang="en-US" sz="2000" b="1" i="1">
                            <a:solidFill>
                              <a:srgbClr val="0D0D0D"/>
                            </a:solidFill>
                            <a:latin typeface="Cambria Math" panose="02040503050406030204" pitchFamily="18" charset="0"/>
                            <a:ea typeface="Roboto" panose="02000000000000000000" pitchFamily="2" charset="0"/>
                            <a:sym typeface="Roboto"/>
                          </a:rPr>
                          <m:t>(</m:t>
                        </m:r>
                        <m:sSub>
                          <m:sSubPr>
                            <m:ctrlPr>
                              <a:rPr lang="en-US" sz="2000" b="1" i="1">
                                <a:solidFill>
                                  <a:srgbClr val="0D0D0D"/>
                                </a:solidFill>
                                <a:latin typeface="Cambria Math" panose="02040503050406030204" pitchFamily="18" charset="0"/>
                                <a:ea typeface="Roboto" panose="02000000000000000000" pitchFamily="2" charset="0"/>
                                <a:sym typeface="Roboto"/>
                              </a:rPr>
                            </m:ctrlPr>
                          </m:sSubPr>
                          <m:e>
                            <m:r>
                              <a:rPr lang="en-US" sz="2000" b="1" i="1">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sub>
                        </m:sSub>
                        <m:r>
                          <a:rPr lang="en-US" sz="2000" b="1" i="1" smtClean="0">
                            <a:solidFill>
                              <a:srgbClr val="0D0D0D"/>
                            </a:solidFill>
                            <a:latin typeface="Cambria Math" panose="02040503050406030204" pitchFamily="18" charset="0"/>
                            <a:ea typeface="Roboto" panose="02000000000000000000" pitchFamily="2" charset="0"/>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sym typeface="Roboto"/>
                              </a:rPr>
                            </m:ctrlPr>
                          </m:sSubPr>
                          <m:e>
                            <m:r>
                              <a:rPr lang="en-US" sz="2000" b="1" i="1" smtClean="0">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smtClean="0">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𝟏</m:t>
                            </m:r>
                          </m:sub>
                        </m:sSub>
                        <m:r>
                          <a:rPr lang="en-US" sz="2000" b="1" i="1">
                            <a:solidFill>
                              <a:srgbClr val="0D0D0D"/>
                            </a:solidFill>
                            <a:latin typeface="Cambria Math" panose="02040503050406030204" pitchFamily="18" charset="0"/>
                            <a:ea typeface="Roboto" panose="02000000000000000000" pitchFamily="2" charset="0"/>
                            <a:sym typeface="Roboto"/>
                          </a:rPr>
                          <m:t>)</m:t>
                        </m:r>
                      </m:e>
                    </m:nary>
                  </m:oMath>
                </a14:m>
                <a:endParaRPr lang="en-US" sz="2000" b="1">
                  <a:solidFill>
                    <a:srgbClr val="0D0D0D"/>
                  </a:solidFill>
                  <a:latin typeface="Roboto" panose="02000000000000000000" pitchFamily="2" charset="0"/>
                  <a:ea typeface="Roboto" panose="02000000000000000000" pitchFamily="2" charset="0"/>
                  <a:cs typeface="Roboto"/>
                  <a:sym typeface="Roboto"/>
                </a:endParaRPr>
              </a:p>
              <a:p>
                <a:pPr marL="457200" marR="0" lvl="0" indent="-355600" algn="l" rtl="0">
                  <a:lnSpc>
                    <a:spcPct val="150000"/>
                  </a:lnSpc>
                  <a:spcBef>
                    <a:spcPts val="0"/>
                  </a:spcBef>
                  <a:spcAft>
                    <a:spcPts val="0"/>
                  </a:spcAft>
                  <a:buClr>
                    <a:srgbClr val="0D0D0D"/>
                  </a:buClr>
                  <a:buSzPts val="2000"/>
                  <a:buFont typeface="Roboto"/>
                  <a:buChar char="●"/>
                </a:pPr>
                <a:r>
                  <a:rPr lang="vi-VN" sz="2000">
                    <a:solidFill>
                      <a:srgbClr val="0D0D0D"/>
                    </a:solidFill>
                    <a:latin typeface="Roboto" panose="02000000000000000000" pitchFamily="2" charset="0"/>
                    <a:ea typeface="Roboto" panose="02000000000000000000" pitchFamily="2" charset="0"/>
                    <a:cs typeface="Roboto"/>
                    <a:sym typeface="Roboto"/>
                  </a:rPr>
                  <a:t>Mô hình Trigram:</a:t>
                </a:r>
                <a:r>
                  <a:rPr lang="en-US" sz="2000" b="1" i="1">
                    <a:solidFill>
                      <a:srgbClr val="0D0D0D"/>
                    </a:solidFill>
                    <a:latin typeface="Cambria Math" panose="02040503050406030204" pitchFamily="18" charset="0"/>
                    <a:ea typeface="Roboto" panose="02000000000000000000" pitchFamily="2" charset="0"/>
                    <a:cs typeface="Roboto"/>
                    <a:sym typeface="Roboto"/>
                  </a:rPr>
                  <a:t> </a:t>
                </a:r>
                <a14:m>
                  <m:oMath xmlns:m="http://schemas.openxmlformats.org/officeDocument/2006/math">
                    <m:r>
                      <a:rPr lang="en-US" sz="2000" b="1" i="1" smtClean="0">
                        <a:solidFill>
                          <a:srgbClr val="0D0D0D"/>
                        </a:solidFill>
                        <a:latin typeface="Cambria Math" panose="02040503050406030204" pitchFamily="18" charset="0"/>
                        <a:ea typeface="Roboto" panose="02000000000000000000" pitchFamily="2" charset="0"/>
                        <a:cs typeface="Roboto"/>
                        <a:sym typeface="Roboto"/>
                      </a:rPr>
                      <m:t>𝑷</m:t>
                    </m:r>
                    <m:d>
                      <m:dPr>
                        <m:ctrlPr>
                          <a:rPr lang="en-US" sz="2000" b="1" i="1">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𝟐</m:t>
                            </m:r>
                          </m:sub>
                        </m:sSub>
                        <m:r>
                          <a:rPr lang="en-US"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𝒏</m:t>
                            </m:r>
                          </m:sub>
                        </m:sSub>
                      </m:e>
                    </m:d>
                    <m:r>
                      <a:rPr lang="en-US" sz="2000" b="1" i="1">
                        <a:solidFill>
                          <a:srgbClr val="0D0D0D"/>
                        </a:solidFill>
                        <a:latin typeface="Cambria Math" panose="02040503050406030204" pitchFamily="18" charset="0"/>
                        <a:ea typeface="Roboto" panose="02000000000000000000" pitchFamily="2" charset="0"/>
                        <a:cs typeface="Roboto"/>
                        <a:sym typeface="Roboto"/>
                      </a:rPr>
                      <m:t>≈</m:t>
                    </m:r>
                    <m:nary>
                      <m:naryPr>
                        <m:chr m:val="∏"/>
                        <m:ctrlPr>
                          <a:rPr lang="en-US" sz="2000" b="1" i="1">
                            <a:solidFill>
                              <a:srgbClr val="0D0D0D"/>
                            </a:solidFill>
                            <a:latin typeface="Cambria Math" panose="02040503050406030204" pitchFamily="18" charset="0"/>
                            <a:ea typeface="Roboto" panose="02000000000000000000" pitchFamily="2" charset="0"/>
                            <a:sym typeface="Roboto"/>
                          </a:rPr>
                        </m:ctrlPr>
                      </m:naryPr>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𝟑</m:t>
                        </m:r>
                      </m:sub>
                      <m:sup>
                        <m:r>
                          <a:rPr lang="en-US" sz="2000" b="1" i="1">
                            <a:solidFill>
                              <a:srgbClr val="0D0D0D"/>
                            </a:solidFill>
                            <a:latin typeface="Cambria Math" panose="02040503050406030204" pitchFamily="18" charset="0"/>
                            <a:ea typeface="Roboto" panose="02000000000000000000" pitchFamily="2" charset="0"/>
                            <a:sym typeface="Roboto"/>
                          </a:rPr>
                          <m:t>𝒏</m:t>
                        </m:r>
                      </m:sup>
                      <m:e>
                        <m:r>
                          <a:rPr lang="en-US" sz="2000" b="1" i="1">
                            <a:solidFill>
                              <a:srgbClr val="0D0D0D"/>
                            </a:solidFill>
                            <a:latin typeface="Cambria Math" panose="02040503050406030204" pitchFamily="18" charset="0"/>
                            <a:ea typeface="Roboto" panose="02000000000000000000" pitchFamily="2" charset="0"/>
                            <a:sym typeface="Roboto"/>
                          </a:rPr>
                          <m:t>𝑷</m:t>
                        </m:r>
                        <m:r>
                          <a:rPr lang="en-US" sz="2000" b="1" i="1">
                            <a:solidFill>
                              <a:srgbClr val="0D0D0D"/>
                            </a:solidFill>
                            <a:latin typeface="Cambria Math" panose="02040503050406030204" pitchFamily="18" charset="0"/>
                            <a:ea typeface="Roboto" panose="02000000000000000000" pitchFamily="2" charset="0"/>
                            <a:sym typeface="Roboto"/>
                          </a:rPr>
                          <m:t>(</m:t>
                        </m:r>
                        <m:sSub>
                          <m:sSubPr>
                            <m:ctrlPr>
                              <a:rPr lang="en-US" sz="2000" b="1" i="1">
                                <a:solidFill>
                                  <a:srgbClr val="0D0D0D"/>
                                </a:solidFill>
                                <a:latin typeface="Cambria Math" panose="02040503050406030204" pitchFamily="18" charset="0"/>
                                <a:ea typeface="Roboto" panose="02000000000000000000" pitchFamily="2" charset="0"/>
                                <a:sym typeface="Roboto"/>
                              </a:rPr>
                            </m:ctrlPr>
                          </m:sSubPr>
                          <m:e>
                            <m:r>
                              <a:rPr lang="en-US" sz="2000" b="1" i="1">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sub>
                        </m:sSub>
                        <m:r>
                          <a:rPr lang="en-US" sz="2000" b="1" i="1" smtClean="0">
                            <a:solidFill>
                              <a:srgbClr val="0D0D0D"/>
                            </a:solidFill>
                            <a:latin typeface="Cambria Math" panose="02040503050406030204" pitchFamily="18" charset="0"/>
                            <a:ea typeface="Roboto" panose="02000000000000000000" pitchFamily="2" charset="0"/>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sym typeface="Roboto"/>
                              </a:rPr>
                            </m:ctrlPr>
                          </m:sSubPr>
                          <m:e>
                            <m:r>
                              <a:rPr lang="en-US" sz="2000" b="1" i="1" smtClean="0">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smtClean="0">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𝟏</m:t>
                            </m:r>
                          </m:sub>
                        </m:sSub>
                        <m:sSub>
                          <m:sSubPr>
                            <m:ctrlPr>
                              <a:rPr lang="en-US" sz="2000" b="1" i="1" smtClean="0">
                                <a:solidFill>
                                  <a:srgbClr val="0D0D0D"/>
                                </a:solidFill>
                                <a:latin typeface="Cambria Math" panose="02040503050406030204" pitchFamily="18" charset="0"/>
                                <a:ea typeface="Roboto" panose="02000000000000000000" pitchFamily="2" charset="0"/>
                                <a:sym typeface="Roboto"/>
                              </a:rPr>
                            </m:ctrlPr>
                          </m:sSubPr>
                          <m:e>
                            <m:r>
                              <a:rPr lang="en-US" sz="2000" b="1" i="1" smtClean="0">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smtClean="0">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𝟐</m:t>
                            </m:r>
                          </m:sub>
                        </m:sSub>
                        <m:r>
                          <a:rPr lang="en-US" sz="2000" b="1" i="1">
                            <a:solidFill>
                              <a:srgbClr val="0D0D0D"/>
                            </a:solidFill>
                            <a:latin typeface="Cambria Math" panose="02040503050406030204" pitchFamily="18" charset="0"/>
                            <a:ea typeface="Roboto" panose="02000000000000000000" pitchFamily="2" charset="0"/>
                            <a:sym typeface="Roboto"/>
                          </a:rPr>
                          <m:t>)</m:t>
                        </m:r>
                      </m:e>
                    </m:nary>
                  </m:oMath>
                </a14:m>
                <a:endParaRPr lang="vi-VN" sz="1600">
                  <a:solidFill>
                    <a:srgbClr val="0D0D0D"/>
                  </a:solidFill>
                  <a:latin typeface="Roboto" panose="02000000000000000000" pitchFamily="2" charset="0"/>
                  <a:ea typeface="Roboto" panose="02000000000000000000" pitchFamily="2" charset="0"/>
                  <a:cs typeface="Roboto"/>
                  <a:sym typeface="Roboto"/>
                </a:endParaRPr>
              </a:p>
              <a:p>
                <a:pPr marL="0" lvl="0" indent="45720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Với:</a:t>
                </a:r>
                <a:r>
                  <a:rPr lang="en-US" sz="2000">
                    <a:solidFill>
                      <a:srgbClr val="0D0D0D"/>
                    </a:solidFill>
                    <a:latin typeface="Roboto" panose="02000000000000000000" pitchFamily="2" charset="0"/>
                    <a:ea typeface="Roboto" panose="02000000000000000000" pitchFamily="2" charset="0"/>
                    <a:cs typeface="Roboto"/>
                    <a:sym typeface="Roboto"/>
                  </a:rPr>
                  <a:t> </a:t>
                </a:r>
                <a:endParaRPr lang="en-US" sz="2000" b="1" i="1">
                  <a:solidFill>
                    <a:srgbClr val="0D0D0D"/>
                  </a:solidFill>
                  <a:latin typeface="Cambria Math" panose="02040503050406030204" pitchFamily="18" charset="0"/>
                  <a:ea typeface="Roboto" panose="02000000000000000000" pitchFamily="2" charset="0"/>
                  <a:cs typeface="Roboto"/>
                  <a:sym typeface="Roboto"/>
                </a:endParaRPr>
              </a:p>
              <a:p>
                <a:pPr marL="0" lvl="0" indent="457200" algn="ctr" rtl="0">
                  <a:lnSpc>
                    <a:spcPct val="150000"/>
                  </a:lnSpc>
                  <a:spcBef>
                    <a:spcPts val="0"/>
                  </a:spcBef>
                  <a:spcAft>
                    <a:spcPts val="0"/>
                  </a:spcAft>
                  <a:buNone/>
                </a:pPr>
                <a14:m>
                  <m:oMath xmlns:m="http://schemas.openxmlformats.org/officeDocument/2006/math">
                    <m:r>
                      <a:rPr lang="en-US" sz="2000" b="1" i="1" smtClean="0">
                        <a:solidFill>
                          <a:srgbClr val="0D0D0D"/>
                        </a:solidFill>
                        <a:latin typeface="Cambria Math" panose="02040503050406030204" pitchFamily="18" charset="0"/>
                        <a:ea typeface="Roboto" panose="02000000000000000000" pitchFamily="2" charset="0"/>
                        <a:cs typeface="Roboto"/>
                        <a:sym typeface="Roboto"/>
                      </a:rPr>
                      <m:t>𝑷</m:t>
                    </m:r>
                    <m:d>
                      <m:d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e>
                      <m:e>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e>
                    </m:d>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f>
                      <m:f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fPr>
                      <m:num>
                        <m:r>
                          <a:rPr lang="en-US" sz="2000" b="1" i="1" smtClean="0">
                            <a:solidFill>
                              <a:srgbClr val="0D0D0D"/>
                            </a:solidFill>
                            <a:latin typeface="Cambria Math" panose="02040503050406030204" pitchFamily="18" charset="0"/>
                            <a:ea typeface="Roboto" panose="02000000000000000000" pitchFamily="2" charset="0"/>
                            <a:cs typeface="Roboto"/>
                            <a:sym typeface="Roboto"/>
                          </a:rPr>
                          <m:t>𝒄𝒐𝒖𝒏𝒕</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num>
                      <m:den>
                        <m:r>
                          <a:rPr lang="en-US" sz="2000" b="1" i="1" smtClean="0">
                            <a:solidFill>
                              <a:srgbClr val="0D0D0D"/>
                            </a:solidFill>
                            <a:latin typeface="Cambria Math" panose="02040503050406030204" pitchFamily="18" charset="0"/>
                            <a:ea typeface="Roboto" panose="02000000000000000000" pitchFamily="2" charset="0"/>
                            <a:cs typeface="Roboto"/>
                            <a:sym typeface="Roboto"/>
                          </a:rPr>
                          <m:t>𝒄𝒐𝒖𝒏𝒕</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𝒏</m:t>
                            </m:r>
                            <m:r>
                              <a:rPr lang="en-US" sz="2000" b="1" i="1">
                                <a:solidFill>
                                  <a:srgbClr val="0D0D0D"/>
                                </a:solidFill>
                                <a:latin typeface="Cambria Math" panose="02040503050406030204" pitchFamily="18" charset="0"/>
                                <a:ea typeface="Roboto" panose="02000000000000000000" pitchFamily="2" charset="0"/>
                                <a:cs typeface="Roboto"/>
                                <a:sym typeface="Roboto"/>
                              </a:rPr>
                              <m:t>−</m:t>
                            </m:r>
                            <m:r>
                              <a:rPr lang="en-US" sz="2000" b="1" i="1">
                                <a:solidFill>
                                  <a:srgbClr val="0D0D0D"/>
                                </a:solidFill>
                                <a:latin typeface="Cambria Math" panose="02040503050406030204" pitchFamily="18" charset="0"/>
                                <a:ea typeface="Roboto" panose="02000000000000000000" pitchFamily="2" charset="0"/>
                                <a:cs typeface="Roboto"/>
                                <a:sym typeface="Roboto"/>
                              </a:rPr>
                              <m:t>𝒎</m:t>
                            </m:r>
                          </m:sub>
                        </m:sSub>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𝒏</m:t>
                            </m:r>
                            <m:r>
                              <a:rPr lang="en-US" sz="2000" b="1" i="1">
                                <a:solidFill>
                                  <a:srgbClr val="0D0D0D"/>
                                </a:solidFill>
                                <a:latin typeface="Cambria Math" panose="02040503050406030204" pitchFamily="18" charset="0"/>
                                <a:ea typeface="Roboto" panose="02000000000000000000" pitchFamily="2" charset="0"/>
                                <a:cs typeface="Roboto"/>
                                <a:sym typeface="Roboto"/>
                              </a:rPr>
                              <m:t>−</m:t>
                            </m:r>
                            <m:r>
                              <a:rPr lang="en-US" sz="2000" b="1" i="1">
                                <a:solidFill>
                                  <a:srgbClr val="0D0D0D"/>
                                </a:solidFill>
                                <a:latin typeface="Cambria Math" panose="02040503050406030204" pitchFamily="18" charset="0"/>
                                <a:ea typeface="Roboto" panose="02000000000000000000" pitchFamily="2" charset="0"/>
                                <a:cs typeface="Roboto"/>
                                <a:sym typeface="Roboto"/>
                              </a:rPr>
                              <m:t>𝒎</m:t>
                            </m:r>
                            <m:r>
                              <a:rPr lang="en-US" sz="2000" b="1" i="1">
                                <a:solidFill>
                                  <a:srgbClr val="0D0D0D"/>
                                </a:solidFill>
                                <a:latin typeface="Cambria Math" panose="02040503050406030204" pitchFamily="18" charset="0"/>
                                <a:ea typeface="Roboto" panose="02000000000000000000" pitchFamily="2" charset="0"/>
                                <a:cs typeface="Roboto"/>
                                <a:sym typeface="Roboto"/>
                              </a:rPr>
                              <m:t>+</m:t>
                            </m:r>
                            <m:r>
                              <a:rPr lang="en-US" sz="2000" b="1" i="1">
                                <a:solidFill>
                                  <a:srgbClr val="0D0D0D"/>
                                </a:solidFill>
                                <a:latin typeface="Cambria Math" panose="02040503050406030204" pitchFamily="18" charset="0"/>
                                <a:ea typeface="Roboto" panose="02000000000000000000" pitchFamily="2" charset="0"/>
                                <a:cs typeface="Roboto"/>
                                <a:sym typeface="Roboto"/>
                              </a:rPr>
                              <m:t>𝟏</m:t>
                            </m:r>
                          </m:sub>
                        </m:sSub>
                        <m:r>
                          <a:rPr lang="en-US"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𝒎</m:t>
                            </m:r>
                            <m:r>
                              <a:rPr lang="en-US" sz="2000" b="1" i="1">
                                <a:solidFill>
                                  <a:srgbClr val="0D0D0D"/>
                                </a:solidFill>
                                <a:latin typeface="Cambria Math" panose="02040503050406030204" pitchFamily="18" charset="0"/>
                                <a:ea typeface="Roboto" panose="02000000000000000000" pitchFamily="2" charset="0"/>
                                <a:cs typeface="Roboto"/>
                                <a:sym typeface="Roboto"/>
                              </a:rPr>
                              <m:t>−</m:t>
                            </m:r>
                            <m:r>
                              <a:rPr lang="en-US" sz="2000" b="1" i="1">
                                <a:solidFill>
                                  <a:srgbClr val="0D0D0D"/>
                                </a:solidFill>
                                <a:latin typeface="Cambria Math" panose="02040503050406030204" pitchFamily="18" charset="0"/>
                                <a:ea typeface="Roboto" panose="02000000000000000000" pitchFamily="2" charset="0"/>
                                <a:cs typeface="Roboto"/>
                                <a:sym typeface="Roboto"/>
                              </a:rPr>
                              <m:t>𝟏</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den>
                    </m:f>
                  </m:oMath>
                </a14:m>
                <a:r>
                  <a:rPr lang="en-US" sz="2000">
                    <a:solidFill>
                      <a:srgbClr val="0D0D0D"/>
                    </a:solidFill>
                    <a:latin typeface="Roboto" panose="02000000000000000000" pitchFamily="2" charset="0"/>
                    <a:ea typeface="Roboto" panose="02000000000000000000" pitchFamily="2" charset="0"/>
                    <a:cs typeface="Roboto"/>
                    <a:sym typeface="Roboto"/>
                  </a:rPr>
                  <a:t> </a:t>
                </a:r>
                <a:endParaRPr sz="2000">
                  <a:solidFill>
                    <a:srgbClr val="0D0D0D"/>
                  </a:solidFill>
                  <a:latin typeface="Roboto" panose="02000000000000000000" pitchFamily="2" charset="0"/>
                  <a:ea typeface="Roboto" panose="02000000000000000000" pitchFamily="2" charset="0"/>
                  <a:cs typeface="Roboto"/>
                  <a:sym typeface="Roboto"/>
                </a:endParaRPr>
              </a:p>
            </p:txBody>
          </p:sp>
        </mc:Choice>
        <mc:Fallback>
          <p:sp>
            <p:nvSpPr>
              <p:cNvPr id="290" name="Google Shape;290;p29"/>
              <p:cNvSpPr txBox="1">
                <a:spLocks noRot="1" noChangeAspect="1" noMove="1" noResize="1" noEditPoints="1" noAdjustHandles="1" noChangeArrowheads="1" noChangeShapeType="1" noTextEdit="1"/>
              </p:cNvSpPr>
              <p:nvPr/>
            </p:nvSpPr>
            <p:spPr>
              <a:xfrm>
                <a:off x="354150" y="937600"/>
                <a:ext cx="11483700" cy="4982799"/>
              </a:xfrm>
              <a:prstGeom prst="rect">
                <a:avLst/>
              </a:prstGeom>
              <a:blipFill>
                <a:blip r:embed="rId3"/>
                <a:stretch>
                  <a:fillRect l="-531"/>
                </a:stretch>
              </a:blipFill>
              <a:ln>
                <a:noFill/>
              </a:ln>
            </p:spPr>
            <p:txBody>
              <a:bodyPr/>
              <a:lstStyle/>
              <a:p>
                <a:r>
                  <a:rPr lang="en-US">
                    <a:noFill/>
                  </a:rPr>
                  <a:t> </a:t>
                </a:r>
              </a:p>
            </p:txBody>
          </p:sp>
        </mc:Fallback>
      </mc:AlternateContent>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18</a:t>
            </a:fld>
            <a:endParaRPr sz="2400" b="1">
              <a:solidFill>
                <a:srgbClr val="171616"/>
              </a:solidFill>
              <a:latin typeface="Roboto"/>
              <a:ea typeface="Roboto"/>
              <a:cs typeface="Roboto"/>
              <a:sym typeface="Roboto"/>
            </a:endParaRPr>
          </a:p>
        </p:txBody>
      </p:sp>
      <p:sp>
        <p:nvSpPr>
          <p:cNvPr id="296" name="Google Shape;296;p30"/>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97" name="Google Shape;297;p30"/>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xmlns:a14="http://schemas.microsoft.com/office/drawing/2010/main">
        <mc:Choice Requires="a14">
          <p:sp>
            <p:nvSpPr>
              <p:cNvPr id="298" name="Google Shape;298;p30"/>
              <p:cNvSpPr txBox="1"/>
              <p:nvPr/>
            </p:nvSpPr>
            <p:spPr>
              <a:xfrm>
                <a:off x="354150" y="812700"/>
                <a:ext cx="11483700" cy="2400617"/>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r>
                  <a:rPr lang="en-US" sz="2000" b="1">
                    <a:solidFill>
                      <a:srgbClr val="0D0D0D"/>
                    </a:solidFill>
                    <a:latin typeface="Roboto"/>
                    <a:ea typeface="Roboto"/>
                    <a:cs typeface="Roboto"/>
                    <a:sym typeface="Roboto"/>
                  </a:rPr>
                  <a:t>Tính xác suất Bigram:</a:t>
                </a:r>
              </a:p>
              <a:p>
                <a:pPr marL="0" lvl="0" indent="0" algn="l" rtl="0">
                  <a:lnSpc>
                    <a:spcPct val="150000"/>
                  </a:lnSpc>
                  <a:spcBef>
                    <a:spcPts val="0"/>
                  </a:spcBef>
                  <a:spcAft>
                    <a:spcPts val="0"/>
                  </a:spcAft>
                  <a:buNone/>
                </a:pPr>
                <a:r>
                  <a:rPr lang="en-US" sz="2000">
                    <a:solidFill>
                      <a:srgbClr val="0D0D0D"/>
                    </a:solidFill>
                    <a:latin typeface="Roboto"/>
                    <a:ea typeface="Roboto"/>
                    <a:cs typeface="Roboto"/>
                    <a:sym typeface="Roboto"/>
                  </a:rPr>
                  <a:t>- Ta có câu sau: </a:t>
                </a:r>
                <a:r>
                  <a:rPr lang="en-US" sz="2000" b="1">
                    <a:solidFill>
                      <a:srgbClr val="0D0D0D"/>
                    </a:solidFill>
                    <a:latin typeface="Roboto"/>
                    <a:ea typeface="Roboto"/>
                    <a:cs typeface="Roboto"/>
                    <a:sym typeface="Roboto"/>
                  </a:rPr>
                  <a:t>I want to eat chinese food lunch spend </a:t>
                </a:r>
                <a:endParaRPr sz="2000" b="1">
                  <a:solidFill>
                    <a:srgbClr val="0D0D0D"/>
                  </a:solidFill>
                  <a:latin typeface="Roboto"/>
                  <a:ea typeface="Roboto"/>
                  <a:cs typeface="Roboto"/>
                  <a:sym typeface="Roboto"/>
                </a:endParaRPr>
              </a:p>
              <a:p>
                <a:pPr marL="0" lvl="0" indent="0" algn="l" rtl="0">
                  <a:lnSpc>
                    <a:spcPct val="150000"/>
                  </a:lnSpc>
                  <a:spcBef>
                    <a:spcPts val="0"/>
                  </a:spcBef>
                  <a:spcAft>
                    <a:spcPts val="0"/>
                  </a:spcAft>
                  <a:buNone/>
                </a:pPr>
                <a:r>
                  <a:rPr lang="en-US" sz="2000">
                    <a:solidFill>
                      <a:srgbClr val="0D0D0D"/>
                    </a:solidFill>
                    <a:latin typeface="Roboto"/>
                    <a:ea typeface="Roboto"/>
                    <a:cs typeface="Roboto"/>
                    <a:sym typeface="Roboto"/>
                  </a:rPr>
                  <a:t>- Số lần xuất hiện của bigram cho 8 trong số các từ (trong tổng số </a:t>
                </a:r>
                <a14:m>
                  <m:oMath xmlns:m="http://schemas.openxmlformats.org/officeDocument/2006/math">
                    <m:r>
                      <a:rPr lang="en-US" sz="2000" i="1" smtClean="0">
                        <a:solidFill>
                          <a:srgbClr val="0D0D0D"/>
                        </a:solidFill>
                        <a:latin typeface="Cambria Math" panose="02040503050406030204" pitchFamily="18" charset="0"/>
                        <a:ea typeface="Roboto"/>
                        <a:cs typeface="Roboto"/>
                        <a:sym typeface="Roboto"/>
                      </a:rPr>
                      <m:t>|</m:t>
                    </m:r>
                    <m:r>
                      <a:rPr lang="en-US" sz="2000" i="1" smtClean="0">
                        <a:solidFill>
                          <a:srgbClr val="0D0D0D"/>
                        </a:solidFill>
                        <a:latin typeface="Cambria Math" panose="02040503050406030204" pitchFamily="18" charset="0"/>
                        <a:ea typeface="Roboto"/>
                        <a:cs typeface="Roboto"/>
                        <a:sym typeface="Roboto"/>
                      </a:rPr>
                      <m:t>𝑉</m:t>
                    </m:r>
                    <m:r>
                      <a:rPr lang="en-US" sz="2000" i="1" smtClean="0">
                        <a:solidFill>
                          <a:srgbClr val="0D0D0D"/>
                        </a:solidFill>
                        <a:latin typeface="Cambria Math" panose="02040503050406030204" pitchFamily="18" charset="0"/>
                        <a:ea typeface="Roboto"/>
                        <a:cs typeface="Roboto"/>
                        <a:sym typeface="Roboto"/>
                      </a:rPr>
                      <m:t>| </m:t>
                    </m:r>
                  </m:oMath>
                </a14:m>
                <a:r>
                  <a:rPr lang="en-US" sz="2000">
                    <a:solidFill>
                      <a:srgbClr val="0D0D0D"/>
                    </a:solidFill>
                    <a:latin typeface="Roboto"/>
                    <a:ea typeface="Roboto"/>
                    <a:cs typeface="Roboto"/>
                    <a:sym typeface="Roboto"/>
                  </a:rPr>
                  <a:t>= 1446) trong tập dữ liệu của Berkeley Restaurant Project gồm 9332 câu. Các lần xuất hiện không có được đánh dấu bằng màu xanh.</a:t>
                </a:r>
                <a:endParaRPr sz="2000">
                  <a:solidFill>
                    <a:srgbClr val="0D0D0D"/>
                  </a:solidFill>
                  <a:latin typeface="Roboto"/>
                  <a:ea typeface="Roboto"/>
                  <a:cs typeface="Roboto"/>
                  <a:sym typeface="Roboto"/>
                </a:endParaRPr>
              </a:p>
            </p:txBody>
          </p:sp>
        </mc:Choice>
        <mc:Fallback xmlns="">
          <p:sp>
            <p:nvSpPr>
              <p:cNvPr id="298" name="Google Shape;298;p30"/>
              <p:cNvSpPr txBox="1">
                <a:spLocks noRot="1" noChangeAspect="1" noMove="1" noResize="1" noEditPoints="1" noAdjustHandles="1" noChangeArrowheads="1" noChangeShapeType="1" noTextEdit="1"/>
              </p:cNvSpPr>
              <p:nvPr/>
            </p:nvSpPr>
            <p:spPr>
              <a:xfrm>
                <a:off x="354150" y="812700"/>
                <a:ext cx="11483700" cy="2400617"/>
              </a:xfrm>
              <a:prstGeom prst="rect">
                <a:avLst/>
              </a:prstGeom>
              <a:blipFill>
                <a:blip r:embed="rId3"/>
                <a:stretch>
                  <a:fillRect l="-531" b="-1523"/>
                </a:stretch>
              </a:blipFill>
              <a:ln>
                <a:noFill/>
              </a:ln>
            </p:spPr>
            <p:txBody>
              <a:bodyPr/>
              <a:lstStyle/>
              <a:p>
                <a:r>
                  <a:rPr lang="en-US">
                    <a:noFill/>
                  </a:rPr>
                  <a:t> </a:t>
                </a:r>
              </a:p>
            </p:txBody>
          </p:sp>
        </mc:Fallback>
      </mc:AlternateContent>
      <p:sp>
        <p:nvSpPr>
          <p:cNvPr id="299" name="Google Shape;299;p30"/>
          <p:cNvSpPr txBox="1"/>
          <p:nvPr/>
        </p:nvSpPr>
        <p:spPr>
          <a:xfrm>
            <a:off x="502675" y="3907675"/>
            <a:ext cx="1061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300" name="Google Shape;300;p30"/>
          <p:cNvPicPr preferRelativeResize="0"/>
          <p:nvPr/>
        </p:nvPicPr>
        <p:blipFill>
          <a:blip r:embed="rId4">
            <a:alphaModFix/>
          </a:blip>
          <a:stretch>
            <a:fillRect/>
          </a:stretch>
        </p:blipFill>
        <p:spPr>
          <a:xfrm>
            <a:off x="1685759" y="3063900"/>
            <a:ext cx="8991385" cy="3313843"/>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19</a:t>
            </a:fld>
            <a:endParaRPr sz="2400" b="1">
              <a:solidFill>
                <a:srgbClr val="171616"/>
              </a:solidFill>
              <a:latin typeface="Roboto"/>
              <a:ea typeface="Roboto"/>
              <a:cs typeface="Roboto"/>
              <a:sym typeface="Roboto"/>
            </a:endParaRPr>
          </a:p>
        </p:txBody>
      </p:sp>
      <p:sp>
        <p:nvSpPr>
          <p:cNvPr id="306" name="Google Shape;306;p31"/>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307" name="Google Shape;307;p31"/>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p:pic>
        <p:nvPicPr>
          <p:cNvPr id="308" name="Google Shape;308;p31"/>
          <p:cNvPicPr preferRelativeResize="0"/>
          <p:nvPr/>
        </p:nvPicPr>
        <p:blipFill>
          <a:blip r:embed="rId3">
            <a:alphaModFix/>
          </a:blip>
          <a:stretch>
            <a:fillRect/>
          </a:stretch>
        </p:blipFill>
        <p:spPr>
          <a:xfrm>
            <a:off x="776175" y="2382000"/>
            <a:ext cx="10836625" cy="3995750"/>
          </a:xfrm>
          <a:prstGeom prst="rect">
            <a:avLst/>
          </a:prstGeom>
          <a:noFill/>
          <a:ln>
            <a:noFill/>
          </a:ln>
        </p:spPr>
      </p:pic>
      <p:pic>
        <p:nvPicPr>
          <p:cNvPr id="309" name="Google Shape;309;p31"/>
          <p:cNvPicPr preferRelativeResize="0"/>
          <p:nvPr/>
        </p:nvPicPr>
        <p:blipFill>
          <a:blip r:embed="rId4">
            <a:alphaModFix/>
          </a:blip>
          <a:stretch>
            <a:fillRect/>
          </a:stretch>
        </p:blipFill>
        <p:spPr>
          <a:xfrm>
            <a:off x="944800" y="692400"/>
            <a:ext cx="10431775" cy="1537200"/>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ndParaRPr>
          </a:p>
        </p:txBody>
      </p:sp>
      <p:sp>
        <p:nvSpPr>
          <p:cNvPr id="4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rgbClr val="FFFFFF"/>
              </a:solidFill>
              <a:latin typeface="Calibri"/>
            </a:endParaRPr>
          </a:p>
        </p:txBody>
      </p:sp>
      <p:sp>
        <p:nvSpPr>
          <p:cNvPr id="50" name="TextBox 4"/>
          <p:cNvSpPr/>
          <p:nvPr/>
        </p:nvSpPr>
        <p:spPr>
          <a:xfrm>
            <a:off x="3141360" y="999000"/>
            <a:ext cx="590904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4000" b="1" strike="noStrike" spc="-1">
                <a:solidFill>
                  <a:srgbClr val="181717"/>
                </a:solidFill>
                <a:latin typeface="Roboto"/>
                <a:ea typeface="Roboto"/>
              </a:rPr>
              <a:t>TÓM TẮT NỘI DUNG</a:t>
            </a:r>
            <a:endParaRPr lang="en-US" sz="4000" b="0" strike="noStrike" spc="-1">
              <a:solidFill>
                <a:srgbClr val="000000"/>
              </a:solidFill>
              <a:latin typeface="Arial"/>
            </a:endParaRPr>
          </a:p>
        </p:txBody>
      </p:sp>
      <p:grpSp>
        <p:nvGrpSpPr>
          <p:cNvPr id="51" name="Group 9"/>
          <p:cNvGrpSpPr/>
          <p:nvPr/>
        </p:nvGrpSpPr>
        <p:grpSpPr>
          <a:xfrm>
            <a:off x="532440" y="2142000"/>
            <a:ext cx="539640" cy="539640"/>
            <a:chOff x="532440" y="2142000"/>
            <a:chExt cx="539640" cy="539640"/>
          </a:xfrm>
        </p:grpSpPr>
        <p:sp>
          <p:nvSpPr>
            <p:cNvPr id="52" name="TextBox 5"/>
            <p:cNvSpPr/>
            <p:nvPr/>
          </p:nvSpPr>
          <p:spPr>
            <a:xfrm>
              <a:off x="604800" y="2158920"/>
              <a:ext cx="3949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trike="noStrike" spc="-1">
                  <a:solidFill>
                    <a:srgbClr val="181717"/>
                  </a:solidFill>
                  <a:latin typeface="Roboto"/>
                  <a:ea typeface="Roboto"/>
                </a:rPr>
                <a:t>1</a:t>
              </a:r>
              <a:endParaRPr lang="en-US" sz="2800" b="0" strike="noStrike" spc="-1">
                <a:solidFill>
                  <a:srgbClr val="000000"/>
                </a:solidFill>
                <a:latin typeface="Arial"/>
              </a:endParaRPr>
            </a:p>
          </p:txBody>
        </p:sp>
        <p:sp>
          <p:nvSpPr>
            <p:cNvPr id="53" name="Oval 7"/>
            <p:cNvSpPr/>
            <p:nvPr/>
          </p:nvSpPr>
          <p:spPr>
            <a:xfrm>
              <a:off x="532440" y="214200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4" name="TextBox 10"/>
          <p:cNvSpPr/>
          <p:nvPr/>
        </p:nvSpPr>
        <p:spPr>
          <a:xfrm>
            <a:off x="1144800" y="2165760"/>
            <a:ext cx="328968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a:solidFill>
                  <a:srgbClr val="181717"/>
                </a:solidFill>
                <a:latin typeface="Roboto"/>
                <a:ea typeface="Roboto"/>
              </a:rPr>
              <a:t>Giới thiệu bài toán</a:t>
            </a:r>
            <a:endParaRPr lang="en-US" sz="2800" b="0" strike="noStrike" spc="-1">
              <a:solidFill>
                <a:srgbClr val="000000"/>
              </a:solidFill>
              <a:latin typeface="Arial"/>
            </a:endParaRPr>
          </a:p>
        </p:txBody>
      </p:sp>
      <p:grpSp>
        <p:nvGrpSpPr>
          <p:cNvPr id="55" name="Group 11"/>
          <p:cNvGrpSpPr/>
          <p:nvPr/>
        </p:nvGrpSpPr>
        <p:grpSpPr>
          <a:xfrm>
            <a:off x="532440" y="3287392"/>
            <a:ext cx="539640" cy="539640"/>
            <a:chOff x="532440" y="3297960"/>
            <a:chExt cx="539640" cy="539640"/>
          </a:xfrm>
        </p:grpSpPr>
        <p:sp>
          <p:nvSpPr>
            <p:cNvPr id="56" name="TextBox 12"/>
            <p:cNvSpPr/>
            <p:nvPr/>
          </p:nvSpPr>
          <p:spPr>
            <a:xfrm>
              <a:off x="604800" y="3314880"/>
              <a:ext cx="3949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trike="noStrike" spc="-1">
                  <a:solidFill>
                    <a:srgbClr val="181717"/>
                  </a:solidFill>
                  <a:latin typeface="Roboto"/>
                  <a:ea typeface="Roboto"/>
                </a:rPr>
                <a:t>2</a:t>
              </a:r>
              <a:endParaRPr lang="en-US" sz="2800" b="0" strike="noStrike" spc="-1">
                <a:solidFill>
                  <a:srgbClr val="000000"/>
                </a:solidFill>
                <a:latin typeface="Arial"/>
              </a:endParaRPr>
            </a:p>
          </p:txBody>
        </p:sp>
        <p:sp>
          <p:nvSpPr>
            <p:cNvPr id="57" name="Oval 13"/>
            <p:cNvSpPr/>
            <p:nvPr/>
          </p:nvSpPr>
          <p:spPr>
            <a:xfrm>
              <a:off x="532440" y="329796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8" name="TextBox 14"/>
          <p:cNvSpPr/>
          <p:nvPr/>
        </p:nvSpPr>
        <p:spPr>
          <a:xfrm>
            <a:off x="1144800" y="3311512"/>
            <a:ext cx="477108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a:solidFill>
                  <a:srgbClr val="181717"/>
                </a:solidFill>
                <a:latin typeface="Roboto"/>
                <a:ea typeface="Roboto"/>
              </a:rPr>
              <a:t>Các hướng tiếp cận bài toán </a:t>
            </a:r>
            <a:endParaRPr lang="en-US" sz="2800" b="0" strike="noStrike" spc="-1">
              <a:solidFill>
                <a:srgbClr val="000000"/>
              </a:solidFill>
              <a:latin typeface="Arial"/>
            </a:endParaRPr>
          </a:p>
        </p:txBody>
      </p:sp>
      <p:grpSp>
        <p:nvGrpSpPr>
          <p:cNvPr id="63" name="Group 20"/>
          <p:cNvGrpSpPr/>
          <p:nvPr/>
        </p:nvGrpSpPr>
        <p:grpSpPr>
          <a:xfrm>
            <a:off x="6275880" y="2160410"/>
            <a:ext cx="539640" cy="539640"/>
            <a:chOff x="542160" y="4455720"/>
            <a:chExt cx="539640" cy="539640"/>
          </a:xfrm>
        </p:grpSpPr>
        <p:sp>
          <p:nvSpPr>
            <p:cNvPr id="64" name="TextBox 21"/>
            <p:cNvSpPr/>
            <p:nvPr/>
          </p:nvSpPr>
          <p:spPr>
            <a:xfrm>
              <a:off x="614520" y="4472280"/>
              <a:ext cx="394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pc="-1">
                  <a:solidFill>
                    <a:srgbClr val="181717"/>
                  </a:solidFill>
                  <a:latin typeface="Roboto"/>
                  <a:ea typeface="Roboto"/>
                </a:rPr>
                <a:t>4</a:t>
              </a:r>
              <a:endParaRPr lang="en-US" sz="2800" b="0" strike="noStrike" spc="-1">
                <a:solidFill>
                  <a:srgbClr val="000000"/>
                </a:solidFill>
                <a:latin typeface="Arial"/>
              </a:endParaRPr>
            </a:p>
          </p:txBody>
        </p:sp>
        <p:sp>
          <p:nvSpPr>
            <p:cNvPr id="65" name="Oval 22"/>
            <p:cNvSpPr/>
            <p:nvPr/>
          </p:nvSpPr>
          <p:spPr>
            <a:xfrm>
              <a:off x="542160" y="445572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66" name="TextBox 23"/>
          <p:cNvSpPr/>
          <p:nvPr/>
        </p:nvSpPr>
        <p:spPr>
          <a:xfrm>
            <a:off x="6888240" y="2184170"/>
            <a:ext cx="35456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a:solidFill>
                  <a:srgbClr val="181717"/>
                </a:solidFill>
                <a:latin typeface="Roboto"/>
                <a:ea typeface="Roboto"/>
              </a:rPr>
              <a:t>Tập dữ liệu</a:t>
            </a:r>
            <a:endParaRPr lang="en-US" sz="2800" b="0" strike="noStrike" spc="-1">
              <a:solidFill>
                <a:srgbClr val="000000"/>
              </a:solidFill>
              <a:latin typeface="Arial"/>
            </a:endParaRPr>
          </a:p>
        </p:txBody>
      </p:sp>
      <p:grpSp>
        <p:nvGrpSpPr>
          <p:cNvPr id="67" name="Group 25"/>
          <p:cNvGrpSpPr/>
          <p:nvPr/>
        </p:nvGrpSpPr>
        <p:grpSpPr>
          <a:xfrm>
            <a:off x="6293955" y="3293436"/>
            <a:ext cx="539640" cy="539640"/>
            <a:chOff x="6275880" y="4261320"/>
            <a:chExt cx="539640" cy="539640"/>
          </a:xfrm>
        </p:grpSpPr>
        <p:sp>
          <p:nvSpPr>
            <p:cNvPr id="68" name="TextBox 26"/>
            <p:cNvSpPr/>
            <p:nvPr/>
          </p:nvSpPr>
          <p:spPr>
            <a:xfrm>
              <a:off x="6348240" y="4278240"/>
              <a:ext cx="3949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trike="noStrike" spc="-1">
                  <a:solidFill>
                    <a:srgbClr val="181717"/>
                  </a:solidFill>
                  <a:latin typeface="Roboto"/>
                  <a:ea typeface="Roboto"/>
                </a:rPr>
                <a:t>5</a:t>
              </a:r>
              <a:endParaRPr lang="en-US" sz="2800" b="0" strike="noStrike" spc="-1">
                <a:solidFill>
                  <a:srgbClr val="000000"/>
                </a:solidFill>
                <a:latin typeface="Arial"/>
              </a:endParaRPr>
            </a:p>
          </p:txBody>
        </p:sp>
        <p:sp>
          <p:nvSpPr>
            <p:cNvPr id="69" name="Oval 27"/>
            <p:cNvSpPr/>
            <p:nvPr/>
          </p:nvSpPr>
          <p:spPr>
            <a:xfrm>
              <a:off x="6275880" y="426132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70" name="TextBox 28"/>
          <p:cNvSpPr/>
          <p:nvPr/>
        </p:nvSpPr>
        <p:spPr>
          <a:xfrm>
            <a:off x="6906315" y="3317556"/>
            <a:ext cx="4852656"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0" strike="noStrike" spc="-1">
                <a:solidFill>
                  <a:srgbClr val="181717"/>
                </a:solidFill>
                <a:latin typeface="Roboto"/>
                <a:ea typeface="Roboto"/>
              </a:rPr>
              <a:t>So sánh kết quả</a:t>
            </a:r>
            <a:endParaRPr lang="en-US" sz="2800" b="0" strike="noStrike" spc="-1">
              <a:solidFill>
                <a:srgbClr val="000000"/>
              </a:solidFill>
              <a:latin typeface="Arial"/>
            </a:endParaRPr>
          </a:p>
        </p:txBody>
      </p:sp>
      <p:grpSp>
        <p:nvGrpSpPr>
          <p:cNvPr id="71" name="Group 29"/>
          <p:cNvGrpSpPr/>
          <p:nvPr/>
        </p:nvGrpSpPr>
        <p:grpSpPr>
          <a:xfrm>
            <a:off x="6275880" y="4976690"/>
            <a:ext cx="539640" cy="539640"/>
            <a:chOff x="6275880" y="5274360"/>
            <a:chExt cx="539640" cy="539640"/>
          </a:xfrm>
        </p:grpSpPr>
        <p:sp>
          <p:nvSpPr>
            <p:cNvPr id="72" name="TextBox 30"/>
            <p:cNvSpPr/>
            <p:nvPr/>
          </p:nvSpPr>
          <p:spPr>
            <a:xfrm>
              <a:off x="6348240" y="5290920"/>
              <a:ext cx="3949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trike="noStrike" spc="-1">
                  <a:solidFill>
                    <a:srgbClr val="181717"/>
                  </a:solidFill>
                  <a:latin typeface="Roboto"/>
                  <a:ea typeface="Roboto"/>
                </a:rPr>
                <a:t>6</a:t>
              </a:r>
              <a:endParaRPr lang="en-US" sz="2800" b="0" strike="noStrike" spc="-1">
                <a:solidFill>
                  <a:srgbClr val="000000"/>
                </a:solidFill>
                <a:latin typeface="Arial"/>
              </a:endParaRPr>
            </a:p>
          </p:txBody>
        </p:sp>
        <p:sp>
          <p:nvSpPr>
            <p:cNvPr id="73" name="Oval 31"/>
            <p:cNvSpPr/>
            <p:nvPr/>
          </p:nvSpPr>
          <p:spPr>
            <a:xfrm>
              <a:off x="6275880" y="527436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74" name="TextBox 32"/>
          <p:cNvSpPr/>
          <p:nvPr/>
        </p:nvSpPr>
        <p:spPr>
          <a:xfrm>
            <a:off x="6888240" y="5000450"/>
            <a:ext cx="35456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a:solidFill>
                  <a:srgbClr val="181717"/>
                </a:solidFill>
                <a:latin typeface="Roboto"/>
                <a:ea typeface="Roboto"/>
              </a:rPr>
              <a:t>Kết luận</a:t>
            </a:r>
            <a:endParaRPr lang="en-US" sz="2800" b="0" strike="noStrike" spc="-1">
              <a:solidFill>
                <a:srgbClr val="000000"/>
              </a:solidFill>
              <a:latin typeface="Arial"/>
            </a:endParaRPr>
          </a:p>
        </p:txBody>
      </p:sp>
      <p:sp>
        <p:nvSpPr>
          <p:cNvPr id="75" name="PlaceHolder 1"/>
          <p:cNvSpPr>
            <a:spLocks noGrp="1"/>
          </p:cNvSpPr>
          <p:nvPr>
            <p:ph type="sldNum" idx="5"/>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1FB9B278-960F-4F9B-AD12-054246765932}" type="slidenum">
              <a:rPr lang="en-US" sz="2400" b="1" strike="noStrike" spc="-1">
                <a:solidFill>
                  <a:srgbClr val="181717"/>
                </a:solidFill>
                <a:latin typeface="Roboto"/>
                <a:ea typeface="Roboto"/>
              </a:rPr>
              <a:t>2</a:t>
            </a:fld>
            <a:endParaRPr lang="en-US" sz="2400" b="0" strike="noStrike" spc="-1">
              <a:solidFill>
                <a:srgbClr val="000000"/>
              </a:solidFill>
              <a:latin typeface="Times New Roman"/>
            </a:endParaRPr>
          </a:p>
        </p:txBody>
      </p:sp>
      <p:grpSp>
        <p:nvGrpSpPr>
          <p:cNvPr id="2" name="Group 16"/>
          <p:cNvGrpSpPr/>
          <p:nvPr/>
        </p:nvGrpSpPr>
        <p:grpSpPr>
          <a:xfrm>
            <a:off x="532440" y="4382484"/>
            <a:ext cx="539640" cy="539640"/>
            <a:chOff x="6275880" y="2142000"/>
            <a:chExt cx="539640" cy="539640"/>
          </a:xfrm>
        </p:grpSpPr>
        <p:sp>
          <p:nvSpPr>
            <p:cNvPr id="3" name="TextBox 17"/>
            <p:cNvSpPr/>
            <p:nvPr/>
          </p:nvSpPr>
          <p:spPr>
            <a:xfrm>
              <a:off x="6348240" y="2158920"/>
              <a:ext cx="394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pc="-1">
                  <a:solidFill>
                    <a:srgbClr val="181717"/>
                  </a:solidFill>
                  <a:latin typeface="Roboto"/>
                  <a:ea typeface="Roboto"/>
                </a:rPr>
                <a:t>3</a:t>
              </a:r>
              <a:endParaRPr lang="en-US" sz="2800" b="0" strike="noStrike" spc="-1">
                <a:solidFill>
                  <a:srgbClr val="000000"/>
                </a:solidFill>
                <a:latin typeface="Arial"/>
              </a:endParaRPr>
            </a:p>
          </p:txBody>
        </p:sp>
        <p:sp>
          <p:nvSpPr>
            <p:cNvPr id="4" name="Oval 18"/>
            <p:cNvSpPr/>
            <p:nvPr/>
          </p:nvSpPr>
          <p:spPr>
            <a:xfrm>
              <a:off x="6275880" y="214200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19"/>
          <p:cNvSpPr/>
          <p:nvPr/>
        </p:nvSpPr>
        <p:spPr>
          <a:xfrm>
            <a:off x="1144800" y="4406244"/>
            <a:ext cx="390240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a:solidFill>
                  <a:srgbClr val="181717"/>
                </a:solidFill>
                <a:latin typeface="Roboto"/>
                <a:ea typeface="Roboto"/>
              </a:rPr>
              <a:t>Giới thiệu các mô hình</a:t>
            </a:r>
            <a:endParaRPr lang="en-US" sz="2800" b="0" strike="noStrike" spc="-1">
              <a:solidFill>
                <a:srgbClr val="000000"/>
              </a:solidFill>
              <a:latin typeface="Arial"/>
            </a:endParaRPr>
          </a:p>
        </p:txBody>
      </p:sp>
      <p:sp>
        <p:nvSpPr>
          <p:cNvPr id="7" name="TextBox 6">
            <a:extLst>
              <a:ext uri="{FF2B5EF4-FFF2-40B4-BE49-F238E27FC236}">
                <a16:creationId xmlns:a16="http://schemas.microsoft.com/office/drawing/2014/main" id="{EE933795-17A1-F78C-3E62-C276B38D017A}"/>
              </a:ext>
            </a:extLst>
          </p:cNvPr>
          <p:cNvSpPr txBox="1"/>
          <p:nvPr/>
        </p:nvSpPr>
        <p:spPr>
          <a:xfrm>
            <a:off x="1217160" y="2681640"/>
            <a:ext cx="1492716" cy="369332"/>
          </a:xfrm>
          <a:prstGeom prst="rect">
            <a:avLst/>
          </a:prstGeom>
          <a:noFill/>
        </p:spPr>
        <p:txBody>
          <a:bodyPr wrap="none" rtlCol="0">
            <a:spAutoFit/>
          </a:bodyPr>
          <a:lstStyle/>
          <a:p>
            <a:r>
              <a:rPr lang="en-US">
                <a:latin typeface="Roboto" panose="02000000000000000000" pitchFamily="2" charset="0"/>
                <a:ea typeface="Roboto" panose="02000000000000000000" pitchFamily="2" charset="0"/>
              </a:rPr>
              <a:t>Ngô Văn Hải</a:t>
            </a:r>
          </a:p>
        </p:txBody>
      </p:sp>
      <p:sp>
        <p:nvSpPr>
          <p:cNvPr id="8" name="TextBox 7">
            <a:extLst>
              <a:ext uri="{FF2B5EF4-FFF2-40B4-BE49-F238E27FC236}">
                <a16:creationId xmlns:a16="http://schemas.microsoft.com/office/drawing/2014/main" id="{7FD85A4C-A720-E31E-B216-6AF783F89DC3}"/>
              </a:ext>
            </a:extLst>
          </p:cNvPr>
          <p:cNvSpPr txBox="1"/>
          <p:nvPr/>
        </p:nvSpPr>
        <p:spPr>
          <a:xfrm>
            <a:off x="6960600" y="2698736"/>
            <a:ext cx="1492716" cy="369332"/>
          </a:xfrm>
          <a:prstGeom prst="rect">
            <a:avLst/>
          </a:prstGeom>
          <a:noFill/>
        </p:spPr>
        <p:txBody>
          <a:bodyPr wrap="none" rtlCol="0">
            <a:spAutoFit/>
          </a:bodyPr>
          <a:lstStyle/>
          <a:p>
            <a:r>
              <a:rPr lang="en-US">
                <a:latin typeface="Roboto" panose="02000000000000000000" pitchFamily="2" charset="0"/>
                <a:ea typeface="Roboto" panose="02000000000000000000" pitchFamily="2" charset="0"/>
              </a:rPr>
              <a:t>Ngô Văn Hải</a:t>
            </a:r>
          </a:p>
        </p:txBody>
      </p:sp>
      <p:sp>
        <p:nvSpPr>
          <p:cNvPr id="9" name="TextBox 8">
            <a:extLst>
              <a:ext uri="{FF2B5EF4-FFF2-40B4-BE49-F238E27FC236}">
                <a16:creationId xmlns:a16="http://schemas.microsoft.com/office/drawing/2014/main" id="{63B7874C-E84C-8CD2-E825-2A933E153286}"/>
              </a:ext>
            </a:extLst>
          </p:cNvPr>
          <p:cNvSpPr txBox="1"/>
          <p:nvPr/>
        </p:nvSpPr>
        <p:spPr>
          <a:xfrm>
            <a:off x="1217160" y="3839322"/>
            <a:ext cx="1492716" cy="369332"/>
          </a:xfrm>
          <a:prstGeom prst="rect">
            <a:avLst/>
          </a:prstGeom>
          <a:noFill/>
        </p:spPr>
        <p:txBody>
          <a:bodyPr wrap="none" rtlCol="0">
            <a:spAutoFit/>
          </a:bodyPr>
          <a:lstStyle/>
          <a:p>
            <a:r>
              <a:rPr lang="en-US">
                <a:latin typeface="Roboto" panose="02000000000000000000" pitchFamily="2" charset="0"/>
                <a:ea typeface="Roboto" panose="02000000000000000000" pitchFamily="2" charset="0"/>
              </a:rPr>
              <a:t>Ngô Văn Hải</a:t>
            </a:r>
          </a:p>
        </p:txBody>
      </p:sp>
      <p:sp>
        <p:nvSpPr>
          <p:cNvPr id="10" name="TextBox 9">
            <a:extLst>
              <a:ext uri="{FF2B5EF4-FFF2-40B4-BE49-F238E27FC236}">
                <a16:creationId xmlns:a16="http://schemas.microsoft.com/office/drawing/2014/main" id="{A8DDC401-0931-E681-C7E8-F77B7C683840}"/>
              </a:ext>
            </a:extLst>
          </p:cNvPr>
          <p:cNvSpPr txBox="1"/>
          <p:nvPr/>
        </p:nvSpPr>
        <p:spPr>
          <a:xfrm>
            <a:off x="1198725" y="4853696"/>
            <a:ext cx="1529586" cy="1292662"/>
          </a:xfrm>
          <a:prstGeom prst="rect">
            <a:avLst/>
          </a:prstGeom>
          <a:noFill/>
        </p:spPr>
        <p:txBody>
          <a:bodyPr wrap="none" rtlCol="0">
            <a:spAutoFit/>
          </a:bodyPr>
          <a:lstStyle/>
          <a:p>
            <a:pPr>
              <a:lnSpc>
                <a:spcPct val="150000"/>
              </a:lnSpc>
            </a:pPr>
            <a:r>
              <a:rPr lang="en-US">
                <a:latin typeface="Roboto" panose="02000000000000000000" pitchFamily="2" charset="0"/>
                <a:ea typeface="Roboto" panose="02000000000000000000" pitchFamily="2" charset="0"/>
              </a:rPr>
              <a:t>Hoàng Hào </a:t>
            </a:r>
          </a:p>
          <a:p>
            <a:pPr>
              <a:lnSpc>
                <a:spcPct val="150000"/>
              </a:lnSpc>
            </a:pPr>
            <a:r>
              <a:rPr lang="en-US">
                <a:latin typeface="Roboto" panose="02000000000000000000" pitchFamily="2" charset="0"/>
                <a:ea typeface="Roboto" panose="02000000000000000000" pitchFamily="2" charset="0"/>
              </a:rPr>
              <a:t>Ngô Văn Hải </a:t>
            </a:r>
          </a:p>
          <a:p>
            <a:pPr>
              <a:lnSpc>
                <a:spcPct val="150000"/>
              </a:lnSpc>
            </a:pPr>
            <a:r>
              <a:rPr lang="en-US">
                <a:latin typeface="Roboto" panose="02000000000000000000" pitchFamily="2" charset="0"/>
                <a:ea typeface="Roboto" panose="02000000000000000000" pitchFamily="2" charset="0"/>
              </a:rPr>
              <a:t>Trương Đoàn</a:t>
            </a:r>
          </a:p>
        </p:txBody>
      </p:sp>
      <p:sp>
        <p:nvSpPr>
          <p:cNvPr id="11" name="TextBox 10">
            <a:extLst>
              <a:ext uri="{FF2B5EF4-FFF2-40B4-BE49-F238E27FC236}">
                <a16:creationId xmlns:a16="http://schemas.microsoft.com/office/drawing/2014/main" id="{723216C1-9A70-DF56-206B-5C7270DE9012}"/>
              </a:ext>
            </a:extLst>
          </p:cNvPr>
          <p:cNvSpPr txBox="1"/>
          <p:nvPr/>
        </p:nvSpPr>
        <p:spPr>
          <a:xfrm>
            <a:off x="6905955" y="3679958"/>
            <a:ext cx="1529586" cy="1292662"/>
          </a:xfrm>
          <a:prstGeom prst="rect">
            <a:avLst/>
          </a:prstGeom>
          <a:noFill/>
        </p:spPr>
        <p:txBody>
          <a:bodyPr wrap="none" rtlCol="0">
            <a:spAutoFit/>
          </a:bodyPr>
          <a:lstStyle/>
          <a:p>
            <a:pPr>
              <a:lnSpc>
                <a:spcPct val="150000"/>
              </a:lnSpc>
            </a:pPr>
            <a:r>
              <a:rPr lang="en-US">
                <a:latin typeface="Roboto" panose="02000000000000000000" pitchFamily="2" charset="0"/>
                <a:ea typeface="Roboto" panose="02000000000000000000" pitchFamily="2" charset="0"/>
              </a:rPr>
              <a:t>Hoàng Hào </a:t>
            </a:r>
          </a:p>
          <a:p>
            <a:pPr>
              <a:lnSpc>
                <a:spcPct val="150000"/>
              </a:lnSpc>
            </a:pPr>
            <a:r>
              <a:rPr lang="en-US">
                <a:latin typeface="Roboto" panose="02000000000000000000" pitchFamily="2" charset="0"/>
                <a:ea typeface="Roboto" panose="02000000000000000000" pitchFamily="2" charset="0"/>
              </a:rPr>
              <a:t>Ngô Văn Hải </a:t>
            </a:r>
          </a:p>
          <a:p>
            <a:pPr>
              <a:lnSpc>
                <a:spcPct val="150000"/>
              </a:lnSpc>
            </a:pPr>
            <a:r>
              <a:rPr lang="en-US">
                <a:latin typeface="Roboto" panose="02000000000000000000" pitchFamily="2" charset="0"/>
                <a:ea typeface="Roboto" panose="02000000000000000000" pitchFamily="2" charset="0"/>
              </a:rPr>
              <a:t>Trương Đoàn</a:t>
            </a:r>
          </a:p>
        </p:txBody>
      </p:sp>
      <p:sp>
        <p:nvSpPr>
          <p:cNvPr id="12" name="TextBox 11">
            <a:extLst>
              <a:ext uri="{FF2B5EF4-FFF2-40B4-BE49-F238E27FC236}">
                <a16:creationId xmlns:a16="http://schemas.microsoft.com/office/drawing/2014/main" id="{2F3E0480-F00E-C648-0EB6-27029759D7A5}"/>
              </a:ext>
            </a:extLst>
          </p:cNvPr>
          <p:cNvSpPr txBox="1"/>
          <p:nvPr/>
        </p:nvSpPr>
        <p:spPr>
          <a:xfrm>
            <a:off x="6906315" y="5516330"/>
            <a:ext cx="1492716" cy="369332"/>
          </a:xfrm>
          <a:prstGeom prst="rect">
            <a:avLst/>
          </a:prstGeom>
          <a:noFill/>
        </p:spPr>
        <p:txBody>
          <a:bodyPr wrap="none" rtlCol="0">
            <a:spAutoFit/>
          </a:bodyPr>
          <a:lstStyle/>
          <a:p>
            <a:r>
              <a:rPr lang="en-US">
                <a:latin typeface="Roboto" panose="02000000000000000000" pitchFamily="2" charset="0"/>
                <a:ea typeface="Roboto" panose="02000000000000000000" pitchFamily="2" charset="0"/>
              </a:rPr>
              <a:t>Ngô Văn Hải</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20</a:t>
            </a:fld>
            <a:endParaRPr sz="2400" b="1">
              <a:solidFill>
                <a:srgbClr val="171616"/>
              </a:solidFill>
              <a:latin typeface="Roboto"/>
              <a:ea typeface="Roboto"/>
              <a:cs typeface="Roboto"/>
              <a:sym typeface="Roboto"/>
            </a:endParaRPr>
          </a:p>
        </p:txBody>
      </p:sp>
      <p:sp>
        <p:nvSpPr>
          <p:cNvPr id="315" name="Google Shape;315;p32"/>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316" name="Google Shape;316;p32"/>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mc:Choice xmlns:a14="http://schemas.microsoft.com/office/drawing/2010/main" Requires="a14">
          <p:sp>
            <p:nvSpPr>
              <p:cNvPr id="317" name="Google Shape;317;p32"/>
              <p:cNvSpPr txBox="1"/>
              <p:nvPr/>
            </p:nvSpPr>
            <p:spPr>
              <a:xfrm>
                <a:off x="417900" y="835679"/>
                <a:ext cx="11356200" cy="626206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Hình 3 hiển thị các xác suất bigram sau khi chuẩn hóa (chia mỗi ô trong 1 cho unigram tương ứng của hàng của nó).</a:t>
                </a:r>
              </a:p>
              <a:p>
                <a:pPr marL="0" lvl="0" indent="0" algn="l" rtl="0">
                  <a:lnSpc>
                    <a:spcPct val="150000"/>
                  </a:lnSpc>
                  <a:spcBef>
                    <a:spcPts val="0"/>
                  </a:spcBef>
                  <a:spcAft>
                    <a:spcPts val="0"/>
                  </a:spcAft>
                  <a:buNone/>
                </a:pPr>
                <a:r>
                  <a:rPr lang="vi-VN" sz="2000" b="1">
                    <a:solidFill>
                      <a:srgbClr val="0D0D0D"/>
                    </a:solidFill>
                    <a:latin typeface="Roboto" panose="02000000000000000000" pitchFamily="2" charset="0"/>
                    <a:ea typeface="Roboto" panose="02000000000000000000" pitchFamily="2" charset="0"/>
                    <a:cs typeface="Roboto"/>
                    <a:sym typeface="Roboto"/>
                  </a:rPr>
                  <a:t>Ví dụ:</a:t>
                </a:r>
              </a:p>
              <a:p>
                <a:pPr marL="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vi-VN" sz="2000" i="1" smtClean="0">
                          <a:solidFill>
                            <a:srgbClr val="0D0D0D"/>
                          </a:solidFill>
                          <a:latin typeface="Cambria Math" panose="02040503050406030204" pitchFamily="18" charset="0"/>
                          <a:ea typeface="Roboto" panose="02000000000000000000" pitchFamily="2" charset="0"/>
                          <a:cs typeface="Roboto"/>
                          <a:sym typeface="Roboto"/>
                        </a:rPr>
                        <m:t>𝑃</m:t>
                      </m:r>
                      <m:r>
                        <a:rPr lang="vi-VN" sz="2000" i="1" smtClean="0">
                          <a:solidFill>
                            <a:srgbClr val="0D0D0D"/>
                          </a:solidFill>
                          <a:latin typeface="Cambria Math" panose="02040503050406030204" pitchFamily="18" charset="0"/>
                          <a:ea typeface="Roboto" panose="02000000000000000000" pitchFamily="2" charset="0"/>
                          <a:cs typeface="Roboto"/>
                          <a:sym typeface="Roboto"/>
                        </a:rPr>
                        <m:t>(</m:t>
                      </m:r>
                      <m:r>
                        <a:rPr lang="vi-VN" sz="2000" i="1" smtClean="0">
                          <a:solidFill>
                            <a:srgbClr val="0D0D0D"/>
                          </a:solidFill>
                          <a:latin typeface="Cambria Math" panose="02040503050406030204" pitchFamily="18" charset="0"/>
                          <a:ea typeface="Roboto" panose="02000000000000000000" pitchFamily="2" charset="0"/>
                          <a:cs typeface="Roboto"/>
                          <a:sym typeface="Roboto"/>
                        </a:rPr>
                        <m:t>𝑤𝑎𝑛𝑡</m:t>
                      </m:r>
                      <m:r>
                        <a:rPr lang="vi-VN" sz="2000" i="1" smtClean="0">
                          <a:solidFill>
                            <a:srgbClr val="0D0D0D"/>
                          </a:solidFill>
                          <a:latin typeface="Cambria Math" panose="02040503050406030204" pitchFamily="18" charset="0"/>
                          <a:ea typeface="Roboto" panose="02000000000000000000" pitchFamily="2" charset="0"/>
                          <a:cs typeface="Roboto"/>
                          <a:sym typeface="Roboto"/>
                        </a:rPr>
                        <m:t> | </m:t>
                      </m:r>
                      <m:r>
                        <a:rPr lang="vi-VN" sz="2000" i="1" smtClean="0">
                          <a:solidFill>
                            <a:srgbClr val="0D0D0D"/>
                          </a:solidFill>
                          <a:latin typeface="Cambria Math" panose="02040503050406030204" pitchFamily="18" charset="0"/>
                          <a:ea typeface="Roboto" panose="02000000000000000000" pitchFamily="2" charset="0"/>
                          <a:cs typeface="Roboto"/>
                          <a:sym typeface="Roboto"/>
                        </a:rPr>
                        <m:t>𝑖</m:t>
                      </m:r>
                      <m:r>
                        <a:rPr lang="vi-VN" sz="2000" i="1" smtClean="0">
                          <a:solidFill>
                            <a:srgbClr val="0D0D0D"/>
                          </a:solidFill>
                          <a:latin typeface="Cambria Math" panose="02040503050406030204" pitchFamily="18" charset="0"/>
                          <a:ea typeface="Roboto" panose="02000000000000000000" pitchFamily="2" charset="0"/>
                          <a:cs typeface="Roboto"/>
                          <a:sym typeface="Roboto"/>
                        </a:rPr>
                        <m:t>) = </m:t>
                      </m:r>
                      <m:f>
                        <m:fPr>
                          <m:ctrlPr>
                            <a:rPr lang="vi-VN" sz="2000" i="1" smtClean="0">
                              <a:solidFill>
                                <a:srgbClr val="0D0D0D"/>
                              </a:solidFill>
                              <a:latin typeface="Cambria Math" panose="02040503050406030204" pitchFamily="18" charset="0"/>
                              <a:ea typeface="Roboto" panose="02000000000000000000" pitchFamily="2" charset="0"/>
                              <a:sym typeface="Roboto"/>
                            </a:rPr>
                          </m:ctrlPr>
                        </m:fPr>
                        <m:num>
                          <m:r>
                            <a:rPr lang="en-US" sz="2000" b="0" i="1" smtClean="0">
                              <a:solidFill>
                                <a:srgbClr val="0D0D0D"/>
                              </a:solidFill>
                              <a:latin typeface="Cambria Math" panose="02040503050406030204" pitchFamily="18" charset="0"/>
                              <a:ea typeface="Roboto" panose="02000000000000000000" pitchFamily="2" charset="0"/>
                              <a:sym typeface="Roboto"/>
                            </a:rPr>
                            <m:t>𝑃</m:t>
                          </m:r>
                          <m:r>
                            <a:rPr lang="en-US" sz="2000" b="0" i="1" smtClean="0">
                              <a:solidFill>
                                <a:srgbClr val="0D0D0D"/>
                              </a:solidFill>
                              <a:latin typeface="Cambria Math" panose="02040503050406030204" pitchFamily="18" charset="0"/>
                              <a:ea typeface="Roboto" panose="02000000000000000000" pitchFamily="2" charset="0"/>
                              <a:sym typeface="Roboto"/>
                            </a:rPr>
                            <m:t>(</m:t>
                          </m:r>
                          <m:r>
                            <a:rPr lang="en-US" sz="2000" b="0" i="1" smtClean="0">
                              <a:solidFill>
                                <a:srgbClr val="0D0D0D"/>
                              </a:solidFill>
                              <a:latin typeface="Cambria Math" panose="02040503050406030204" pitchFamily="18" charset="0"/>
                              <a:ea typeface="Roboto" panose="02000000000000000000" pitchFamily="2" charset="0"/>
                              <a:sym typeface="Roboto"/>
                            </a:rPr>
                            <m:t>𝑖</m:t>
                          </m:r>
                          <m:r>
                            <a:rPr lang="en-US" sz="2000" b="0" i="1" smtClean="0">
                              <a:solidFill>
                                <a:srgbClr val="0D0D0D"/>
                              </a:solidFill>
                              <a:latin typeface="Cambria Math" panose="02040503050406030204" pitchFamily="18" charset="0"/>
                              <a:ea typeface="Roboto" panose="02000000000000000000" pitchFamily="2" charset="0"/>
                              <a:sym typeface="Roboto"/>
                            </a:rPr>
                            <m:t> </m:t>
                          </m:r>
                          <m:r>
                            <a:rPr lang="en-US" sz="2000" b="0" i="1" smtClean="0">
                              <a:solidFill>
                                <a:srgbClr val="0D0D0D"/>
                              </a:solidFill>
                              <a:latin typeface="Cambria Math" panose="02040503050406030204" pitchFamily="18" charset="0"/>
                              <a:ea typeface="Roboto" panose="02000000000000000000" pitchFamily="2" charset="0"/>
                              <a:sym typeface="Roboto"/>
                            </a:rPr>
                            <m:t>𝑤𝑎𝑛𝑡</m:t>
                          </m:r>
                          <m:r>
                            <a:rPr lang="en-US" sz="2000" b="0" i="1" smtClean="0">
                              <a:solidFill>
                                <a:srgbClr val="0D0D0D"/>
                              </a:solidFill>
                              <a:latin typeface="Cambria Math" panose="02040503050406030204" pitchFamily="18" charset="0"/>
                              <a:ea typeface="Roboto" panose="02000000000000000000" pitchFamily="2" charset="0"/>
                              <a:sym typeface="Roboto"/>
                            </a:rPr>
                            <m:t>)</m:t>
                          </m:r>
                        </m:num>
                        <m:den>
                          <m:r>
                            <a:rPr lang="en-US" sz="2000" b="0" i="1" smtClean="0">
                              <a:solidFill>
                                <a:srgbClr val="0D0D0D"/>
                              </a:solidFill>
                              <a:latin typeface="Cambria Math" panose="02040503050406030204" pitchFamily="18" charset="0"/>
                              <a:ea typeface="Roboto" panose="02000000000000000000" pitchFamily="2" charset="0"/>
                              <a:sym typeface="Roboto"/>
                            </a:rPr>
                            <m:t>𝑃</m:t>
                          </m:r>
                          <m:r>
                            <a:rPr lang="en-US" sz="2000" b="0" i="1" smtClean="0">
                              <a:solidFill>
                                <a:srgbClr val="0D0D0D"/>
                              </a:solidFill>
                              <a:latin typeface="Cambria Math" panose="02040503050406030204" pitchFamily="18" charset="0"/>
                              <a:ea typeface="Roboto" panose="02000000000000000000" pitchFamily="2" charset="0"/>
                              <a:sym typeface="Roboto"/>
                            </a:rPr>
                            <m:t>(</m:t>
                          </m:r>
                          <m:r>
                            <a:rPr lang="en-US" sz="2000" b="0" i="1" smtClean="0">
                              <a:solidFill>
                                <a:srgbClr val="0D0D0D"/>
                              </a:solidFill>
                              <a:latin typeface="Cambria Math" panose="02040503050406030204" pitchFamily="18" charset="0"/>
                              <a:ea typeface="Roboto" panose="02000000000000000000" pitchFamily="2" charset="0"/>
                              <a:sym typeface="Roboto"/>
                            </a:rPr>
                            <m:t>𝑖</m:t>
                          </m:r>
                          <m:r>
                            <a:rPr lang="en-US" sz="2000" b="0" i="1" smtClean="0">
                              <a:solidFill>
                                <a:srgbClr val="0D0D0D"/>
                              </a:solidFill>
                              <a:latin typeface="Cambria Math" panose="02040503050406030204" pitchFamily="18" charset="0"/>
                              <a:ea typeface="Roboto" panose="02000000000000000000" pitchFamily="2" charset="0"/>
                              <a:sym typeface="Roboto"/>
                            </a:rPr>
                            <m:t>)</m:t>
                          </m:r>
                        </m:den>
                      </m:f>
                      <m:r>
                        <a:rPr lang="vi-VN" sz="2000" i="1" smtClean="0">
                          <a:solidFill>
                            <a:srgbClr val="0D0D0D"/>
                          </a:solidFill>
                          <a:latin typeface="Cambria Math" panose="02040503050406030204" pitchFamily="18" charset="0"/>
                          <a:ea typeface="Roboto" panose="02000000000000000000" pitchFamily="2" charset="0"/>
                          <a:cs typeface="Roboto"/>
                          <a:sym typeface="Roboto"/>
                        </a:rPr>
                        <m:t>= </m:t>
                      </m:r>
                      <m:f>
                        <m:fPr>
                          <m:ctrlPr>
                            <a:rPr lang="vi-VN" sz="2000" i="1" smtClean="0">
                              <a:solidFill>
                                <a:srgbClr val="0D0D0D"/>
                              </a:solidFill>
                              <a:latin typeface="Cambria Math" panose="02040503050406030204" pitchFamily="18" charset="0"/>
                              <a:ea typeface="Roboto" panose="02000000000000000000" pitchFamily="2" charset="0"/>
                              <a:sym typeface="Roboto"/>
                            </a:rPr>
                          </m:ctrlPr>
                        </m:fPr>
                        <m:num>
                          <m:r>
                            <a:rPr lang="en-US" sz="2000" b="0" i="1" smtClean="0">
                              <a:solidFill>
                                <a:srgbClr val="0D0D0D"/>
                              </a:solidFill>
                              <a:latin typeface="Cambria Math" panose="02040503050406030204" pitchFamily="18" charset="0"/>
                              <a:ea typeface="Roboto" panose="02000000000000000000" pitchFamily="2" charset="0"/>
                              <a:sym typeface="Roboto"/>
                            </a:rPr>
                            <m:t>827</m:t>
                          </m:r>
                        </m:num>
                        <m:den>
                          <m:r>
                            <a:rPr lang="en-US" sz="2000" b="0" i="1" smtClean="0">
                              <a:solidFill>
                                <a:srgbClr val="0D0D0D"/>
                              </a:solidFill>
                              <a:latin typeface="Cambria Math" panose="02040503050406030204" pitchFamily="18" charset="0"/>
                              <a:ea typeface="Roboto" panose="02000000000000000000" pitchFamily="2" charset="0"/>
                              <a:sym typeface="Roboto"/>
                            </a:rPr>
                            <m:t>2533</m:t>
                          </m:r>
                        </m:den>
                      </m:f>
                      <m:r>
                        <a:rPr lang="vi-VN" sz="2000" i="1" smtClean="0">
                          <a:solidFill>
                            <a:srgbClr val="0D0D0D"/>
                          </a:solidFill>
                          <a:latin typeface="Cambria Math" panose="02040503050406030204" pitchFamily="18" charset="0"/>
                          <a:ea typeface="Roboto" panose="02000000000000000000" pitchFamily="2" charset="0"/>
                          <a:cs typeface="Roboto"/>
                          <a:sym typeface="Roboto"/>
                        </a:rPr>
                        <m:t> ≈ 0.33</m:t>
                      </m:r>
                    </m:oMath>
                  </m:oMathPara>
                </a14:m>
                <a:endParaRPr lang="vi-VN" sz="2000">
                  <a:solidFill>
                    <a:srgbClr val="0D0D0D"/>
                  </a:solidFill>
                  <a:latin typeface="Roboto" panose="02000000000000000000" pitchFamily="2" charset="0"/>
                  <a:ea typeface="Roboto" panose="02000000000000000000" pitchFamily="2" charset="0"/>
                  <a:cs typeface="Roboto"/>
                  <a:sym typeface="Roboto"/>
                </a:endParaRPr>
              </a:p>
              <a:p>
                <a:pPr marL="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vi-VN" sz="2000" i="1" smtClean="0">
                          <a:solidFill>
                            <a:srgbClr val="0D0D0D"/>
                          </a:solidFill>
                          <a:latin typeface="Cambria Math" panose="02040503050406030204" pitchFamily="18" charset="0"/>
                          <a:ea typeface="Roboto" panose="02000000000000000000" pitchFamily="2" charset="0"/>
                          <a:cs typeface="Roboto"/>
                          <a:sym typeface="Roboto"/>
                        </a:rPr>
                        <m:t>𝑃</m:t>
                      </m:r>
                      <m:r>
                        <a:rPr lang="vi-VN" sz="2000" i="1" smtClean="0">
                          <a:solidFill>
                            <a:srgbClr val="0D0D0D"/>
                          </a:solidFill>
                          <a:latin typeface="Cambria Math" panose="02040503050406030204" pitchFamily="18" charset="0"/>
                          <a:ea typeface="Roboto" panose="02000000000000000000" pitchFamily="2" charset="0"/>
                          <a:cs typeface="Roboto"/>
                          <a:sym typeface="Roboto"/>
                        </a:rPr>
                        <m:t>(</m:t>
                      </m:r>
                      <m:r>
                        <a:rPr lang="vi-VN" sz="2000" i="1" smtClean="0">
                          <a:solidFill>
                            <a:srgbClr val="0D0D0D"/>
                          </a:solidFill>
                          <a:latin typeface="Cambria Math" panose="02040503050406030204" pitchFamily="18" charset="0"/>
                          <a:ea typeface="Roboto" panose="02000000000000000000" pitchFamily="2" charset="0"/>
                          <a:cs typeface="Roboto"/>
                          <a:sym typeface="Roboto"/>
                        </a:rPr>
                        <m:t>𝑡𝑜</m:t>
                      </m:r>
                      <m:r>
                        <a:rPr lang="vi-VN" sz="2000" i="1" smtClean="0">
                          <a:solidFill>
                            <a:srgbClr val="0D0D0D"/>
                          </a:solidFill>
                          <a:latin typeface="Cambria Math" panose="02040503050406030204" pitchFamily="18" charset="0"/>
                          <a:ea typeface="Roboto" panose="02000000000000000000" pitchFamily="2" charset="0"/>
                          <a:cs typeface="Roboto"/>
                          <a:sym typeface="Roboto"/>
                        </a:rPr>
                        <m:t> | </m:t>
                      </m:r>
                      <m:r>
                        <a:rPr lang="vi-VN" sz="2000" i="1" smtClean="0">
                          <a:solidFill>
                            <a:srgbClr val="0D0D0D"/>
                          </a:solidFill>
                          <a:latin typeface="Cambria Math" panose="02040503050406030204" pitchFamily="18" charset="0"/>
                          <a:ea typeface="Roboto" panose="02000000000000000000" pitchFamily="2" charset="0"/>
                          <a:cs typeface="Roboto"/>
                          <a:sym typeface="Roboto"/>
                        </a:rPr>
                        <m:t>𝑤𝑎𝑛𝑡</m:t>
                      </m:r>
                      <m:r>
                        <a:rPr lang="vi-VN" sz="2000" i="1" smtClean="0">
                          <a:solidFill>
                            <a:srgbClr val="0D0D0D"/>
                          </a:solidFill>
                          <a:latin typeface="Cambria Math" panose="02040503050406030204" pitchFamily="18" charset="0"/>
                          <a:ea typeface="Roboto" panose="02000000000000000000" pitchFamily="2" charset="0"/>
                          <a:cs typeface="Roboto"/>
                          <a:sym typeface="Roboto"/>
                        </a:rPr>
                        <m:t>) =</m:t>
                      </m:r>
                      <m:f>
                        <m:fPr>
                          <m:ctrlPr>
                            <a:rPr lang="vi-VN" sz="2000" i="1" smtClean="0">
                              <a:solidFill>
                                <a:srgbClr val="0D0D0D"/>
                              </a:solidFill>
                              <a:latin typeface="Cambria Math" panose="02040503050406030204" pitchFamily="18" charset="0"/>
                              <a:ea typeface="Roboto" panose="02000000000000000000" pitchFamily="2" charset="0"/>
                              <a:sym typeface="Roboto"/>
                            </a:rPr>
                          </m:ctrlPr>
                        </m:fPr>
                        <m:num>
                          <m:r>
                            <a:rPr lang="en-US" sz="2000" b="0" i="1" smtClean="0">
                              <a:solidFill>
                                <a:srgbClr val="0D0D0D"/>
                              </a:solidFill>
                              <a:latin typeface="Cambria Math" panose="02040503050406030204" pitchFamily="18" charset="0"/>
                              <a:ea typeface="Roboto" panose="02000000000000000000" pitchFamily="2" charset="0"/>
                              <a:sym typeface="Roboto"/>
                            </a:rPr>
                            <m:t>𝑃</m:t>
                          </m:r>
                          <m:d>
                            <m:dPr>
                              <m:ctrlPr>
                                <a:rPr lang="en-US" sz="2000" b="0" i="1" smtClean="0">
                                  <a:solidFill>
                                    <a:srgbClr val="0D0D0D"/>
                                  </a:solidFill>
                                  <a:latin typeface="Cambria Math" panose="02040503050406030204" pitchFamily="18" charset="0"/>
                                  <a:ea typeface="Roboto" panose="02000000000000000000" pitchFamily="2" charset="0"/>
                                  <a:sym typeface="Roboto"/>
                                </a:rPr>
                              </m:ctrlPr>
                            </m:dPr>
                            <m:e>
                              <m:r>
                                <a:rPr lang="en-US" sz="2000" b="0" i="1" smtClean="0">
                                  <a:solidFill>
                                    <a:srgbClr val="0D0D0D"/>
                                  </a:solidFill>
                                  <a:latin typeface="Cambria Math" panose="02040503050406030204" pitchFamily="18" charset="0"/>
                                  <a:ea typeface="Roboto" panose="02000000000000000000" pitchFamily="2" charset="0"/>
                                  <a:sym typeface="Roboto"/>
                                </a:rPr>
                                <m:t>𝑤𝑎𝑛𝑡</m:t>
                              </m:r>
                              <m:r>
                                <a:rPr lang="en-US" sz="2000" b="0" i="1" smtClean="0">
                                  <a:solidFill>
                                    <a:srgbClr val="0D0D0D"/>
                                  </a:solidFill>
                                  <a:latin typeface="Cambria Math" panose="02040503050406030204" pitchFamily="18" charset="0"/>
                                  <a:ea typeface="Roboto" panose="02000000000000000000" pitchFamily="2" charset="0"/>
                                  <a:sym typeface="Roboto"/>
                                </a:rPr>
                                <m:t> </m:t>
                              </m:r>
                              <m:r>
                                <a:rPr lang="en-US" sz="2000" b="0" i="1" smtClean="0">
                                  <a:solidFill>
                                    <a:srgbClr val="0D0D0D"/>
                                  </a:solidFill>
                                  <a:latin typeface="Cambria Math" panose="02040503050406030204" pitchFamily="18" charset="0"/>
                                  <a:ea typeface="Roboto" panose="02000000000000000000" pitchFamily="2" charset="0"/>
                                  <a:sym typeface="Roboto"/>
                                </a:rPr>
                                <m:t>𝑡𝑜</m:t>
                              </m:r>
                            </m:e>
                          </m:d>
                        </m:num>
                        <m:den>
                          <m:r>
                            <a:rPr lang="en-US" sz="2000" b="0" i="1" smtClean="0">
                              <a:solidFill>
                                <a:srgbClr val="0D0D0D"/>
                              </a:solidFill>
                              <a:latin typeface="Cambria Math" panose="02040503050406030204" pitchFamily="18" charset="0"/>
                              <a:ea typeface="Roboto" panose="02000000000000000000" pitchFamily="2" charset="0"/>
                              <a:sym typeface="Roboto"/>
                            </a:rPr>
                            <m:t>𝑃</m:t>
                          </m:r>
                          <m:d>
                            <m:dPr>
                              <m:ctrlPr>
                                <a:rPr lang="en-US" sz="2000" b="0" i="1" smtClean="0">
                                  <a:solidFill>
                                    <a:srgbClr val="0D0D0D"/>
                                  </a:solidFill>
                                  <a:latin typeface="Cambria Math" panose="02040503050406030204" pitchFamily="18" charset="0"/>
                                  <a:ea typeface="Roboto" panose="02000000000000000000" pitchFamily="2" charset="0"/>
                                  <a:sym typeface="Roboto"/>
                                </a:rPr>
                              </m:ctrlPr>
                            </m:dPr>
                            <m:e>
                              <m:r>
                                <a:rPr lang="en-US" sz="2000" b="0" i="1" smtClean="0">
                                  <a:solidFill>
                                    <a:srgbClr val="0D0D0D"/>
                                  </a:solidFill>
                                  <a:latin typeface="Cambria Math" panose="02040503050406030204" pitchFamily="18" charset="0"/>
                                  <a:ea typeface="Roboto" panose="02000000000000000000" pitchFamily="2" charset="0"/>
                                  <a:sym typeface="Roboto"/>
                                </a:rPr>
                                <m:t>𝑤𝑎𝑛𝑡</m:t>
                              </m:r>
                            </m:e>
                          </m:d>
                        </m:den>
                      </m:f>
                      <m:r>
                        <a:rPr lang="en-US" sz="2000" b="0" i="1" smtClean="0">
                          <a:solidFill>
                            <a:srgbClr val="0D0D0D"/>
                          </a:solidFill>
                          <a:latin typeface="Cambria Math" panose="02040503050406030204" pitchFamily="18" charset="0"/>
                          <a:ea typeface="Roboto" panose="02000000000000000000" pitchFamily="2" charset="0"/>
                          <a:sym typeface="Roboto"/>
                        </a:rPr>
                        <m:t>=</m:t>
                      </m:r>
                      <m:f>
                        <m:fPr>
                          <m:ctrlPr>
                            <a:rPr lang="en-US" sz="2000" b="0" i="1" smtClean="0">
                              <a:solidFill>
                                <a:srgbClr val="0D0D0D"/>
                              </a:solidFill>
                              <a:latin typeface="Cambria Math" panose="02040503050406030204" pitchFamily="18" charset="0"/>
                              <a:ea typeface="Roboto" panose="02000000000000000000" pitchFamily="2" charset="0"/>
                              <a:sym typeface="Roboto"/>
                            </a:rPr>
                          </m:ctrlPr>
                        </m:fPr>
                        <m:num>
                          <m:r>
                            <a:rPr lang="en-US" sz="2000" b="0" i="1" smtClean="0">
                              <a:solidFill>
                                <a:srgbClr val="0D0D0D"/>
                              </a:solidFill>
                              <a:latin typeface="Cambria Math" panose="02040503050406030204" pitchFamily="18" charset="0"/>
                              <a:ea typeface="Roboto" panose="02000000000000000000" pitchFamily="2" charset="0"/>
                              <a:sym typeface="Roboto"/>
                            </a:rPr>
                            <m:t>608</m:t>
                          </m:r>
                        </m:num>
                        <m:den>
                          <m:r>
                            <a:rPr lang="en-US" sz="2000" b="0" i="1" smtClean="0">
                              <a:solidFill>
                                <a:srgbClr val="0D0D0D"/>
                              </a:solidFill>
                              <a:latin typeface="Cambria Math" panose="02040503050406030204" pitchFamily="18" charset="0"/>
                              <a:ea typeface="Roboto" panose="02000000000000000000" pitchFamily="2" charset="0"/>
                              <a:sym typeface="Roboto"/>
                            </a:rPr>
                            <m:t>927</m:t>
                          </m:r>
                        </m:den>
                      </m:f>
                      <m:r>
                        <a:rPr lang="vi-VN" sz="2000" i="1" smtClean="0">
                          <a:solidFill>
                            <a:srgbClr val="0D0D0D"/>
                          </a:solidFill>
                          <a:latin typeface="Cambria Math" panose="02040503050406030204" pitchFamily="18" charset="0"/>
                          <a:ea typeface="Roboto" panose="02000000000000000000" pitchFamily="2" charset="0"/>
                          <a:cs typeface="Roboto"/>
                          <a:sym typeface="Roboto"/>
                        </a:rPr>
                        <m:t> ≈ 0.66</m:t>
                      </m:r>
                    </m:oMath>
                  </m:oMathPara>
                </a14:m>
                <a:endParaRPr lang="vi-VN" sz="2000">
                  <a:solidFill>
                    <a:srgbClr val="0D0D0D"/>
                  </a:solidFill>
                  <a:latin typeface="Roboto" panose="02000000000000000000" pitchFamily="2" charset="0"/>
                  <a:ea typeface="Roboto" panose="02000000000000000000" pitchFamily="2" charset="0"/>
                  <a:cs typeface="Roboto"/>
                  <a:sym typeface="Roboto"/>
                </a:endParaRPr>
              </a:p>
              <a:p>
                <a:pPr marL="0" lvl="0" indent="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Giả sử lúc đầu văn bản chỉ có từ </a:t>
                </a:r>
                <a:r>
                  <a:rPr lang="vi-VN" sz="2000" i="1">
                    <a:solidFill>
                      <a:srgbClr val="0D0D0D"/>
                    </a:solidFill>
                    <a:latin typeface="Roboto" panose="02000000000000000000" pitchFamily="2" charset="0"/>
                    <a:ea typeface="Roboto" panose="02000000000000000000" pitchFamily="2" charset="0"/>
                    <a:cs typeface="Roboto"/>
                    <a:sym typeface="Roboto"/>
                  </a:rPr>
                  <a:t>“i”</a:t>
                </a:r>
                <a:r>
                  <a:rPr lang="vi-VN" sz="2000" b="1">
                    <a:solidFill>
                      <a:srgbClr val="0D0D0D"/>
                    </a:solidFill>
                    <a:latin typeface="Roboto" panose="02000000000000000000" pitchFamily="2" charset="0"/>
                    <a:ea typeface="Roboto" panose="02000000000000000000" pitchFamily="2" charset="0"/>
                    <a:cs typeface="Roboto"/>
                    <a:sym typeface="Roboto"/>
                  </a:rPr>
                  <a:t> </a:t>
                </a:r>
                <a:r>
                  <a:rPr lang="vi-VN" sz="2000">
                    <a:solidFill>
                      <a:srgbClr val="0D0D0D"/>
                    </a:solidFill>
                    <a:latin typeface="Roboto" panose="02000000000000000000" pitchFamily="2" charset="0"/>
                    <a:ea typeface="Roboto" panose="02000000000000000000" pitchFamily="2" charset="0"/>
                    <a:cs typeface="Roboto"/>
                    <a:sym typeface="Roboto"/>
                  </a:rPr>
                  <a:t>và ta muốn sinh 7 từ tiếp theo.</a:t>
                </a:r>
              </a:p>
              <a:p>
                <a:pPr marL="0" lvl="0" indent="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Nó sẽ sinh từ tiếp theo bằng cách chọn bigram của từ </a:t>
                </a:r>
                <a:r>
                  <a:rPr lang="vi-VN" sz="2000" i="1">
                    <a:solidFill>
                      <a:srgbClr val="0D0D0D"/>
                    </a:solidFill>
                    <a:latin typeface="Roboto" panose="02000000000000000000" pitchFamily="2" charset="0"/>
                    <a:ea typeface="Roboto" panose="02000000000000000000" pitchFamily="2" charset="0"/>
                    <a:cs typeface="Roboto"/>
                    <a:sym typeface="Roboto"/>
                  </a:rPr>
                  <a:t>“i”</a:t>
                </a:r>
                <a:r>
                  <a:rPr lang="vi-VN" sz="2000" b="1">
                    <a:solidFill>
                      <a:srgbClr val="0D0D0D"/>
                    </a:solidFill>
                    <a:latin typeface="Roboto" panose="02000000000000000000" pitchFamily="2" charset="0"/>
                    <a:ea typeface="Roboto" panose="02000000000000000000" pitchFamily="2" charset="0"/>
                    <a:cs typeface="Roboto"/>
                    <a:sym typeface="Roboto"/>
                  </a:rPr>
                  <a:t> </a:t>
                </a:r>
                <a:r>
                  <a:rPr lang="vi-VN" sz="2000">
                    <a:solidFill>
                      <a:srgbClr val="0D0D0D"/>
                    </a:solidFill>
                    <a:latin typeface="Roboto" panose="02000000000000000000" pitchFamily="2" charset="0"/>
                    <a:ea typeface="Roboto" panose="02000000000000000000" pitchFamily="2" charset="0"/>
                    <a:cs typeface="Roboto"/>
                    <a:sym typeface="Roboto"/>
                  </a:rPr>
                  <a:t>và một từ nào đó có xác suất cao nhất. </a:t>
                </a:r>
              </a:p>
              <a:p>
                <a:pPr marL="0" lvl="0" indent="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Trong trường hợp này xác suất của bigram </a:t>
                </a:r>
                <a:r>
                  <a:rPr lang="vi-VN" sz="2000" i="1">
                    <a:solidFill>
                      <a:srgbClr val="0D0D0D"/>
                    </a:solidFill>
                    <a:latin typeface="Roboto" panose="02000000000000000000" pitchFamily="2" charset="0"/>
                    <a:ea typeface="Roboto" panose="02000000000000000000" pitchFamily="2" charset="0"/>
                    <a:cs typeface="Roboto"/>
                    <a:sym typeface="Roboto"/>
                  </a:rPr>
                  <a:t>“i want”</a:t>
                </a:r>
                <a:r>
                  <a:rPr lang="vi-VN" sz="2000" b="1">
                    <a:solidFill>
                      <a:srgbClr val="0D0D0D"/>
                    </a:solidFill>
                    <a:latin typeface="Roboto" panose="02000000000000000000" pitchFamily="2" charset="0"/>
                    <a:ea typeface="Roboto" panose="02000000000000000000" pitchFamily="2" charset="0"/>
                    <a:cs typeface="Roboto"/>
                    <a:sym typeface="Roboto"/>
                  </a:rPr>
                  <a:t> = 0.33 </a:t>
                </a:r>
                <a:r>
                  <a:rPr lang="vi-VN" sz="2000">
                    <a:solidFill>
                      <a:srgbClr val="0D0D0D"/>
                    </a:solidFill>
                    <a:latin typeface="Roboto" panose="02000000000000000000" pitchFamily="2" charset="0"/>
                    <a:ea typeface="Roboto" panose="02000000000000000000" pitchFamily="2" charset="0"/>
                    <a:cs typeface="Roboto"/>
                    <a:sym typeface="Roboto"/>
                  </a:rPr>
                  <a:t>là cao nhất nên từ tiếp theo được sinh là từ </a:t>
                </a:r>
                <a:r>
                  <a:rPr lang="vi-VN" sz="2000" i="1">
                    <a:solidFill>
                      <a:srgbClr val="0D0D0D"/>
                    </a:solidFill>
                    <a:latin typeface="Roboto" panose="02000000000000000000" pitchFamily="2" charset="0"/>
                    <a:ea typeface="Roboto" panose="02000000000000000000" pitchFamily="2" charset="0"/>
                    <a:cs typeface="Roboto"/>
                    <a:sym typeface="Roboto"/>
                  </a:rPr>
                  <a:t>“want”</a:t>
                </a:r>
                <a:r>
                  <a:rPr lang="vi-VN" sz="2000" b="1">
                    <a:solidFill>
                      <a:srgbClr val="0D0D0D"/>
                    </a:solidFill>
                    <a:latin typeface="Roboto" panose="02000000000000000000" pitchFamily="2" charset="0"/>
                    <a:ea typeface="Roboto" panose="02000000000000000000" pitchFamily="2" charset="0"/>
                    <a:cs typeface="Roboto"/>
                    <a:sym typeface="Roboto"/>
                  </a:rPr>
                  <a:t>.</a:t>
                </a:r>
                <a:r>
                  <a:rPr lang="vi-VN" sz="2000">
                    <a:solidFill>
                      <a:srgbClr val="0D0D0D"/>
                    </a:solidFill>
                    <a:latin typeface="Roboto" panose="02000000000000000000" pitchFamily="2" charset="0"/>
                    <a:ea typeface="Roboto" panose="02000000000000000000" pitchFamily="2" charset="0"/>
                    <a:cs typeface="Roboto"/>
                    <a:sym typeface="Roboto"/>
                  </a:rPr>
                  <a:t> Tương tự bigram tiếp theo là</a:t>
                </a:r>
                <a:r>
                  <a:rPr lang="vi-VN" sz="2000" b="1">
                    <a:solidFill>
                      <a:srgbClr val="0D0D0D"/>
                    </a:solidFill>
                    <a:latin typeface="Roboto" panose="02000000000000000000" pitchFamily="2" charset="0"/>
                    <a:ea typeface="Roboto" panose="02000000000000000000" pitchFamily="2" charset="0"/>
                    <a:cs typeface="Roboto"/>
                    <a:sym typeface="Roboto"/>
                  </a:rPr>
                  <a:t> </a:t>
                </a:r>
                <a:r>
                  <a:rPr lang="vi-VN" sz="2000" b="1" i="1">
                    <a:solidFill>
                      <a:srgbClr val="0D0D0D"/>
                    </a:solidFill>
                    <a:latin typeface="Roboto" panose="02000000000000000000" pitchFamily="2" charset="0"/>
                    <a:ea typeface="Roboto" panose="02000000000000000000" pitchFamily="2" charset="0"/>
                    <a:cs typeface="Roboto"/>
                    <a:sym typeface="Roboto"/>
                  </a:rPr>
                  <a:t>“</a:t>
                </a:r>
                <a:r>
                  <a:rPr lang="vi-VN" sz="2000" i="1">
                    <a:solidFill>
                      <a:srgbClr val="0D0D0D"/>
                    </a:solidFill>
                    <a:latin typeface="Roboto" panose="02000000000000000000" pitchFamily="2" charset="0"/>
                    <a:ea typeface="Roboto" panose="02000000000000000000" pitchFamily="2" charset="0"/>
                    <a:cs typeface="Roboto"/>
                    <a:sym typeface="Roboto"/>
                  </a:rPr>
                  <a:t>want to”</a:t>
                </a:r>
                <a:r>
                  <a:rPr lang="vi-VN" sz="2000" b="1">
                    <a:solidFill>
                      <a:srgbClr val="0D0D0D"/>
                    </a:solidFill>
                    <a:latin typeface="Roboto" panose="02000000000000000000" pitchFamily="2" charset="0"/>
                    <a:ea typeface="Roboto" panose="02000000000000000000" pitchFamily="2" charset="0"/>
                    <a:cs typeface="Roboto"/>
                    <a:sym typeface="Roboto"/>
                  </a:rPr>
                  <a:t> </a:t>
                </a:r>
                <a:r>
                  <a:rPr lang="vi-VN" sz="2000">
                    <a:solidFill>
                      <a:srgbClr val="0D0D0D"/>
                    </a:solidFill>
                    <a:latin typeface="Roboto" panose="02000000000000000000" pitchFamily="2" charset="0"/>
                    <a:ea typeface="Roboto" panose="02000000000000000000" pitchFamily="2" charset="0"/>
                    <a:cs typeface="Roboto"/>
                    <a:sym typeface="Roboto"/>
                  </a:rPr>
                  <a:t>với xác suất </a:t>
                </a:r>
                <a:r>
                  <a:rPr lang="vi-VN" sz="2000" b="1">
                    <a:solidFill>
                      <a:srgbClr val="0D0D0D"/>
                    </a:solidFill>
                    <a:latin typeface="Roboto" panose="02000000000000000000" pitchFamily="2" charset="0"/>
                    <a:ea typeface="Roboto" panose="02000000000000000000" pitchFamily="2" charset="0"/>
                    <a:cs typeface="Roboto"/>
                    <a:sym typeface="Roboto"/>
                  </a:rPr>
                  <a:t>0.66. </a:t>
                </a:r>
                <a:r>
                  <a:rPr lang="vi-VN" sz="2000">
                    <a:solidFill>
                      <a:srgbClr val="0D0D0D"/>
                    </a:solidFill>
                    <a:latin typeface="Roboto" panose="02000000000000000000" pitchFamily="2" charset="0"/>
                    <a:ea typeface="Roboto" panose="02000000000000000000" pitchFamily="2" charset="0"/>
                    <a:cs typeface="Roboto"/>
                    <a:sym typeface="Roboto"/>
                  </a:rPr>
                  <a:t>Cuối cùng ta sẽ có văn bản “</a:t>
                </a:r>
                <a:r>
                  <a:rPr lang="vi-VN" sz="2000" i="1">
                    <a:solidFill>
                      <a:srgbClr val="0D0D0D"/>
                    </a:solidFill>
                    <a:latin typeface="Roboto" panose="02000000000000000000" pitchFamily="2" charset="0"/>
                    <a:ea typeface="Roboto" panose="02000000000000000000" pitchFamily="2" charset="0"/>
                    <a:cs typeface="Roboto"/>
                    <a:sym typeface="Roboto"/>
                  </a:rPr>
                  <a:t>i want to eat chinese food lunch spend”</a:t>
                </a:r>
                <a:r>
                  <a:rPr lang="vi-VN" sz="2000">
                    <a:solidFill>
                      <a:srgbClr val="0D0D0D"/>
                    </a:solidFill>
                    <a:latin typeface="Roboto" panose="02000000000000000000" pitchFamily="2" charset="0"/>
                    <a:ea typeface="Roboto" panose="02000000000000000000" pitchFamily="2" charset="0"/>
                    <a:cs typeface="Roboto"/>
                    <a:sym typeface="Roboto"/>
                  </a:rPr>
                  <a:t>.</a:t>
                </a:r>
              </a:p>
              <a:p>
                <a:pPr marL="0" lvl="0" indent="0" algn="l" rtl="0">
                  <a:lnSpc>
                    <a:spcPct val="150000"/>
                  </a:lnSpc>
                  <a:spcBef>
                    <a:spcPts val="0"/>
                  </a:spcBef>
                  <a:spcAft>
                    <a:spcPts val="0"/>
                  </a:spcAft>
                  <a:buNone/>
                </a:pPr>
                <a:endParaRPr sz="2000" b="1">
                  <a:solidFill>
                    <a:srgbClr val="0D0D0D"/>
                  </a:solidFill>
                  <a:latin typeface="Roboto" panose="02000000000000000000" pitchFamily="2" charset="0"/>
                  <a:ea typeface="Roboto" panose="02000000000000000000" pitchFamily="2" charset="0"/>
                  <a:cs typeface="Roboto"/>
                  <a:sym typeface="Roboto"/>
                </a:endParaRPr>
              </a:p>
            </p:txBody>
          </p:sp>
        </mc:Choice>
        <mc:Fallback>
          <p:sp>
            <p:nvSpPr>
              <p:cNvPr id="317" name="Google Shape;317;p32"/>
              <p:cNvSpPr txBox="1">
                <a:spLocks noRot="1" noChangeAspect="1" noMove="1" noResize="1" noEditPoints="1" noAdjustHandles="1" noChangeArrowheads="1" noChangeShapeType="1" noTextEdit="1"/>
              </p:cNvSpPr>
              <p:nvPr/>
            </p:nvSpPr>
            <p:spPr>
              <a:xfrm>
                <a:off x="417900" y="835679"/>
                <a:ext cx="11356200" cy="6262069"/>
              </a:xfrm>
              <a:prstGeom prst="rect">
                <a:avLst/>
              </a:prstGeom>
              <a:blipFill>
                <a:blip r:embed="rId3"/>
                <a:stretch>
                  <a:fillRect l="-591" r="-107"/>
                </a:stretch>
              </a:blipFill>
              <a:ln>
                <a:noFill/>
              </a:ln>
            </p:spPr>
            <p:txBody>
              <a:bodyPr/>
              <a:lstStyle/>
              <a:p>
                <a:r>
                  <a:rPr lang="en-US">
                    <a:noFill/>
                  </a:rPr>
                  <a:t> </a:t>
                </a:r>
              </a:p>
            </p:txBody>
          </p:sp>
        </mc:Fallback>
      </mc:AlternateContent>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21</a:t>
            </a:fld>
            <a:endParaRPr sz="2400" b="1">
              <a:solidFill>
                <a:srgbClr val="171616"/>
              </a:solidFill>
              <a:latin typeface="Roboto"/>
              <a:ea typeface="Roboto"/>
              <a:cs typeface="Roboto"/>
              <a:sym typeface="Roboto"/>
            </a:endParaRPr>
          </a:p>
        </p:txBody>
      </p:sp>
      <p:sp>
        <p:nvSpPr>
          <p:cNvPr id="315" name="Google Shape;315;p32"/>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316" name="Google Shape;316;p32"/>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mc:Choice xmlns:a14="http://schemas.microsoft.com/office/drawing/2010/main" Requires="a14">
          <p:sp>
            <p:nvSpPr>
              <p:cNvPr id="317" name="Google Shape;317;p32"/>
              <p:cNvSpPr txBox="1"/>
              <p:nvPr/>
            </p:nvSpPr>
            <p:spPr>
              <a:xfrm>
                <a:off x="417900" y="855343"/>
                <a:ext cx="11356200" cy="390931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b="1">
                    <a:solidFill>
                      <a:srgbClr val="0D0D0D"/>
                    </a:solidFill>
                    <a:latin typeface="Roboto" panose="02000000000000000000" pitchFamily="2" charset="0"/>
                    <a:ea typeface="Roboto" panose="02000000000000000000" pitchFamily="2" charset="0"/>
                    <a:cs typeface="Roboto"/>
                    <a:sym typeface="Roboto"/>
                  </a:rPr>
                  <a:t>Tối ưu công thức bằng cách dùng ln:</a:t>
                </a:r>
              </a:p>
              <a:p>
                <a:pPr marL="0" lvl="0" indent="0" algn="l" rtl="0">
                  <a:lnSpc>
                    <a:spcPct val="150000"/>
                  </a:lnSpc>
                  <a:spcBef>
                    <a:spcPts val="0"/>
                  </a:spcBef>
                  <a:spcAft>
                    <a:spcPts val="0"/>
                  </a:spcAft>
                  <a:buNone/>
                </a:pPr>
                <a:r>
                  <a:rPr lang="en-US" sz="2000">
                    <a:solidFill>
                      <a:srgbClr val="0D0D0D"/>
                    </a:solidFill>
                    <a:latin typeface="Roboto" panose="02000000000000000000" pitchFamily="2" charset="0"/>
                    <a:ea typeface="Roboto" panose="02000000000000000000" pitchFamily="2" charset="0"/>
                    <a:cs typeface="Roboto"/>
                    <a:sym typeface="Roboto"/>
                  </a:rPr>
                  <a:t>Ví dụ: Khi tính xác suất của một câu gồm 4 từ</a:t>
                </a:r>
              </a:p>
              <a:p>
                <a:pPr marL="0" lvl="0" indent="0" algn="l" rtl="0">
                  <a:lnSpc>
                    <a:spcPct val="150000"/>
                  </a:lnSpc>
                  <a:spcBef>
                    <a:spcPts val="0"/>
                  </a:spcBef>
                  <a:spcAft>
                    <a:spcPts val="0"/>
                  </a:spcAft>
                  <a:buNone/>
                </a:pPr>
                <a:r>
                  <a:rPr lang="en-US" sz="2000">
                    <a:solidFill>
                      <a:srgbClr val="0D0D0D"/>
                    </a:solidFill>
                    <a:latin typeface="Roboto" panose="02000000000000000000" pitchFamily="2" charset="0"/>
                    <a:ea typeface="Roboto" panose="02000000000000000000" pitchFamily="2" charset="0"/>
                    <a:cs typeface="Roboto"/>
                    <a:sym typeface="Roboto"/>
                  </a:rPr>
                  <a:t>Khi đó: </a:t>
                </a:r>
                <a14:m>
                  <m:oMath xmlns:m="http://schemas.openxmlformats.org/officeDocument/2006/math">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𝑊</m:t>
                        </m:r>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2</m:t>
                            </m:r>
                          </m:sub>
                        </m:sSub>
                      </m:e>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3</m:t>
                            </m:r>
                          </m:sub>
                        </m:sSub>
                      </m:e>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2</m:t>
                            </m:r>
                          </m:sub>
                        </m:sSub>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4</m:t>
                            </m:r>
                          </m:sub>
                        </m:sSub>
                      </m:e>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2</m:t>
                            </m:r>
                          </m:sub>
                        </m:sSub>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3</m:t>
                            </m:r>
                          </m:sub>
                        </m:sSub>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2</m:t>
                        </m:r>
                      </m:sub>
                    </m:sSub>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3</m:t>
                        </m:r>
                      </m:sub>
                    </m:sSub>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4</m:t>
                        </m:r>
                      </m:sub>
                    </m:sSub>
                  </m:oMath>
                </a14:m>
                <a:endParaRPr lang="en-US" sz="2000" b="0">
                  <a:solidFill>
                    <a:srgbClr val="0D0D0D"/>
                  </a:solidFill>
                  <a:latin typeface="Roboto" panose="02000000000000000000" pitchFamily="2" charset="0"/>
                  <a:ea typeface="Roboto" panose="02000000000000000000" pitchFamily="2" charset="0"/>
                  <a:cs typeface="Roboto"/>
                  <a:sym typeface="Roboto"/>
                </a:endParaRPr>
              </a:p>
              <a:p>
                <a:pPr marL="0" lvl="0" indent="0" algn="l" rtl="0">
                  <a:lnSpc>
                    <a:spcPct val="150000"/>
                  </a:lnSpc>
                  <a:spcBef>
                    <a:spcPts val="0"/>
                  </a:spcBef>
                  <a:spcAft>
                    <a:spcPts val="0"/>
                  </a:spcAft>
                  <a:buNone/>
                </a:pPr>
                <a:r>
                  <a:rPr lang="en-US" sz="2000">
                    <a:solidFill>
                      <a:srgbClr val="0D0D0D"/>
                    </a:solidFill>
                    <a:latin typeface="Roboto" panose="02000000000000000000" pitchFamily="2" charset="0"/>
                    <a:ea typeface="Roboto" panose="02000000000000000000" pitchFamily="2" charset="0"/>
                    <a:cs typeface="Roboto"/>
                    <a:sym typeface="Roboto"/>
                  </a:rPr>
                  <a:t>Vì chúng ta càng nhân các xác suất với nhau nhiều thì kết quả sẽ trở nên càng nhỏ, có thể dẫn đến mất giá trị </a:t>
                </a:r>
                <a14:m>
                  <m:oMath xmlns:m="http://schemas.openxmlformats.org/officeDocument/2006/math">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𝑊</m:t>
                    </m:r>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oMath>
                </a14:m>
                <a:r>
                  <a:rPr lang="en-US" sz="2000">
                    <a:solidFill>
                      <a:srgbClr val="0D0D0D"/>
                    </a:solidFill>
                    <a:latin typeface="Roboto" panose="02000000000000000000" pitchFamily="2" charset="0"/>
                    <a:ea typeface="Roboto" panose="02000000000000000000" pitchFamily="2" charset="0"/>
                    <a:cs typeface="Roboto"/>
                    <a:sym typeface="Roboto"/>
                  </a:rPr>
                  <a:t>.</a:t>
                </a:r>
              </a:p>
              <a:p>
                <a:pPr marL="0" lvl="0" indent="0" algn="l" rtl="0">
                  <a:lnSpc>
                    <a:spcPct val="150000"/>
                  </a:lnSpc>
                  <a:spcBef>
                    <a:spcPts val="0"/>
                  </a:spcBef>
                  <a:spcAft>
                    <a:spcPts val="0"/>
                  </a:spcAft>
                  <a:buNone/>
                </a:pPr>
                <a:r>
                  <a:rPr lang="en-US" sz="2000">
                    <a:solidFill>
                      <a:srgbClr val="0D0D0D"/>
                    </a:solidFill>
                    <a:latin typeface="Roboto" panose="02000000000000000000" pitchFamily="2" charset="0"/>
                    <a:ea typeface="Roboto" panose="02000000000000000000" pitchFamily="2" charset="0"/>
                    <a:cs typeface="Roboto"/>
                    <a:sym typeface="Roboto"/>
                  </a:rPr>
                  <a:t>Nên thay vì sử dụng tích các xác suất ta sử dụng tổng ln các xác suất:</a:t>
                </a:r>
              </a:p>
              <a:p>
                <a:pPr lvl="0">
                  <a:lnSpc>
                    <a:spcPct val="150000"/>
                  </a:lnSpc>
                </a:pPr>
                <a14:m>
                  <m:oMathPara xmlns:m="http://schemas.openxmlformats.org/officeDocument/2006/math">
                    <m:oMathParaPr>
                      <m:jc m:val="centerGroup"/>
                    </m:oMathParaPr>
                    <m:oMath xmlns:m="http://schemas.openxmlformats.org/officeDocument/2006/math">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𝑊</m:t>
                          </m:r>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Sup>
                        <m:sSupPr>
                          <m:ctrlPr>
                            <a:rPr lang="en-US" sz="2000" b="0" i="0" smtClean="0">
                              <a:solidFill>
                                <a:srgbClr val="0D0D0D"/>
                              </a:solidFill>
                              <a:latin typeface="Cambria Math" panose="02040503050406030204" pitchFamily="18" charset="0"/>
                              <a:ea typeface="Roboto" panose="02000000000000000000" pitchFamily="2" charset="0"/>
                              <a:cs typeface="Roboto"/>
                              <a:sym typeface="Roboto"/>
                            </a:rPr>
                          </m:ctrlPr>
                        </m:sSupPr>
                        <m:e>
                          <m:r>
                            <m:rPr>
                              <m:sty m:val="p"/>
                            </m:rPr>
                            <a:rPr lang="en-US" sz="2000" b="0" i="0" smtClean="0">
                              <a:solidFill>
                                <a:srgbClr val="0D0D0D"/>
                              </a:solidFill>
                              <a:latin typeface="Cambria Math" panose="02040503050406030204" pitchFamily="18" charset="0"/>
                              <a:ea typeface="Roboto" panose="02000000000000000000" pitchFamily="2" charset="0"/>
                              <a:cs typeface="Roboto"/>
                              <a:sym typeface="Roboto"/>
                            </a:rPr>
                            <m:t>e</m:t>
                          </m:r>
                        </m:e>
                        <m:sup>
                          <m:r>
                            <a:rPr lang="en-US" sz="2000" i="1">
                              <a:solidFill>
                                <a:srgbClr val="0D0D0D"/>
                              </a:solidFill>
                              <a:latin typeface="Cambria Math" panose="02040503050406030204" pitchFamily="18" charset="0"/>
                              <a:ea typeface="Roboto" panose="02000000000000000000" pitchFamily="2" charset="0"/>
                              <a:cs typeface="Roboto"/>
                              <a:sym typeface="Roboto"/>
                            </a:rPr>
                            <m:t>⁡</m:t>
                          </m:r>
                          <m:func>
                            <m:funcPr>
                              <m:ctrlPr>
                                <a:rPr lang="en-US" sz="2000" i="1">
                                  <a:solidFill>
                                    <a:srgbClr val="0D0D0D"/>
                                  </a:solidFill>
                                  <a:latin typeface="Cambria Math" panose="02040503050406030204" pitchFamily="18" charset="0"/>
                                  <a:ea typeface="Roboto" panose="02000000000000000000" pitchFamily="2" charset="0"/>
                                  <a:cs typeface="Roboto"/>
                                  <a:sym typeface="Roboto"/>
                                </a:rPr>
                              </m:ctrlPr>
                            </m:funcPr>
                            <m:fName>
                              <m:r>
                                <m:rPr>
                                  <m:sty m:val="p"/>
                                </m:rPr>
                                <a:rPr lang="en-US" sz="2000">
                                  <a:solidFill>
                                    <a:srgbClr val="0D0D0D"/>
                                  </a:solidFill>
                                  <a:latin typeface="Cambria Math" panose="02040503050406030204" pitchFamily="18" charset="0"/>
                                  <a:ea typeface="Roboto" panose="02000000000000000000" pitchFamily="2" charset="0"/>
                                  <a:cs typeface="Roboto"/>
                                  <a:sym typeface="Roboto"/>
                                </a:rPr>
                                <m:t>ln</m:t>
                              </m:r>
                            </m:fName>
                            <m:e>
                              <m:d>
                                <m:dPr>
                                  <m:ctrlPr>
                                    <a:rPr lang="en-US" sz="2000" i="1">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e>
                              </m:d>
                            </m:e>
                          </m:func>
                          <m:r>
                            <a:rPr lang="en-US" sz="2000" i="1">
                              <a:solidFill>
                                <a:srgbClr val="0D0D0D"/>
                              </a:solidFill>
                              <a:latin typeface="Cambria Math" panose="02040503050406030204" pitchFamily="18" charset="0"/>
                              <a:ea typeface="Roboto" panose="02000000000000000000" pitchFamily="2" charset="0"/>
                              <a:cs typeface="Roboto"/>
                              <a:sym typeface="Roboto"/>
                            </a:rPr>
                            <m:t>+</m:t>
                          </m:r>
                          <m:func>
                            <m:funcPr>
                              <m:ctrlPr>
                                <a:rPr lang="en-US" sz="2000" i="1">
                                  <a:solidFill>
                                    <a:srgbClr val="0D0D0D"/>
                                  </a:solidFill>
                                  <a:latin typeface="Cambria Math" panose="02040503050406030204" pitchFamily="18" charset="0"/>
                                  <a:ea typeface="Roboto" panose="02000000000000000000" pitchFamily="2" charset="0"/>
                                  <a:cs typeface="Roboto"/>
                                  <a:sym typeface="Roboto"/>
                                </a:rPr>
                              </m:ctrlPr>
                            </m:funcPr>
                            <m:fName>
                              <m:r>
                                <m:rPr>
                                  <m:sty m:val="p"/>
                                </m:rPr>
                                <a:rPr lang="en-US" sz="2000">
                                  <a:solidFill>
                                    <a:srgbClr val="0D0D0D"/>
                                  </a:solidFill>
                                  <a:latin typeface="Cambria Math" panose="02040503050406030204" pitchFamily="18" charset="0"/>
                                  <a:ea typeface="Roboto" panose="02000000000000000000" pitchFamily="2" charset="0"/>
                                  <a:cs typeface="Roboto"/>
                                  <a:sym typeface="Roboto"/>
                                </a:rPr>
                                <m:t>ln</m:t>
                              </m:r>
                            </m:fName>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2</m:t>
                                  </m:r>
                                </m:sub>
                              </m:sSub>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e>
                          </m:func>
                          <m:r>
                            <a:rPr lang="en-US" sz="2000" i="1">
                              <a:solidFill>
                                <a:srgbClr val="0D0D0D"/>
                              </a:solidFill>
                              <a:latin typeface="Cambria Math" panose="02040503050406030204" pitchFamily="18" charset="0"/>
                              <a:ea typeface="Roboto" panose="02000000000000000000" pitchFamily="2" charset="0"/>
                              <a:cs typeface="Roboto"/>
                              <a:sym typeface="Roboto"/>
                            </a:rPr>
                            <m:t>+</m:t>
                          </m:r>
                          <m:func>
                            <m:funcPr>
                              <m:ctrlPr>
                                <a:rPr lang="en-US" sz="2000" i="1">
                                  <a:solidFill>
                                    <a:srgbClr val="0D0D0D"/>
                                  </a:solidFill>
                                  <a:latin typeface="Cambria Math" panose="02040503050406030204" pitchFamily="18" charset="0"/>
                                  <a:ea typeface="Roboto" panose="02000000000000000000" pitchFamily="2" charset="0"/>
                                  <a:cs typeface="Roboto"/>
                                  <a:sym typeface="Roboto"/>
                                </a:rPr>
                              </m:ctrlPr>
                            </m:funcPr>
                            <m:fName>
                              <m:r>
                                <m:rPr>
                                  <m:sty m:val="p"/>
                                </m:rPr>
                                <a:rPr lang="en-US" sz="2000">
                                  <a:solidFill>
                                    <a:srgbClr val="0D0D0D"/>
                                  </a:solidFill>
                                  <a:latin typeface="Cambria Math" panose="02040503050406030204" pitchFamily="18" charset="0"/>
                                  <a:ea typeface="Roboto" panose="02000000000000000000" pitchFamily="2" charset="0"/>
                                  <a:cs typeface="Roboto"/>
                                  <a:sym typeface="Roboto"/>
                                </a:rPr>
                                <m:t>ln</m:t>
                              </m:r>
                            </m:fName>
                            <m:e>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3</m:t>
                                      </m:r>
                                    </m:sub>
                                  </m:sSub>
                                </m:e>
                              </m:d>
                            </m:e>
                          </m:func>
                          <m:r>
                            <a:rPr lang="en-US" sz="2000" i="1">
                              <a:solidFill>
                                <a:srgbClr val="0D0D0D"/>
                              </a:solidFill>
                              <a:latin typeface="Cambria Math" panose="02040503050406030204" pitchFamily="18" charset="0"/>
                              <a:ea typeface="Roboto" panose="02000000000000000000" pitchFamily="2" charset="0"/>
                              <a:cs typeface="Roboto"/>
                              <a:sym typeface="Roboto"/>
                            </a:rPr>
                            <m:t>+</m:t>
                          </m:r>
                          <m:r>
                            <m:rPr>
                              <m:sty m:val="p"/>
                            </m:rPr>
                            <a:rPr lang="en-US" sz="2000">
                              <a:solidFill>
                                <a:srgbClr val="0D0D0D"/>
                              </a:solidFill>
                              <a:latin typeface="Cambria Math" panose="02040503050406030204" pitchFamily="18" charset="0"/>
                              <a:ea typeface="Roboto" panose="02000000000000000000" pitchFamily="2" charset="0"/>
                              <a:cs typeface="Roboto"/>
                              <a:sym typeface="Roboto"/>
                            </a:rPr>
                            <m:t>ln</m:t>
                          </m:r>
                          <m:r>
                            <a:rPr lang="en-US" sz="2000"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4</m:t>
                              </m:r>
                            </m:sub>
                          </m:sSub>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up>
                      </m:sSup>
                    </m:oMath>
                  </m:oMathPara>
                </a14:m>
                <a:endParaRPr lang="en-US" sz="2000">
                  <a:solidFill>
                    <a:srgbClr val="0D0D0D"/>
                  </a:solidFill>
                  <a:latin typeface="Roboto" panose="02000000000000000000" pitchFamily="2" charset="0"/>
                  <a:ea typeface="Roboto" panose="02000000000000000000" pitchFamily="2" charset="0"/>
                  <a:cs typeface="Roboto"/>
                  <a:sym typeface="Roboto"/>
                </a:endParaRPr>
              </a:p>
              <a:p>
                <a:pPr marL="0" lvl="0" indent="0" algn="l" rtl="0">
                  <a:lnSpc>
                    <a:spcPct val="150000"/>
                  </a:lnSpc>
                  <a:spcBef>
                    <a:spcPts val="0"/>
                  </a:spcBef>
                  <a:spcAft>
                    <a:spcPts val="0"/>
                  </a:spcAft>
                  <a:buNone/>
                </a:pPr>
                <a:endParaRPr sz="2000">
                  <a:solidFill>
                    <a:srgbClr val="0D0D0D"/>
                  </a:solidFill>
                  <a:latin typeface="Roboto" panose="02000000000000000000" pitchFamily="2" charset="0"/>
                  <a:ea typeface="Roboto" panose="02000000000000000000" pitchFamily="2" charset="0"/>
                  <a:cs typeface="Roboto"/>
                  <a:sym typeface="Roboto"/>
                </a:endParaRPr>
              </a:p>
            </p:txBody>
          </p:sp>
        </mc:Choice>
        <mc:Fallback>
          <p:sp>
            <p:nvSpPr>
              <p:cNvPr id="317" name="Google Shape;317;p32"/>
              <p:cNvSpPr txBox="1">
                <a:spLocks noRot="1" noChangeAspect="1" noMove="1" noResize="1" noEditPoints="1" noAdjustHandles="1" noChangeArrowheads="1" noChangeShapeType="1" noTextEdit="1"/>
              </p:cNvSpPr>
              <p:nvPr/>
            </p:nvSpPr>
            <p:spPr>
              <a:xfrm>
                <a:off x="417900" y="855343"/>
                <a:ext cx="11356200" cy="3909310"/>
              </a:xfrm>
              <a:prstGeom prst="rect">
                <a:avLst/>
              </a:prstGeom>
              <a:blipFill>
                <a:blip r:embed="rId3"/>
                <a:stretch>
                  <a:fillRect l="-59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9389898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22</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grpSp>
        <p:nvGrpSpPr>
          <p:cNvPr id="2" name="Group 1">
            <a:extLst>
              <a:ext uri="{FF2B5EF4-FFF2-40B4-BE49-F238E27FC236}">
                <a16:creationId xmlns:a16="http://schemas.microsoft.com/office/drawing/2014/main" id="{3F84A2AA-58A1-33F8-1557-BE321AFB4BD8}"/>
              </a:ext>
            </a:extLst>
          </p:cNvPr>
          <p:cNvGrpSpPr/>
          <p:nvPr/>
        </p:nvGrpSpPr>
        <p:grpSpPr>
          <a:xfrm>
            <a:off x="552240" y="912164"/>
            <a:ext cx="745920" cy="744120"/>
            <a:chOff x="552240" y="1203120"/>
            <a:chExt cx="745920" cy="744120"/>
          </a:xfrm>
        </p:grpSpPr>
        <p:sp>
          <p:nvSpPr>
            <p:cNvPr id="3" name="TextBox 2">
              <a:extLst>
                <a:ext uri="{FF2B5EF4-FFF2-40B4-BE49-F238E27FC236}">
                  <a16:creationId xmlns:a16="http://schemas.microsoft.com/office/drawing/2014/main" id="{0899638E-588E-AC18-2EC4-29A75F621CE6}"/>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3.2</a:t>
              </a:r>
              <a:endParaRPr lang="en-US" sz="2800" b="0" strike="noStrike" spc="-1">
                <a:solidFill>
                  <a:srgbClr val="000000"/>
                </a:solidFill>
                <a:latin typeface="Arial"/>
              </a:endParaRPr>
            </a:p>
          </p:txBody>
        </p:sp>
        <p:sp>
          <p:nvSpPr>
            <p:cNvPr id="4" name="Oval 3">
              <a:extLst>
                <a:ext uri="{FF2B5EF4-FFF2-40B4-BE49-F238E27FC236}">
                  <a16:creationId xmlns:a16="http://schemas.microsoft.com/office/drawing/2014/main" id="{49BD1A25-D14E-DB4F-D622-3700445652D9}"/>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6">
            <a:extLst>
              <a:ext uri="{FF2B5EF4-FFF2-40B4-BE49-F238E27FC236}">
                <a16:creationId xmlns:a16="http://schemas.microsoft.com/office/drawing/2014/main" id="{79B44DEA-5243-67FF-C0AF-248C7562080D}"/>
              </a:ext>
            </a:extLst>
          </p:cNvPr>
          <p:cNvSpPr/>
          <p:nvPr/>
        </p:nvSpPr>
        <p:spPr>
          <a:xfrm>
            <a:off x="1406519" y="979124"/>
            <a:ext cx="10157803"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3600" b="0" strike="noStrike" spc="-1">
                <a:solidFill>
                  <a:srgbClr val="181717"/>
                </a:solidFill>
                <a:latin typeface="Roboto"/>
                <a:ea typeface="Roboto"/>
              </a:rPr>
              <a:t>Mô hình LSTM (Long Short Term Memory)</a:t>
            </a:r>
            <a:endParaRPr lang="en-US" sz="3600" b="0" strike="noStrike" spc="-1">
              <a:solidFill>
                <a:srgbClr val="000000"/>
              </a:solidFill>
              <a:latin typeface="Arial"/>
            </a:endParaRPr>
          </a:p>
        </p:txBody>
      </p:sp>
      <p:pic>
        <p:nvPicPr>
          <p:cNvPr id="1026" name="Picture 2">
            <a:extLst>
              <a:ext uri="{FF2B5EF4-FFF2-40B4-BE49-F238E27FC236}">
                <a16:creationId xmlns:a16="http://schemas.microsoft.com/office/drawing/2014/main" id="{FA7C895B-0CC0-CB71-5AC6-616C57DC60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677" y="2028808"/>
            <a:ext cx="5792406" cy="2176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3">
            <a:extLst>
              <a:ext uri="{FF2B5EF4-FFF2-40B4-BE49-F238E27FC236}">
                <a16:creationId xmlns:a16="http://schemas.microsoft.com/office/drawing/2014/main" id="{45EB8399-EB12-88B4-DEB5-E7DE77B65A9E}"/>
              </a:ext>
            </a:extLst>
          </p:cNvPr>
          <p:cNvSpPr/>
          <p:nvPr/>
        </p:nvSpPr>
        <p:spPr>
          <a:xfrm>
            <a:off x="440987" y="4349107"/>
            <a:ext cx="5979096"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vi-VN">
                <a:latin typeface="Roboto" panose="02000000000000000000" pitchFamily="2" charset="0"/>
                <a:ea typeface="Roboto" panose="02000000000000000000" pitchFamily="2" charset="0"/>
              </a:rPr>
              <a:t>Sự lặp lại kiến trúc module trong mạng LSTM chứa 4 tầng ẩn (3 sigmoid và 1 tanh) tương tác</a:t>
            </a:r>
            <a:endParaRPr lang="en-US">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pic>
        <p:nvPicPr>
          <p:cNvPr id="1028" name="Picture 4">
            <a:extLst>
              <a:ext uri="{FF2B5EF4-FFF2-40B4-BE49-F238E27FC236}">
                <a16:creationId xmlns:a16="http://schemas.microsoft.com/office/drawing/2014/main" id="{BC064DC2-6F71-D9C0-656B-121AF4C5E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277" y="2666134"/>
            <a:ext cx="4841366" cy="9020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a:extLst>
              <a:ext uri="{FF2B5EF4-FFF2-40B4-BE49-F238E27FC236}">
                <a16:creationId xmlns:a16="http://schemas.microsoft.com/office/drawing/2014/main" id="{EFB6B3A9-A50B-50CD-4CBF-1925C96EB09B}"/>
              </a:ext>
            </a:extLst>
          </p:cNvPr>
          <p:cNvSpPr/>
          <p:nvPr/>
        </p:nvSpPr>
        <p:spPr>
          <a:xfrm>
            <a:off x="6997277" y="4021546"/>
            <a:ext cx="4841366"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US">
                <a:latin typeface="Roboto" panose="02000000000000000000" pitchFamily="2" charset="0"/>
                <a:ea typeface="Roboto" panose="02000000000000000000" pitchFamily="2" charset="0"/>
              </a:rPr>
              <a:t>Diễn giải các ký hiệu trong đồ thị mạng nơ-ron</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23</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pic>
        <p:nvPicPr>
          <p:cNvPr id="2050" name="Picture 2">
            <a:extLst>
              <a:ext uri="{FF2B5EF4-FFF2-40B4-BE49-F238E27FC236}">
                <a16:creationId xmlns:a16="http://schemas.microsoft.com/office/drawing/2014/main" id="{73360C97-495E-9228-5B18-20BF7579A25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00" r="27025"/>
          <a:stretch/>
        </p:blipFill>
        <p:spPr bwMode="auto">
          <a:xfrm>
            <a:off x="7026804" y="1852001"/>
            <a:ext cx="4233672" cy="26536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338B10F-AFD3-F8AA-5497-2DF7950F787C}"/>
              </a:ext>
            </a:extLst>
          </p:cNvPr>
          <p:cNvSpPr txBox="1"/>
          <p:nvPr/>
        </p:nvSpPr>
        <p:spPr>
          <a:xfrm>
            <a:off x="598487" y="970110"/>
            <a:ext cx="11380153" cy="964367"/>
          </a:xfrm>
          <a:prstGeom prst="rect">
            <a:avLst/>
          </a:prstGeom>
          <a:noFill/>
        </p:spPr>
        <p:txBody>
          <a:bodyPr wrap="square">
            <a:spAutoFit/>
          </a:bodyPr>
          <a:lstStyle/>
          <a:p>
            <a:pPr>
              <a:lnSpc>
                <a:spcPct val="150000"/>
              </a:lnSpc>
            </a:pPr>
            <a:r>
              <a:rPr lang="en-US" sz="2000">
                <a:latin typeface="Roboto" panose="02000000000000000000" pitchFamily="2" charset="0"/>
                <a:ea typeface="Roboto" panose="02000000000000000000" pitchFamily="2" charset="0"/>
              </a:rPr>
              <a:t>- </a:t>
            </a:r>
            <a:r>
              <a:rPr lang="vi-VN" sz="2000">
                <a:latin typeface="Roboto" panose="02000000000000000000" pitchFamily="2" charset="0"/>
                <a:ea typeface="Roboto" panose="02000000000000000000" pitchFamily="2" charset="0"/>
              </a:rPr>
              <a:t>Ý tưởng chính của LSTM là thành phần ô trạng thái (cell state) được thể hiện qua đường chạy ngang qua đỉnh đồ thị như hình vẽ bên dưới:</a:t>
            </a:r>
            <a:endParaRPr lang="en-US" sz="2000">
              <a:latin typeface="Roboto" panose="02000000000000000000" pitchFamily="2" charset="0"/>
              <a:ea typeface="Roboto" panose="02000000000000000000" pitchFamily="2" charset="0"/>
            </a:endParaRPr>
          </a:p>
        </p:txBody>
      </p:sp>
      <p:sp>
        <p:nvSpPr>
          <p:cNvPr id="11" name="TextBox 3">
            <a:extLst>
              <a:ext uri="{FF2B5EF4-FFF2-40B4-BE49-F238E27FC236}">
                <a16:creationId xmlns:a16="http://schemas.microsoft.com/office/drawing/2014/main" id="{CBC3C449-8ADB-4DBD-1BF7-5256CBBD09E2}"/>
              </a:ext>
            </a:extLst>
          </p:cNvPr>
          <p:cNvSpPr/>
          <p:nvPr/>
        </p:nvSpPr>
        <p:spPr>
          <a:xfrm>
            <a:off x="7494206" y="4554797"/>
            <a:ext cx="3298867"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US">
                <a:latin typeface="Roboto" panose="02000000000000000000" pitchFamily="2" charset="0"/>
                <a:ea typeface="Roboto" panose="02000000000000000000" pitchFamily="2" charset="0"/>
              </a:rPr>
              <a:t>Đường đi của ô trạng thái</a:t>
            </a:r>
          </a:p>
        </p:txBody>
      </p:sp>
      <p:sp>
        <p:nvSpPr>
          <p:cNvPr id="13" name="TextBox 12">
            <a:extLst>
              <a:ext uri="{FF2B5EF4-FFF2-40B4-BE49-F238E27FC236}">
                <a16:creationId xmlns:a16="http://schemas.microsoft.com/office/drawing/2014/main" id="{8ED97909-C186-A4B3-B6DE-DB461D369B65}"/>
              </a:ext>
            </a:extLst>
          </p:cNvPr>
          <p:cNvSpPr txBox="1"/>
          <p:nvPr/>
        </p:nvSpPr>
        <p:spPr>
          <a:xfrm>
            <a:off x="598487" y="1852001"/>
            <a:ext cx="6094476" cy="3272691"/>
          </a:xfrm>
          <a:prstGeom prst="rect">
            <a:avLst/>
          </a:prstGeom>
          <a:noFill/>
        </p:spPr>
        <p:txBody>
          <a:bodyPr wrap="square">
            <a:spAutoFit/>
          </a:bodyPr>
          <a:lstStyle/>
          <a:p>
            <a:pPr algn="l">
              <a:lnSpc>
                <a:spcPct val="150000"/>
              </a:lnSpc>
            </a:pPr>
            <a:r>
              <a:rPr lang="en-US" sz="2000" b="0" i="0">
                <a:effectLst/>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Ô trạng thái là một dạng băng chuyền chạy thẳng xuyên suốt toàn bộ chuỗi với chỉ một vài tương tác tuyến tính nhỏ giúp cho thông tin có thể truyền dọc theo đồ thị mạng nơ ron ổn định.</a:t>
            </a:r>
          </a:p>
          <a:p>
            <a:pPr algn="l">
              <a:lnSpc>
                <a:spcPct val="150000"/>
              </a:lnSpc>
            </a:pPr>
            <a:r>
              <a:rPr lang="en-US" sz="2000" b="0" i="0">
                <a:effectLst/>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LSTM có khả năng xóa và thêm thông tin vào ô trạng thái và điều chỉnh các luồng thông tin này thông qua các cấu trúc gọi là cổng.</a:t>
            </a:r>
          </a:p>
        </p:txBody>
      </p:sp>
    </p:spTree>
    <p:extLst>
      <p:ext uri="{BB962C8B-B14F-4D97-AF65-F5344CB8AC3E}">
        <p14:creationId xmlns:p14="http://schemas.microsoft.com/office/powerpoint/2010/main" val="303059576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24</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sp>
        <p:nvSpPr>
          <p:cNvPr id="13" name="TextBox 12">
            <a:extLst>
              <a:ext uri="{FF2B5EF4-FFF2-40B4-BE49-F238E27FC236}">
                <a16:creationId xmlns:a16="http://schemas.microsoft.com/office/drawing/2014/main" id="{8ED97909-C186-A4B3-B6DE-DB461D369B65}"/>
              </a:ext>
            </a:extLst>
          </p:cNvPr>
          <p:cNvSpPr txBox="1"/>
          <p:nvPr/>
        </p:nvSpPr>
        <p:spPr>
          <a:xfrm>
            <a:off x="598487" y="971901"/>
            <a:ext cx="2034985"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Cổng quên</a:t>
            </a:r>
            <a:endParaRPr lang="vi-VN" sz="2400" b="1" i="0">
              <a:effectLst/>
              <a:latin typeface="Roboto" panose="02000000000000000000" pitchFamily="2" charset="0"/>
              <a:ea typeface="Roboto" panose="02000000000000000000" pitchFamily="2" charset="0"/>
            </a:endParaRPr>
          </a:p>
        </p:txBody>
      </p:sp>
      <p:pic>
        <p:nvPicPr>
          <p:cNvPr id="3074" name="Picture 2">
            <a:extLst>
              <a:ext uri="{FF2B5EF4-FFF2-40B4-BE49-F238E27FC236}">
                <a16:creationId xmlns:a16="http://schemas.microsoft.com/office/drawing/2014/main" id="{315FFB58-5970-D386-2DF6-9174A6D52C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07" y="2521043"/>
            <a:ext cx="6806549" cy="21022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1A8B14-D94A-64E2-51EE-EAB6143329FF}"/>
              </a:ext>
            </a:extLst>
          </p:cNvPr>
          <p:cNvSpPr txBox="1"/>
          <p:nvPr/>
        </p:nvSpPr>
        <p:spPr>
          <a:xfrm>
            <a:off x="598486" y="1556676"/>
            <a:ext cx="11449993" cy="964367"/>
          </a:xfrm>
          <a:prstGeom prst="rect">
            <a:avLst/>
          </a:prstGeom>
          <a:noFill/>
        </p:spPr>
        <p:txBody>
          <a:bodyPr wrap="square">
            <a:spAutoFit/>
          </a:bodyPr>
          <a:lstStyle/>
          <a:p>
            <a:pPr>
              <a:lnSpc>
                <a:spcPct val="150000"/>
              </a:lnSpc>
            </a:pPr>
            <a:r>
              <a:rPr lang="vi-VN" sz="2000">
                <a:latin typeface="Roboto" panose="02000000000000000000" pitchFamily="2" charset="0"/>
                <a:ea typeface="Roboto" panose="02000000000000000000" pitchFamily="2" charset="0"/>
              </a:rPr>
              <a:t>Bước đầu tiên trong LSTM sẽ quyết định xem thông tin nào chúng ta sẽ cho phép đi qua ô trạng thái (cell state). Nó được kiểm soát bởi hàm sigmoid trong một tầng gọi là tầng quên (forget gate layer).</a:t>
            </a:r>
            <a:endParaRPr lang="en-US" sz="2000">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C8249B-F79E-AEF1-A703-10A81BFC443B}"/>
                  </a:ext>
                </a:extLst>
              </p:cNvPr>
              <p:cNvSpPr txBox="1"/>
              <p:nvPr/>
            </p:nvSpPr>
            <p:spPr>
              <a:xfrm>
                <a:off x="598484" y="4777320"/>
                <a:ext cx="11449993" cy="502702"/>
              </a:xfrm>
              <a:prstGeom prst="rect">
                <a:avLst/>
              </a:prstGeom>
              <a:noFill/>
            </p:spPr>
            <p:txBody>
              <a:bodyPr wrap="square">
                <a:spAutoFit/>
              </a:bodyPr>
              <a:lstStyle/>
              <a:p>
                <a:pPr>
                  <a:lnSpc>
                    <a:spcPct val="150000"/>
                  </a:lnSpc>
                </a:pPr>
                <a:r>
                  <a:rPr lang="en-US" sz="2000" b="0" i="0">
                    <a:solidFill>
                      <a:srgbClr val="333333"/>
                    </a:solidFill>
                    <a:effectLst/>
                    <a:latin typeface="Roboto" panose="02000000000000000000" pitchFamily="2" charset="0"/>
                    <a:ea typeface="Roboto" panose="02000000000000000000" pitchFamily="2" charset="0"/>
                  </a:rPr>
                  <a:t>Nếu giá trị của </a:t>
                </a:r>
                <a14:m>
                  <m:oMath xmlns:m="http://schemas.openxmlformats.org/officeDocument/2006/math">
                    <m:sSub>
                      <m:sSubPr>
                        <m:ctrlPr>
                          <a:rPr lang="en-US" sz="2000" b="0" i="1" smtClean="0">
                            <a:solidFill>
                              <a:srgbClr val="333333"/>
                            </a:solidFill>
                            <a:effectLst/>
                            <a:latin typeface="Cambria Math" panose="02040503050406030204" pitchFamily="18" charset="0"/>
                          </a:rPr>
                        </m:ctrlPr>
                      </m:sSubPr>
                      <m:e>
                        <m:r>
                          <a:rPr lang="en-US" sz="2000" b="0" i="1" smtClean="0">
                            <a:solidFill>
                              <a:srgbClr val="333333"/>
                            </a:solidFill>
                            <a:effectLst/>
                            <a:latin typeface="Cambria Math" panose="02040503050406030204" pitchFamily="18" charset="0"/>
                          </a:rPr>
                          <m:t>𝑓</m:t>
                        </m:r>
                      </m:e>
                      <m:sub>
                        <m:r>
                          <a:rPr lang="en-US" sz="2000" b="0" i="1" smtClean="0">
                            <a:solidFill>
                              <a:srgbClr val="333333"/>
                            </a:solidFill>
                            <a:effectLst/>
                            <a:latin typeface="Cambria Math" panose="02040503050406030204" pitchFamily="18" charset="0"/>
                          </a:rPr>
                          <m:t>𝑡</m:t>
                        </m:r>
                      </m:sub>
                    </m:sSub>
                  </m:oMath>
                </a14:m>
                <a:r>
                  <a:rPr lang="en-US" sz="2000" b="0" i="0">
                    <a:solidFill>
                      <a:srgbClr val="333333"/>
                    </a:solidFill>
                    <a:effectLst/>
                    <a:latin typeface="Roboto" panose="02000000000000000000" pitchFamily="2" charset="0"/>
                    <a:ea typeface="Roboto" panose="02000000000000000000" pitchFamily="2" charset="0"/>
                  </a:rPr>
                  <a:t> bằng 1 thể hiện ‘giữ toàn bộ thông tin’ và bằng 0 thể hiện ‘bỏ qua toàn bộ chúng’.</a:t>
                </a:r>
                <a:endParaRPr lang="en-US" sz="2000">
                  <a:latin typeface="Roboto" panose="02000000000000000000" pitchFamily="2" charset="0"/>
                  <a:ea typeface="Roboto" panose="02000000000000000000" pitchFamily="2" charset="0"/>
                </a:endParaRPr>
              </a:p>
            </p:txBody>
          </p:sp>
        </mc:Choice>
        <mc:Fallback xmlns="">
          <p:sp>
            <p:nvSpPr>
              <p:cNvPr id="3" name="TextBox 2">
                <a:extLst>
                  <a:ext uri="{FF2B5EF4-FFF2-40B4-BE49-F238E27FC236}">
                    <a16:creationId xmlns:a16="http://schemas.microsoft.com/office/drawing/2014/main" id="{1DC8249B-F79E-AEF1-A703-10A81BFC443B}"/>
                  </a:ext>
                </a:extLst>
              </p:cNvPr>
              <p:cNvSpPr txBox="1">
                <a:spLocks noRot="1" noChangeAspect="1" noMove="1" noResize="1" noEditPoints="1" noAdjustHandles="1" noChangeArrowheads="1" noChangeShapeType="1" noTextEdit="1"/>
              </p:cNvSpPr>
              <p:nvPr/>
            </p:nvSpPr>
            <p:spPr>
              <a:xfrm>
                <a:off x="598484" y="4777320"/>
                <a:ext cx="11449993" cy="502702"/>
              </a:xfrm>
              <a:prstGeom prst="rect">
                <a:avLst/>
              </a:prstGeom>
              <a:blipFill>
                <a:blip r:embed="rId3"/>
                <a:stretch>
                  <a:fillRect l="-532" b="-21951"/>
                </a:stretch>
              </a:blipFill>
            </p:spPr>
            <p:txBody>
              <a:bodyPr/>
              <a:lstStyle/>
              <a:p>
                <a:r>
                  <a:rPr lang="en-US">
                    <a:noFill/>
                  </a:rPr>
                  <a:t> </a:t>
                </a:r>
              </a:p>
            </p:txBody>
          </p:sp>
        </mc:Fallback>
      </mc:AlternateContent>
    </p:spTree>
    <p:extLst>
      <p:ext uri="{BB962C8B-B14F-4D97-AF65-F5344CB8AC3E}">
        <p14:creationId xmlns:p14="http://schemas.microsoft.com/office/powerpoint/2010/main" val="344592974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25</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sp>
        <p:nvSpPr>
          <p:cNvPr id="13" name="TextBox 12">
            <a:extLst>
              <a:ext uri="{FF2B5EF4-FFF2-40B4-BE49-F238E27FC236}">
                <a16:creationId xmlns:a16="http://schemas.microsoft.com/office/drawing/2014/main" id="{8ED97909-C186-A4B3-B6DE-DB461D369B65}"/>
              </a:ext>
            </a:extLst>
          </p:cNvPr>
          <p:cNvSpPr txBox="1"/>
          <p:nvPr/>
        </p:nvSpPr>
        <p:spPr>
          <a:xfrm>
            <a:off x="598487" y="971901"/>
            <a:ext cx="2034985"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Cổng vào</a:t>
            </a:r>
            <a:endParaRPr lang="vi-VN" sz="2400" b="1" i="0">
              <a:effectLst/>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1DC8249B-F79E-AEF1-A703-10A81BFC443B}"/>
              </a:ext>
            </a:extLst>
          </p:cNvPr>
          <p:cNvSpPr txBox="1"/>
          <p:nvPr/>
        </p:nvSpPr>
        <p:spPr>
          <a:xfrm>
            <a:off x="598487" y="1556676"/>
            <a:ext cx="11449993" cy="964367"/>
          </a:xfrm>
          <a:prstGeom prst="rect">
            <a:avLst/>
          </a:prstGeom>
          <a:noFill/>
        </p:spPr>
        <p:txBody>
          <a:bodyPr wrap="square">
            <a:spAutoFit/>
          </a:bodyPr>
          <a:lstStyle/>
          <a:p>
            <a:pPr>
              <a:lnSpc>
                <a:spcPct val="150000"/>
              </a:lnSpc>
            </a:pPr>
            <a:r>
              <a:rPr lang="vi-VN" sz="2000">
                <a:latin typeface="Roboto" panose="02000000000000000000" pitchFamily="2" charset="0"/>
                <a:ea typeface="Roboto" panose="02000000000000000000" pitchFamily="2" charset="0"/>
              </a:rPr>
              <a:t>Bước tiếp theo chúng ta sẽ quyết định loại thông tin nào sẽ được lưu trữ trong ô trạng thái. </a:t>
            </a:r>
            <a:r>
              <a:rPr lang="vi-VN" sz="2000" b="0" i="0">
                <a:effectLst/>
                <a:latin typeface="Roboto" panose="02000000000000000000" pitchFamily="2" charset="0"/>
                <a:ea typeface="Roboto" panose="02000000000000000000" pitchFamily="2" charset="0"/>
              </a:rPr>
              <a:t>Bước này bao gồm 2 phần</a:t>
            </a:r>
            <a:r>
              <a:rPr lang="en-US" sz="2000">
                <a:latin typeface="Roboto" panose="02000000000000000000" pitchFamily="2" charset="0"/>
                <a:ea typeface="Roboto" panose="02000000000000000000" pitchFamily="2" charset="0"/>
              </a:rPr>
              <a:t>:</a:t>
            </a:r>
            <a:endParaRPr lang="en-US" sz="2400">
              <a:latin typeface="Roboto" panose="02000000000000000000" pitchFamily="2" charset="0"/>
              <a:ea typeface="Roboto" panose="02000000000000000000" pitchFamily="2" charset="0"/>
            </a:endParaRPr>
          </a:p>
        </p:txBody>
      </p:sp>
      <p:pic>
        <p:nvPicPr>
          <p:cNvPr id="6146" name="Picture 2">
            <a:extLst>
              <a:ext uri="{FF2B5EF4-FFF2-40B4-BE49-F238E27FC236}">
                <a16:creationId xmlns:a16="http://schemas.microsoft.com/office/drawing/2014/main" id="{B0A40D0B-8E56-E7F2-587D-3D9D18C0B6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0444" y="2433994"/>
            <a:ext cx="6443209" cy="19900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0EEEEC-85E0-0F1E-CBA6-8D0D18F1EF65}"/>
              </a:ext>
            </a:extLst>
          </p:cNvPr>
          <p:cNvSpPr txBox="1"/>
          <p:nvPr/>
        </p:nvSpPr>
        <p:spPr>
          <a:xfrm>
            <a:off x="671639" y="2545774"/>
            <a:ext cx="4390826" cy="2349361"/>
          </a:xfrm>
          <a:prstGeom prst="rect">
            <a:avLst/>
          </a:prstGeom>
          <a:noFill/>
        </p:spPr>
        <p:txBody>
          <a:bodyPr wrap="square">
            <a:spAutoFit/>
          </a:bodyPr>
          <a:lstStyle/>
          <a:p>
            <a:pPr>
              <a:lnSpc>
                <a:spcPct val="150000"/>
              </a:lnSpc>
            </a:pPr>
            <a:r>
              <a:rPr lang="en-US" sz="2000">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Phần đầu tiên là một tầng ẩn của hàm sigmoid được gọi là tầng cổng vào (</a:t>
            </a:r>
            <a:r>
              <a:rPr lang="vi-VN" sz="2000" b="0" i="1">
                <a:effectLst/>
                <a:latin typeface="Roboto" panose="02000000000000000000" pitchFamily="2" charset="0"/>
                <a:ea typeface="Roboto" panose="02000000000000000000" pitchFamily="2" charset="0"/>
              </a:rPr>
              <a:t>input gate layer</a:t>
            </a:r>
            <a:r>
              <a:rPr lang="vi-VN" sz="2000" b="0" i="0">
                <a:effectLst/>
                <a:latin typeface="Roboto" panose="02000000000000000000" pitchFamily="2" charset="0"/>
                <a:ea typeface="Roboto" panose="02000000000000000000" pitchFamily="2" charset="0"/>
              </a:rPr>
              <a:t>) quyết định giá trị bao nhiêu sẽ được cập nhật.</a:t>
            </a:r>
            <a:endParaRPr lang="en-US" sz="2000" b="0" i="0">
              <a:effectLst/>
              <a:latin typeface="Roboto" panose="02000000000000000000" pitchFamily="2" charset="0"/>
              <a:ea typeface="Roboto" panose="02000000000000000000" pitchFamily="2" charset="0"/>
            </a:endParaRPr>
          </a:p>
          <a:p>
            <a:pPr>
              <a:lnSpc>
                <a:spcPct val="150000"/>
              </a:lnSpc>
            </a:pPr>
            <a:endParaRPr lang="en-US" sz="2000">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4F79BE-00A8-0A78-302B-F8AB50EE2D94}"/>
                  </a:ext>
                </a:extLst>
              </p:cNvPr>
              <p:cNvSpPr txBox="1"/>
              <p:nvPr/>
            </p:nvSpPr>
            <p:spPr>
              <a:xfrm>
                <a:off x="671639" y="4535786"/>
                <a:ext cx="11449993" cy="1424877"/>
              </a:xfrm>
              <a:prstGeom prst="rect">
                <a:avLst/>
              </a:prstGeom>
              <a:noFill/>
            </p:spPr>
            <p:txBody>
              <a:bodyPr wrap="square">
                <a:spAutoFit/>
              </a:bodyPr>
              <a:lstStyle/>
              <a:p>
                <a:pPr>
                  <a:lnSpc>
                    <a:spcPct val="150000"/>
                  </a:lnSpc>
                </a:pPr>
                <a:r>
                  <a:rPr lang="en-US" sz="2000">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Tiếp theo, tầng ẩn hàm tanh sẽ tạo ra một véc tơ của một giá trị trạng thái mới</a:t>
                </a:r>
                <a:r>
                  <a:rPr lang="en-US" sz="2000" b="0" i="0">
                    <a:effectLst/>
                    <a:latin typeface="Roboto" panose="02000000000000000000" pitchFamily="2" charset="0"/>
                    <a:ea typeface="Roboto" panose="02000000000000000000" pitchFamily="2" charset="0"/>
                  </a:rPr>
                  <a:t> </a:t>
                </a:r>
                <a14:m>
                  <m:oMath xmlns:m="http://schemas.openxmlformats.org/officeDocument/2006/math">
                    <m:sSub>
                      <m:sSubPr>
                        <m:ctrlPr>
                          <a:rPr lang="en-US" sz="2000" b="0" i="1" smtClean="0">
                            <a:solidFill>
                              <a:srgbClr val="836967"/>
                            </a:solidFill>
                            <a:effectLst/>
                            <a:latin typeface="Cambria Math" panose="02040503050406030204" pitchFamily="18" charset="0"/>
                          </a:rPr>
                        </m:ctrlPr>
                      </m:sSubPr>
                      <m:e>
                        <m:acc>
                          <m:accPr>
                            <m:chr m:val="̃"/>
                            <m:ctrlPr>
                              <a:rPr lang="en-US" sz="2000" b="0" i="1" smtClean="0">
                                <a:solidFill>
                                  <a:srgbClr val="836967"/>
                                </a:solidFill>
                                <a:effectLst/>
                                <a:latin typeface="Cambria Math" panose="02040503050406030204" pitchFamily="18" charset="0"/>
                              </a:rPr>
                            </m:ctrlPr>
                          </m:accPr>
                          <m:e>
                            <m:r>
                              <a:rPr lang="en-US" sz="2000" b="0" i="1" smtClean="0">
                                <a:effectLst/>
                                <a:latin typeface="Cambria Math" panose="02040503050406030204" pitchFamily="18" charset="0"/>
                              </a:rPr>
                              <m:t>𝐶</m:t>
                            </m:r>
                          </m:e>
                        </m:acc>
                      </m:e>
                      <m:sub>
                        <m:r>
                          <a:rPr lang="en-US" sz="2000" b="0" i="1" smtClean="0">
                            <a:effectLst/>
                            <a:latin typeface="Cambria Math" panose="02040503050406030204" pitchFamily="18" charset="0"/>
                          </a:rPr>
                          <m:t>𝑡</m:t>
                        </m:r>
                      </m:sub>
                    </m:sSub>
                  </m:oMath>
                </a14:m>
                <a:r>
                  <a:rPr lang="vi-VN" sz="2000" b="0" i="0">
                    <a:effectLst/>
                    <a:latin typeface="Roboto" panose="02000000000000000000" pitchFamily="2" charset="0"/>
                    <a:ea typeface="Roboto" panose="02000000000000000000" pitchFamily="2" charset="0"/>
                  </a:rPr>
                  <a:t> mà có thể được thêm vào trạng thái. Tiếp theo kết hợp kết quả của 2 tầng này để tạo thành một cập nhật cho trạng thái.</a:t>
                </a:r>
                <a:endParaRPr lang="en-US" sz="2400">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394F79BE-00A8-0A78-302B-F8AB50EE2D94}"/>
                  </a:ext>
                </a:extLst>
              </p:cNvPr>
              <p:cNvSpPr txBox="1">
                <a:spLocks noRot="1" noChangeAspect="1" noMove="1" noResize="1" noEditPoints="1" noAdjustHandles="1" noChangeArrowheads="1" noChangeShapeType="1" noTextEdit="1"/>
              </p:cNvSpPr>
              <p:nvPr/>
            </p:nvSpPr>
            <p:spPr>
              <a:xfrm>
                <a:off x="671639" y="4535786"/>
                <a:ext cx="11449993" cy="1424877"/>
              </a:xfrm>
              <a:prstGeom prst="rect">
                <a:avLst/>
              </a:prstGeom>
              <a:blipFill>
                <a:blip r:embed="rId3"/>
                <a:stretch>
                  <a:fillRect l="-532" b="-7692"/>
                </a:stretch>
              </a:blipFill>
            </p:spPr>
            <p:txBody>
              <a:bodyPr/>
              <a:lstStyle/>
              <a:p>
                <a:r>
                  <a:rPr lang="en-US">
                    <a:noFill/>
                  </a:rPr>
                  <a:t> </a:t>
                </a:r>
              </a:p>
            </p:txBody>
          </p:sp>
        </mc:Fallback>
      </mc:AlternateContent>
    </p:spTree>
    <p:extLst>
      <p:ext uri="{BB962C8B-B14F-4D97-AF65-F5344CB8AC3E}">
        <p14:creationId xmlns:p14="http://schemas.microsoft.com/office/powerpoint/2010/main" val="351324840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26</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sp>
        <p:nvSpPr>
          <p:cNvPr id="13" name="TextBox 12">
            <a:extLst>
              <a:ext uri="{FF2B5EF4-FFF2-40B4-BE49-F238E27FC236}">
                <a16:creationId xmlns:a16="http://schemas.microsoft.com/office/drawing/2014/main" id="{8ED97909-C186-A4B3-B6DE-DB461D369B65}"/>
              </a:ext>
            </a:extLst>
          </p:cNvPr>
          <p:cNvSpPr txBox="1"/>
          <p:nvPr/>
        </p:nvSpPr>
        <p:spPr>
          <a:xfrm>
            <a:off x="598487" y="971901"/>
            <a:ext cx="5497033"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Cập nhật giá trị cho ô trạng thái</a:t>
            </a:r>
            <a:endParaRPr lang="vi-VN" sz="2400" b="1" i="0">
              <a:effectLst/>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C8249B-F79E-AEF1-A703-10A81BFC443B}"/>
                  </a:ext>
                </a:extLst>
              </p:cNvPr>
              <p:cNvSpPr txBox="1"/>
              <p:nvPr/>
            </p:nvSpPr>
            <p:spPr>
              <a:xfrm>
                <a:off x="598487" y="1556676"/>
                <a:ext cx="11449993" cy="1887696"/>
              </a:xfrm>
              <a:prstGeom prst="rect">
                <a:avLst/>
              </a:prstGeom>
              <a:noFill/>
            </p:spPr>
            <p:txBody>
              <a:bodyPr wrap="square">
                <a:spAutoFit/>
              </a:bodyPr>
              <a:lstStyle/>
              <a:p>
                <a:pPr>
                  <a:lnSpc>
                    <a:spcPct val="150000"/>
                  </a:lnSpc>
                </a:pPr>
                <a:r>
                  <a:rPr lang="en-US" sz="2000" b="0" i="0">
                    <a:effectLst/>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Chúng ta nhân trạng thái cũ với </a:t>
                </a:r>
                <a14:m>
                  <m:oMath xmlns:m="http://schemas.openxmlformats.org/officeDocument/2006/math">
                    <m:sSub>
                      <m:sSubPr>
                        <m:ctrlPr>
                          <a:rPr lang="vi-VN" sz="2000" b="0" i="1" smtClean="0">
                            <a:solidFill>
                              <a:srgbClr val="836967"/>
                            </a:solidFill>
                            <a:effectLst/>
                            <a:latin typeface="Cambria Math" panose="02040503050406030204" pitchFamily="18" charset="0"/>
                          </a:rPr>
                        </m:ctrlPr>
                      </m:sSubPr>
                      <m:e>
                        <m:r>
                          <a:rPr lang="vi-VN" sz="2000" b="0" i="1" smtClean="0">
                            <a:effectLst/>
                            <a:latin typeface="Cambria Math" panose="02040503050406030204" pitchFamily="18" charset="0"/>
                          </a:rPr>
                          <m:t>𝑓</m:t>
                        </m:r>
                      </m:e>
                      <m:sub>
                        <m:r>
                          <a:rPr lang="vi-VN" sz="2000" b="0" i="1" smtClean="0">
                            <a:effectLst/>
                            <a:latin typeface="Cambria Math" panose="02040503050406030204" pitchFamily="18" charset="0"/>
                          </a:rPr>
                          <m:t>𝑡</m:t>
                        </m:r>
                      </m:sub>
                    </m:sSub>
                  </m:oMath>
                </a14:m>
                <a:r>
                  <a:rPr lang="vi-VN" sz="2000" b="0" i="0">
                    <a:effectLst/>
                    <a:latin typeface="Roboto" panose="02000000000000000000" pitchFamily="2" charset="0"/>
                    <a:ea typeface="Roboto" panose="02000000000000000000" pitchFamily="2" charset="0"/>
                  </a:rPr>
                  <a:t> tương ứng với việc quên những thứ quyết định được phép quên sớm. </a:t>
                </a:r>
                <a:endParaRPr lang="en-US" sz="2000" b="0" i="0">
                  <a:effectLst/>
                  <a:latin typeface="Roboto" panose="02000000000000000000" pitchFamily="2" charset="0"/>
                  <a:ea typeface="Roboto" panose="02000000000000000000" pitchFamily="2" charset="0"/>
                </a:endParaRPr>
              </a:p>
              <a:p>
                <a:pPr>
                  <a:lnSpc>
                    <a:spcPct val="150000"/>
                  </a:lnSpc>
                </a:pPr>
                <a:r>
                  <a:rPr lang="en-US" sz="2000" b="0" i="0">
                    <a:effectLst/>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Phần tử đề cử </a:t>
                </a:r>
                <a14:m>
                  <m:oMath xmlns:m="http://schemas.openxmlformats.org/officeDocument/2006/math">
                    <m:sSub>
                      <m:sSubPr>
                        <m:ctrlPr>
                          <a:rPr lang="vi-VN" sz="2000" b="0" i="1" smtClean="0">
                            <a:solidFill>
                              <a:srgbClr val="836967"/>
                            </a:solidFill>
                            <a:effectLst/>
                            <a:latin typeface="Cambria Math" panose="02040503050406030204" pitchFamily="18" charset="0"/>
                          </a:rPr>
                        </m:ctrlPr>
                      </m:sSubPr>
                      <m:e>
                        <m:r>
                          <a:rPr lang="vi-VN" sz="2000" b="0" i="1" smtClean="0">
                            <a:effectLst/>
                            <a:latin typeface="Cambria Math" panose="02040503050406030204" pitchFamily="18" charset="0"/>
                          </a:rPr>
                          <m:t>𝑖</m:t>
                        </m:r>
                      </m:e>
                      <m:sub>
                        <m:r>
                          <a:rPr lang="vi-VN" sz="2000" b="0" i="1" smtClean="0">
                            <a:effectLst/>
                            <a:latin typeface="Cambria Math" panose="02040503050406030204" pitchFamily="18" charset="0"/>
                          </a:rPr>
                          <m:t>𝑡</m:t>
                        </m:r>
                      </m:sub>
                    </m:sSub>
                    <m:r>
                      <a:rPr lang="en-US" sz="2000" b="0" i="1" smtClean="0">
                        <a:effectLst/>
                        <a:latin typeface="Cambria Math" panose="02040503050406030204" pitchFamily="18" charset="0"/>
                      </a:rPr>
                      <m:t>∗</m:t>
                    </m:r>
                    <m:sSub>
                      <m:sSubPr>
                        <m:ctrlPr>
                          <a:rPr lang="vi-VN" sz="2000" b="0" i="1" smtClean="0">
                            <a:solidFill>
                              <a:srgbClr val="836967"/>
                            </a:solidFill>
                            <a:effectLst/>
                            <a:latin typeface="Cambria Math" panose="02040503050406030204" pitchFamily="18" charset="0"/>
                          </a:rPr>
                        </m:ctrlPr>
                      </m:sSubPr>
                      <m:e>
                        <m:acc>
                          <m:accPr>
                            <m:chr m:val="̃"/>
                            <m:ctrlPr>
                              <a:rPr lang="vi-VN" sz="2000" b="0" i="1" smtClean="0">
                                <a:solidFill>
                                  <a:srgbClr val="836967"/>
                                </a:solidFill>
                                <a:effectLst/>
                                <a:latin typeface="Cambria Math" panose="02040503050406030204" pitchFamily="18" charset="0"/>
                              </a:rPr>
                            </m:ctrlPr>
                          </m:accPr>
                          <m:e>
                            <m:r>
                              <a:rPr lang="vi-VN" sz="2000" b="0" i="1" smtClean="0">
                                <a:effectLst/>
                                <a:latin typeface="Cambria Math" panose="02040503050406030204" pitchFamily="18" charset="0"/>
                              </a:rPr>
                              <m:t>𝐶</m:t>
                            </m:r>
                          </m:e>
                        </m:acc>
                      </m:e>
                      <m:sub>
                        <m:r>
                          <a:rPr lang="vi-VN" sz="2000" b="0" i="1" smtClean="0">
                            <a:effectLst/>
                            <a:latin typeface="Cambria Math" panose="02040503050406030204" pitchFamily="18" charset="0"/>
                          </a:rPr>
                          <m:t>𝑡</m:t>
                        </m:r>
                      </m:sub>
                    </m:sSub>
                  </m:oMath>
                </a14:m>
                <a:r>
                  <a:rPr lang="vi-VN" sz="2000" b="0" i="0">
                    <a:effectLst/>
                    <a:latin typeface="Roboto" panose="02000000000000000000" pitchFamily="2" charset="0"/>
                    <a:ea typeface="Roboto" panose="02000000000000000000" pitchFamily="2" charset="0"/>
                  </a:rPr>
                  <a:t>là một giá trị mới được tính toán tương ứng với bao nhiêu được cập nhật</a:t>
                </a:r>
                <a:r>
                  <a:rPr lang="en-US" sz="2000" b="0" i="0">
                    <a:effectLst/>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vào mỗi giá trị trạng thái.</a:t>
                </a:r>
                <a:endParaRPr lang="en-US" sz="2400">
                  <a:latin typeface="Roboto" panose="02000000000000000000" pitchFamily="2" charset="0"/>
                  <a:ea typeface="Roboto" panose="02000000000000000000" pitchFamily="2" charset="0"/>
                </a:endParaRPr>
              </a:p>
            </p:txBody>
          </p:sp>
        </mc:Choice>
        <mc:Fallback xmlns="">
          <p:sp>
            <p:nvSpPr>
              <p:cNvPr id="3" name="TextBox 2">
                <a:extLst>
                  <a:ext uri="{FF2B5EF4-FFF2-40B4-BE49-F238E27FC236}">
                    <a16:creationId xmlns:a16="http://schemas.microsoft.com/office/drawing/2014/main" id="{1DC8249B-F79E-AEF1-A703-10A81BFC443B}"/>
                  </a:ext>
                </a:extLst>
              </p:cNvPr>
              <p:cNvSpPr txBox="1">
                <a:spLocks noRot="1" noChangeAspect="1" noMove="1" noResize="1" noEditPoints="1" noAdjustHandles="1" noChangeArrowheads="1" noChangeShapeType="1" noTextEdit="1"/>
              </p:cNvSpPr>
              <p:nvPr/>
            </p:nvSpPr>
            <p:spPr>
              <a:xfrm>
                <a:off x="598487" y="1556676"/>
                <a:ext cx="11449993" cy="1887696"/>
              </a:xfrm>
              <a:prstGeom prst="rect">
                <a:avLst/>
              </a:prstGeom>
              <a:blipFill>
                <a:blip r:embed="rId2"/>
                <a:stretch>
                  <a:fillRect l="-532" b="-5484"/>
                </a:stretch>
              </a:blipFill>
            </p:spPr>
            <p:txBody>
              <a:bodyPr/>
              <a:lstStyle/>
              <a:p>
                <a:r>
                  <a:rPr lang="en-US">
                    <a:noFill/>
                  </a:rPr>
                  <a:t> </a:t>
                </a:r>
              </a:p>
            </p:txBody>
          </p:sp>
        </mc:Fallback>
      </mc:AlternateContent>
      <p:pic>
        <p:nvPicPr>
          <p:cNvPr id="7170" name="Picture 2">
            <a:extLst>
              <a:ext uri="{FF2B5EF4-FFF2-40B4-BE49-F238E27FC236}">
                <a16:creationId xmlns:a16="http://schemas.microsoft.com/office/drawing/2014/main" id="{C290213F-2E17-33F0-D477-65E04E23B3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234" y="3559982"/>
            <a:ext cx="7752498" cy="239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6969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27</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sp>
        <p:nvSpPr>
          <p:cNvPr id="13" name="TextBox 12">
            <a:extLst>
              <a:ext uri="{FF2B5EF4-FFF2-40B4-BE49-F238E27FC236}">
                <a16:creationId xmlns:a16="http://schemas.microsoft.com/office/drawing/2014/main" id="{8ED97909-C186-A4B3-B6DE-DB461D369B65}"/>
              </a:ext>
            </a:extLst>
          </p:cNvPr>
          <p:cNvSpPr txBox="1"/>
          <p:nvPr/>
        </p:nvSpPr>
        <p:spPr>
          <a:xfrm>
            <a:off x="598487" y="971901"/>
            <a:ext cx="5497033" cy="584775"/>
          </a:xfrm>
          <a:prstGeom prst="rect">
            <a:avLst/>
          </a:prstGeom>
          <a:noFill/>
        </p:spPr>
        <p:txBody>
          <a:bodyPr wrap="square">
            <a:spAutoFit/>
          </a:bodyPr>
          <a:lstStyle/>
          <a:p>
            <a:pPr algn="l">
              <a:lnSpc>
                <a:spcPct val="150000"/>
              </a:lnSpc>
            </a:pPr>
            <a:r>
              <a:rPr lang="en-US" sz="2400" b="1">
                <a:latin typeface="Roboto" panose="02000000000000000000" pitchFamily="2" charset="0"/>
                <a:ea typeface="Roboto" panose="02000000000000000000" pitchFamily="2" charset="0"/>
              </a:rPr>
              <a:t>Điều chỉnh thông tin ở đầu ra</a:t>
            </a:r>
            <a:endParaRPr lang="vi-VN" sz="2400" b="1" i="0">
              <a:effectLst/>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1DC8249B-F79E-AEF1-A703-10A81BFC443B}"/>
              </a:ext>
            </a:extLst>
          </p:cNvPr>
          <p:cNvSpPr txBox="1"/>
          <p:nvPr/>
        </p:nvSpPr>
        <p:spPr>
          <a:xfrm>
            <a:off x="598487" y="1556676"/>
            <a:ext cx="11449993" cy="2349361"/>
          </a:xfrm>
          <a:prstGeom prst="rect">
            <a:avLst/>
          </a:prstGeom>
          <a:noFill/>
        </p:spPr>
        <p:txBody>
          <a:bodyPr wrap="square">
            <a:spAutoFit/>
          </a:bodyPr>
          <a:lstStyle/>
          <a:p>
            <a:pPr>
              <a:lnSpc>
                <a:spcPct val="150000"/>
              </a:lnSpc>
            </a:pPr>
            <a:r>
              <a:rPr lang="en-US" sz="2000">
                <a:latin typeface="Roboto" panose="02000000000000000000" pitchFamily="2" charset="0"/>
                <a:ea typeface="Roboto" panose="02000000000000000000" pitchFamily="2" charset="0"/>
              </a:rPr>
              <a:t>- </a:t>
            </a:r>
            <a:r>
              <a:rPr lang="vi-VN" sz="2000">
                <a:latin typeface="Roboto" panose="02000000000000000000" pitchFamily="2" charset="0"/>
                <a:ea typeface="Roboto" panose="02000000000000000000" pitchFamily="2" charset="0"/>
              </a:rPr>
              <a:t>Cuối cùng cần quyết định xem đầu ra sẽ trả về bao nhiêu. Kết quả ở đầu ra sẽ dựa trên ô trạng thái, nhưng sẽ là một phiên bản được lọc. </a:t>
            </a:r>
            <a:endParaRPr lang="en-US" sz="2000">
              <a:latin typeface="Roboto" panose="02000000000000000000" pitchFamily="2" charset="0"/>
              <a:ea typeface="Roboto" panose="02000000000000000000" pitchFamily="2" charset="0"/>
            </a:endParaRPr>
          </a:p>
          <a:p>
            <a:pPr>
              <a:lnSpc>
                <a:spcPct val="150000"/>
              </a:lnSpc>
            </a:pPr>
            <a:r>
              <a:rPr lang="en-US" sz="2000">
                <a:latin typeface="Roboto" panose="02000000000000000000" pitchFamily="2" charset="0"/>
                <a:ea typeface="Roboto" panose="02000000000000000000" pitchFamily="2" charset="0"/>
              </a:rPr>
              <a:t>- </a:t>
            </a:r>
            <a:r>
              <a:rPr lang="vi-VN" sz="2000">
                <a:latin typeface="Roboto" panose="02000000000000000000" pitchFamily="2" charset="0"/>
                <a:ea typeface="Roboto" panose="02000000000000000000" pitchFamily="2" charset="0"/>
              </a:rPr>
              <a:t>Đầu tiên, chúng ta chạy qua một tầng sigmoid nơi quyết định phần nào của ô trạng thái sẽ ở đầu ra.</a:t>
            </a:r>
            <a:endParaRPr lang="en-US" sz="2000">
              <a:latin typeface="Roboto" panose="02000000000000000000" pitchFamily="2" charset="0"/>
              <a:ea typeface="Roboto" panose="02000000000000000000" pitchFamily="2" charset="0"/>
            </a:endParaRPr>
          </a:p>
          <a:p>
            <a:pPr>
              <a:lnSpc>
                <a:spcPct val="150000"/>
              </a:lnSpc>
            </a:pPr>
            <a:r>
              <a:rPr lang="vi-VN" sz="2000">
                <a:latin typeface="Roboto" panose="02000000000000000000" pitchFamily="2" charset="0"/>
                <a:ea typeface="Roboto" panose="02000000000000000000" pitchFamily="2" charset="0"/>
              </a:rPr>
              <a:t>Sau đó, ô trạng thái được đưa qua hàm tanh (để chuyển giá trị về khoảng -1 và 1) và nhân nó với đầu ra của một cổng sigmoid, do đó chỉ trả ra phần mà chúng ta quyết định.</a:t>
            </a:r>
            <a:endParaRPr lang="en-US" sz="2800">
              <a:latin typeface="Roboto" panose="02000000000000000000" pitchFamily="2" charset="0"/>
              <a:ea typeface="Roboto" panose="02000000000000000000" pitchFamily="2" charset="0"/>
            </a:endParaRPr>
          </a:p>
        </p:txBody>
      </p:sp>
      <p:pic>
        <p:nvPicPr>
          <p:cNvPr id="8194" name="Picture 2">
            <a:extLst>
              <a:ext uri="{FF2B5EF4-FFF2-40B4-BE49-F238E27FC236}">
                <a16:creationId xmlns:a16="http://schemas.microsoft.com/office/drawing/2014/main" id="{F998F1F3-8032-086C-0EB3-D0D7B892BD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703" y="3906037"/>
            <a:ext cx="7117560" cy="219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55494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28</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3.3. Mô hình GRU</a:t>
            </a:r>
          </a:p>
        </p:txBody>
      </p:sp>
      <p:grpSp>
        <p:nvGrpSpPr>
          <p:cNvPr id="3" name="Group 2">
            <a:extLst>
              <a:ext uri="{FF2B5EF4-FFF2-40B4-BE49-F238E27FC236}">
                <a16:creationId xmlns:a16="http://schemas.microsoft.com/office/drawing/2014/main" id="{A96CFB3B-2FE9-783E-0321-F2CB09338B8B}"/>
              </a:ext>
            </a:extLst>
          </p:cNvPr>
          <p:cNvGrpSpPr/>
          <p:nvPr/>
        </p:nvGrpSpPr>
        <p:grpSpPr>
          <a:xfrm>
            <a:off x="552240" y="912164"/>
            <a:ext cx="745920" cy="744120"/>
            <a:chOff x="552240" y="1203120"/>
            <a:chExt cx="745920" cy="744120"/>
          </a:xfrm>
        </p:grpSpPr>
        <p:sp>
          <p:nvSpPr>
            <p:cNvPr id="4" name="TextBox 2">
              <a:extLst>
                <a:ext uri="{FF2B5EF4-FFF2-40B4-BE49-F238E27FC236}">
                  <a16:creationId xmlns:a16="http://schemas.microsoft.com/office/drawing/2014/main" id="{2D105B5A-B146-AAED-1ECE-FDE982F6B8E2}"/>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3.3</a:t>
              </a:r>
              <a:endParaRPr lang="en-US" sz="2800" b="0" strike="noStrike" spc="-1">
                <a:solidFill>
                  <a:srgbClr val="000000"/>
                </a:solidFill>
                <a:latin typeface="Arial"/>
              </a:endParaRPr>
            </a:p>
          </p:txBody>
        </p:sp>
        <p:sp>
          <p:nvSpPr>
            <p:cNvPr id="7" name="Oval 6">
              <a:extLst>
                <a:ext uri="{FF2B5EF4-FFF2-40B4-BE49-F238E27FC236}">
                  <a16:creationId xmlns:a16="http://schemas.microsoft.com/office/drawing/2014/main" id="{606F3700-FDDC-B7FB-2D65-F15186EF9BF8}"/>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 name="TextBox 6">
            <a:extLst>
              <a:ext uri="{FF2B5EF4-FFF2-40B4-BE49-F238E27FC236}">
                <a16:creationId xmlns:a16="http://schemas.microsoft.com/office/drawing/2014/main" id="{0E46BB46-3D4C-DD4C-F259-EFD74CD8F04D}"/>
              </a:ext>
            </a:extLst>
          </p:cNvPr>
          <p:cNvSpPr/>
          <p:nvPr/>
        </p:nvSpPr>
        <p:spPr>
          <a:xfrm>
            <a:off x="1406520" y="979124"/>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Mô hình GRU (Gated Recurrent Unit)</a:t>
            </a:r>
            <a:endParaRPr lang="en-US" sz="3600" b="0" strike="noStrike" spc="-1">
              <a:solidFill>
                <a:srgbClr val="000000"/>
              </a:solidFill>
              <a:latin typeface="Arial"/>
            </a:endParaRPr>
          </a:p>
        </p:txBody>
      </p:sp>
      <p:sp>
        <p:nvSpPr>
          <p:cNvPr id="9" name="AutoShape 2">
            <a:extLst>
              <a:ext uri="{FF2B5EF4-FFF2-40B4-BE49-F238E27FC236}">
                <a16:creationId xmlns:a16="http://schemas.microsoft.com/office/drawing/2014/main" id="{4F878D0C-B6A0-1674-9599-01BF63884852}"/>
              </a:ext>
            </a:extLst>
          </p:cNvPr>
          <p:cNvSpPr>
            <a:spLocks noChangeAspect="1" noChangeArrowheads="1"/>
          </p:cNvSpPr>
          <p:nvPr/>
        </p:nvSpPr>
        <p:spPr bwMode="auto">
          <a:xfrm>
            <a:off x="3933825" y="3276600"/>
            <a:ext cx="231457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17A54A0A-6E58-33EF-7E26-D7A340518A93}"/>
              </a:ext>
            </a:extLst>
          </p:cNvPr>
          <p:cNvSpPr txBox="1"/>
          <p:nvPr/>
        </p:nvSpPr>
        <p:spPr>
          <a:xfrm>
            <a:off x="1406520" y="2122438"/>
            <a:ext cx="6096000" cy="400110"/>
          </a:xfrm>
          <a:prstGeom prst="rect">
            <a:avLst/>
          </a:prstGeom>
        </p:spPr>
        <p:txBody>
          <a:bodyPr wrap="square">
            <a:spAutoFit/>
          </a:bodyPr>
          <a:lstStyle/>
          <a:p>
            <a:endParaRPr lang="vi-VN" sz="2000" b="0" i="0">
              <a:solidFill>
                <a:schemeClr val="bg1"/>
              </a:solidFill>
              <a:effectLst/>
              <a:highlight>
                <a:srgbClr val="FFFFFF"/>
              </a:highlight>
              <a:latin typeface="Roboto" panose="02000000000000000000" pitchFamily="2" charset="0"/>
            </a:endParaRPr>
          </a:p>
        </p:txBody>
      </p:sp>
      <p:sp>
        <p:nvSpPr>
          <p:cNvPr id="20" name="TextBox 19">
            <a:extLst>
              <a:ext uri="{FF2B5EF4-FFF2-40B4-BE49-F238E27FC236}">
                <a16:creationId xmlns:a16="http://schemas.microsoft.com/office/drawing/2014/main" id="{350B1D55-476F-30E2-4E51-15A96BD27C6F}"/>
              </a:ext>
            </a:extLst>
          </p:cNvPr>
          <p:cNvSpPr txBox="1"/>
          <p:nvPr/>
        </p:nvSpPr>
        <p:spPr>
          <a:xfrm>
            <a:off x="457223" y="1624001"/>
            <a:ext cx="6291012" cy="55810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cs typeface="Roboto" panose="02000000000000000000" pitchFamily="2" charset="0"/>
              </a:rPr>
              <a:t>GRU (Gated Recurrent Unit) có thể được xem như một biến thể mới của LSTM, với cấu trúc đơn giản chỉ bao gồm hai cổng chính: cổng khởi tạo lại (reset gate) và cổng cập nhật (update gate). </a:t>
            </a:r>
            <a:endParaRPr lang="en-US" sz="2000">
              <a:latin typeface="Roboto" panose="02000000000000000000" pitchFamily="2" charset="0"/>
              <a:ea typeface="Roboto" panose="02000000000000000000" pitchFamily="2" charset="0"/>
              <a:cs typeface="Roboto" panose="02000000000000000000" pitchFamily="2" charset="0"/>
            </a:endParaRPr>
          </a:p>
          <a:p>
            <a:pPr>
              <a:lnSpc>
                <a:spcPct val="150000"/>
              </a:lnSpc>
            </a:pPr>
            <a:endParaRPr lang="en-US" sz="2000">
              <a:latin typeface="Roboto" panose="02000000000000000000" pitchFamily="2" charset="0"/>
              <a:ea typeface="Roboto" panose="02000000000000000000" pitchFamily="2" charset="0"/>
              <a:cs typeface="Roboto" panose="02000000000000000000" pitchFamily="2" charset="0"/>
            </a:endParaRPr>
          </a:p>
          <a:p>
            <a:pPr marL="342900"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cs typeface="Roboto" panose="02000000000000000000" pitchFamily="2" charset="0"/>
              </a:rPr>
              <a:t>Thiết kế đơn giản này giúp GRU giảm số lượng tham số so với LSTM, điều này có thể giúp </a:t>
            </a:r>
            <a:r>
              <a:rPr lang="en-US" sz="2000">
                <a:latin typeface="Roboto" panose="02000000000000000000" pitchFamily="2" charset="0"/>
                <a:ea typeface="Roboto" panose="02000000000000000000" pitchFamily="2" charset="0"/>
                <a:cs typeface="Roboto" panose="02000000000000000000" pitchFamily="2" charset="0"/>
              </a:rPr>
              <a:t>quá trình huấn luyện </a:t>
            </a:r>
            <a:r>
              <a:rPr lang="vi-VN" sz="2000">
                <a:latin typeface="Roboto" panose="02000000000000000000" pitchFamily="2" charset="0"/>
                <a:ea typeface="Roboto" panose="02000000000000000000" pitchFamily="2" charset="0"/>
                <a:cs typeface="Roboto" panose="02000000000000000000" pitchFamily="2" charset="0"/>
              </a:rPr>
              <a:t>dễ dàng hơn và</a:t>
            </a:r>
            <a:r>
              <a:rPr lang="en-US" sz="2000">
                <a:latin typeface="Roboto" panose="02000000000000000000" pitchFamily="2" charset="0"/>
                <a:ea typeface="Roboto" panose="02000000000000000000" pitchFamily="2" charset="0"/>
                <a:cs typeface="Roboto" panose="02000000000000000000" pitchFamily="2" charset="0"/>
              </a:rPr>
              <a:t> cải thiện</a:t>
            </a:r>
            <a:r>
              <a:rPr lang="vi-VN" sz="2000">
                <a:latin typeface="Roboto" panose="02000000000000000000" pitchFamily="2" charset="0"/>
                <a:ea typeface="Roboto" panose="02000000000000000000" pitchFamily="2" charset="0"/>
                <a:cs typeface="Roboto" panose="02000000000000000000" pitchFamily="2" charset="0"/>
              </a:rPr>
              <a:t> hiệu </a:t>
            </a:r>
            <a:r>
              <a:rPr lang="en-US" sz="2000">
                <a:latin typeface="Roboto" panose="02000000000000000000" pitchFamily="2" charset="0"/>
                <a:ea typeface="Roboto" panose="02000000000000000000" pitchFamily="2" charset="0"/>
                <a:cs typeface="Roboto" panose="02000000000000000000" pitchFamily="2" charset="0"/>
              </a:rPr>
              <a:t>suất </a:t>
            </a:r>
            <a:r>
              <a:rPr lang="vi-VN" sz="2000">
                <a:latin typeface="Roboto" panose="02000000000000000000" pitchFamily="2" charset="0"/>
                <a:ea typeface="Roboto" panose="02000000000000000000" pitchFamily="2" charset="0"/>
                <a:cs typeface="Roboto" panose="02000000000000000000" pitchFamily="2" charset="0"/>
              </a:rPr>
              <a:t>tính toán. </a:t>
            </a:r>
            <a:r>
              <a:rPr lang="en-US" sz="2000">
                <a:latin typeface="Roboto" panose="02000000000000000000" pitchFamily="2" charset="0"/>
                <a:ea typeface="Roboto" panose="02000000000000000000" pitchFamily="2" charset="0"/>
                <a:cs typeface="Roboto" panose="02000000000000000000" pitchFamily="2" charset="0"/>
              </a:rPr>
              <a:t>Đ</a:t>
            </a:r>
            <a:r>
              <a:rPr lang="vi-VN" sz="2000">
                <a:latin typeface="Roboto" panose="02000000000000000000" pitchFamily="2" charset="0"/>
                <a:ea typeface="Roboto" panose="02000000000000000000" pitchFamily="2" charset="0"/>
                <a:cs typeface="Roboto" panose="02000000000000000000" pitchFamily="2" charset="0"/>
              </a:rPr>
              <a:t>ặc biệt trong trường hợp tài nguyên tính toán bị hạn chế hoặc khi muốn có kiến ​​trúc đơn giản hơn.</a:t>
            </a:r>
          </a:p>
          <a:p>
            <a:pPr marL="342900" indent="-342900">
              <a:lnSpc>
                <a:spcPct val="150000"/>
              </a:lnSpc>
              <a:buFont typeface="Arial" panose="020B0604020202020204" pitchFamily="34" charset="0"/>
              <a:buChar char="•"/>
            </a:pPr>
            <a:endParaRPr lang="vi-VN" sz="2000">
              <a:latin typeface="Roboto" panose="02000000000000000000" pitchFamily="2" charset="0"/>
              <a:ea typeface="Roboto" panose="02000000000000000000" pitchFamily="2" charset="0"/>
              <a:cs typeface="Roboto" panose="02000000000000000000" pitchFamily="2" charset="0"/>
            </a:endParaRPr>
          </a:p>
        </p:txBody>
      </p:sp>
      <p:sp>
        <p:nvSpPr>
          <p:cNvPr id="27" name="AutoShape 12" descr="GRU (Gated Recurrent Unit)-Geeksforgeeks">
            <a:extLst>
              <a:ext uri="{FF2B5EF4-FFF2-40B4-BE49-F238E27FC236}">
                <a16:creationId xmlns:a16="http://schemas.microsoft.com/office/drawing/2014/main" id="{BBB973AC-D5CC-FFEB-1A37-4D986DE86D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descr="A diagram of a computer system&#10;&#10;Description automatically generated">
            <a:extLst>
              <a:ext uri="{FF2B5EF4-FFF2-40B4-BE49-F238E27FC236}">
                <a16:creationId xmlns:a16="http://schemas.microsoft.com/office/drawing/2014/main" id="{692FFFF4-8F67-B919-36FF-52F4DC991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235" y="2255012"/>
            <a:ext cx="5114618" cy="3623864"/>
          </a:xfrm>
          <a:prstGeom prst="rect">
            <a:avLst/>
          </a:prstGeom>
        </p:spPr>
      </p:pic>
    </p:spTree>
    <p:extLst>
      <p:ext uri="{BB962C8B-B14F-4D97-AF65-F5344CB8AC3E}">
        <p14:creationId xmlns:p14="http://schemas.microsoft.com/office/powerpoint/2010/main" val="231819478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29</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3.3. Mô hình GRU</a:t>
            </a:r>
          </a:p>
        </p:txBody>
      </p:sp>
      <p:sp>
        <p:nvSpPr>
          <p:cNvPr id="12" name="TextBox 11">
            <a:extLst>
              <a:ext uri="{FF2B5EF4-FFF2-40B4-BE49-F238E27FC236}">
                <a16:creationId xmlns:a16="http://schemas.microsoft.com/office/drawing/2014/main" id="{586A6A01-2DDF-E6FF-0557-2008B3FF6E8E}"/>
              </a:ext>
            </a:extLst>
          </p:cNvPr>
          <p:cNvSpPr txBox="1"/>
          <p:nvPr/>
        </p:nvSpPr>
        <p:spPr>
          <a:xfrm>
            <a:off x="598487" y="768697"/>
            <a:ext cx="4233324"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Reset gate và update gate</a:t>
            </a:r>
            <a:endParaRPr lang="vi-VN" sz="2400" b="1" i="0">
              <a:effectLst/>
              <a:latin typeface="Roboto" panose="02000000000000000000" pitchFamily="2" charset="0"/>
              <a:ea typeface="Roboto" panose="02000000000000000000" pitchFamily="2" charset="0"/>
            </a:endParaRPr>
          </a:p>
        </p:txBody>
      </p:sp>
      <p:sp>
        <p:nvSpPr>
          <p:cNvPr id="13" name="AutoShape 2">
            <a:extLst>
              <a:ext uri="{FF2B5EF4-FFF2-40B4-BE49-F238E27FC236}">
                <a16:creationId xmlns:a16="http://schemas.microsoft.com/office/drawing/2014/main" id="{77788B7B-6011-32D6-8982-9C9FA618D8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2A4FFF7-F94E-76DD-FF8A-3110A285DF47}"/>
              </a:ext>
            </a:extLst>
          </p:cNvPr>
          <p:cNvSpPr txBox="1"/>
          <p:nvPr/>
        </p:nvSpPr>
        <p:spPr>
          <a:xfrm>
            <a:off x="554305" y="1701235"/>
            <a:ext cx="6249989" cy="511935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cs typeface="Roboto" panose="02000000000000000000" pitchFamily="2" charset="0"/>
              </a:rPr>
              <a:t>GRU sử dụng hai cổng riêng biệt để quản lý thông tin qua toàn bộ chuỗi: cổng reset và cổng cập nhật. Những cổng này hoạt động</a:t>
            </a:r>
            <a:r>
              <a:rPr lang="en-US" sz="2000">
                <a:latin typeface="Roboto" panose="02000000000000000000" pitchFamily="2" charset="0"/>
                <a:ea typeface="Roboto" panose="02000000000000000000" pitchFamily="2" charset="0"/>
                <a:cs typeface="Roboto" panose="02000000000000000000" pitchFamily="2" charset="0"/>
              </a:rPr>
              <a:t> bằng hàm</a:t>
            </a:r>
            <a:r>
              <a:rPr lang="vi-VN" sz="2000">
                <a:latin typeface="Roboto" panose="02000000000000000000" pitchFamily="2" charset="0"/>
                <a:ea typeface="Roboto" panose="02000000000000000000" pitchFamily="2" charset="0"/>
                <a:cs typeface="Roboto" panose="02000000000000000000" pitchFamily="2" charset="0"/>
              </a:rPr>
              <a:t> kích hoạt sigmoid (từ 0 đến 1), tạo hình bộ nhớ và quá trình học của mạng nơ-ron. </a:t>
            </a:r>
            <a:endParaRPr lang="en-US" sz="2000">
              <a:latin typeface="Roboto" panose="02000000000000000000" pitchFamily="2" charset="0"/>
              <a:ea typeface="Roboto" panose="02000000000000000000" pitchFamily="2" charset="0"/>
              <a:cs typeface="Roboto" panose="02000000000000000000" pitchFamily="2" charset="0"/>
            </a:endParaRPr>
          </a:p>
          <a:p>
            <a:pPr>
              <a:lnSpc>
                <a:spcPct val="150000"/>
              </a:lnSpc>
            </a:pPr>
            <a:endParaRPr lang="en-US" sz="2000">
              <a:latin typeface="Roboto" panose="02000000000000000000" pitchFamily="2" charset="0"/>
              <a:ea typeface="Roboto" panose="02000000000000000000" pitchFamily="2" charset="0"/>
              <a:cs typeface="Roboto" panose="02000000000000000000" pitchFamily="2" charset="0"/>
            </a:endParaRPr>
          </a:p>
          <a:p>
            <a:pPr marL="342900"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cs typeface="Roboto" panose="02000000000000000000" pitchFamily="2" charset="0"/>
              </a:rPr>
              <a:t>Chúng là yếu tố quan trọng cho khả năng của GRU trong việc phân biệt phần nào của dữ liệu quá khứ là quan trọng để giữ lại cho các tính toán trong tương lai.</a:t>
            </a:r>
          </a:p>
          <a:p>
            <a:pPr>
              <a:lnSpc>
                <a:spcPct val="150000"/>
              </a:lnSpc>
            </a:pPr>
            <a:endParaRPr lang="vi-VN" sz="2000">
              <a:latin typeface="Roboto" panose="02000000000000000000" pitchFamily="2" charset="0"/>
              <a:ea typeface="Roboto" panose="02000000000000000000" pitchFamily="2" charset="0"/>
              <a:cs typeface="Roboto" panose="02000000000000000000" pitchFamily="2" charset="0"/>
            </a:endParaRPr>
          </a:p>
        </p:txBody>
      </p:sp>
      <p:pic>
        <p:nvPicPr>
          <p:cNvPr id="33" name="Graphic 32">
            <a:extLst>
              <a:ext uri="{FF2B5EF4-FFF2-40B4-BE49-F238E27FC236}">
                <a16:creationId xmlns:a16="http://schemas.microsoft.com/office/drawing/2014/main" id="{FF97612A-51BE-B012-3CE7-6C6C92E6E2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0189" y="1976538"/>
            <a:ext cx="4488908" cy="3812869"/>
          </a:xfrm>
          <a:prstGeom prst="rect">
            <a:avLst/>
          </a:prstGeom>
        </p:spPr>
      </p:pic>
    </p:spTree>
    <p:extLst>
      <p:ext uri="{BB962C8B-B14F-4D97-AF65-F5344CB8AC3E}">
        <p14:creationId xmlns:p14="http://schemas.microsoft.com/office/powerpoint/2010/main" val="22813707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chemeClr val="bg1"/>
                </a:solidFill>
                <a:latin typeface="Roboto" panose="02000000000000000000" pitchFamily="2" charset="0"/>
                <a:ea typeface="Roboto" panose="02000000000000000000" pitchFamily="2" charset="0"/>
              </a:rPr>
              <a:t>1. Giới thiệu bài toán</a:t>
            </a: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endParaRPr lang="en-US" sz="2400" b="0" strike="noStrike" spc="-1">
              <a:solidFill>
                <a:srgbClr val="000000"/>
              </a:solidFill>
              <a:latin typeface="Arial"/>
            </a:endParaRP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3</a:t>
            </a:fld>
            <a:endParaRPr lang="en-US" sz="2400" b="0" strike="noStrike" spc="-1">
              <a:solidFill>
                <a:srgbClr val="000000"/>
              </a:solidFill>
              <a:latin typeface="Times New Roman"/>
            </a:endParaRPr>
          </a:p>
        </p:txBody>
      </p:sp>
      <p:grpSp>
        <p:nvGrpSpPr>
          <p:cNvPr id="82" name="Group 5"/>
          <p:cNvGrpSpPr/>
          <p:nvPr/>
        </p:nvGrpSpPr>
        <p:grpSpPr>
          <a:xfrm>
            <a:off x="489600" y="1568880"/>
            <a:ext cx="745920" cy="744120"/>
            <a:chOff x="552240" y="1203120"/>
            <a:chExt cx="745920" cy="744120"/>
          </a:xfrm>
        </p:grpSpPr>
        <p:sp>
          <p:nvSpPr>
            <p:cNvPr id="83" name="TextBox 6"/>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a:t>
              </a:r>
              <a:endParaRPr lang="en-US" sz="2800" b="0" strike="noStrike" spc="-1">
                <a:solidFill>
                  <a:srgbClr val="000000"/>
                </a:solidFill>
                <a:latin typeface="Arial"/>
              </a:endParaRPr>
            </a:p>
          </p:txBody>
        </p:sp>
        <p:sp>
          <p:nvSpPr>
            <p:cNvPr id="84" name="Oval 7"/>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5" name="TextBox 8"/>
          <p:cNvSpPr/>
          <p:nvPr/>
        </p:nvSpPr>
        <p:spPr>
          <a:xfrm>
            <a:off x="1343880" y="163584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Giới thiệu bài toán</a:t>
            </a:r>
            <a:endParaRPr lang="en-US" sz="3600" b="0" strike="noStrike" spc="-1">
              <a:solidFill>
                <a:srgbClr val="000000"/>
              </a:solidFill>
              <a:latin typeface="Arial"/>
            </a:endParaRPr>
          </a:p>
        </p:txBody>
      </p:sp>
      <p:grpSp>
        <p:nvGrpSpPr>
          <p:cNvPr id="2" name="Group 5">
            <a:extLst>
              <a:ext uri="{FF2B5EF4-FFF2-40B4-BE49-F238E27FC236}">
                <a16:creationId xmlns:a16="http://schemas.microsoft.com/office/drawing/2014/main" id="{9EDE7286-00B3-415C-A505-4058FF1A5DAC}"/>
              </a:ext>
            </a:extLst>
          </p:cNvPr>
          <p:cNvGrpSpPr/>
          <p:nvPr/>
        </p:nvGrpSpPr>
        <p:grpSpPr>
          <a:xfrm>
            <a:off x="1235520" y="2763805"/>
            <a:ext cx="745920" cy="744120"/>
            <a:chOff x="552240" y="1203120"/>
            <a:chExt cx="745920" cy="744120"/>
          </a:xfrm>
        </p:grpSpPr>
        <p:sp>
          <p:nvSpPr>
            <p:cNvPr id="3" name="TextBox 6">
              <a:extLst>
                <a:ext uri="{FF2B5EF4-FFF2-40B4-BE49-F238E27FC236}">
                  <a16:creationId xmlns:a16="http://schemas.microsoft.com/office/drawing/2014/main" id="{C49E6F21-22BE-AAD3-7281-5D0647F88D3B}"/>
                </a:ext>
              </a:extLst>
            </p:cNvPr>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1.1</a:t>
              </a:r>
              <a:endParaRPr lang="en-US" sz="2800" b="0" strike="noStrike" spc="-1">
                <a:solidFill>
                  <a:srgbClr val="000000"/>
                </a:solidFill>
                <a:latin typeface="Arial"/>
              </a:endParaRPr>
            </a:p>
          </p:txBody>
        </p:sp>
        <p:sp>
          <p:nvSpPr>
            <p:cNvPr id="4" name="Oval 7">
              <a:extLst>
                <a:ext uri="{FF2B5EF4-FFF2-40B4-BE49-F238E27FC236}">
                  <a16:creationId xmlns:a16="http://schemas.microsoft.com/office/drawing/2014/main" id="{E8419E50-D2A3-0E9A-D14B-068ED265559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8">
            <a:extLst>
              <a:ext uri="{FF2B5EF4-FFF2-40B4-BE49-F238E27FC236}">
                <a16:creationId xmlns:a16="http://schemas.microsoft.com/office/drawing/2014/main" id="{3C4A5932-5EB6-6219-9B6D-D0668E1D4A22}"/>
              </a:ext>
            </a:extLst>
          </p:cNvPr>
          <p:cNvSpPr/>
          <p:nvPr/>
        </p:nvSpPr>
        <p:spPr>
          <a:xfrm>
            <a:off x="2089800" y="2830765"/>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Bài toán dự đoán từ tiếp theo là gì ?</a:t>
            </a:r>
            <a:endParaRPr lang="en-US" sz="3600" b="0" strike="noStrike" spc="-1">
              <a:solidFill>
                <a:srgbClr val="000000"/>
              </a:solidFill>
              <a:latin typeface="Arial"/>
            </a:endParaRPr>
          </a:p>
        </p:txBody>
      </p:sp>
      <p:grpSp>
        <p:nvGrpSpPr>
          <p:cNvPr id="6" name="Group 7">
            <a:extLst>
              <a:ext uri="{FF2B5EF4-FFF2-40B4-BE49-F238E27FC236}">
                <a16:creationId xmlns:a16="http://schemas.microsoft.com/office/drawing/2014/main" id="{779B0907-FA6A-720A-CA2E-CF4170EA0472}"/>
              </a:ext>
            </a:extLst>
          </p:cNvPr>
          <p:cNvGrpSpPr/>
          <p:nvPr/>
        </p:nvGrpSpPr>
        <p:grpSpPr>
          <a:xfrm>
            <a:off x="1235520" y="3891770"/>
            <a:ext cx="745920" cy="744120"/>
            <a:chOff x="552240" y="1203120"/>
            <a:chExt cx="745920" cy="744120"/>
          </a:xfrm>
        </p:grpSpPr>
        <p:sp>
          <p:nvSpPr>
            <p:cNvPr id="7" name="TextBox 8">
              <a:extLst>
                <a:ext uri="{FF2B5EF4-FFF2-40B4-BE49-F238E27FC236}">
                  <a16:creationId xmlns:a16="http://schemas.microsoft.com/office/drawing/2014/main" id="{450CA8D8-F8BC-CEEC-3AB8-2FEB3AB92A12}"/>
                </a:ext>
              </a:extLst>
            </p:cNvPr>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1.2</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54045DA-3657-1767-FC73-AC759C4D647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514EF09E-24EB-2449-8A2C-19D54A54A23E}"/>
              </a:ext>
            </a:extLst>
          </p:cNvPr>
          <p:cNvSpPr/>
          <p:nvPr/>
        </p:nvSpPr>
        <p:spPr>
          <a:xfrm>
            <a:off x="2089800" y="395873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Tính ứng dụng của bài toán</a:t>
            </a:r>
            <a:endParaRPr lang="en-US" sz="3600" b="0" strike="noStrike" spc="-1">
              <a:solidFill>
                <a:srgbClr val="000000"/>
              </a:solidFill>
              <a:latin typeface="Arial"/>
            </a:endParaRPr>
          </a:p>
        </p:txBody>
      </p:sp>
      <p:grpSp>
        <p:nvGrpSpPr>
          <p:cNvPr id="10" name="Group 7">
            <a:extLst>
              <a:ext uri="{FF2B5EF4-FFF2-40B4-BE49-F238E27FC236}">
                <a16:creationId xmlns:a16="http://schemas.microsoft.com/office/drawing/2014/main" id="{58D29106-DA2E-DEE1-24A4-A1BF0267DF1A}"/>
              </a:ext>
            </a:extLst>
          </p:cNvPr>
          <p:cNvGrpSpPr/>
          <p:nvPr/>
        </p:nvGrpSpPr>
        <p:grpSpPr>
          <a:xfrm>
            <a:off x="1235520" y="4980230"/>
            <a:ext cx="745920" cy="744120"/>
            <a:chOff x="552240" y="1203120"/>
            <a:chExt cx="745920" cy="744120"/>
          </a:xfrm>
        </p:grpSpPr>
        <p:sp>
          <p:nvSpPr>
            <p:cNvPr id="11" name="TextBox 8">
              <a:extLst>
                <a:ext uri="{FF2B5EF4-FFF2-40B4-BE49-F238E27FC236}">
                  <a16:creationId xmlns:a16="http://schemas.microsoft.com/office/drawing/2014/main" id="{A49704D8-BDB3-A7B9-9765-C7FB09B3DACE}"/>
                </a:ext>
              </a:extLst>
            </p:cNvPr>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1.3</a:t>
              </a:r>
              <a:endParaRPr lang="en-US" sz="2800" b="0" strike="noStrike" spc="-1">
                <a:solidFill>
                  <a:srgbClr val="000000"/>
                </a:solidFill>
                <a:latin typeface="Arial"/>
              </a:endParaRPr>
            </a:p>
          </p:txBody>
        </p:sp>
        <p:sp>
          <p:nvSpPr>
            <p:cNvPr id="12" name="Oval 9">
              <a:extLst>
                <a:ext uri="{FF2B5EF4-FFF2-40B4-BE49-F238E27FC236}">
                  <a16:creationId xmlns:a16="http://schemas.microsoft.com/office/drawing/2014/main" id="{7394CEAD-FCA1-A9B3-76BF-B6235B2A871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3" name="TextBox 11">
            <a:extLst>
              <a:ext uri="{FF2B5EF4-FFF2-40B4-BE49-F238E27FC236}">
                <a16:creationId xmlns:a16="http://schemas.microsoft.com/office/drawing/2014/main" id="{EA02EFF8-43FC-ECFF-E6B7-9575A9F33A5F}"/>
              </a:ext>
            </a:extLst>
          </p:cNvPr>
          <p:cNvSpPr/>
          <p:nvPr/>
        </p:nvSpPr>
        <p:spPr>
          <a:xfrm>
            <a:off x="2089800" y="504719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Khó khăn của bài toán</a:t>
            </a:r>
            <a:endParaRPr lang="en-US" sz="3600" b="0" strike="noStrike" spc="-1">
              <a:solidFill>
                <a:srgbClr val="000000"/>
              </a:solidFill>
              <a:latin typeface="Arial"/>
            </a:endParaRPr>
          </a:p>
        </p:txBody>
      </p:sp>
    </p:spTree>
    <p:extLst>
      <p:ext uri="{BB962C8B-B14F-4D97-AF65-F5344CB8AC3E}">
        <p14:creationId xmlns:p14="http://schemas.microsoft.com/office/powerpoint/2010/main" val="315949826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30</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3.3. Mô hình GRU</a:t>
            </a:r>
          </a:p>
        </p:txBody>
      </p:sp>
      <p:sp>
        <p:nvSpPr>
          <p:cNvPr id="12" name="TextBox 11">
            <a:extLst>
              <a:ext uri="{FF2B5EF4-FFF2-40B4-BE49-F238E27FC236}">
                <a16:creationId xmlns:a16="http://schemas.microsoft.com/office/drawing/2014/main" id="{586A6A01-2DDF-E6FF-0557-2008B3FF6E8E}"/>
              </a:ext>
            </a:extLst>
          </p:cNvPr>
          <p:cNvSpPr txBox="1"/>
          <p:nvPr/>
        </p:nvSpPr>
        <p:spPr>
          <a:xfrm>
            <a:off x="598487" y="768697"/>
            <a:ext cx="4233324"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Reset gate và update gate</a:t>
            </a:r>
            <a:endParaRPr lang="vi-VN" sz="2400" b="1" i="0">
              <a:effectLst/>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AD4576-A474-E4BB-C9AA-08B483178C05}"/>
                  </a:ext>
                </a:extLst>
              </p:cNvPr>
              <p:cNvSpPr txBox="1"/>
              <p:nvPr/>
            </p:nvSpPr>
            <p:spPr>
              <a:xfrm>
                <a:off x="1032641" y="3179090"/>
                <a:ext cx="27340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𝑧</m:t>
                              </m:r>
                            </m:sub>
                          </m:sSub>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𝑧</m:t>
                              </m:r>
                            </m:sub>
                          </m:sSub>
                        </m:e>
                      </m:d>
                    </m:oMath>
                  </m:oMathPara>
                </a14:m>
                <a:endParaRPr lang="en-US"/>
              </a:p>
            </p:txBody>
          </p:sp>
        </mc:Choice>
        <mc:Fallback xmlns="">
          <p:sp>
            <p:nvSpPr>
              <p:cNvPr id="22" name="TextBox 21">
                <a:extLst>
                  <a:ext uri="{FF2B5EF4-FFF2-40B4-BE49-F238E27FC236}">
                    <a16:creationId xmlns:a16="http://schemas.microsoft.com/office/drawing/2014/main" id="{C3AD4576-A474-E4BB-C9AA-08B483178C05}"/>
                  </a:ext>
                </a:extLst>
              </p:cNvPr>
              <p:cNvSpPr txBox="1">
                <a:spLocks noRot="1" noChangeAspect="1" noMove="1" noResize="1" noEditPoints="1" noAdjustHandles="1" noChangeArrowheads="1" noChangeShapeType="1" noTextEdit="1"/>
              </p:cNvSpPr>
              <p:nvPr/>
            </p:nvSpPr>
            <p:spPr>
              <a:xfrm>
                <a:off x="1032641" y="3179090"/>
                <a:ext cx="2734017" cy="276999"/>
              </a:xfrm>
              <a:prstGeom prst="rect">
                <a:avLst/>
              </a:prstGeom>
              <a:blipFill>
                <a:blip r:embed="rId2"/>
                <a:stretch>
                  <a:fillRect l="-223" b="-15556"/>
                </a:stretch>
              </a:blipFill>
            </p:spPr>
            <p:txBody>
              <a:bodyPr/>
              <a:lstStyle/>
              <a:p>
                <a:r>
                  <a:rPr lang="en-US">
                    <a:noFill/>
                  </a:rPr>
                  <a:t> </a:t>
                </a:r>
              </a:p>
            </p:txBody>
          </p:sp>
        </mc:Fallback>
      </mc:AlternateContent>
      <p:pic>
        <p:nvPicPr>
          <p:cNvPr id="33" name="Graphic 32">
            <a:extLst>
              <a:ext uri="{FF2B5EF4-FFF2-40B4-BE49-F238E27FC236}">
                <a16:creationId xmlns:a16="http://schemas.microsoft.com/office/drawing/2014/main" id="{FF97612A-51BE-B012-3CE7-6C6C92E6E2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0189" y="1559231"/>
            <a:ext cx="4488908" cy="3812869"/>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3DE75A7-C9FA-5CB8-E693-DC6EA5493228}"/>
                  </a:ext>
                </a:extLst>
              </p:cNvPr>
              <p:cNvSpPr txBox="1"/>
              <p:nvPr/>
            </p:nvSpPr>
            <p:spPr>
              <a:xfrm>
                <a:off x="865475" y="2142317"/>
                <a:ext cx="306835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𝑟</m:t>
                              </m:r>
                            </m:sub>
                          </m:sSub>
                        </m:e>
                      </m:d>
                    </m:oMath>
                  </m:oMathPara>
                </a14:m>
                <a:endParaRPr lang="en-US"/>
              </a:p>
            </p:txBody>
          </p:sp>
        </mc:Choice>
        <mc:Fallback xmlns="">
          <p:sp>
            <p:nvSpPr>
              <p:cNvPr id="37" name="TextBox 36">
                <a:extLst>
                  <a:ext uri="{FF2B5EF4-FFF2-40B4-BE49-F238E27FC236}">
                    <a16:creationId xmlns:a16="http://schemas.microsoft.com/office/drawing/2014/main" id="{73DE75A7-C9FA-5CB8-E693-DC6EA5493228}"/>
                  </a:ext>
                </a:extLst>
              </p:cNvPr>
              <p:cNvSpPr txBox="1">
                <a:spLocks noRot="1" noChangeAspect="1" noMove="1" noResize="1" noEditPoints="1" noAdjustHandles="1" noChangeArrowheads="1" noChangeShapeType="1" noTextEdit="1"/>
              </p:cNvSpPr>
              <p:nvPr/>
            </p:nvSpPr>
            <p:spPr>
              <a:xfrm>
                <a:off x="865475" y="2142317"/>
                <a:ext cx="3068350" cy="276999"/>
              </a:xfrm>
              <a:prstGeom prst="rect">
                <a:avLst/>
              </a:prstGeom>
              <a:blipFill>
                <a:blip r:embed="rId5"/>
                <a:stretch>
                  <a:fillRect b="-1521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0CCC0C55-55DA-0786-2C80-F9C9D99F261B}"/>
              </a:ext>
            </a:extLst>
          </p:cNvPr>
          <p:cNvSpPr txBox="1"/>
          <p:nvPr/>
        </p:nvSpPr>
        <p:spPr>
          <a:xfrm>
            <a:off x="598487" y="1582169"/>
            <a:ext cx="6096000" cy="400110"/>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Cổng reset, được định nghĩa bởi công thức</a:t>
            </a:r>
            <a:endParaRPr lang="en-US" sz="200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0656D679-6AA2-88AE-A95E-88DFC88DC6CF}"/>
              </a:ext>
            </a:extLst>
          </p:cNvPr>
          <p:cNvSpPr txBox="1"/>
          <p:nvPr/>
        </p:nvSpPr>
        <p:spPr>
          <a:xfrm>
            <a:off x="598487" y="2716671"/>
            <a:ext cx="6096000" cy="400110"/>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Cổng </a:t>
            </a:r>
            <a:r>
              <a:rPr lang="en-US" sz="2000">
                <a:latin typeface="Roboto" panose="02000000000000000000" pitchFamily="2" charset="0"/>
                <a:ea typeface="Roboto" panose="02000000000000000000" pitchFamily="2" charset="0"/>
                <a:cs typeface="Roboto" panose="02000000000000000000" pitchFamily="2" charset="0"/>
              </a:rPr>
              <a:t>update</a:t>
            </a:r>
            <a:r>
              <a:rPr lang="vi-VN" sz="2000">
                <a:latin typeface="Roboto" panose="02000000000000000000" pitchFamily="2" charset="0"/>
                <a:ea typeface="Roboto" panose="02000000000000000000" pitchFamily="2" charset="0"/>
                <a:cs typeface="Roboto" panose="02000000000000000000" pitchFamily="2" charset="0"/>
              </a:rPr>
              <a:t>, được định nghĩa bởi công thức</a:t>
            </a:r>
            <a:endParaRPr lang="en-US" sz="2000">
              <a:latin typeface="Roboto" panose="02000000000000000000" pitchFamily="2" charset="0"/>
              <a:ea typeface="Roboto" panose="02000000000000000000" pitchFamily="2" charset="0"/>
              <a:cs typeface="Roboto" panose="02000000000000000000" pitchFamily="2"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7364434-9B95-6B16-F1CF-6CBB2B2E3A3A}"/>
                  </a:ext>
                </a:extLst>
              </p:cNvPr>
              <p:cNvSpPr txBox="1"/>
              <p:nvPr/>
            </p:nvSpPr>
            <p:spPr>
              <a:xfrm>
                <a:off x="598487" y="3713856"/>
                <a:ext cx="6096000" cy="1323439"/>
              </a:xfrm>
              <a:prstGeom prst="rect">
                <a:avLst/>
              </a:prstGeom>
              <a:noFill/>
            </p:spPr>
            <p:txBody>
              <a:bodyPr wrap="square">
                <a:spAutoFit/>
              </a:bodyPr>
              <a:lstStyle/>
              <a:p>
                <a:r>
                  <a:rPr lang="en-US" sz="2000">
                    <a:latin typeface="Roboto" panose="02000000000000000000" pitchFamily="2" charset="0"/>
                    <a:ea typeface="Roboto" panose="02000000000000000000" pitchFamily="2" charset="0"/>
                    <a:cs typeface="Roboto" panose="02000000000000000000" pitchFamily="2" charset="0"/>
                  </a:rPr>
                  <a:t>Trong đó:</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𝑧</m:t>
                        </m:r>
                      </m:sub>
                    </m:sSub>
                    <m:r>
                      <a:rPr lang="en-US" sz="2000" b="0" i="1" smtClean="0">
                        <a:latin typeface="Cambria Math" panose="02040503050406030204" pitchFamily="18" charset="0"/>
                      </a:rPr>
                      <m:t> </m:t>
                    </m:r>
                  </m:oMath>
                </a14:m>
                <a:r>
                  <a:rPr lang="en-US" sz="2000">
                    <a:latin typeface="Roboto" panose="02000000000000000000" pitchFamily="2" charset="0"/>
                    <a:ea typeface="Roboto" panose="02000000000000000000" pitchFamily="2" charset="0"/>
                    <a:cs typeface="Roboto" panose="02000000000000000000" pitchFamily="2" charset="0"/>
                  </a:rPr>
                  <a:t>lần lượt là ma trận trọng số cho cổng reset, update.</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oMath>
                </a14:m>
                <a:r>
                  <a:rPr lang="en-US" sz="2000">
                    <a:latin typeface="Roboto" panose="02000000000000000000" pitchFamily="2" charset="0"/>
                    <a:ea typeface="Roboto" panose="02000000000000000000" pitchFamily="2" charset="0"/>
                    <a:cs typeface="Roboto" panose="02000000000000000000" pitchFamily="2" charset="0"/>
                  </a:rPr>
                  <a:t> là trạng thái ẩn của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𝑡</m:t>
                        </m:r>
                        <m:r>
                          <a:rPr lang="en-US" sz="2000" b="0" i="1" smtClean="0">
                            <a:latin typeface="Cambria Math" panose="02040503050406030204" pitchFamily="18" charset="0"/>
                          </a:rPr>
                          <m:t>−1</m:t>
                        </m:r>
                      </m:e>
                      <m:sub>
                        <m:r>
                          <a:rPr lang="en-US" sz="2000" b="0" i="1" smtClean="0">
                            <a:latin typeface="Cambria Math" panose="02040503050406030204" pitchFamily="18" charset="0"/>
                          </a:rPr>
                          <m:t>.</m:t>
                        </m:r>
                      </m:sub>
                    </m:sSub>
                  </m:oMath>
                </a14:m>
                <a:r>
                  <a:rPr lang="en-US" sz="2000">
                    <a:latin typeface="Roboto" panose="02000000000000000000" pitchFamily="2" charset="0"/>
                    <a:ea typeface="Roboto" panose="02000000000000000000" pitchFamily="2" charset="0"/>
                    <a:cs typeface="Roboto" panose="02000000000000000000" pitchFamily="2" charset="0"/>
                  </a:rPr>
                  <a:t> bước thời gian trước.</a:t>
                </a:r>
              </a:p>
            </p:txBody>
          </p:sp>
        </mc:Choice>
        <mc:Fallback xmlns="">
          <p:sp>
            <p:nvSpPr>
              <p:cNvPr id="7" name="TextBox 6">
                <a:extLst>
                  <a:ext uri="{FF2B5EF4-FFF2-40B4-BE49-F238E27FC236}">
                    <a16:creationId xmlns:a16="http://schemas.microsoft.com/office/drawing/2014/main" id="{07364434-9B95-6B16-F1CF-6CBB2B2E3A3A}"/>
                  </a:ext>
                </a:extLst>
              </p:cNvPr>
              <p:cNvSpPr txBox="1">
                <a:spLocks noRot="1" noChangeAspect="1" noMove="1" noResize="1" noEditPoints="1" noAdjustHandles="1" noChangeArrowheads="1" noChangeShapeType="1" noTextEdit="1"/>
              </p:cNvSpPr>
              <p:nvPr/>
            </p:nvSpPr>
            <p:spPr>
              <a:xfrm>
                <a:off x="598487" y="3713856"/>
                <a:ext cx="6096000" cy="1323439"/>
              </a:xfrm>
              <a:prstGeom prst="rect">
                <a:avLst/>
              </a:prstGeom>
              <a:blipFill>
                <a:blip r:embed="rId6"/>
                <a:stretch>
                  <a:fillRect l="-1000" t="-1843" b="-783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8452AF8-3928-8F3E-D1BD-E8F95D77E0F7}"/>
              </a:ext>
            </a:extLst>
          </p:cNvPr>
          <p:cNvSpPr txBox="1"/>
          <p:nvPr/>
        </p:nvSpPr>
        <p:spPr>
          <a:xfrm>
            <a:off x="598487" y="5275831"/>
            <a:ext cx="6096000" cy="1015663"/>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Vì hàm sigmoid</a:t>
            </a:r>
            <a:r>
              <a:rPr lang="en-US" sz="2000">
                <a:latin typeface="Roboto" panose="02000000000000000000" pitchFamily="2" charset="0"/>
                <a:ea typeface="Roboto" panose="02000000000000000000" pitchFamily="2" charset="0"/>
                <a:cs typeface="Roboto" panose="02000000000000000000" pitchFamily="2" charset="0"/>
              </a:rPr>
              <a:t> có giá trị</a:t>
            </a:r>
            <a:r>
              <a:rPr lang="vi-VN" sz="2000">
                <a:latin typeface="Roboto" panose="02000000000000000000" pitchFamily="2" charset="0"/>
                <a:ea typeface="Roboto" panose="02000000000000000000" pitchFamily="2" charset="0"/>
                <a:cs typeface="Roboto" panose="02000000000000000000" pitchFamily="2" charset="0"/>
              </a:rPr>
              <a:t> nằm trong khoảng từ 0 đến 1 nên bước một sẽ đặt giá trị nào sẽ bị loại bỏ (0), được ghi nhớ (1)</a:t>
            </a:r>
            <a:endParaRPr lang="en-US" sz="200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9803536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31</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3.3. Mô hình GRU</a:t>
            </a:r>
          </a:p>
        </p:txBody>
      </p:sp>
      <p:sp>
        <p:nvSpPr>
          <p:cNvPr id="12" name="TextBox 11">
            <a:extLst>
              <a:ext uri="{FF2B5EF4-FFF2-40B4-BE49-F238E27FC236}">
                <a16:creationId xmlns:a16="http://schemas.microsoft.com/office/drawing/2014/main" id="{586A6A01-2DDF-E6FF-0557-2008B3FF6E8E}"/>
              </a:ext>
            </a:extLst>
          </p:cNvPr>
          <p:cNvSpPr txBox="1"/>
          <p:nvPr/>
        </p:nvSpPr>
        <p:spPr>
          <a:xfrm>
            <a:off x="512762" y="778110"/>
            <a:ext cx="4301236"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Candidate hidden state</a:t>
            </a:r>
            <a:endParaRPr lang="vi-VN" sz="2400" b="1" i="0">
              <a:effectLst/>
              <a:latin typeface="Roboto" panose="02000000000000000000" pitchFamily="2" charset="0"/>
              <a:ea typeface="Roboto" panose="02000000000000000000" pitchFamily="2" charset="0"/>
            </a:endParaRPr>
          </a:p>
        </p:txBody>
      </p:sp>
      <p:sp>
        <p:nvSpPr>
          <p:cNvPr id="13" name="AutoShape 2">
            <a:extLst>
              <a:ext uri="{FF2B5EF4-FFF2-40B4-BE49-F238E27FC236}">
                <a16:creationId xmlns:a16="http://schemas.microsoft.com/office/drawing/2014/main" id="{77788B7B-6011-32D6-8982-9C9FA618D8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2A4FFF7-F94E-76DD-FF8A-3110A285DF47}"/>
              </a:ext>
            </a:extLst>
          </p:cNvPr>
          <p:cNvSpPr txBox="1"/>
          <p:nvPr/>
        </p:nvSpPr>
        <p:spPr>
          <a:xfrm>
            <a:off x="601608" y="1667435"/>
            <a:ext cx="6469064" cy="1938992"/>
          </a:xfrm>
          <a:prstGeom prst="rect">
            <a:avLst/>
          </a:prstGeom>
          <a:noFill/>
        </p:spPr>
        <p:txBody>
          <a:bodyPr wrap="square">
            <a:spAutoFit/>
          </a:bodyPr>
          <a:lstStyle/>
          <a:p>
            <a:r>
              <a:rPr lang="en-US" sz="2000" i="0">
                <a:effectLst/>
                <a:latin typeface="Roboto" panose="02000000000000000000" pitchFamily="2" charset="0"/>
                <a:ea typeface="Roboto" panose="02000000000000000000" pitchFamily="2" charset="0"/>
                <a:cs typeface="Roboto" panose="02000000000000000000" pitchFamily="2" charset="0"/>
              </a:rPr>
              <a:t>Candidate hidden state</a:t>
            </a:r>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trong GRU là một dự đoán tạm thời về trạng thái ẩn mới. Để tính giá trị này, GRU kết hợp thông tin từ đầu vào hiện tại với trạng thái ẩn đã được điều chỉnh trước đó, chịu ảnh hưởng của cổng </a:t>
            </a:r>
            <a:r>
              <a:rPr lang="en-US" sz="2000">
                <a:latin typeface="Roboto" panose="02000000000000000000" pitchFamily="2" charset="0"/>
                <a:ea typeface="Roboto" panose="02000000000000000000" pitchFamily="2" charset="0"/>
                <a:cs typeface="Roboto" panose="02000000000000000000" pitchFamily="2" charset="0"/>
              </a:rPr>
              <a:t>Reset</a:t>
            </a:r>
            <a:r>
              <a:rPr lang="vi-VN" sz="2000">
                <a:latin typeface="Roboto" panose="02000000000000000000" pitchFamily="2" charset="0"/>
                <a:ea typeface="Roboto" panose="02000000000000000000" pitchFamily="2" charset="0"/>
                <a:cs typeface="Roboto" panose="02000000000000000000" pitchFamily="2" charset="0"/>
              </a:rPr>
              <a:t>. Tính toán này xác định lượng thông tin trong quá khứ mà GRU sẽ chuyển tiếp.</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AD4576-A474-E4BB-C9AA-08B483178C05}"/>
                  </a:ext>
                </a:extLst>
              </p:cNvPr>
              <p:cNvSpPr txBox="1"/>
              <p:nvPr/>
            </p:nvSpPr>
            <p:spPr>
              <a:xfrm>
                <a:off x="1181571" y="3959852"/>
                <a:ext cx="35888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𝑡𝑎𝑛h</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𝑟</m:t>
                              </m:r>
                            </m:sub>
                          </m:sSub>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oMath>
                  </m:oMathPara>
                </a14:m>
                <a:endParaRPr lang="en-US"/>
              </a:p>
            </p:txBody>
          </p:sp>
        </mc:Choice>
        <mc:Fallback xmlns="">
          <p:sp>
            <p:nvSpPr>
              <p:cNvPr id="22" name="TextBox 21">
                <a:extLst>
                  <a:ext uri="{FF2B5EF4-FFF2-40B4-BE49-F238E27FC236}">
                    <a16:creationId xmlns:a16="http://schemas.microsoft.com/office/drawing/2014/main" id="{C3AD4576-A474-E4BB-C9AA-08B483178C05}"/>
                  </a:ext>
                </a:extLst>
              </p:cNvPr>
              <p:cNvSpPr txBox="1">
                <a:spLocks noRot="1" noChangeAspect="1" noMove="1" noResize="1" noEditPoints="1" noAdjustHandles="1" noChangeArrowheads="1" noChangeShapeType="1" noTextEdit="1"/>
              </p:cNvSpPr>
              <p:nvPr/>
            </p:nvSpPr>
            <p:spPr>
              <a:xfrm>
                <a:off x="1181571" y="3959852"/>
                <a:ext cx="3588867" cy="276999"/>
              </a:xfrm>
              <a:prstGeom prst="rect">
                <a:avLst/>
              </a:prstGeom>
              <a:blipFill>
                <a:blip r:embed="rId2"/>
                <a:stretch>
                  <a:fillRect l="-170" t="-2222" b="-24444"/>
                </a:stretch>
              </a:blipFill>
            </p:spPr>
            <p:txBody>
              <a:bodyPr/>
              <a:lstStyle/>
              <a:p>
                <a:r>
                  <a:rPr lang="en-US">
                    <a:noFill/>
                  </a:rPr>
                  <a:t> </a:t>
                </a:r>
              </a:p>
            </p:txBody>
          </p:sp>
        </mc:Fallback>
      </mc:AlternateContent>
      <p:pic>
        <p:nvPicPr>
          <p:cNvPr id="8" name="Graphic 7">
            <a:extLst>
              <a:ext uri="{FF2B5EF4-FFF2-40B4-BE49-F238E27FC236}">
                <a16:creationId xmlns:a16="http://schemas.microsoft.com/office/drawing/2014/main" id="{431F8347-D915-E8DF-B9BB-BE3EBA5D51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1563" y="1362885"/>
            <a:ext cx="4257675" cy="4618815"/>
          </a:xfrm>
          <a:prstGeom prst="rect">
            <a:avLst/>
          </a:prstGeom>
        </p:spPr>
      </p:pic>
      <p:sp>
        <p:nvSpPr>
          <p:cNvPr id="10" name="TextBox 9">
            <a:extLst>
              <a:ext uri="{FF2B5EF4-FFF2-40B4-BE49-F238E27FC236}">
                <a16:creationId xmlns:a16="http://schemas.microsoft.com/office/drawing/2014/main" id="{338D5479-E34D-786B-F7A1-C03037E45018}"/>
              </a:ext>
            </a:extLst>
          </p:cNvPr>
          <p:cNvSpPr txBox="1"/>
          <p:nvPr/>
        </p:nvSpPr>
        <p:spPr>
          <a:xfrm>
            <a:off x="601608" y="4590277"/>
            <a:ext cx="6096000" cy="1631216"/>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Hàm tanh được chọn vì nó tạo ra đầu ra trong phạm vi từ -1 đến 1, giúp mô hình hiểu được các giá trị âm và dương cũng như mối quan hệ phi tuyến giữa chúng. Điều này giúp cải thiện khả năng biểu diễn và xử lý thông tin trong mạng nơ-ron.</a:t>
            </a:r>
            <a:endParaRPr lang="en-US" sz="200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6915401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32</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3.3. Mô hình GRU</a:t>
            </a:r>
          </a:p>
        </p:txBody>
      </p:sp>
      <p:sp>
        <p:nvSpPr>
          <p:cNvPr id="12" name="TextBox 11">
            <a:extLst>
              <a:ext uri="{FF2B5EF4-FFF2-40B4-BE49-F238E27FC236}">
                <a16:creationId xmlns:a16="http://schemas.microsoft.com/office/drawing/2014/main" id="{586A6A01-2DDF-E6FF-0557-2008B3FF6E8E}"/>
              </a:ext>
            </a:extLst>
          </p:cNvPr>
          <p:cNvSpPr txBox="1"/>
          <p:nvPr/>
        </p:nvSpPr>
        <p:spPr>
          <a:xfrm>
            <a:off x="598487" y="768697"/>
            <a:ext cx="4516438" cy="584775"/>
          </a:xfrm>
          <a:prstGeom prst="rect">
            <a:avLst/>
          </a:prstGeom>
          <a:noFill/>
        </p:spPr>
        <p:txBody>
          <a:bodyPr wrap="square">
            <a:spAutoFit/>
          </a:bodyPr>
          <a:lstStyle/>
          <a:p>
            <a:pPr algn="l">
              <a:lnSpc>
                <a:spcPct val="150000"/>
              </a:lnSpc>
            </a:pPr>
            <a:r>
              <a:rPr lang="en-US" sz="2400" b="1">
                <a:latin typeface="Roboto" panose="02000000000000000000" pitchFamily="2" charset="0"/>
                <a:ea typeface="Roboto" panose="02000000000000000000" pitchFamily="2" charset="0"/>
              </a:rPr>
              <a:t>H</a:t>
            </a:r>
            <a:r>
              <a:rPr lang="en-US" sz="2400" b="1" i="0">
                <a:effectLst/>
                <a:latin typeface="Roboto" panose="02000000000000000000" pitchFamily="2" charset="0"/>
                <a:ea typeface="Roboto" panose="02000000000000000000" pitchFamily="2" charset="0"/>
              </a:rPr>
              <a:t>idden state</a:t>
            </a:r>
            <a:endParaRPr lang="vi-VN" sz="2400" b="1" i="0">
              <a:effectLst/>
              <a:latin typeface="Roboto" panose="02000000000000000000" pitchFamily="2" charset="0"/>
              <a:ea typeface="Roboto" panose="02000000000000000000" pitchFamily="2" charset="0"/>
            </a:endParaRPr>
          </a:p>
        </p:txBody>
      </p:sp>
      <p:sp>
        <p:nvSpPr>
          <p:cNvPr id="13" name="AutoShape 2">
            <a:extLst>
              <a:ext uri="{FF2B5EF4-FFF2-40B4-BE49-F238E27FC236}">
                <a16:creationId xmlns:a16="http://schemas.microsoft.com/office/drawing/2014/main" id="{77788B7B-6011-32D6-8982-9C9FA618D807}"/>
              </a:ext>
            </a:extLst>
          </p:cNvPr>
          <p:cNvSpPr>
            <a:spLocks noChangeAspect="1" noChangeArrowheads="1"/>
          </p:cNvSpPr>
          <p:nvPr/>
        </p:nvSpPr>
        <p:spPr bwMode="auto">
          <a:xfrm>
            <a:off x="5866424" y="113337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44DF917-9D97-0EFC-6829-5D532209920E}"/>
                  </a:ext>
                </a:extLst>
              </p:cNvPr>
              <p:cNvSpPr txBox="1"/>
              <p:nvPr/>
            </p:nvSpPr>
            <p:spPr>
              <a:xfrm>
                <a:off x="598487" y="1658638"/>
                <a:ext cx="6095999" cy="1938992"/>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Đây là bước cuối cùng để tính toán ra output chính là v</a:t>
                </a:r>
                <a:r>
                  <a:rPr lang="en-US" sz="2000">
                    <a:latin typeface="Roboto" panose="02000000000000000000" pitchFamily="2" charset="0"/>
                    <a:ea typeface="Roboto" panose="02000000000000000000" pitchFamily="2" charset="0"/>
                    <a:cs typeface="Roboto" panose="02000000000000000000" pitchFamily="2" charset="0"/>
                  </a:rPr>
                  <a:t>e</a:t>
                </a:r>
                <a:r>
                  <a:rPr lang="vi-VN" sz="2000">
                    <a:latin typeface="Roboto" panose="02000000000000000000" pitchFamily="2" charset="0"/>
                    <a:ea typeface="Roboto" panose="02000000000000000000" pitchFamily="2" charset="0"/>
                    <a:cs typeface="Roboto" panose="02000000000000000000" pitchFamily="2" charset="0"/>
                  </a:rPr>
                  <a:t>ct</a:t>
                </a:r>
                <a:r>
                  <a:rPr lang="en-US" sz="2000">
                    <a:latin typeface="Roboto" panose="02000000000000000000" pitchFamily="2" charset="0"/>
                    <a:ea typeface="Roboto" panose="02000000000000000000" pitchFamily="2" charset="0"/>
                    <a:cs typeface="Roboto" panose="02000000000000000000" pitchFamily="2" charset="0"/>
                  </a:rPr>
                  <a:t>or</a:t>
                </a:r>
                <a:r>
                  <a:rPr lang="vi-VN" sz="2000">
                    <a:latin typeface="Roboto" panose="02000000000000000000" pitchFamily="2" charset="0"/>
                    <a:ea typeface="Roboto" panose="02000000000000000000" pitchFamily="2" charset="0"/>
                    <a:cs typeface="Roboto" panose="02000000000000000000" pitchFamily="2" charset="0"/>
                  </a:rPr>
                  <a:t> hidden </a:t>
                </a:r>
                <a14:m>
                  <m:oMath xmlns:m="http://schemas.openxmlformats.org/officeDocument/2006/math">
                    <m:sSub>
                      <m:sSubPr>
                        <m:ctrlPr>
                          <a:rPr lang="en-US" sz="1800" b="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𝐻</m:t>
                        </m:r>
                      </m:e>
                      <m:sub>
                        <m:r>
                          <a:rPr lang="en-US" sz="1800" b="0" i="1" kern="1200" smtClean="0">
                            <a:solidFill>
                              <a:srgbClr val="000000"/>
                            </a:solidFill>
                            <a:effectLst/>
                            <a:latin typeface="Cambria Math" panose="02040503050406030204" pitchFamily="18" charset="0"/>
                            <a:ea typeface="+mn-ea"/>
                            <a:cs typeface="+mn-cs"/>
                          </a:rPr>
                          <m:t>𝑡</m:t>
                        </m:r>
                      </m:sub>
                    </m:sSub>
                  </m:oMath>
                </a14:m>
                <a:r>
                  <a:rPr lang="vi-VN" sz="2000">
                    <a:latin typeface="Roboto" panose="02000000000000000000" pitchFamily="2" charset="0"/>
                    <a:ea typeface="Roboto" panose="02000000000000000000" pitchFamily="2" charset="0"/>
                    <a:cs typeface="Roboto" panose="02000000000000000000" pitchFamily="2" charset="0"/>
                  </a:rPr>
                  <a:t>. V</a:t>
                </a:r>
                <a:r>
                  <a:rPr lang="en-US" sz="2000">
                    <a:latin typeface="Roboto" panose="02000000000000000000" pitchFamily="2" charset="0"/>
                    <a:ea typeface="Roboto" panose="02000000000000000000" pitchFamily="2" charset="0"/>
                    <a:cs typeface="Roboto" panose="02000000000000000000" pitchFamily="2" charset="0"/>
                  </a:rPr>
                  <a:t>ec</a:t>
                </a:r>
                <a:r>
                  <a:rPr lang="vi-VN" sz="2000">
                    <a:latin typeface="Roboto" panose="02000000000000000000" pitchFamily="2" charset="0"/>
                    <a:ea typeface="Roboto" panose="02000000000000000000" pitchFamily="2" charset="0"/>
                    <a:cs typeface="Roboto" panose="02000000000000000000" pitchFamily="2" charset="0"/>
                  </a:rPr>
                  <a:t>t</a:t>
                </a:r>
                <a:r>
                  <a:rPr lang="en-US" sz="2000">
                    <a:latin typeface="Roboto" panose="02000000000000000000" pitchFamily="2" charset="0"/>
                    <a:ea typeface="Roboto" panose="02000000000000000000" pitchFamily="2" charset="0"/>
                    <a:cs typeface="Roboto" panose="02000000000000000000" pitchFamily="2" charset="0"/>
                  </a:rPr>
                  <a:t>or</a:t>
                </a:r>
                <a:r>
                  <a:rPr lang="vi-VN" sz="2000">
                    <a:latin typeface="Roboto" panose="02000000000000000000" pitchFamily="2" charset="0"/>
                    <a:ea typeface="Roboto" panose="02000000000000000000" pitchFamily="2" charset="0"/>
                    <a:cs typeface="Roboto" panose="02000000000000000000" pitchFamily="2" charset="0"/>
                  </a:rPr>
                  <a:t> hiện tại sẽ tổng hợp thông tin giữa nội dung nhớ hiện tại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i="1">
                            <a:latin typeface="Cambria Math" panose="02040503050406030204" pitchFamily="18" charset="0"/>
                          </a:rPr>
                          <m:t>𝑡</m:t>
                        </m:r>
                      </m:sub>
                      <m:sup>
                        <m:r>
                          <a:rPr lang="en-US" b="0" i="1" smtClean="0">
                            <a:latin typeface="Cambria Math" panose="02040503050406030204" pitchFamily="18" charset="0"/>
                          </a:rPr>
                          <m:t>~</m:t>
                        </m:r>
                      </m:sup>
                    </m:sSubSup>
                  </m:oMath>
                </a14:m>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với các thông tin được lưu giữ tại các bước trước đó</a:t>
                </a:r>
                <a:r>
                  <a:rPr lang="en-US" sz="2000">
                    <a:latin typeface="Roboto" panose="02000000000000000000" pitchFamily="2" charset="0"/>
                    <a:ea typeface="Roboto" panose="02000000000000000000" pitchFamily="2" charset="0"/>
                    <a:cs typeface="Roboto" panose="02000000000000000000" pitchFamily="2" charset="0"/>
                  </a:rPr>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rPr>
                          <m:t>𝑡</m:t>
                        </m:r>
                        <m:r>
                          <a:rPr lang="en-US" b="0" i="1" smtClean="0">
                            <a:latin typeface="Cambria Math" panose="02040503050406030204" pitchFamily="18" charset="0"/>
                          </a:rPr>
                          <m:t>−1</m:t>
                        </m:r>
                      </m:sub>
                    </m:sSub>
                  </m:oMath>
                </a14:m>
                <a:r>
                  <a:rPr lang="vi-VN" sz="2000">
                    <a:latin typeface="Roboto" panose="02000000000000000000" pitchFamily="2" charset="0"/>
                    <a:ea typeface="Roboto" panose="02000000000000000000" pitchFamily="2" charset="0"/>
                    <a:cs typeface="Roboto" panose="02000000000000000000" pitchFamily="2" charset="0"/>
                  </a:rPr>
                  <a:t>  thông qua trọng số hiệu chỉnh là v</a:t>
                </a:r>
                <a:r>
                  <a:rPr lang="en-US" sz="2000">
                    <a:latin typeface="Roboto" panose="02000000000000000000" pitchFamily="2" charset="0"/>
                    <a:ea typeface="Roboto" panose="02000000000000000000" pitchFamily="2" charset="0"/>
                    <a:cs typeface="Roboto" panose="02000000000000000000" pitchFamily="2" charset="0"/>
                  </a:rPr>
                  <a:t>ector</a:t>
                </a:r>
                <a:r>
                  <a:rPr lang="vi-VN" sz="2000">
                    <a:latin typeface="Roboto" panose="02000000000000000000" pitchFamily="2" charset="0"/>
                    <a:ea typeface="Roboto" panose="02000000000000000000" pitchFamily="2" charset="0"/>
                    <a:cs typeface="Roboto" panose="02000000000000000000" pitchFamily="2" charset="0"/>
                  </a:rPr>
                  <a:t> cổng cập nhật</a:t>
                </a:r>
                <a:r>
                  <a:rPr lang="en-US" sz="2000">
                    <a:latin typeface="Roboto" panose="02000000000000000000" pitchFamily="2" charset="0"/>
                    <a:ea typeface="Roboto" panose="02000000000000000000" pitchFamily="2" charset="0"/>
                    <a:cs typeface="Roboto" panose="02000000000000000000" pitchFamily="2" charset="0"/>
                  </a:rPr>
                  <a:t>.</a:t>
                </a:r>
                <a:endParaRPr lang="vi-VN" sz="2000">
                  <a:latin typeface="Roboto" panose="02000000000000000000" pitchFamily="2" charset="0"/>
                  <a:ea typeface="Roboto" panose="02000000000000000000" pitchFamily="2" charset="0"/>
                  <a:cs typeface="Roboto" panose="02000000000000000000" pitchFamily="2" charset="0"/>
                </a:endParaRPr>
              </a:p>
            </p:txBody>
          </p:sp>
        </mc:Choice>
        <mc:Fallback xmlns="">
          <p:sp>
            <p:nvSpPr>
              <p:cNvPr id="3" name="TextBox 2">
                <a:extLst>
                  <a:ext uri="{FF2B5EF4-FFF2-40B4-BE49-F238E27FC236}">
                    <a16:creationId xmlns:a16="http://schemas.microsoft.com/office/drawing/2014/main" id="{F44DF917-9D97-0EFC-6829-5D532209920E}"/>
                  </a:ext>
                </a:extLst>
              </p:cNvPr>
              <p:cNvSpPr txBox="1">
                <a:spLocks noRot="1" noChangeAspect="1" noMove="1" noResize="1" noEditPoints="1" noAdjustHandles="1" noChangeArrowheads="1" noChangeShapeType="1" noTextEdit="1"/>
              </p:cNvSpPr>
              <p:nvPr/>
            </p:nvSpPr>
            <p:spPr>
              <a:xfrm>
                <a:off x="598487" y="1658638"/>
                <a:ext cx="6095999" cy="1938992"/>
              </a:xfrm>
              <a:prstGeom prst="rect">
                <a:avLst/>
              </a:prstGeom>
              <a:blipFill>
                <a:blip r:embed="rId2"/>
                <a:stretch>
                  <a:fillRect l="-1000" t="-1258" b="-5031"/>
                </a:stretch>
              </a:blipFill>
            </p:spPr>
            <p:txBody>
              <a:bodyPr/>
              <a:lstStyle/>
              <a:p>
                <a:r>
                  <a:rPr lang="en-US">
                    <a:noFill/>
                  </a:rPr>
                  <a:t> </a:t>
                </a:r>
              </a:p>
            </p:txBody>
          </p:sp>
        </mc:Fallback>
      </mc:AlternateContent>
      <p:pic>
        <p:nvPicPr>
          <p:cNvPr id="8" name="Graphic 7">
            <a:extLst>
              <a:ext uri="{FF2B5EF4-FFF2-40B4-BE49-F238E27FC236}">
                <a16:creationId xmlns:a16="http://schemas.microsoft.com/office/drawing/2014/main" id="{D5124EC8-0250-DC29-38C6-069FE8AD55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9044" y="1658638"/>
            <a:ext cx="5114925" cy="432333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BCFCAE-9F0A-2BFC-490C-ACB4B5E844E8}"/>
                  </a:ext>
                </a:extLst>
              </p:cNvPr>
              <p:cNvSpPr txBox="1"/>
              <p:nvPr/>
            </p:nvSpPr>
            <p:spPr>
              <a:xfrm>
                <a:off x="1627187" y="3794651"/>
                <a:ext cx="6096000" cy="369332"/>
              </a:xfrm>
              <a:prstGeom prst="rect">
                <a:avLst/>
              </a:prstGeom>
              <a:noFill/>
            </p:spPr>
            <p:txBody>
              <a:bodyPr wrap="square">
                <a:spAutoFit/>
              </a:bodyPr>
              <a:lstStyle/>
              <a:p>
                <a14:m>
                  <m:oMath xmlns:m="http://schemas.openxmlformats.org/officeDocument/2006/math">
                    <m:sSub>
                      <m:sSubPr>
                        <m:ctrlPr>
                          <a:rPr lang="en-US" sz="1800" b="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𝐻</m:t>
                        </m:r>
                      </m:e>
                      <m:sub>
                        <m:r>
                          <a:rPr lang="en-US" sz="1800" b="0" i="1" kern="1200">
                            <a:solidFill>
                              <a:srgbClr val="000000"/>
                            </a:solidFill>
                            <a:effectLst/>
                            <a:latin typeface="Cambria Math" panose="02040503050406030204" pitchFamily="18" charset="0"/>
                            <a:ea typeface="+mn-ea"/>
                            <a:cs typeface="+mn-cs"/>
                          </a:rPr>
                          <m:t>𝑡</m:t>
                        </m:r>
                      </m:sub>
                    </m:sSub>
                    <m:r>
                      <a:rPr lang="en-US" sz="1800" b="0" i="1" kern="1200" smtClean="0">
                        <a:solidFill>
                          <a:srgbClr val="000000"/>
                        </a:solidFill>
                        <a:effectLst/>
                        <a:latin typeface="Cambria Math" panose="02040503050406030204" pitchFamily="18" charset="0"/>
                        <a:ea typeface="+mn-ea"/>
                        <a:cs typeface="+mn-cs"/>
                      </a:rPr>
                      <m:t>=</m:t>
                    </m:r>
                    <m:sSub>
                      <m:sSubPr>
                        <m:ctrlPr>
                          <a:rPr lang="en-US" sz="1800" b="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𝑍</m:t>
                        </m:r>
                      </m:e>
                      <m:sub>
                        <m:r>
                          <a:rPr lang="en-US" sz="1800" b="0" i="1" kern="1200" smtClean="0">
                            <a:solidFill>
                              <a:srgbClr val="000000"/>
                            </a:solidFill>
                            <a:effectLst/>
                            <a:latin typeface="Cambria Math" panose="02040503050406030204" pitchFamily="18" charset="0"/>
                            <a:ea typeface="+mn-ea"/>
                            <a:cs typeface="+mn-cs"/>
                          </a:rPr>
                          <m:t>𝑡</m:t>
                        </m:r>
                      </m:sub>
                    </m:sSub>
                    <m:r>
                      <a:rPr lang="en-US" sz="1800" b="0" i="1" kern="1200" smtClean="0">
                        <a:solidFill>
                          <a:srgbClr val="000000"/>
                        </a:solidFill>
                        <a:effectLst/>
                        <a:latin typeface="Cambria Math" panose="02040503050406030204" pitchFamily="18" charset="0"/>
                        <a:ea typeface="+mn-ea"/>
                        <a:cs typeface="+mn-cs"/>
                      </a:rPr>
                      <m:t>⊙</m:t>
                    </m:r>
                    <m:sSub>
                      <m:sSubPr>
                        <m:ctrlPr>
                          <a:rPr lang="en-US" sz="1800" b="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h</m:t>
                        </m:r>
                      </m:e>
                      <m:sub>
                        <m:r>
                          <a:rPr lang="en-US" sz="1800" b="0" i="1" kern="1200" smtClean="0">
                            <a:solidFill>
                              <a:srgbClr val="000000"/>
                            </a:solidFill>
                            <a:effectLst/>
                            <a:latin typeface="Cambria Math" panose="02040503050406030204" pitchFamily="18" charset="0"/>
                            <a:ea typeface="+mn-ea"/>
                            <a:cs typeface="+mn-cs"/>
                          </a:rPr>
                          <m:t>𝑡</m:t>
                        </m:r>
                        <m:r>
                          <a:rPr lang="en-US" sz="1800" b="0" i="1" kern="1200" smtClean="0">
                            <a:solidFill>
                              <a:srgbClr val="000000"/>
                            </a:solidFill>
                            <a:effectLst/>
                            <a:latin typeface="Cambria Math" panose="02040503050406030204" pitchFamily="18" charset="0"/>
                            <a:ea typeface="+mn-ea"/>
                            <a:cs typeface="+mn-cs"/>
                          </a:rPr>
                          <m:t>−1</m:t>
                        </m:r>
                      </m:sub>
                    </m:sSub>
                    <m:r>
                      <a:rPr lang="en-US" sz="1800" b="0" i="1" kern="1200" smtClean="0">
                        <a:solidFill>
                          <a:srgbClr val="000000"/>
                        </a:solidFill>
                        <a:effectLst/>
                        <a:latin typeface="Cambria Math" panose="02040503050406030204" pitchFamily="18" charset="0"/>
                        <a:ea typeface="+mn-ea"/>
                        <a:cs typeface="+mn-cs"/>
                      </a:rPr>
                      <m:t>+</m:t>
                    </m:r>
                    <m:d>
                      <m:dPr>
                        <m:ctrlPr>
                          <a:rPr lang="en-US" sz="1800" b="0" i="1" kern="1200" smtClean="0">
                            <a:solidFill>
                              <a:srgbClr val="000000"/>
                            </a:solidFill>
                            <a:effectLst/>
                            <a:latin typeface="Cambria Math" panose="02040503050406030204" pitchFamily="18" charset="0"/>
                            <a:ea typeface="+mn-ea"/>
                            <a:cs typeface="+mn-cs"/>
                          </a:rPr>
                        </m:ctrlPr>
                      </m:dPr>
                      <m:e>
                        <m:r>
                          <a:rPr lang="en-US" sz="1800" b="0" i="1" kern="1200" smtClean="0">
                            <a:solidFill>
                              <a:srgbClr val="000000"/>
                            </a:solidFill>
                            <a:effectLst/>
                            <a:latin typeface="Cambria Math" panose="02040503050406030204" pitchFamily="18" charset="0"/>
                            <a:ea typeface="+mn-ea"/>
                            <a:cs typeface="+mn-cs"/>
                          </a:rPr>
                          <m:t>1−</m:t>
                        </m:r>
                        <m:sSub>
                          <m:sSubPr>
                            <m:ctrlPr>
                              <a:rPr lang="en-US" sz="1800" b="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𝑍</m:t>
                            </m:r>
                          </m:e>
                          <m:sub>
                            <m:r>
                              <a:rPr lang="en-US" sz="1800" b="0" i="1" kern="1200" smtClean="0">
                                <a:solidFill>
                                  <a:srgbClr val="000000"/>
                                </a:solidFill>
                                <a:effectLst/>
                                <a:latin typeface="Cambria Math" panose="02040503050406030204" pitchFamily="18" charset="0"/>
                                <a:ea typeface="+mn-ea"/>
                                <a:cs typeface="+mn-cs"/>
                              </a:rPr>
                              <m:t>𝑡</m:t>
                            </m:r>
                          </m:sub>
                        </m:sSub>
                      </m:e>
                    </m:d>
                    <m:r>
                      <a:rPr lang="en-US" sz="1800" b="0" i="1" kern="1200" smtClean="0">
                        <a:solidFill>
                          <a:srgbClr val="000000"/>
                        </a:solidFill>
                        <a:effectLst/>
                        <a:latin typeface="Cambria Math" panose="02040503050406030204" pitchFamily="18" charset="0"/>
                        <a:ea typeface="+mn-ea"/>
                        <a:cs typeface="+mn-cs"/>
                      </a:rPr>
                      <m:t>⊙</m:t>
                    </m:r>
                    <m:sSubSup>
                      <m:sSubSupPr>
                        <m:ctrlPr>
                          <a:rPr lang="en-US" sz="1800" b="0" i="1" kern="1200" smtClean="0">
                            <a:solidFill>
                              <a:srgbClr val="000000"/>
                            </a:solidFill>
                            <a:effectLst/>
                            <a:latin typeface="Cambria Math" panose="02040503050406030204" pitchFamily="18" charset="0"/>
                            <a:ea typeface="+mn-ea"/>
                            <a:cs typeface="+mn-cs"/>
                          </a:rPr>
                        </m:ctrlPr>
                      </m:sSubSupPr>
                      <m:e>
                        <m:r>
                          <a:rPr lang="en-US" sz="1800" b="0" i="1" kern="1200" smtClean="0">
                            <a:solidFill>
                              <a:srgbClr val="000000"/>
                            </a:solidFill>
                            <a:effectLst/>
                            <a:latin typeface="Cambria Math" panose="02040503050406030204" pitchFamily="18" charset="0"/>
                            <a:ea typeface="+mn-ea"/>
                            <a:cs typeface="+mn-cs"/>
                          </a:rPr>
                          <m:t>𝐻</m:t>
                        </m:r>
                      </m:e>
                      <m:sub>
                        <m:r>
                          <a:rPr lang="en-US" sz="1800" b="0" i="1" kern="1200" smtClean="0">
                            <a:solidFill>
                              <a:srgbClr val="000000"/>
                            </a:solidFill>
                            <a:effectLst/>
                            <a:latin typeface="Cambria Math" panose="02040503050406030204" pitchFamily="18" charset="0"/>
                            <a:ea typeface="+mn-ea"/>
                            <a:cs typeface="+mn-cs"/>
                          </a:rPr>
                          <m:t>𝑡</m:t>
                        </m:r>
                      </m:sub>
                      <m:sup>
                        <m:r>
                          <a:rPr lang="en-US" sz="1800" b="0" i="1" kern="1200" smtClean="0">
                            <a:solidFill>
                              <a:srgbClr val="000000"/>
                            </a:solidFill>
                            <a:effectLst/>
                            <a:latin typeface="Cambria Math" panose="02040503050406030204" pitchFamily="18" charset="0"/>
                            <a:ea typeface="+mn-ea"/>
                            <a:cs typeface="+mn-cs"/>
                          </a:rPr>
                          <m:t>~</m:t>
                        </m:r>
                      </m:sup>
                    </m:sSubSup>
                  </m:oMath>
                </a14:m>
                <a:r>
                  <a:rPr lang="en-US"/>
                  <a:t> </a:t>
                </a:r>
              </a:p>
            </p:txBody>
          </p:sp>
        </mc:Choice>
        <mc:Fallback xmlns="">
          <p:sp>
            <p:nvSpPr>
              <p:cNvPr id="10" name="TextBox 9">
                <a:extLst>
                  <a:ext uri="{FF2B5EF4-FFF2-40B4-BE49-F238E27FC236}">
                    <a16:creationId xmlns:a16="http://schemas.microsoft.com/office/drawing/2014/main" id="{A1BCFCAE-9F0A-2BFC-490C-ACB4B5E844E8}"/>
                  </a:ext>
                </a:extLst>
              </p:cNvPr>
              <p:cNvSpPr txBox="1">
                <a:spLocks noRot="1" noChangeAspect="1" noMove="1" noResize="1" noEditPoints="1" noAdjustHandles="1" noChangeArrowheads="1" noChangeShapeType="1" noTextEdit="1"/>
              </p:cNvSpPr>
              <p:nvPr/>
            </p:nvSpPr>
            <p:spPr>
              <a:xfrm>
                <a:off x="1627187" y="3794651"/>
                <a:ext cx="6096000" cy="369332"/>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5CEE40-8482-D16C-8560-F676BE4A7214}"/>
                  </a:ext>
                </a:extLst>
              </p:cNvPr>
              <p:cNvSpPr txBox="1"/>
              <p:nvPr/>
            </p:nvSpPr>
            <p:spPr>
              <a:xfrm>
                <a:off x="598487" y="4375091"/>
                <a:ext cx="6096000" cy="2246769"/>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Có thể coi các hệ số</a:t>
                </a:r>
                <a:r>
                  <a:rPr lang="en-US" sz="2000">
                    <a:latin typeface="Roboto" panose="02000000000000000000" pitchFamily="2" charset="0"/>
                    <a:ea typeface="Roboto" panose="02000000000000000000" pitchFamily="2" charset="0"/>
                    <a:cs typeface="Roboto" panose="02000000000000000000" pitchFamily="2" charset="0"/>
                  </a:rPr>
                  <a:t> </a:t>
                </a:r>
                <a14:m>
                  <m:oMath xmlns:m="http://schemas.openxmlformats.org/officeDocument/2006/math">
                    <m:sSub>
                      <m:sSubPr>
                        <m:ctrlPr>
                          <a:rPr lang="en-US" sz="2000" b="0" i="1" kern="1200" smtClean="0">
                            <a:solidFill>
                              <a:srgbClr val="000000"/>
                            </a:solidFill>
                            <a:effectLst/>
                            <a:latin typeface="Cambria Math" panose="02040503050406030204" pitchFamily="18" charset="0"/>
                          </a:rPr>
                        </m:ctrlPr>
                      </m:sSubPr>
                      <m:e>
                        <m:r>
                          <a:rPr lang="en-US" sz="2000" b="0" i="1" kern="1200">
                            <a:solidFill>
                              <a:srgbClr val="000000"/>
                            </a:solidFill>
                            <a:effectLst/>
                            <a:latin typeface="Cambria Math" panose="02040503050406030204" pitchFamily="18" charset="0"/>
                          </a:rPr>
                          <m:t>𝑍</m:t>
                        </m:r>
                      </m:e>
                      <m:sub>
                        <m:r>
                          <a:rPr lang="en-US" sz="2000" b="0" i="1" kern="1200">
                            <a:solidFill>
                              <a:srgbClr val="000000"/>
                            </a:solidFill>
                            <a:effectLst/>
                            <a:latin typeface="Cambria Math" panose="02040503050406030204" pitchFamily="18" charset="0"/>
                          </a:rPr>
                          <m:t>𝑡</m:t>
                        </m:r>
                      </m:sub>
                    </m:sSub>
                    <m:r>
                      <a:rPr lang="en-US" sz="2000" b="0" i="1" kern="1200" smtClean="0">
                        <a:solidFill>
                          <a:srgbClr val="000000"/>
                        </a:solidFill>
                        <a:effectLst/>
                        <a:latin typeface="Cambria Math" panose="02040503050406030204" pitchFamily="18" charset="0"/>
                      </a:rPr>
                      <m:t>, (1−</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𝑡</m:t>
                        </m:r>
                      </m:sub>
                    </m:sSub>
                  </m:oMath>
                </a14:m>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như là các hệ số đánh đổi giữa giá trị quá khứ và giá trị hiện tại. Nếu các giá trị trong cổng cập nhậ</a:t>
                </a:r>
                <a:r>
                  <a:rPr lang="en-US" sz="2000">
                    <a:latin typeface="Roboto" panose="02000000000000000000" pitchFamily="2" charset="0"/>
                    <a:ea typeface="Roboto" panose="02000000000000000000" pitchFamily="2" charset="0"/>
                    <a:cs typeface="Roboto" panose="02000000000000000000" pitchFamily="2" charset="0"/>
                  </a:rPr>
                  <a:t>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𝑡</m:t>
                        </m:r>
                      </m:sub>
                    </m:sSub>
                    <m:r>
                      <a:rPr lang="en-US" sz="2000" b="0" i="1" smtClean="0">
                        <a:latin typeface="Cambria Math" panose="02040503050406030204" pitchFamily="18" charset="0"/>
                      </a:rPr>
                      <m:t> </m:t>
                    </m:r>
                  </m:oMath>
                </a14:m>
                <a:r>
                  <a:rPr lang="en-US" sz="2000">
                    <a:latin typeface="Roboto" panose="02000000000000000000" pitchFamily="2" charset="0"/>
                    <a:ea typeface="Roboto" panose="02000000000000000000" pitchFamily="2" charset="0"/>
                    <a:cs typeface="Roboto" panose="02000000000000000000" pitchFamily="2" charset="0"/>
                  </a:rPr>
                  <a:t>bằng 1 </a:t>
                </a:r>
                <a:r>
                  <a:rPr lang="vi-VN" sz="2000">
                    <a:latin typeface="Roboto" panose="02000000000000000000" pitchFamily="2" charset="0"/>
                    <a:ea typeface="Roboto" panose="02000000000000000000" pitchFamily="2" charset="0"/>
                    <a:cs typeface="Roboto" panose="02000000000000000000" pitchFamily="2" charset="0"/>
                  </a:rPr>
                  <a:t>chúng ta chỉ đơn giản giữ lại trạng thái cũ. Trong trường hợp này, thông tin từ</a:t>
                </a:r>
                <a:r>
                  <a:rPr lang="en-US" sz="2000">
                    <a:latin typeface="Roboto" panose="02000000000000000000" pitchFamily="2" charset="0"/>
                    <a:ea typeface="Roboto" panose="02000000000000000000" pitchFamily="2" charset="0"/>
                    <a:cs typeface="Roboto" panose="02000000000000000000" pitchFamily="2"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𝑡</m:t>
                        </m:r>
                      </m:sub>
                    </m:sSub>
                    <m:r>
                      <a:rPr lang="en-US" sz="2000" b="0" i="1" smtClean="0">
                        <a:latin typeface="Cambria Math" panose="02040503050406030204" pitchFamily="18" charset="0"/>
                      </a:rPr>
                      <m:t> </m:t>
                    </m:r>
                  </m:oMath>
                </a14:m>
                <a:r>
                  <a:rPr lang="vi-VN" sz="2000">
                    <a:latin typeface="Roboto" panose="02000000000000000000" pitchFamily="2" charset="0"/>
                    <a:ea typeface="Roboto" panose="02000000000000000000" pitchFamily="2" charset="0"/>
                    <a:cs typeface="Roboto" panose="02000000000000000000" pitchFamily="2" charset="0"/>
                  </a:rPr>
                  <a:t>về cơ bản được bỏ qua</a:t>
                </a:r>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Ngược lại, nếu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𝑡</m:t>
                        </m:r>
                      </m:sub>
                    </m:sSub>
                  </m:oMath>
                </a14:m>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gần giá trị  0</a:t>
                </a:r>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 trạng thái ẩn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𝐻</m:t>
                        </m:r>
                      </m:e>
                      <m:sub>
                        <m:r>
                          <a:rPr lang="en-US" sz="2000" i="1">
                            <a:latin typeface="Cambria Math" panose="02040503050406030204" pitchFamily="18" charset="0"/>
                          </a:rPr>
                          <m:t>𝑡</m:t>
                        </m:r>
                      </m:sub>
                    </m:sSub>
                  </m:oMath>
                </a14:m>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sẽ gần với trạng thái ẩn tiềm năng </a:t>
                </a: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𝐻</m:t>
                        </m:r>
                      </m:e>
                      <m:sub>
                        <m:r>
                          <a:rPr lang="en-US" sz="2000" i="1">
                            <a:latin typeface="Cambria Math" panose="02040503050406030204" pitchFamily="18" charset="0"/>
                          </a:rPr>
                          <m:t>𝑡</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oMath>
                </a14:m>
                <a:endParaRPr lang="en-US" sz="2000">
                  <a:latin typeface="Roboto" panose="02000000000000000000" pitchFamily="2" charset="0"/>
                  <a:ea typeface="Roboto" panose="02000000000000000000" pitchFamily="2" charset="0"/>
                  <a:cs typeface="Roboto" panose="02000000000000000000" pitchFamily="2" charset="0"/>
                </a:endParaRPr>
              </a:p>
            </p:txBody>
          </p:sp>
        </mc:Choice>
        <mc:Fallback xmlns="">
          <p:sp>
            <p:nvSpPr>
              <p:cNvPr id="14" name="TextBox 13">
                <a:extLst>
                  <a:ext uri="{FF2B5EF4-FFF2-40B4-BE49-F238E27FC236}">
                    <a16:creationId xmlns:a16="http://schemas.microsoft.com/office/drawing/2014/main" id="{5D5CEE40-8482-D16C-8560-F676BE4A7214}"/>
                  </a:ext>
                </a:extLst>
              </p:cNvPr>
              <p:cNvSpPr txBox="1">
                <a:spLocks noRot="1" noChangeAspect="1" noMove="1" noResize="1" noEditPoints="1" noAdjustHandles="1" noChangeArrowheads="1" noChangeShapeType="1" noTextEdit="1"/>
              </p:cNvSpPr>
              <p:nvPr/>
            </p:nvSpPr>
            <p:spPr>
              <a:xfrm>
                <a:off x="598487" y="4375091"/>
                <a:ext cx="6096000" cy="2246769"/>
              </a:xfrm>
              <a:prstGeom prst="rect">
                <a:avLst/>
              </a:prstGeom>
              <a:blipFill>
                <a:blip r:embed="rId6"/>
                <a:stretch>
                  <a:fillRect l="-1000" t="-1359" b="-4348"/>
                </a:stretch>
              </a:blipFill>
            </p:spPr>
            <p:txBody>
              <a:bodyPr/>
              <a:lstStyle/>
              <a:p>
                <a:r>
                  <a:rPr lang="en-US">
                    <a:noFill/>
                  </a:rPr>
                  <a:t> </a:t>
                </a:r>
              </a:p>
            </p:txBody>
          </p:sp>
        </mc:Fallback>
      </mc:AlternateContent>
    </p:spTree>
    <p:extLst>
      <p:ext uri="{BB962C8B-B14F-4D97-AF65-F5344CB8AC3E}">
        <p14:creationId xmlns:p14="http://schemas.microsoft.com/office/powerpoint/2010/main" val="215769695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sldNum" idx="13"/>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FEA69AB8-8EF1-44CE-B689-71C063297878}" type="slidenum">
              <a:rPr lang="en-US" sz="2400" b="1" strike="noStrike" spc="-1">
                <a:solidFill>
                  <a:srgbClr val="181717"/>
                </a:solidFill>
                <a:latin typeface="Roboto"/>
                <a:ea typeface="Roboto"/>
              </a:rPr>
              <a:t>33</a:t>
            </a:fld>
            <a:endParaRPr lang="en-US" sz="2400" b="0" strike="noStrike" spc="-1">
              <a:solidFill>
                <a:srgbClr val="000000"/>
              </a:solidFill>
              <a:latin typeface="Times New Roman"/>
            </a:endParaRPr>
          </a:p>
        </p:txBody>
      </p:sp>
      <p:sp>
        <p:nvSpPr>
          <p:cNvPr id="143"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44"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.1. Giới thiệu tập dữ liệu</a:t>
            </a:r>
            <a:endParaRPr lang="en-US" sz="2400" b="0" strike="noStrike" spc="-1">
              <a:solidFill>
                <a:srgbClr val="000000"/>
              </a:solidFill>
              <a:latin typeface="Arial"/>
            </a:endParaRPr>
          </a:p>
        </p:txBody>
      </p:sp>
      <p:grpSp>
        <p:nvGrpSpPr>
          <p:cNvPr id="145" name="Group 7"/>
          <p:cNvGrpSpPr/>
          <p:nvPr/>
        </p:nvGrpSpPr>
        <p:grpSpPr>
          <a:xfrm>
            <a:off x="552240" y="1203120"/>
            <a:ext cx="745920" cy="744120"/>
            <a:chOff x="552240" y="1203120"/>
            <a:chExt cx="745920" cy="744120"/>
          </a:xfrm>
        </p:grpSpPr>
        <p:sp>
          <p:nvSpPr>
            <p:cNvPr id="146" name="TextBox 8"/>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4</a:t>
              </a:r>
              <a:r>
                <a:rPr lang="en-US" sz="2800" b="1" strike="noStrike" spc="-1">
                  <a:solidFill>
                    <a:srgbClr val="181717"/>
                  </a:solidFill>
                  <a:latin typeface="Roboto"/>
                  <a:ea typeface="Roboto"/>
                </a:rPr>
                <a:t>.1</a:t>
              </a:r>
              <a:endParaRPr lang="en-US" sz="2800" b="0" strike="noStrike" spc="-1">
                <a:solidFill>
                  <a:srgbClr val="000000"/>
                </a:solidFill>
                <a:latin typeface="Arial"/>
              </a:endParaRPr>
            </a:p>
          </p:txBody>
        </p:sp>
        <p:sp>
          <p:nvSpPr>
            <p:cNvPr id="147" name="Oval 9"/>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chemeClr val="dk1"/>
                </a:solidFill>
                <a:latin typeface="Calibri"/>
              </a:endParaRPr>
            </a:p>
          </p:txBody>
        </p:sp>
      </p:grpSp>
      <p:sp>
        <p:nvSpPr>
          <p:cNvPr id="148" name="TextBox 11"/>
          <p:cNvSpPr/>
          <p:nvPr/>
        </p:nvSpPr>
        <p:spPr>
          <a:xfrm>
            <a:off x="1406520" y="127008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Giới thiệu tập dữ liệu</a:t>
            </a:r>
            <a:endParaRPr lang="en-US" sz="3600" b="0" strike="noStrike" spc="-1">
              <a:solidFill>
                <a:srgbClr val="000000"/>
              </a:solidFill>
              <a:latin typeface="Arial"/>
            </a:endParaRPr>
          </a:p>
        </p:txBody>
      </p:sp>
      <p:sp>
        <p:nvSpPr>
          <p:cNvPr id="149" name="TextBox 12"/>
          <p:cNvSpPr/>
          <p:nvPr/>
        </p:nvSpPr>
        <p:spPr>
          <a:xfrm>
            <a:off x="661464" y="2255623"/>
            <a:ext cx="10598760" cy="23467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000" b="0" strike="noStrike" spc="-1">
                <a:solidFill>
                  <a:srgbClr val="000000"/>
                </a:solidFill>
                <a:latin typeface="Roboto"/>
                <a:ea typeface="Roboto"/>
              </a:rPr>
              <a:t>Tập dữ liệu có tên file là Train_Full.zip được lấy từ nguồn </a:t>
            </a:r>
            <a:r>
              <a:rPr lang="en-US" sz="2000" b="0" u="sng" strike="noStrike" spc="-1">
                <a:solidFill>
                  <a:srgbClr val="0563C1"/>
                </a:solidFill>
                <a:uFillTx/>
                <a:latin typeface="Roboto"/>
                <a:ea typeface="Roboto"/>
                <a:hlinkClick r:id="rId2"/>
              </a:rPr>
              <a:t>https://github.com/hoanganhpham1006/Vietnamese_Language_Model/</a:t>
            </a:r>
            <a:endParaRPr lang="en-US" sz="2000" b="0" strike="noStrike" spc="-1">
              <a:solidFill>
                <a:srgbClr val="000000"/>
              </a:solidFill>
              <a:latin typeface="Arial"/>
            </a:endParaRPr>
          </a:p>
          <a:p>
            <a:pPr marL="343080" indent="-343080">
              <a:lnSpc>
                <a:spcPct val="150000"/>
              </a:lnSpc>
              <a:buClr>
                <a:srgbClr val="000000"/>
              </a:buClr>
              <a:buFont typeface="Arial"/>
              <a:buChar char="•"/>
            </a:pPr>
            <a:r>
              <a:rPr lang="en-US" sz="2000" b="0" strike="noStrike" spc="-1">
                <a:solidFill>
                  <a:srgbClr val="000000"/>
                </a:solidFill>
                <a:latin typeface="Roboto"/>
                <a:ea typeface="Roboto"/>
              </a:rPr>
              <a:t>Tập dữ liệu bao gồm hơn 40,000 bài báo/bản tin, thuộc 8 lĩnh vực khác nhau như Chính trị Xã hội, Đời sống, Kinh doanh, Pháp luật, Sức khoẻ, Thế giới, Thể thao và Văn hoá.</a:t>
            </a:r>
          </a:p>
          <a:p>
            <a:pPr marL="343080" indent="-343080">
              <a:lnSpc>
                <a:spcPct val="150000"/>
              </a:lnSpc>
              <a:buClr>
                <a:srgbClr val="000000"/>
              </a:buClr>
              <a:buFont typeface="Arial"/>
              <a:buChar char="•"/>
            </a:pPr>
            <a:r>
              <a:rPr lang="en-US" sz="2000" spc="-1">
                <a:solidFill>
                  <a:srgbClr val="000000"/>
                </a:solidFill>
                <a:latin typeface="Roboto"/>
                <a:ea typeface="Roboto"/>
              </a:rPr>
              <a:t>Do giới hạn về phần cứng nên bài toán chỉ sử dụng 25% bộ dữ liệu.</a:t>
            </a:r>
            <a:endParaRPr lang="en-US" sz="2000" b="0" strike="noStrike" spc="-1">
              <a:solidFill>
                <a:srgbClr val="000000"/>
              </a:solidFill>
              <a:latin typeface="Arial"/>
            </a:endParaRPr>
          </a:p>
        </p:txBody>
      </p:sp>
    </p:spTree>
    <p:extLst>
      <p:ext uri="{BB962C8B-B14F-4D97-AF65-F5344CB8AC3E}">
        <p14:creationId xmlns:p14="http://schemas.microsoft.com/office/powerpoint/2010/main" val="171305171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sldNum" idx="14"/>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C202504C-0804-44BD-99BC-4189EA570D7E}" type="slidenum">
              <a:rPr lang="en-US" sz="2400" b="1" strike="noStrike" spc="-1">
                <a:solidFill>
                  <a:srgbClr val="181717"/>
                </a:solidFill>
                <a:latin typeface="Roboto"/>
                <a:ea typeface="Roboto"/>
              </a:rPr>
              <a:t>34</a:t>
            </a:fld>
            <a:endParaRPr lang="en-US" sz="2400" b="0" strike="noStrike" spc="-1">
              <a:solidFill>
                <a:srgbClr val="000000"/>
              </a:solidFill>
              <a:latin typeface="Times New Roman"/>
            </a:endParaRPr>
          </a:p>
        </p:txBody>
      </p:sp>
      <p:sp>
        <p:nvSpPr>
          <p:cNvPr id="15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5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1. Giới thiệu tập dữ liệu</a:t>
            </a:r>
            <a:endParaRPr lang="en-US" sz="2400" b="0" strike="noStrike" spc="-1">
              <a:solidFill>
                <a:srgbClr val="000000"/>
              </a:solidFill>
              <a:latin typeface="Arial"/>
            </a:endParaRPr>
          </a:p>
        </p:txBody>
      </p:sp>
      <p:sp>
        <p:nvSpPr>
          <p:cNvPr id="154" name="TextBox 3"/>
          <p:cNvSpPr/>
          <p:nvPr/>
        </p:nvSpPr>
        <p:spPr>
          <a:xfrm>
            <a:off x="5748480" y="5670000"/>
            <a:ext cx="5321160" cy="7064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000" b="0" strike="noStrike" spc="-1">
                <a:solidFill>
                  <a:srgbClr val="2E2E2E"/>
                </a:solidFill>
                <a:latin typeface="Roboto"/>
                <a:ea typeface="Roboto"/>
              </a:rPr>
              <a:t>Biểu đồ thể hiện số lượng bài báo/bản tin theo từng lĩnh vực</a:t>
            </a:r>
            <a:endParaRPr lang="en-US" sz="2000" b="0" strike="noStrike" spc="-1">
              <a:solidFill>
                <a:srgbClr val="000000"/>
              </a:solidFill>
              <a:latin typeface="Arial"/>
            </a:endParaRPr>
          </a:p>
        </p:txBody>
      </p:sp>
      <p:sp>
        <p:nvSpPr>
          <p:cNvPr id="155" name="TextBox 6"/>
          <p:cNvSpPr/>
          <p:nvPr/>
        </p:nvSpPr>
        <p:spPr>
          <a:xfrm>
            <a:off x="143520" y="1332294"/>
            <a:ext cx="4345200" cy="419341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000" b="0" strike="noStrike" spc="-1">
                <a:solidFill>
                  <a:srgbClr val="000000"/>
                </a:solidFill>
                <a:latin typeface="Roboto"/>
                <a:ea typeface="Roboto"/>
              </a:rPr>
              <a:t>Tổng số lượng bài báo/bản tin của tập dữ liệu là 10,683 bài báo.</a:t>
            </a:r>
            <a:endParaRPr lang="en-US" sz="2000" b="0" strike="noStrike" spc="-1">
              <a:solidFill>
                <a:srgbClr val="000000"/>
              </a:solidFill>
              <a:latin typeface="Arial"/>
            </a:endParaRPr>
          </a:p>
          <a:p>
            <a:pPr marL="343080" indent="-343080">
              <a:lnSpc>
                <a:spcPct val="150000"/>
              </a:lnSpc>
              <a:buClr>
                <a:srgbClr val="000000"/>
              </a:buClr>
              <a:buFont typeface="Arial"/>
              <a:buChar char="•"/>
            </a:pPr>
            <a:r>
              <a:rPr lang="en-US" sz="2000" b="0" strike="noStrike" spc="-1">
                <a:solidFill>
                  <a:srgbClr val="000000"/>
                </a:solidFill>
                <a:latin typeface="Roboto"/>
                <a:ea typeface="Roboto"/>
              </a:rPr>
              <a:t>Các bài báo/bản tin đều ở định dạng file là *.txt và định dạng utf-16.</a:t>
            </a:r>
            <a:endParaRPr lang="en-US" sz="2000" b="0" strike="noStrike" spc="-1">
              <a:solidFill>
                <a:srgbClr val="000000"/>
              </a:solidFill>
              <a:latin typeface="Arial"/>
            </a:endParaRPr>
          </a:p>
          <a:p>
            <a:pPr marL="343080" indent="-343080">
              <a:lnSpc>
                <a:spcPct val="150000"/>
              </a:lnSpc>
              <a:buClr>
                <a:srgbClr val="000000"/>
              </a:buClr>
              <a:buFont typeface="Arial"/>
              <a:buChar char="•"/>
            </a:pPr>
            <a:r>
              <a:rPr lang="en-US" sz="2000" b="0" strike="noStrike" spc="-1">
                <a:solidFill>
                  <a:srgbClr val="000000"/>
                </a:solidFill>
                <a:latin typeface="Roboto"/>
                <a:ea typeface="Roboto"/>
              </a:rPr>
              <a:t>Các bài báo/bản tin đều được thu thập từ các trang báo Việt Nam đáng tin cậy như VnExpress, Thanh Niên, Người Lao Động.</a:t>
            </a:r>
            <a:endParaRPr lang="en-US" sz="2000" b="0" strike="noStrike" spc="-1">
              <a:solidFill>
                <a:srgbClr val="000000"/>
              </a:solidFill>
              <a:latin typeface="Arial"/>
            </a:endParaRPr>
          </a:p>
        </p:txBody>
      </p:sp>
      <p:pic>
        <p:nvPicPr>
          <p:cNvPr id="3" name="Picture 2">
            <a:extLst>
              <a:ext uri="{FF2B5EF4-FFF2-40B4-BE49-F238E27FC236}">
                <a16:creationId xmlns:a16="http://schemas.microsoft.com/office/drawing/2014/main" id="{1E162E30-3EE0-4B03-97F0-97C2C7DFF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160" y="721800"/>
            <a:ext cx="7333320" cy="4881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826933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sldNum" idx="15"/>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C2C4D0F3-3AAF-480D-8FBE-35805B76987E}" type="slidenum">
              <a:rPr lang="en-US" sz="2400" b="1" strike="noStrike" spc="-1">
                <a:solidFill>
                  <a:srgbClr val="181717"/>
                </a:solidFill>
                <a:latin typeface="Roboto"/>
                <a:ea typeface="Roboto"/>
              </a:rPr>
              <a:t>35</a:t>
            </a:fld>
            <a:endParaRPr lang="en-US" sz="2400" b="0" strike="noStrike" spc="-1">
              <a:solidFill>
                <a:srgbClr val="000000"/>
              </a:solidFill>
              <a:latin typeface="Times New Roman"/>
            </a:endParaRPr>
          </a:p>
        </p:txBody>
      </p:sp>
      <p:sp>
        <p:nvSpPr>
          <p:cNvPr id="157"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58"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.1. Giới thiệu tập dữ liệu</a:t>
            </a:r>
            <a:endParaRPr lang="en-US" sz="2400" b="0" strike="noStrike" spc="-1">
              <a:solidFill>
                <a:srgbClr val="000000"/>
              </a:solidFill>
              <a:latin typeface="Arial"/>
            </a:endParaRPr>
          </a:p>
        </p:txBody>
      </p:sp>
      <p:pic>
        <p:nvPicPr>
          <p:cNvPr id="159" name="Picture 7"/>
          <p:cNvPicPr/>
          <p:nvPr/>
        </p:nvPicPr>
        <p:blipFill>
          <a:blip r:embed="rId2"/>
          <a:stretch/>
        </p:blipFill>
        <p:spPr>
          <a:xfrm>
            <a:off x="284400" y="982800"/>
            <a:ext cx="5762160" cy="259524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0" name="Picture 9"/>
          <p:cNvPicPr/>
          <p:nvPr/>
        </p:nvPicPr>
        <p:blipFill>
          <a:blip r:embed="rId3"/>
          <a:stretch/>
        </p:blipFill>
        <p:spPr>
          <a:xfrm>
            <a:off x="6145442" y="915120"/>
            <a:ext cx="5885280" cy="266292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1" name="Picture 11"/>
          <p:cNvPicPr/>
          <p:nvPr/>
        </p:nvPicPr>
        <p:blipFill>
          <a:blip r:embed="rId4"/>
          <a:stretch/>
        </p:blipFill>
        <p:spPr>
          <a:xfrm>
            <a:off x="263160" y="3668760"/>
            <a:ext cx="5783400" cy="259524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2" name="Picture 13"/>
          <p:cNvPicPr/>
          <p:nvPr/>
        </p:nvPicPr>
        <p:blipFill>
          <a:blip r:embed="rId5"/>
          <a:stretch/>
        </p:blipFill>
        <p:spPr>
          <a:xfrm>
            <a:off x="6145442" y="3668760"/>
            <a:ext cx="5885280" cy="261828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2475669"/>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sldNum" idx="1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60FF605C-56DA-4A1F-9427-9DA32F149576}" type="slidenum">
              <a:rPr lang="en-US" sz="2400" b="1" strike="noStrike" spc="-1">
                <a:solidFill>
                  <a:srgbClr val="181717"/>
                </a:solidFill>
                <a:latin typeface="Roboto"/>
                <a:ea typeface="Roboto"/>
              </a:rPr>
              <a:t>36</a:t>
            </a:fld>
            <a:endParaRPr lang="en-US" sz="2400" b="0" strike="noStrike" spc="-1">
              <a:solidFill>
                <a:srgbClr val="000000"/>
              </a:solidFill>
              <a:latin typeface="Times New Roman"/>
            </a:endParaRPr>
          </a:p>
        </p:txBody>
      </p:sp>
      <p:sp>
        <p:nvSpPr>
          <p:cNvPr id="164"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65"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.2. Tiền xử lý tập dữ liệu</a:t>
            </a:r>
            <a:endParaRPr lang="en-US" sz="2400" b="0" strike="noStrike" spc="-1">
              <a:solidFill>
                <a:srgbClr val="000000"/>
              </a:solidFill>
              <a:latin typeface="Arial"/>
            </a:endParaRPr>
          </a:p>
        </p:txBody>
      </p:sp>
      <p:grpSp>
        <p:nvGrpSpPr>
          <p:cNvPr id="166" name="Group 1"/>
          <p:cNvGrpSpPr/>
          <p:nvPr/>
        </p:nvGrpSpPr>
        <p:grpSpPr>
          <a:xfrm>
            <a:off x="552240" y="1203120"/>
            <a:ext cx="745920" cy="744120"/>
            <a:chOff x="552240" y="1203120"/>
            <a:chExt cx="745920" cy="744120"/>
          </a:xfrm>
        </p:grpSpPr>
        <p:sp>
          <p:nvSpPr>
            <p:cNvPr id="167" name="TextBox 2"/>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3.2</a:t>
              </a:r>
              <a:endParaRPr lang="en-US" sz="2800" b="0" strike="noStrike" spc="-1">
                <a:solidFill>
                  <a:srgbClr val="000000"/>
                </a:solidFill>
                <a:latin typeface="Arial"/>
              </a:endParaRPr>
            </a:p>
          </p:txBody>
        </p:sp>
        <p:sp>
          <p:nvSpPr>
            <p:cNvPr id="168" name="Oval 3"/>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69" name="TextBox 6"/>
          <p:cNvSpPr/>
          <p:nvPr/>
        </p:nvSpPr>
        <p:spPr>
          <a:xfrm>
            <a:off x="1406520" y="127008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Tiền xử lý tập dữ liệu</a:t>
            </a:r>
            <a:endParaRPr lang="en-US" sz="3600" b="0" strike="noStrike" spc="-1">
              <a:solidFill>
                <a:srgbClr val="000000"/>
              </a:solidFill>
              <a:latin typeface="Arial"/>
            </a:endParaRPr>
          </a:p>
        </p:txBody>
      </p:sp>
      <p:sp>
        <p:nvSpPr>
          <p:cNvPr id="170" name="TextBox 8"/>
          <p:cNvSpPr/>
          <p:nvPr/>
        </p:nvSpPr>
        <p:spPr>
          <a:xfrm>
            <a:off x="424440" y="2167920"/>
            <a:ext cx="11534040" cy="9617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000" b="0" strike="noStrike" spc="-1">
                <a:solidFill>
                  <a:srgbClr val="000000"/>
                </a:solidFill>
                <a:latin typeface="Roboto"/>
                <a:ea typeface="Roboto"/>
              </a:rPr>
              <a:t>Trong tập dữ liệu gồm có 6 bài báo có chứa thẻ HTML, chiếm tỉ lệ rất nhỏ.</a:t>
            </a:r>
          </a:p>
          <a:p>
            <a:pPr marL="343080" indent="-343080">
              <a:lnSpc>
                <a:spcPct val="150000"/>
              </a:lnSpc>
              <a:buClr>
                <a:srgbClr val="000000"/>
              </a:buClr>
              <a:buFont typeface="Arial"/>
              <a:buChar char="•"/>
            </a:pPr>
            <a:r>
              <a:rPr lang="en-US" sz="2000" b="0" strike="noStrike" spc="-1">
                <a:solidFill>
                  <a:srgbClr val="000000"/>
                </a:solidFill>
                <a:latin typeface="Roboto"/>
                <a:ea typeface="Roboto"/>
              </a:rPr>
              <a:t>Do đó, ta sẽ </a:t>
            </a:r>
            <a:r>
              <a:rPr lang="en-US" sz="2000" spc="-1">
                <a:solidFill>
                  <a:srgbClr val="000000"/>
                </a:solidFill>
                <a:latin typeface="Roboto"/>
                <a:ea typeface="Roboto"/>
              </a:rPr>
              <a:t>x</a:t>
            </a:r>
            <a:r>
              <a:rPr lang="en-US" sz="2000" b="0" strike="noStrike" spc="-1">
                <a:solidFill>
                  <a:srgbClr val="000000"/>
                </a:solidFill>
                <a:latin typeface="Roboto"/>
                <a:ea typeface="Roboto"/>
              </a:rPr>
              <a:t>oá các bài báo/bản tin có chứa thẻ HTML.</a:t>
            </a:r>
            <a:endParaRPr lang="en-US" sz="2000" b="0" strike="noStrike" spc="-1">
              <a:solidFill>
                <a:srgbClr val="000000"/>
              </a:solidFill>
              <a:latin typeface="Arial"/>
            </a:endParaRPr>
          </a:p>
        </p:txBody>
      </p:sp>
      <p:pic>
        <p:nvPicPr>
          <p:cNvPr id="171" name="Picture 10"/>
          <p:cNvPicPr/>
          <p:nvPr/>
        </p:nvPicPr>
        <p:blipFill>
          <a:blip r:embed="rId2"/>
          <a:stretch/>
        </p:blipFill>
        <p:spPr>
          <a:xfrm>
            <a:off x="552240" y="3536640"/>
            <a:ext cx="5464512" cy="2461824"/>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2" name="Picture 16"/>
          <p:cNvPicPr/>
          <p:nvPr/>
        </p:nvPicPr>
        <p:blipFill>
          <a:blip r:embed="rId3"/>
          <a:stretch/>
        </p:blipFill>
        <p:spPr>
          <a:xfrm>
            <a:off x="6246756" y="3536640"/>
            <a:ext cx="5393004" cy="2461824"/>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9514944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sldNum" idx="17"/>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7F0A53A5-D15E-4256-B843-DED5DBAAECD2}" type="slidenum">
              <a:rPr lang="en-US" sz="2400" b="1" strike="noStrike" spc="-1">
                <a:solidFill>
                  <a:srgbClr val="181717"/>
                </a:solidFill>
                <a:latin typeface="Roboto"/>
                <a:ea typeface="Roboto"/>
              </a:rPr>
              <a:t>37</a:t>
            </a:fld>
            <a:endParaRPr lang="en-US" sz="2400" b="0" strike="noStrike" spc="-1">
              <a:solidFill>
                <a:srgbClr val="000000"/>
              </a:solidFill>
              <a:latin typeface="Times New Roman"/>
            </a:endParaRPr>
          </a:p>
        </p:txBody>
      </p:sp>
      <p:sp>
        <p:nvSpPr>
          <p:cNvPr id="174"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75"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.2. Tiền xử lý tập dữ liệu</a:t>
            </a:r>
            <a:endParaRPr lang="en-US" sz="2400" b="0" strike="noStrike" spc="-1">
              <a:solidFill>
                <a:srgbClr val="000000"/>
              </a:solidFill>
              <a:latin typeface="Arial"/>
            </a:endParaRPr>
          </a:p>
        </p:txBody>
      </p:sp>
      <p:sp>
        <p:nvSpPr>
          <p:cNvPr id="176" name="TextBox 8"/>
          <p:cNvSpPr/>
          <p:nvPr/>
        </p:nvSpPr>
        <p:spPr>
          <a:xfrm>
            <a:off x="344160" y="1151429"/>
            <a:ext cx="4778640" cy="51167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000" b="0" strike="noStrike" spc="-1">
                <a:solidFill>
                  <a:srgbClr val="000000"/>
                </a:solidFill>
                <a:latin typeface="Roboto"/>
                <a:ea typeface="Roboto"/>
              </a:rPr>
              <a:t>Chuyển hết chữ viết hoa thành chữ viết thường.</a:t>
            </a:r>
          </a:p>
          <a:p>
            <a:pPr>
              <a:lnSpc>
                <a:spcPct val="150000"/>
              </a:lnSpc>
              <a:buClr>
                <a:srgbClr val="000000"/>
              </a:buClr>
            </a:pPr>
            <a:endParaRPr lang="en-US" sz="2000" b="0" strike="noStrike" spc="-1">
              <a:solidFill>
                <a:srgbClr val="000000"/>
              </a:solidFill>
              <a:latin typeface="Arial"/>
            </a:endParaRPr>
          </a:p>
          <a:p>
            <a:pPr marL="343080" indent="-343080">
              <a:lnSpc>
                <a:spcPct val="150000"/>
              </a:lnSpc>
              <a:buClr>
                <a:srgbClr val="000000"/>
              </a:buClr>
              <a:buFont typeface="Arial"/>
              <a:buChar char="•"/>
            </a:pPr>
            <a:r>
              <a:rPr lang="en-US" sz="2000" b="0" strike="noStrike" spc="-1">
                <a:solidFill>
                  <a:srgbClr val="000000"/>
                </a:solidFill>
                <a:latin typeface="Roboto"/>
                <a:ea typeface="Roboto"/>
              </a:rPr>
              <a:t>Loại bỏ các dấu câu bao gồm: </a:t>
            </a:r>
            <a:r>
              <a:rPr lang="en-US" sz="2000" b="0" strike="noStrike" spc="-1">
                <a:solidFill>
                  <a:srgbClr val="1F2328"/>
                </a:solidFill>
                <a:latin typeface="Roboto"/>
                <a:ea typeface="Roboto"/>
              </a:rPr>
              <a:t>!"#$%&amp;'()*+, -./:;&lt;=&gt;?@[\]^_`{|}~</a:t>
            </a:r>
          </a:p>
          <a:p>
            <a:pPr marL="343080" indent="-343080">
              <a:lnSpc>
                <a:spcPct val="150000"/>
              </a:lnSpc>
              <a:buClr>
                <a:srgbClr val="000000"/>
              </a:buClr>
              <a:buFont typeface="Arial"/>
              <a:buChar char="•"/>
            </a:pPr>
            <a:endParaRPr lang="en-US" sz="2000" b="0" strike="noStrike" spc="-1">
              <a:solidFill>
                <a:srgbClr val="000000"/>
              </a:solidFill>
              <a:latin typeface="Arial"/>
            </a:endParaRPr>
          </a:p>
          <a:p>
            <a:pPr marL="343080" indent="-343080">
              <a:lnSpc>
                <a:spcPct val="150000"/>
              </a:lnSpc>
              <a:buClr>
                <a:srgbClr val="1F2328"/>
              </a:buClr>
              <a:buFont typeface="Arial"/>
              <a:buChar char="•"/>
            </a:pPr>
            <a:r>
              <a:rPr lang="en-US" sz="2000" b="0" strike="noStrike" spc="-1">
                <a:solidFill>
                  <a:srgbClr val="1F2328"/>
                </a:solidFill>
                <a:latin typeface="Roboto"/>
                <a:ea typeface="Roboto"/>
              </a:rPr>
              <a:t>Loại bỏ các ký tự trắng liên tiếp.</a:t>
            </a:r>
          </a:p>
          <a:p>
            <a:pPr marL="343080" indent="-343080">
              <a:lnSpc>
                <a:spcPct val="150000"/>
              </a:lnSpc>
              <a:buClr>
                <a:srgbClr val="1F2328"/>
              </a:buClr>
              <a:buFont typeface="Arial"/>
              <a:buChar char="•"/>
            </a:pPr>
            <a:endParaRPr lang="en-US" sz="2000" b="0" strike="noStrike" spc="-1">
              <a:solidFill>
                <a:srgbClr val="000000"/>
              </a:solidFill>
              <a:latin typeface="Arial"/>
            </a:endParaRPr>
          </a:p>
          <a:p>
            <a:pPr marL="343080" indent="-343080">
              <a:lnSpc>
                <a:spcPct val="150000"/>
              </a:lnSpc>
              <a:buClr>
                <a:srgbClr val="1F2328"/>
              </a:buClr>
              <a:buFont typeface="Arial"/>
              <a:buChar char="•"/>
            </a:pPr>
            <a:r>
              <a:rPr lang="en-US" sz="2000" b="0" strike="noStrike" spc="-1">
                <a:solidFill>
                  <a:srgbClr val="1F2328"/>
                </a:solidFill>
                <a:latin typeface="Roboto"/>
                <a:ea typeface="Roboto"/>
              </a:rPr>
              <a:t>Tách văn bản thành các câu riêng trên từng hàng bằng thư viện underthesea.</a:t>
            </a:r>
            <a:endParaRPr lang="en-US" sz="2000" b="0" strike="noStrike" spc="-1">
              <a:solidFill>
                <a:srgbClr val="000000"/>
              </a:solidFill>
              <a:latin typeface="Arial"/>
            </a:endParaRPr>
          </a:p>
        </p:txBody>
      </p:sp>
      <p:pic>
        <p:nvPicPr>
          <p:cNvPr id="177" name="Picture 7"/>
          <p:cNvPicPr/>
          <p:nvPr/>
        </p:nvPicPr>
        <p:blipFill>
          <a:blip r:embed="rId2"/>
          <a:stretch/>
        </p:blipFill>
        <p:spPr>
          <a:xfrm>
            <a:off x="5572800" y="859320"/>
            <a:ext cx="5679000" cy="256932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8" name="Picture 11"/>
          <p:cNvPicPr/>
          <p:nvPr/>
        </p:nvPicPr>
        <p:blipFill>
          <a:blip r:embed="rId3"/>
          <a:stretch/>
        </p:blipFill>
        <p:spPr>
          <a:xfrm>
            <a:off x="5520240" y="3990600"/>
            <a:ext cx="5783760" cy="256932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79" name="Straight Arrow Connector 13"/>
          <p:cNvCxnSpPr>
            <a:stCxn id="177" idx="2"/>
            <a:endCxn id="178" idx="0"/>
          </p:cNvCxnSpPr>
          <p:nvPr/>
        </p:nvCxnSpPr>
        <p:spPr>
          <a:xfrm>
            <a:off x="8412120" y="3428640"/>
            <a:ext cx="360" cy="562320"/>
          </a:xfrm>
          <a:prstGeom prst="straightConnector1">
            <a:avLst/>
          </a:prstGeom>
          <a:ln>
            <a:solidFill>
              <a:srgbClr val="000000"/>
            </a:solidFill>
            <a:tailEnd type="triangle" w="med" len="med"/>
          </a:ln>
        </p:spPr>
      </p:cxnSp>
    </p:spTree>
    <p:extLst>
      <p:ext uri="{BB962C8B-B14F-4D97-AF65-F5344CB8AC3E}">
        <p14:creationId xmlns:p14="http://schemas.microsoft.com/office/powerpoint/2010/main" val="417175254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sldNum" idx="17"/>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7F0A53A5-D15E-4256-B843-DED5DBAAECD2}" type="slidenum">
              <a:rPr lang="en-US" sz="2400" b="1" strike="noStrike" spc="-1">
                <a:solidFill>
                  <a:srgbClr val="181717"/>
                </a:solidFill>
                <a:latin typeface="Roboto"/>
                <a:ea typeface="Roboto"/>
              </a:rPr>
              <a:t>38</a:t>
            </a:fld>
            <a:endParaRPr lang="en-US" sz="2400" b="0" strike="noStrike" spc="-1">
              <a:solidFill>
                <a:srgbClr val="000000"/>
              </a:solidFill>
              <a:latin typeface="Times New Roman"/>
            </a:endParaRPr>
          </a:p>
        </p:txBody>
      </p:sp>
      <p:sp>
        <p:nvSpPr>
          <p:cNvPr id="174"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75"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.2. Tiền xử lý tập dữ liệu</a:t>
            </a:r>
            <a:endParaRPr lang="en-US" sz="2400" b="0" strike="noStrike" spc="-1">
              <a:solidFill>
                <a:srgbClr val="000000"/>
              </a:solidFill>
              <a:latin typeface="Arial"/>
            </a:endParaRPr>
          </a:p>
        </p:txBody>
      </p:sp>
      <p:pic>
        <p:nvPicPr>
          <p:cNvPr id="3" name="Picture 2">
            <a:extLst>
              <a:ext uri="{FF2B5EF4-FFF2-40B4-BE49-F238E27FC236}">
                <a16:creationId xmlns:a16="http://schemas.microsoft.com/office/drawing/2014/main" id="{153C2092-C8EE-FC0B-8D86-D0938B1BD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565" y="814464"/>
            <a:ext cx="8183910" cy="5745636"/>
          </a:xfrm>
          <a:prstGeom prst="rect">
            <a:avLst/>
          </a:prstGeom>
        </p:spPr>
      </p:pic>
    </p:spTree>
    <p:extLst>
      <p:ext uri="{BB962C8B-B14F-4D97-AF65-F5344CB8AC3E}">
        <p14:creationId xmlns:p14="http://schemas.microsoft.com/office/powerpoint/2010/main" val="2509789289"/>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39</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.3. Trích xuất đặc trưng</a:t>
            </a:r>
            <a:endParaRPr lang="en-US" sz="2400" b="0" strike="noStrike" spc="-1">
              <a:solidFill>
                <a:srgbClr val="000000"/>
              </a:solidFill>
              <a:latin typeface="Arial"/>
            </a:endParaRPr>
          </a:p>
        </p:txBody>
      </p:sp>
      <p:grpSp>
        <p:nvGrpSpPr>
          <p:cNvPr id="2" name="Group 1">
            <a:extLst>
              <a:ext uri="{FF2B5EF4-FFF2-40B4-BE49-F238E27FC236}">
                <a16:creationId xmlns:a16="http://schemas.microsoft.com/office/drawing/2014/main" id="{891564F7-B6DA-D954-D341-058D13840E00}"/>
              </a:ext>
            </a:extLst>
          </p:cNvPr>
          <p:cNvGrpSpPr/>
          <p:nvPr/>
        </p:nvGrpSpPr>
        <p:grpSpPr>
          <a:xfrm>
            <a:off x="552240" y="912164"/>
            <a:ext cx="745920" cy="744120"/>
            <a:chOff x="552240" y="1203120"/>
            <a:chExt cx="745920" cy="744120"/>
          </a:xfrm>
        </p:grpSpPr>
        <p:sp>
          <p:nvSpPr>
            <p:cNvPr id="3" name="TextBox 2">
              <a:extLst>
                <a:ext uri="{FF2B5EF4-FFF2-40B4-BE49-F238E27FC236}">
                  <a16:creationId xmlns:a16="http://schemas.microsoft.com/office/drawing/2014/main" id="{33767A8B-7A4E-1D55-B7AA-62540DD3FBAC}"/>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3.3</a:t>
              </a:r>
              <a:endParaRPr lang="en-US" sz="2800" b="0" strike="noStrike" spc="-1">
                <a:solidFill>
                  <a:srgbClr val="000000"/>
                </a:solidFill>
                <a:latin typeface="Arial"/>
              </a:endParaRPr>
            </a:p>
          </p:txBody>
        </p:sp>
        <p:sp>
          <p:nvSpPr>
            <p:cNvPr id="4" name="Oval 3">
              <a:extLst>
                <a:ext uri="{FF2B5EF4-FFF2-40B4-BE49-F238E27FC236}">
                  <a16:creationId xmlns:a16="http://schemas.microsoft.com/office/drawing/2014/main" id="{BD4B1AB2-F0D2-993C-8D5A-28329AD70EE8}"/>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6">
            <a:extLst>
              <a:ext uri="{FF2B5EF4-FFF2-40B4-BE49-F238E27FC236}">
                <a16:creationId xmlns:a16="http://schemas.microsoft.com/office/drawing/2014/main" id="{0D8FFEA6-61A2-B104-9851-08F1AEB25FD5}"/>
              </a:ext>
            </a:extLst>
          </p:cNvPr>
          <p:cNvSpPr/>
          <p:nvPr/>
        </p:nvSpPr>
        <p:spPr>
          <a:xfrm>
            <a:off x="1406520" y="979124"/>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Trích xuất đặc trưng</a:t>
            </a:r>
            <a:endParaRPr lang="en-US" sz="3600" b="0" strike="noStrike" spc="-1">
              <a:solidFill>
                <a:srgbClr val="000000"/>
              </a:solidFill>
              <a:latin typeface="Arial"/>
            </a:endParaRPr>
          </a:p>
        </p:txBody>
      </p:sp>
      <p:sp>
        <p:nvSpPr>
          <p:cNvPr id="6" name="TextBox 8">
            <a:extLst>
              <a:ext uri="{FF2B5EF4-FFF2-40B4-BE49-F238E27FC236}">
                <a16:creationId xmlns:a16="http://schemas.microsoft.com/office/drawing/2014/main" id="{C8BE0682-5F9D-09DB-8F55-7B1DE089BFA2}"/>
              </a:ext>
            </a:extLst>
          </p:cNvPr>
          <p:cNvSpPr/>
          <p:nvPr/>
        </p:nvSpPr>
        <p:spPr>
          <a:xfrm>
            <a:off x="783684" y="1785101"/>
            <a:ext cx="10623672" cy="511219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3080" indent="-343080">
              <a:lnSpc>
                <a:spcPct val="150000"/>
              </a:lnSpc>
              <a:buClr>
                <a:srgbClr val="000000"/>
              </a:buClr>
              <a:buFont typeface="Arial"/>
              <a:buChar char="•"/>
            </a:pPr>
            <a:r>
              <a:rPr lang="en-US" sz="2000" spc="-1">
                <a:solidFill>
                  <a:srgbClr val="000000"/>
                </a:solidFill>
                <a:latin typeface="Roboto"/>
                <a:ea typeface="Roboto"/>
              </a:rPr>
              <a:t>Đặc trưng mà bài toán dự đoán từ tiếp theo là các dãy n-gram.</a:t>
            </a:r>
          </a:p>
          <a:p>
            <a:pPr marL="343080" indent="-343080">
              <a:lnSpc>
                <a:spcPct val="150000"/>
              </a:lnSpc>
              <a:buClr>
                <a:srgbClr val="000000"/>
              </a:buClr>
              <a:buFont typeface="Arial"/>
              <a:buChar char="•"/>
            </a:pPr>
            <a:r>
              <a:rPr lang="en-US" sz="2000" spc="-1">
                <a:solidFill>
                  <a:srgbClr val="000000"/>
                </a:solidFill>
                <a:latin typeface="Roboto"/>
                <a:ea typeface="Roboto"/>
              </a:rPr>
              <a:t>Trích xuất các dãy n-gram từ tập dữ liệu bao gồm 3 bước:</a:t>
            </a:r>
          </a:p>
          <a:p>
            <a:pPr marL="800280" lvl="1" indent="-343080">
              <a:lnSpc>
                <a:spcPct val="150000"/>
              </a:lnSpc>
              <a:buClr>
                <a:srgbClr val="000000"/>
              </a:buClr>
              <a:buFont typeface="Arial"/>
              <a:buChar char="•"/>
            </a:pPr>
            <a:r>
              <a:rPr lang="en-US" sz="2000" spc="-1">
                <a:solidFill>
                  <a:srgbClr val="000000"/>
                </a:solidFill>
                <a:latin typeface="Roboto"/>
                <a:ea typeface="Roboto"/>
              </a:rPr>
              <a:t>B1: Sử dụng Tokenizer của thư viện keras để xây dựng tập từ vựng.</a:t>
            </a: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B2: Chuyển đổi tất cả các câu thành dãy các số thông qua tập từ vựng.</a:t>
            </a:r>
          </a:p>
          <a:p>
            <a:pPr marL="800280" lvl="1" indent="-343080">
              <a:lnSpc>
                <a:spcPct val="150000"/>
              </a:lnSpc>
              <a:buClr>
                <a:srgbClr val="000000"/>
              </a:buClr>
              <a:buFont typeface="Arial"/>
              <a:buChar char="•"/>
            </a:pPr>
            <a:r>
              <a:rPr lang="en-US" sz="2000" spc="-1">
                <a:solidFill>
                  <a:srgbClr val="000000"/>
                </a:solidFill>
                <a:latin typeface="Roboto"/>
                <a:ea typeface="Roboto"/>
              </a:rPr>
              <a:t>B3: Chuyển đổi dãy các số thành các dãy n-gram.</a:t>
            </a:r>
          </a:p>
          <a:p>
            <a:pPr marL="800280" lvl="1" indent="-343080">
              <a:lnSpc>
                <a:spcPct val="150000"/>
              </a:lnSpc>
              <a:buClr>
                <a:srgbClr val="000000"/>
              </a:buClr>
              <a:buFont typeface="Arial"/>
              <a:buChar char="•"/>
            </a:pPr>
            <a:endParaRPr lang="en-US" sz="2000" spc="-1">
              <a:solidFill>
                <a:srgbClr val="000000"/>
              </a:solidFill>
              <a:latin typeface="Roboto"/>
              <a:ea typeface="Roboto"/>
            </a:endParaRPr>
          </a:p>
          <a:p>
            <a:pPr marL="343080" indent="-343080">
              <a:lnSpc>
                <a:spcPct val="150000"/>
              </a:lnSpc>
              <a:buClr>
                <a:srgbClr val="000000"/>
              </a:buClr>
              <a:buFont typeface="Arial"/>
              <a:buChar char="•"/>
            </a:pPr>
            <a:r>
              <a:rPr lang="en-US" sz="2000" spc="-1">
                <a:solidFill>
                  <a:srgbClr val="000000"/>
                </a:solidFill>
                <a:latin typeface="Roboto"/>
                <a:ea typeface="Roboto"/>
              </a:rPr>
              <a:t>Sau khi trích xuất đặc trưng từ tập dữ liệu, ta có một vài thông số như sau:</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a:ea typeface="Roboto"/>
              </a:rPr>
              <a:t>Tổng số lượng câu văn trong tập dữ liệu là </a:t>
            </a:r>
            <a:r>
              <a:rPr lang="en-US" sz="2000" b="1" spc="-1">
                <a:solidFill>
                  <a:srgbClr val="000000"/>
                </a:solidFill>
                <a:latin typeface="Roboto"/>
                <a:ea typeface="Roboto"/>
              </a:rPr>
              <a:t>239.500</a:t>
            </a:r>
            <a:r>
              <a:rPr lang="en-US" sz="2000" spc="-1">
                <a:solidFill>
                  <a:srgbClr val="000000"/>
                </a:solidFill>
                <a:latin typeface="Roboto"/>
                <a:ea typeface="Roboto"/>
              </a:rPr>
              <a:t> </a:t>
            </a:r>
            <a:r>
              <a:rPr lang="en-US" sz="2000" b="1" spc="-1">
                <a:solidFill>
                  <a:srgbClr val="000000"/>
                </a:solidFill>
                <a:latin typeface="Roboto"/>
                <a:ea typeface="Roboto"/>
              </a:rPr>
              <a:t>câu</a:t>
            </a:r>
            <a:r>
              <a:rPr lang="en-US" sz="2000" spc="-1">
                <a:solidFill>
                  <a:srgbClr val="000000"/>
                </a:solidFill>
                <a:latin typeface="Roboto"/>
                <a:ea typeface="Roboto"/>
              </a:rPr>
              <a:t>.</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a:ea typeface="Roboto"/>
              </a:rPr>
              <a:t>Tổng số lượng từ vựng trong tập dữ liệu là </a:t>
            </a:r>
            <a:r>
              <a:rPr lang="en-US" sz="2000" b="1" spc="-1">
                <a:solidFill>
                  <a:srgbClr val="000000"/>
                </a:solidFill>
                <a:latin typeface="Roboto"/>
                <a:ea typeface="Roboto"/>
              </a:rPr>
              <a:t>48.722 từ</a:t>
            </a:r>
            <a:r>
              <a:rPr lang="en-US" sz="2000" spc="-1">
                <a:solidFill>
                  <a:srgbClr val="000000"/>
                </a:solidFill>
                <a:latin typeface="Roboto"/>
                <a:ea typeface="Roboto"/>
              </a:rPr>
              <a:t>.</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a:ea typeface="Roboto"/>
              </a:rPr>
              <a:t>Tổng số lượng 5-gram được trích xuất từ tập dữ liệu là </a:t>
            </a:r>
            <a:r>
              <a:rPr lang="en-US" sz="2000" b="1" spc="-1">
                <a:solidFill>
                  <a:srgbClr val="000000"/>
                </a:solidFill>
                <a:latin typeface="Roboto"/>
                <a:ea typeface="Roboto"/>
              </a:rPr>
              <a:t>5.096.497 dãy</a:t>
            </a:r>
            <a:r>
              <a:rPr lang="en-US" sz="2000" spc="-1">
                <a:solidFill>
                  <a:srgbClr val="000000"/>
                </a:solidFill>
                <a:latin typeface="Roboto"/>
                <a:ea typeface="Roboto"/>
              </a:rPr>
              <a:t>.</a:t>
            </a:r>
          </a:p>
          <a:p>
            <a:pPr marL="800280" lvl="1" indent="-343080">
              <a:lnSpc>
                <a:spcPct val="150000"/>
              </a:lnSpc>
              <a:buClr>
                <a:srgbClr val="000000"/>
              </a:buClr>
              <a:buFont typeface="Arial"/>
              <a:buChar char="•"/>
            </a:pPr>
            <a:endParaRPr lang="en-US" sz="2000" b="0" strike="noStrike" spc="-1">
              <a:solidFill>
                <a:srgbClr val="000000"/>
              </a:solidFill>
              <a:latin typeface="Arial"/>
            </a:endParaRPr>
          </a:p>
        </p:txBody>
      </p:sp>
    </p:spTree>
    <p:extLst>
      <p:ext uri="{BB962C8B-B14F-4D97-AF65-F5344CB8AC3E}">
        <p14:creationId xmlns:p14="http://schemas.microsoft.com/office/powerpoint/2010/main" val="387716906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1. Giới thiệu bài toán</a:t>
            </a:r>
            <a:endParaRPr lang="en-US" sz="2400" b="0" strike="noStrike" spc="-1">
              <a:solidFill>
                <a:srgbClr val="000000"/>
              </a:solidFill>
              <a:latin typeface="Arial"/>
            </a:endParaRP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1.1. Bài toán dự đoán từ tiếp theo là gì ?</a:t>
            </a:r>
            <a:endParaRPr lang="en-US" sz="2400" b="0" strike="noStrike" spc="-1">
              <a:solidFill>
                <a:srgbClr val="000000"/>
              </a:solidFill>
              <a:latin typeface="Arial"/>
            </a:endParaRP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4</a:t>
            </a:fld>
            <a:endParaRPr lang="en-US" sz="2400" b="0" strike="noStrike" spc="-1">
              <a:solidFill>
                <a:srgbClr val="000000"/>
              </a:solidFill>
              <a:latin typeface="Times New Roman"/>
            </a:endParaRPr>
          </a:p>
        </p:txBody>
      </p:sp>
      <p:sp>
        <p:nvSpPr>
          <p:cNvPr id="81" name="TextBox 4"/>
          <p:cNvSpPr/>
          <p:nvPr/>
        </p:nvSpPr>
        <p:spPr>
          <a:xfrm>
            <a:off x="652320" y="2082600"/>
            <a:ext cx="1033920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vi-VN" sz="2400" b="0" strike="noStrike" spc="-1">
                <a:solidFill>
                  <a:srgbClr val="000000"/>
                </a:solidFill>
                <a:latin typeface="Roboto"/>
                <a:ea typeface="Roboto"/>
              </a:rPr>
              <a:t>Bài toán dự đoán từ tiếp theo trong xử lý ngôn ngữ tự nhiên (NLP) là một nhiệm vụ cơ bản và quan trọng với mục tiêu dự đoán từ tiếp theo có khả năng xuất hiện cao nhất trong một chuỗi từ đã cho. </a:t>
            </a:r>
            <a:endParaRPr lang="en-US" sz="2400" b="0" strike="noStrike" spc="-1">
              <a:solidFill>
                <a:srgbClr val="000000"/>
              </a:solidFill>
              <a:latin typeface="Arial"/>
            </a:endParaRPr>
          </a:p>
          <a:p>
            <a:pPr marL="343080" indent="-343080">
              <a:lnSpc>
                <a:spcPct val="150000"/>
              </a:lnSpc>
              <a:buClr>
                <a:srgbClr val="000000"/>
              </a:buClr>
              <a:buFont typeface="Arial"/>
              <a:buChar char="•"/>
            </a:pPr>
            <a:r>
              <a:rPr lang="en-US" sz="2400" b="0" strike="noStrike" spc="-1">
                <a:solidFill>
                  <a:srgbClr val="000000"/>
                </a:solidFill>
                <a:latin typeface="Roboto"/>
                <a:ea typeface="Roboto"/>
              </a:rPr>
              <a:t>Ví dụ:</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Chuỗi từ: “Trời hôm nay thật”.</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Từ tiếp theo có thể: “đẹp” hoặc “xấu”.</a:t>
            </a:r>
            <a:endParaRPr lang="en-US" sz="2400" b="0" strike="noStrike" spc="-1">
              <a:solidFill>
                <a:srgbClr val="000000"/>
              </a:solidFill>
              <a:latin typeface="Arial"/>
            </a:endParaRPr>
          </a:p>
        </p:txBody>
      </p:sp>
      <p:grpSp>
        <p:nvGrpSpPr>
          <p:cNvPr id="82" name="Group 5"/>
          <p:cNvGrpSpPr/>
          <p:nvPr/>
        </p:nvGrpSpPr>
        <p:grpSpPr>
          <a:xfrm>
            <a:off x="552240" y="1203120"/>
            <a:ext cx="745920" cy="744120"/>
            <a:chOff x="552240" y="1203120"/>
            <a:chExt cx="745920" cy="744120"/>
          </a:xfrm>
        </p:grpSpPr>
        <p:sp>
          <p:nvSpPr>
            <p:cNvPr id="83" name="TextBox 6"/>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1.1</a:t>
              </a:r>
              <a:endParaRPr lang="en-US" sz="2800" b="0" strike="noStrike" spc="-1">
                <a:solidFill>
                  <a:srgbClr val="000000"/>
                </a:solidFill>
                <a:latin typeface="Arial"/>
              </a:endParaRPr>
            </a:p>
          </p:txBody>
        </p:sp>
        <p:sp>
          <p:nvSpPr>
            <p:cNvPr id="84" name="Oval 7"/>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5" name="TextBox 8"/>
          <p:cNvSpPr/>
          <p:nvPr/>
        </p:nvSpPr>
        <p:spPr>
          <a:xfrm>
            <a:off x="1406520" y="127008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Bài toán dự đoán từ tiếp theo là gì ?</a:t>
            </a:r>
            <a:endParaRPr lang="en-US" sz="3600" b="0" strike="noStrike" spc="-1">
              <a:solidFill>
                <a:srgbClr val="000000"/>
              </a:solidFill>
              <a:latin typeface="Arial"/>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40</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.3. Trích xuất đặc trưng</a:t>
            </a:r>
            <a:endParaRPr lang="en-US" sz="2400" b="0" strike="noStrike" spc="-1">
              <a:solidFill>
                <a:srgbClr val="000000"/>
              </a:solidFill>
              <a:latin typeface="Arial"/>
            </a:endParaRPr>
          </a:p>
        </p:txBody>
      </p:sp>
      <p:sp>
        <p:nvSpPr>
          <p:cNvPr id="6" name="TextBox 8">
            <a:extLst>
              <a:ext uri="{FF2B5EF4-FFF2-40B4-BE49-F238E27FC236}">
                <a16:creationId xmlns:a16="http://schemas.microsoft.com/office/drawing/2014/main" id="{C8BE0682-5F9D-09DB-8F55-7B1DE089BFA2}"/>
              </a:ext>
            </a:extLst>
          </p:cNvPr>
          <p:cNvSpPr/>
          <p:nvPr/>
        </p:nvSpPr>
        <p:spPr>
          <a:xfrm>
            <a:off x="783684" y="888989"/>
            <a:ext cx="10623672"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400" spc="-1">
                <a:solidFill>
                  <a:srgbClr val="000000"/>
                </a:solidFill>
                <a:latin typeface="Roboto"/>
                <a:ea typeface="Roboto"/>
              </a:rPr>
              <a:t>B1: Sử dụng Tokenizer của thư viện keras để xây dựng tập từ vựng.</a:t>
            </a:r>
          </a:p>
        </p:txBody>
      </p:sp>
      <p:pic>
        <p:nvPicPr>
          <p:cNvPr id="10" name="Picture 9">
            <a:extLst>
              <a:ext uri="{FF2B5EF4-FFF2-40B4-BE49-F238E27FC236}">
                <a16:creationId xmlns:a16="http://schemas.microsoft.com/office/drawing/2014/main" id="{1228A46F-6174-5623-F066-1C9DB59E3377}"/>
              </a:ext>
            </a:extLst>
          </p:cNvPr>
          <p:cNvPicPr>
            <a:picLocks noChangeAspect="1"/>
          </p:cNvPicPr>
          <p:nvPr/>
        </p:nvPicPr>
        <p:blipFill>
          <a:blip r:embed="rId2"/>
          <a:stretch>
            <a:fillRect/>
          </a:stretch>
        </p:blipFill>
        <p:spPr>
          <a:xfrm>
            <a:off x="4137136" y="5184990"/>
            <a:ext cx="5956079" cy="1060362"/>
          </a:xfrm>
          <a:prstGeom prst="rect">
            <a:avLst/>
          </a:prstGeom>
        </p:spPr>
      </p:pic>
      <p:sp>
        <p:nvSpPr>
          <p:cNvPr id="11" name="TextBox 8">
            <a:extLst>
              <a:ext uri="{FF2B5EF4-FFF2-40B4-BE49-F238E27FC236}">
                <a16:creationId xmlns:a16="http://schemas.microsoft.com/office/drawing/2014/main" id="{9BFD5274-0F75-3C97-C176-7B6057C77ED2}"/>
              </a:ext>
            </a:extLst>
          </p:cNvPr>
          <p:cNvSpPr/>
          <p:nvPr/>
        </p:nvSpPr>
        <p:spPr>
          <a:xfrm>
            <a:off x="0" y="2503788"/>
            <a:ext cx="3983213" cy="14245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000" spc="-1">
                <a:solidFill>
                  <a:srgbClr val="000000"/>
                </a:solidFill>
                <a:latin typeface="Roboto"/>
                <a:ea typeface="Roboto"/>
              </a:rPr>
              <a:t>Đọc dữ liệu: mỗi văn bản được tách thành nhiều câu và lưu vào mảng sentences</a:t>
            </a:r>
          </a:p>
        </p:txBody>
      </p:sp>
      <p:sp>
        <p:nvSpPr>
          <p:cNvPr id="13" name="TextBox 8">
            <a:extLst>
              <a:ext uri="{FF2B5EF4-FFF2-40B4-BE49-F238E27FC236}">
                <a16:creationId xmlns:a16="http://schemas.microsoft.com/office/drawing/2014/main" id="{56BD10BB-001E-2739-F111-B655278F4216}"/>
              </a:ext>
            </a:extLst>
          </p:cNvPr>
          <p:cNvSpPr/>
          <p:nvPr/>
        </p:nvSpPr>
        <p:spPr>
          <a:xfrm>
            <a:off x="153923" y="5233714"/>
            <a:ext cx="3983213" cy="96291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000" spc="-1">
                <a:solidFill>
                  <a:srgbClr val="000000"/>
                </a:solidFill>
                <a:latin typeface="Roboto"/>
                <a:ea typeface="Roboto"/>
              </a:rPr>
              <a:t>- Sử dụng Tokenizer để xây dựng tập từ vựng</a:t>
            </a:r>
          </a:p>
        </p:txBody>
      </p:sp>
      <p:pic>
        <p:nvPicPr>
          <p:cNvPr id="3" name="Picture 2">
            <a:extLst>
              <a:ext uri="{FF2B5EF4-FFF2-40B4-BE49-F238E27FC236}">
                <a16:creationId xmlns:a16="http://schemas.microsoft.com/office/drawing/2014/main" id="{FAD0160F-CE66-5F34-E93F-76149C05022F}"/>
              </a:ext>
            </a:extLst>
          </p:cNvPr>
          <p:cNvPicPr>
            <a:picLocks noChangeAspect="1"/>
          </p:cNvPicPr>
          <p:nvPr/>
        </p:nvPicPr>
        <p:blipFill>
          <a:blip r:embed="rId3"/>
          <a:stretch>
            <a:fillRect/>
          </a:stretch>
        </p:blipFill>
        <p:spPr>
          <a:xfrm>
            <a:off x="4107295" y="1710832"/>
            <a:ext cx="7906744" cy="3092638"/>
          </a:xfrm>
          <a:prstGeom prst="rect">
            <a:avLst/>
          </a:prstGeom>
        </p:spPr>
      </p:pic>
    </p:spTree>
    <p:extLst>
      <p:ext uri="{BB962C8B-B14F-4D97-AF65-F5344CB8AC3E}">
        <p14:creationId xmlns:p14="http://schemas.microsoft.com/office/powerpoint/2010/main" val="350471609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41</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.3. Trích xuất đặc trưng</a:t>
            </a:r>
            <a:endParaRPr lang="en-US" sz="2400" b="0" strike="noStrike" spc="-1">
              <a:solidFill>
                <a:srgbClr val="000000"/>
              </a:solidFill>
              <a:latin typeface="Arial"/>
            </a:endParaRPr>
          </a:p>
        </p:txBody>
      </p:sp>
      <p:sp>
        <p:nvSpPr>
          <p:cNvPr id="6" name="TextBox 8">
            <a:extLst>
              <a:ext uri="{FF2B5EF4-FFF2-40B4-BE49-F238E27FC236}">
                <a16:creationId xmlns:a16="http://schemas.microsoft.com/office/drawing/2014/main" id="{C8BE0682-5F9D-09DB-8F55-7B1DE089BFA2}"/>
              </a:ext>
            </a:extLst>
          </p:cNvPr>
          <p:cNvSpPr/>
          <p:nvPr/>
        </p:nvSpPr>
        <p:spPr>
          <a:xfrm>
            <a:off x="783684" y="888989"/>
            <a:ext cx="10623672"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400" spc="-1">
                <a:solidFill>
                  <a:srgbClr val="000000"/>
                </a:solidFill>
                <a:latin typeface="Roboto"/>
                <a:ea typeface="Roboto"/>
              </a:rPr>
              <a:t>B2: </a:t>
            </a:r>
            <a:r>
              <a:rPr lang="en-US" sz="2400" b="0" strike="noStrike" spc="-1">
                <a:solidFill>
                  <a:srgbClr val="000000"/>
                </a:solidFill>
                <a:latin typeface="Roboto"/>
                <a:ea typeface="Roboto"/>
              </a:rPr>
              <a:t>Chuyển đổi tất cả các câu thành dãy các số thông qua tập từ vựng</a:t>
            </a:r>
            <a:r>
              <a:rPr lang="en-US" sz="2400" spc="-1">
                <a:solidFill>
                  <a:srgbClr val="000000"/>
                </a:solidFill>
                <a:latin typeface="Roboto"/>
                <a:ea typeface="Roboto"/>
              </a:rPr>
              <a:t>.</a:t>
            </a:r>
          </a:p>
        </p:txBody>
      </p:sp>
      <p:pic>
        <p:nvPicPr>
          <p:cNvPr id="3" name="Picture 2">
            <a:extLst>
              <a:ext uri="{FF2B5EF4-FFF2-40B4-BE49-F238E27FC236}">
                <a16:creationId xmlns:a16="http://schemas.microsoft.com/office/drawing/2014/main" id="{0F9B3CA3-36BF-2288-C01D-50ABD777C8F9}"/>
              </a:ext>
            </a:extLst>
          </p:cNvPr>
          <p:cNvPicPr>
            <a:picLocks noChangeAspect="1"/>
          </p:cNvPicPr>
          <p:nvPr/>
        </p:nvPicPr>
        <p:blipFill>
          <a:blip r:embed="rId2"/>
          <a:stretch>
            <a:fillRect/>
          </a:stretch>
        </p:blipFill>
        <p:spPr>
          <a:xfrm>
            <a:off x="2304901" y="1562452"/>
            <a:ext cx="7581237" cy="696849"/>
          </a:xfrm>
          <a:prstGeom prst="rect">
            <a:avLst/>
          </a:prstGeom>
        </p:spPr>
      </p:pic>
      <p:sp>
        <p:nvSpPr>
          <p:cNvPr id="4" name="TextBox 8">
            <a:extLst>
              <a:ext uri="{FF2B5EF4-FFF2-40B4-BE49-F238E27FC236}">
                <a16:creationId xmlns:a16="http://schemas.microsoft.com/office/drawing/2014/main" id="{989FF54B-C396-C6A8-073F-9445101C977A}"/>
              </a:ext>
            </a:extLst>
          </p:cNvPr>
          <p:cNvSpPr/>
          <p:nvPr/>
        </p:nvSpPr>
        <p:spPr>
          <a:xfrm>
            <a:off x="783683" y="2380047"/>
            <a:ext cx="10623672"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400" spc="-1">
                <a:solidFill>
                  <a:srgbClr val="000000"/>
                </a:solidFill>
                <a:latin typeface="Roboto"/>
                <a:ea typeface="Roboto"/>
              </a:rPr>
              <a:t>B3: Chuyển đổi dãy các số thành các dãy n-gram (với n = 5).</a:t>
            </a:r>
          </a:p>
        </p:txBody>
      </p:sp>
      <p:pic>
        <p:nvPicPr>
          <p:cNvPr id="7" name="Picture 6">
            <a:extLst>
              <a:ext uri="{FF2B5EF4-FFF2-40B4-BE49-F238E27FC236}">
                <a16:creationId xmlns:a16="http://schemas.microsoft.com/office/drawing/2014/main" id="{356D5121-F0F7-C0F5-107D-40701AC9D536}"/>
              </a:ext>
            </a:extLst>
          </p:cNvPr>
          <p:cNvPicPr>
            <a:picLocks noChangeAspect="1"/>
          </p:cNvPicPr>
          <p:nvPr/>
        </p:nvPicPr>
        <p:blipFill>
          <a:blip r:embed="rId3"/>
          <a:stretch>
            <a:fillRect/>
          </a:stretch>
        </p:blipFill>
        <p:spPr>
          <a:xfrm>
            <a:off x="2800490" y="3003522"/>
            <a:ext cx="6590057" cy="3738918"/>
          </a:xfrm>
          <a:prstGeom prst="rect">
            <a:avLst/>
          </a:prstGeom>
        </p:spPr>
      </p:pic>
    </p:spTree>
    <p:extLst>
      <p:ext uri="{BB962C8B-B14F-4D97-AF65-F5344CB8AC3E}">
        <p14:creationId xmlns:p14="http://schemas.microsoft.com/office/powerpoint/2010/main" val="160316084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chemeClr val="bg1"/>
                </a:solidFill>
                <a:latin typeface="Roboto" panose="02000000000000000000" pitchFamily="2" charset="0"/>
                <a:ea typeface="Roboto" panose="02000000000000000000" pitchFamily="2" charset="0"/>
              </a:rPr>
              <a:t>5. Giới thiệu kết quả</a:t>
            </a: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endParaRPr lang="en-US" sz="2400" b="0" strike="noStrike" spc="-1">
              <a:solidFill>
                <a:srgbClr val="000000"/>
              </a:solidFill>
              <a:latin typeface="Arial"/>
            </a:endParaRP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42</a:t>
            </a:fld>
            <a:endParaRPr lang="en-US" sz="2400" b="0" strike="noStrike" spc="-1">
              <a:solidFill>
                <a:srgbClr val="000000"/>
              </a:solidFill>
              <a:latin typeface="Times New Roman"/>
            </a:endParaRPr>
          </a:p>
        </p:txBody>
      </p:sp>
      <p:grpSp>
        <p:nvGrpSpPr>
          <p:cNvPr id="82" name="Group 5"/>
          <p:cNvGrpSpPr/>
          <p:nvPr/>
        </p:nvGrpSpPr>
        <p:grpSpPr>
          <a:xfrm>
            <a:off x="489600" y="1039150"/>
            <a:ext cx="745920" cy="744120"/>
            <a:chOff x="552240" y="1203120"/>
            <a:chExt cx="745920" cy="744120"/>
          </a:xfrm>
        </p:grpSpPr>
        <p:sp>
          <p:nvSpPr>
            <p:cNvPr id="83" name="TextBox 6"/>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5</a:t>
              </a:r>
              <a:endParaRPr lang="en-US" sz="2800" b="0" strike="noStrike" spc="-1">
                <a:solidFill>
                  <a:srgbClr val="000000"/>
                </a:solidFill>
                <a:latin typeface="Arial"/>
              </a:endParaRPr>
            </a:p>
          </p:txBody>
        </p:sp>
        <p:sp>
          <p:nvSpPr>
            <p:cNvPr id="84" name="Oval 7"/>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5" name="TextBox 8"/>
          <p:cNvSpPr/>
          <p:nvPr/>
        </p:nvSpPr>
        <p:spPr>
          <a:xfrm>
            <a:off x="1343880" y="110611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000000"/>
                </a:solidFill>
                <a:latin typeface="Arial"/>
              </a:rPr>
              <a:t>So sánh kết quả</a:t>
            </a:r>
          </a:p>
        </p:txBody>
      </p:sp>
      <p:grpSp>
        <p:nvGrpSpPr>
          <p:cNvPr id="2" name="Group 5">
            <a:extLst>
              <a:ext uri="{FF2B5EF4-FFF2-40B4-BE49-F238E27FC236}">
                <a16:creationId xmlns:a16="http://schemas.microsoft.com/office/drawing/2014/main" id="{9EDE7286-00B3-415C-A505-4058FF1A5DAC}"/>
              </a:ext>
            </a:extLst>
          </p:cNvPr>
          <p:cNvGrpSpPr/>
          <p:nvPr/>
        </p:nvGrpSpPr>
        <p:grpSpPr>
          <a:xfrm>
            <a:off x="1235520" y="2234075"/>
            <a:ext cx="745920" cy="744120"/>
            <a:chOff x="552240" y="1203120"/>
            <a:chExt cx="745920" cy="744120"/>
          </a:xfrm>
        </p:grpSpPr>
        <p:sp>
          <p:nvSpPr>
            <p:cNvPr id="3" name="TextBox 6">
              <a:extLst>
                <a:ext uri="{FF2B5EF4-FFF2-40B4-BE49-F238E27FC236}">
                  <a16:creationId xmlns:a16="http://schemas.microsoft.com/office/drawing/2014/main" id="{C49E6F21-22BE-AAD3-7281-5D0647F88D3B}"/>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5.1</a:t>
              </a:r>
              <a:endParaRPr lang="en-US" sz="2800" b="0" strike="noStrike" spc="-1">
                <a:solidFill>
                  <a:srgbClr val="000000"/>
                </a:solidFill>
                <a:latin typeface="Arial"/>
              </a:endParaRPr>
            </a:p>
          </p:txBody>
        </p:sp>
        <p:sp>
          <p:nvSpPr>
            <p:cNvPr id="4" name="Oval 7">
              <a:extLst>
                <a:ext uri="{FF2B5EF4-FFF2-40B4-BE49-F238E27FC236}">
                  <a16:creationId xmlns:a16="http://schemas.microsoft.com/office/drawing/2014/main" id="{E8419E50-D2A3-0E9A-D14B-068ED265559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8">
            <a:extLst>
              <a:ext uri="{FF2B5EF4-FFF2-40B4-BE49-F238E27FC236}">
                <a16:creationId xmlns:a16="http://schemas.microsoft.com/office/drawing/2014/main" id="{3C4A5932-5EB6-6219-9B6D-D0668E1D4A22}"/>
              </a:ext>
            </a:extLst>
          </p:cNvPr>
          <p:cNvSpPr/>
          <p:nvPr/>
        </p:nvSpPr>
        <p:spPr>
          <a:xfrm>
            <a:off x="2089800" y="2301035"/>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n-gram</a:t>
            </a:r>
            <a:endParaRPr lang="en-US" sz="3600" b="0" strike="noStrike" spc="-1">
              <a:solidFill>
                <a:srgbClr val="000000"/>
              </a:solidFill>
              <a:latin typeface="Arial"/>
            </a:endParaRPr>
          </a:p>
        </p:txBody>
      </p:sp>
      <p:grpSp>
        <p:nvGrpSpPr>
          <p:cNvPr id="6" name="Group 7">
            <a:extLst>
              <a:ext uri="{FF2B5EF4-FFF2-40B4-BE49-F238E27FC236}">
                <a16:creationId xmlns:a16="http://schemas.microsoft.com/office/drawing/2014/main" id="{779B0907-FA6A-720A-CA2E-CF4170EA0472}"/>
              </a:ext>
            </a:extLst>
          </p:cNvPr>
          <p:cNvGrpSpPr/>
          <p:nvPr/>
        </p:nvGrpSpPr>
        <p:grpSpPr>
          <a:xfrm>
            <a:off x="1235520" y="3362040"/>
            <a:ext cx="745920" cy="744120"/>
            <a:chOff x="552240" y="1203120"/>
            <a:chExt cx="745920" cy="744120"/>
          </a:xfrm>
        </p:grpSpPr>
        <p:sp>
          <p:nvSpPr>
            <p:cNvPr id="7" name="TextBox 8">
              <a:extLst>
                <a:ext uri="{FF2B5EF4-FFF2-40B4-BE49-F238E27FC236}">
                  <a16:creationId xmlns:a16="http://schemas.microsoft.com/office/drawing/2014/main" id="{450CA8D8-F8BC-CEEC-3AB8-2FEB3AB92A12}"/>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5.2</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54045DA-3657-1767-FC73-AC759C4D647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514EF09E-24EB-2449-8A2C-19D54A54A23E}"/>
              </a:ext>
            </a:extLst>
          </p:cNvPr>
          <p:cNvSpPr/>
          <p:nvPr/>
        </p:nvSpPr>
        <p:spPr>
          <a:xfrm>
            <a:off x="2089800" y="342900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LSTM</a:t>
            </a:r>
            <a:endParaRPr lang="en-US" sz="3600" b="0" strike="noStrike" spc="-1">
              <a:solidFill>
                <a:srgbClr val="000000"/>
              </a:solidFill>
              <a:latin typeface="Arial"/>
            </a:endParaRPr>
          </a:p>
        </p:txBody>
      </p:sp>
      <p:grpSp>
        <p:nvGrpSpPr>
          <p:cNvPr id="10" name="Group 7">
            <a:extLst>
              <a:ext uri="{FF2B5EF4-FFF2-40B4-BE49-F238E27FC236}">
                <a16:creationId xmlns:a16="http://schemas.microsoft.com/office/drawing/2014/main" id="{58D29106-DA2E-DEE1-24A4-A1BF0267DF1A}"/>
              </a:ext>
            </a:extLst>
          </p:cNvPr>
          <p:cNvGrpSpPr/>
          <p:nvPr/>
        </p:nvGrpSpPr>
        <p:grpSpPr>
          <a:xfrm>
            <a:off x="1235520" y="4450500"/>
            <a:ext cx="745920" cy="744120"/>
            <a:chOff x="552240" y="1203120"/>
            <a:chExt cx="745920" cy="744120"/>
          </a:xfrm>
        </p:grpSpPr>
        <p:sp>
          <p:nvSpPr>
            <p:cNvPr id="11" name="TextBox 8">
              <a:extLst>
                <a:ext uri="{FF2B5EF4-FFF2-40B4-BE49-F238E27FC236}">
                  <a16:creationId xmlns:a16="http://schemas.microsoft.com/office/drawing/2014/main" id="{A49704D8-BDB3-A7B9-9765-C7FB09B3DACE}"/>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5.3</a:t>
              </a:r>
              <a:endParaRPr lang="en-US" sz="2800" b="0" strike="noStrike" spc="-1">
                <a:solidFill>
                  <a:srgbClr val="000000"/>
                </a:solidFill>
                <a:latin typeface="Arial"/>
              </a:endParaRPr>
            </a:p>
          </p:txBody>
        </p:sp>
        <p:sp>
          <p:nvSpPr>
            <p:cNvPr id="12" name="Oval 9">
              <a:extLst>
                <a:ext uri="{FF2B5EF4-FFF2-40B4-BE49-F238E27FC236}">
                  <a16:creationId xmlns:a16="http://schemas.microsoft.com/office/drawing/2014/main" id="{7394CEAD-FCA1-A9B3-76BF-B6235B2A871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3" name="TextBox 11">
            <a:extLst>
              <a:ext uri="{FF2B5EF4-FFF2-40B4-BE49-F238E27FC236}">
                <a16:creationId xmlns:a16="http://schemas.microsoft.com/office/drawing/2014/main" id="{EA02EFF8-43FC-ECFF-E6B7-9575A9F33A5F}"/>
              </a:ext>
            </a:extLst>
          </p:cNvPr>
          <p:cNvSpPr/>
          <p:nvPr/>
        </p:nvSpPr>
        <p:spPr>
          <a:xfrm>
            <a:off x="2089800" y="451746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GRU</a:t>
            </a:r>
            <a:endParaRPr lang="en-US" sz="3600" b="0" strike="noStrike" spc="-1">
              <a:solidFill>
                <a:srgbClr val="000000"/>
              </a:solidFill>
              <a:latin typeface="Arial"/>
            </a:endParaRPr>
          </a:p>
        </p:txBody>
      </p:sp>
      <p:grpSp>
        <p:nvGrpSpPr>
          <p:cNvPr id="14" name="Group 7">
            <a:extLst>
              <a:ext uri="{FF2B5EF4-FFF2-40B4-BE49-F238E27FC236}">
                <a16:creationId xmlns:a16="http://schemas.microsoft.com/office/drawing/2014/main" id="{70CA5B34-0360-6545-4EF3-6731D191DCFB}"/>
              </a:ext>
            </a:extLst>
          </p:cNvPr>
          <p:cNvGrpSpPr/>
          <p:nvPr/>
        </p:nvGrpSpPr>
        <p:grpSpPr>
          <a:xfrm>
            <a:off x="1235520" y="5566438"/>
            <a:ext cx="745920" cy="744120"/>
            <a:chOff x="552240" y="1203120"/>
            <a:chExt cx="745920" cy="744120"/>
          </a:xfrm>
        </p:grpSpPr>
        <p:sp>
          <p:nvSpPr>
            <p:cNvPr id="15" name="TextBox 8">
              <a:extLst>
                <a:ext uri="{FF2B5EF4-FFF2-40B4-BE49-F238E27FC236}">
                  <a16:creationId xmlns:a16="http://schemas.microsoft.com/office/drawing/2014/main" id="{87BA3796-B18A-9DFB-4F64-02EB88DA2D3B}"/>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5.3</a:t>
              </a:r>
              <a:endParaRPr lang="en-US" sz="2800" b="0" strike="noStrike" spc="-1">
                <a:solidFill>
                  <a:srgbClr val="000000"/>
                </a:solidFill>
                <a:latin typeface="Arial"/>
              </a:endParaRPr>
            </a:p>
          </p:txBody>
        </p:sp>
        <p:sp>
          <p:nvSpPr>
            <p:cNvPr id="16" name="Oval 9">
              <a:extLst>
                <a:ext uri="{FF2B5EF4-FFF2-40B4-BE49-F238E27FC236}">
                  <a16:creationId xmlns:a16="http://schemas.microsoft.com/office/drawing/2014/main" id="{8B6D74E1-FCC3-71CA-7CB1-CADB98CE0C53}"/>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7" name="TextBox 11">
            <a:extLst>
              <a:ext uri="{FF2B5EF4-FFF2-40B4-BE49-F238E27FC236}">
                <a16:creationId xmlns:a16="http://schemas.microsoft.com/office/drawing/2014/main" id="{DA390EA9-AB80-33BF-4F7E-25CD5F9C22A4}"/>
              </a:ext>
            </a:extLst>
          </p:cNvPr>
          <p:cNvSpPr/>
          <p:nvPr/>
        </p:nvSpPr>
        <p:spPr>
          <a:xfrm>
            <a:off x="2089800" y="5633398"/>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So sánh kết quả giữa các mô hình</a:t>
            </a:r>
            <a:endParaRPr lang="en-US" sz="3600" b="0" strike="noStrike" spc="-1">
              <a:solidFill>
                <a:srgbClr val="000000"/>
              </a:solidFill>
              <a:latin typeface="Arial"/>
            </a:endParaRPr>
          </a:p>
        </p:txBody>
      </p:sp>
    </p:spTree>
    <p:extLst>
      <p:ext uri="{BB962C8B-B14F-4D97-AF65-F5344CB8AC3E}">
        <p14:creationId xmlns:p14="http://schemas.microsoft.com/office/powerpoint/2010/main" val="72390527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43</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5. So sánh kết quả</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5.1. Kết quả khi sử dụng mô hình n-gram</a:t>
            </a:r>
            <a:endParaRPr lang="en-US" sz="2400" b="0" strike="noStrike" spc="-1">
              <a:solidFill>
                <a:srgbClr val="000000"/>
              </a:solidFill>
              <a:latin typeface="Arial"/>
            </a:endParaRPr>
          </a:p>
        </p:txBody>
      </p:sp>
      <p:grpSp>
        <p:nvGrpSpPr>
          <p:cNvPr id="2" name="Group 7">
            <a:extLst>
              <a:ext uri="{FF2B5EF4-FFF2-40B4-BE49-F238E27FC236}">
                <a16:creationId xmlns:a16="http://schemas.microsoft.com/office/drawing/2014/main" id="{EC7B5BE4-1937-5DBE-1CCC-E8550D4C4A2A}"/>
              </a:ext>
            </a:extLst>
          </p:cNvPr>
          <p:cNvGrpSpPr/>
          <p:nvPr/>
        </p:nvGrpSpPr>
        <p:grpSpPr>
          <a:xfrm>
            <a:off x="533952" y="1011096"/>
            <a:ext cx="745920" cy="744120"/>
            <a:chOff x="552240" y="1203120"/>
            <a:chExt cx="745920" cy="744120"/>
          </a:xfrm>
        </p:grpSpPr>
        <p:sp>
          <p:nvSpPr>
            <p:cNvPr id="5" name="TextBox 8">
              <a:extLst>
                <a:ext uri="{FF2B5EF4-FFF2-40B4-BE49-F238E27FC236}">
                  <a16:creationId xmlns:a16="http://schemas.microsoft.com/office/drawing/2014/main" id="{882A4341-12B1-740B-FED1-90B4CB1E6DC6}"/>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5.1</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E7C9F90-B36F-8216-F388-98F223C1DAB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647B8C35-9775-3B25-FAE0-C68F8420C2A5}"/>
              </a:ext>
            </a:extLst>
          </p:cNvPr>
          <p:cNvSpPr/>
          <p:nvPr/>
        </p:nvSpPr>
        <p:spPr>
          <a:xfrm>
            <a:off x="1388232" y="1078056"/>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n-gram</a:t>
            </a:r>
            <a:endParaRPr lang="en-US" sz="3600" b="0" strike="noStrike" spc="-1">
              <a:solidFill>
                <a:srgbClr val="000000"/>
              </a:solidFill>
              <a:latin typeface="Arial"/>
            </a:endParaRPr>
          </a:p>
        </p:txBody>
      </p:sp>
    </p:spTree>
    <p:extLst>
      <p:ext uri="{BB962C8B-B14F-4D97-AF65-F5344CB8AC3E}">
        <p14:creationId xmlns:p14="http://schemas.microsoft.com/office/powerpoint/2010/main" val="3815909738"/>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44</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5. So sánh kết quả</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5.1. Kết quả khi sử dụng mô hình LSTM</a:t>
            </a:r>
            <a:endParaRPr lang="en-US" sz="2400" b="0" strike="noStrike" spc="-1">
              <a:solidFill>
                <a:srgbClr val="000000"/>
              </a:solidFill>
              <a:latin typeface="Arial"/>
            </a:endParaRPr>
          </a:p>
        </p:txBody>
      </p:sp>
      <p:grpSp>
        <p:nvGrpSpPr>
          <p:cNvPr id="2" name="Group 7">
            <a:extLst>
              <a:ext uri="{FF2B5EF4-FFF2-40B4-BE49-F238E27FC236}">
                <a16:creationId xmlns:a16="http://schemas.microsoft.com/office/drawing/2014/main" id="{EC7B5BE4-1937-5DBE-1CCC-E8550D4C4A2A}"/>
              </a:ext>
            </a:extLst>
          </p:cNvPr>
          <p:cNvGrpSpPr/>
          <p:nvPr/>
        </p:nvGrpSpPr>
        <p:grpSpPr>
          <a:xfrm>
            <a:off x="533952" y="1011096"/>
            <a:ext cx="745920" cy="744120"/>
            <a:chOff x="552240" y="1203120"/>
            <a:chExt cx="745920" cy="744120"/>
          </a:xfrm>
        </p:grpSpPr>
        <p:sp>
          <p:nvSpPr>
            <p:cNvPr id="5" name="TextBox 8">
              <a:extLst>
                <a:ext uri="{FF2B5EF4-FFF2-40B4-BE49-F238E27FC236}">
                  <a16:creationId xmlns:a16="http://schemas.microsoft.com/office/drawing/2014/main" id="{882A4341-12B1-740B-FED1-90B4CB1E6DC6}"/>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5.1</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E7C9F90-B36F-8216-F388-98F223C1DAB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647B8C35-9775-3B25-FAE0-C68F8420C2A5}"/>
              </a:ext>
            </a:extLst>
          </p:cNvPr>
          <p:cNvSpPr/>
          <p:nvPr/>
        </p:nvSpPr>
        <p:spPr>
          <a:xfrm>
            <a:off x="1388232" y="1078056"/>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LSTM</a:t>
            </a:r>
            <a:endParaRPr lang="en-US" sz="3600" b="0" strike="noStrike" spc="-1">
              <a:solidFill>
                <a:srgbClr val="000000"/>
              </a:solidFill>
              <a:latin typeface="Arial"/>
            </a:endParaRPr>
          </a:p>
        </p:txBody>
      </p:sp>
      <p:pic>
        <p:nvPicPr>
          <p:cNvPr id="4" name="Picture 3">
            <a:extLst>
              <a:ext uri="{FF2B5EF4-FFF2-40B4-BE49-F238E27FC236}">
                <a16:creationId xmlns:a16="http://schemas.microsoft.com/office/drawing/2014/main" id="{DE7246AE-F324-BA03-9BE9-08AA2B841E45}"/>
              </a:ext>
            </a:extLst>
          </p:cNvPr>
          <p:cNvPicPr>
            <a:picLocks noChangeAspect="1"/>
          </p:cNvPicPr>
          <p:nvPr/>
        </p:nvPicPr>
        <p:blipFill>
          <a:blip r:embed="rId2"/>
          <a:stretch>
            <a:fillRect/>
          </a:stretch>
        </p:blipFill>
        <p:spPr>
          <a:xfrm>
            <a:off x="1279872" y="4313743"/>
            <a:ext cx="5815584" cy="2121646"/>
          </a:xfrm>
          <a:prstGeom prst="rect">
            <a:avLst/>
          </a:prstGeom>
        </p:spPr>
      </p:pic>
      <p:sp>
        <p:nvSpPr>
          <p:cNvPr id="6" name="TextBox 8">
            <a:extLst>
              <a:ext uri="{FF2B5EF4-FFF2-40B4-BE49-F238E27FC236}">
                <a16:creationId xmlns:a16="http://schemas.microsoft.com/office/drawing/2014/main" id="{19DF3811-9BD9-7D88-03B2-7FE0DB95B15D}"/>
              </a:ext>
            </a:extLst>
          </p:cNvPr>
          <p:cNvSpPr/>
          <p:nvPr/>
        </p:nvSpPr>
        <p:spPr>
          <a:xfrm>
            <a:off x="301752" y="2043008"/>
            <a:ext cx="9921240" cy="50124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a:ea typeface="Roboto"/>
              </a:rPr>
              <a:t>Kiến trúc mạng sử dụng mô hình LSTM được thiết kế như sau:</a:t>
            </a:r>
          </a:p>
        </p:txBody>
      </p:sp>
      <p:pic>
        <p:nvPicPr>
          <p:cNvPr id="10" name="Picture 9">
            <a:extLst>
              <a:ext uri="{FF2B5EF4-FFF2-40B4-BE49-F238E27FC236}">
                <a16:creationId xmlns:a16="http://schemas.microsoft.com/office/drawing/2014/main" id="{0E456780-9B32-C965-83BA-3748BB162D81}"/>
              </a:ext>
            </a:extLst>
          </p:cNvPr>
          <p:cNvPicPr>
            <a:picLocks noChangeAspect="1"/>
          </p:cNvPicPr>
          <p:nvPr/>
        </p:nvPicPr>
        <p:blipFill>
          <a:blip r:embed="rId3"/>
          <a:stretch>
            <a:fillRect/>
          </a:stretch>
        </p:blipFill>
        <p:spPr>
          <a:xfrm>
            <a:off x="1279872" y="2681287"/>
            <a:ext cx="7153275" cy="1495425"/>
          </a:xfrm>
          <a:prstGeom prst="rect">
            <a:avLst/>
          </a:prstGeom>
        </p:spPr>
      </p:pic>
    </p:spTree>
    <p:extLst>
      <p:ext uri="{BB962C8B-B14F-4D97-AF65-F5344CB8AC3E}">
        <p14:creationId xmlns:p14="http://schemas.microsoft.com/office/powerpoint/2010/main" val="262959265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45</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5. So sánh kết quả</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5.1. Kết quả khi sử dụng mô hình LSTM</a:t>
            </a:r>
            <a:endParaRPr lang="en-US" sz="2400" b="0" strike="noStrike" spc="-1">
              <a:solidFill>
                <a:srgbClr val="000000"/>
              </a:solidFill>
              <a:latin typeface="Arial"/>
            </a:endParaRPr>
          </a:p>
        </p:txBody>
      </p:sp>
      <p:grpSp>
        <p:nvGrpSpPr>
          <p:cNvPr id="2" name="Group 7">
            <a:extLst>
              <a:ext uri="{FF2B5EF4-FFF2-40B4-BE49-F238E27FC236}">
                <a16:creationId xmlns:a16="http://schemas.microsoft.com/office/drawing/2014/main" id="{EC7B5BE4-1937-5DBE-1CCC-E8550D4C4A2A}"/>
              </a:ext>
            </a:extLst>
          </p:cNvPr>
          <p:cNvGrpSpPr/>
          <p:nvPr/>
        </p:nvGrpSpPr>
        <p:grpSpPr>
          <a:xfrm>
            <a:off x="533952" y="1011096"/>
            <a:ext cx="745920" cy="744120"/>
            <a:chOff x="552240" y="1203120"/>
            <a:chExt cx="745920" cy="744120"/>
          </a:xfrm>
        </p:grpSpPr>
        <p:sp>
          <p:nvSpPr>
            <p:cNvPr id="5" name="TextBox 8">
              <a:extLst>
                <a:ext uri="{FF2B5EF4-FFF2-40B4-BE49-F238E27FC236}">
                  <a16:creationId xmlns:a16="http://schemas.microsoft.com/office/drawing/2014/main" id="{882A4341-12B1-740B-FED1-90B4CB1E6DC6}"/>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5.1</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E7C9F90-B36F-8216-F388-98F223C1DAB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647B8C35-9775-3B25-FAE0-C68F8420C2A5}"/>
              </a:ext>
            </a:extLst>
          </p:cNvPr>
          <p:cNvSpPr/>
          <p:nvPr/>
        </p:nvSpPr>
        <p:spPr>
          <a:xfrm>
            <a:off x="1388232" y="1078056"/>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LSTM</a:t>
            </a:r>
            <a:endParaRPr lang="en-US" sz="3600" b="0" strike="noStrike" spc="-1">
              <a:solidFill>
                <a:srgbClr val="000000"/>
              </a:solidFill>
              <a:latin typeface="Arial"/>
            </a:endParaRPr>
          </a:p>
        </p:txBody>
      </p:sp>
    </p:spTree>
    <p:extLst>
      <p:ext uri="{BB962C8B-B14F-4D97-AF65-F5344CB8AC3E}">
        <p14:creationId xmlns:p14="http://schemas.microsoft.com/office/powerpoint/2010/main" val="235540430"/>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46</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5. So sánh kết quả</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5.1. Kết quả khi sử dụng mô hình GRU</a:t>
            </a:r>
            <a:endParaRPr lang="en-US" sz="2400" b="0" strike="noStrike" spc="-1">
              <a:solidFill>
                <a:srgbClr val="000000"/>
              </a:solidFill>
              <a:latin typeface="Arial"/>
            </a:endParaRPr>
          </a:p>
        </p:txBody>
      </p:sp>
      <p:grpSp>
        <p:nvGrpSpPr>
          <p:cNvPr id="2" name="Group 7">
            <a:extLst>
              <a:ext uri="{FF2B5EF4-FFF2-40B4-BE49-F238E27FC236}">
                <a16:creationId xmlns:a16="http://schemas.microsoft.com/office/drawing/2014/main" id="{EC7B5BE4-1937-5DBE-1CCC-E8550D4C4A2A}"/>
              </a:ext>
            </a:extLst>
          </p:cNvPr>
          <p:cNvGrpSpPr/>
          <p:nvPr/>
        </p:nvGrpSpPr>
        <p:grpSpPr>
          <a:xfrm>
            <a:off x="533952" y="1011096"/>
            <a:ext cx="745920" cy="744120"/>
            <a:chOff x="552240" y="1203120"/>
            <a:chExt cx="745920" cy="744120"/>
          </a:xfrm>
        </p:grpSpPr>
        <p:sp>
          <p:nvSpPr>
            <p:cNvPr id="5" name="TextBox 8">
              <a:extLst>
                <a:ext uri="{FF2B5EF4-FFF2-40B4-BE49-F238E27FC236}">
                  <a16:creationId xmlns:a16="http://schemas.microsoft.com/office/drawing/2014/main" id="{882A4341-12B1-740B-FED1-90B4CB1E6DC6}"/>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5.1</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E7C9F90-B36F-8216-F388-98F223C1DAB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647B8C35-9775-3B25-FAE0-C68F8420C2A5}"/>
              </a:ext>
            </a:extLst>
          </p:cNvPr>
          <p:cNvSpPr/>
          <p:nvPr/>
        </p:nvSpPr>
        <p:spPr>
          <a:xfrm>
            <a:off x="1388232" y="1078056"/>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GRU</a:t>
            </a:r>
            <a:endParaRPr lang="en-US" sz="3600" b="0" strike="noStrike" spc="-1">
              <a:solidFill>
                <a:srgbClr val="000000"/>
              </a:solidFill>
              <a:latin typeface="Arial"/>
            </a:endParaRPr>
          </a:p>
        </p:txBody>
      </p:sp>
    </p:spTree>
    <p:extLst>
      <p:ext uri="{BB962C8B-B14F-4D97-AF65-F5344CB8AC3E}">
        <p14:creationId xmlns:p14="http://schemas.microsoft.com/office/powerpoint/2010/main" val="30411312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sldNum" idx="7"/>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2828D178-399A-4A48-8421-5B6A365F81AA}" type="slidenum">
              <a:rPr lang="en-US" sz="2400" b="1" strike="noStrike" spc="-1">
                <a:solidFill>
                  <a:srgbClr val="181717"/>
                </a:solidFill>
                <a:latin typeface="Roboto"/>
                <a:ea typeface="Roboto"/>
              </a:rPr>
              <a:t>5</a:t>
            </a:fld>
            <a:endParaRPr lang="en-US" sz="2400" b="0" strike="noStrike" spc="-1">
              <a:solidFill>
                <a:srgbClr val="000000"/>
              </a:solidFill>
              <a:latin typeface="Times New Roman"/>
            </a:endParaRPr>
          </a:p>
        </p:txBody>
      </p:sp>
      <p:sp>
        <p:nvSpPr>
          <p:cNvPr id="87"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1. Giới thiệu bài toán</a:t>
            </a:r>
            <a:endParaRPr lang="en-US" sz="2400" b="0" strike="noStrike" spc="-1">
              <a:solidFill>
                <a:srgbClr val="000000"/>
              </a:solidFill>
              <a:latin typeface="Arial"/>
            </a:endParaRPr>
          </a:p>
        </p:txBody>
      </p:sp>
      <p:sp>
        <p:nvSpPr>
          <p:cNvPr id="88"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1.2. Tính ứng dụng của bài toán</a:t>
            </a:r>
            <a:endParaRPr lang="en-US" sz="2400" b="0" strike="noStrike" spc="-1">
              <a:solidFill>
                <a:srgbClr val="000000"/>
              </a:solidFill>
              <a:latin typeface="Arial"/>
            </a:endParaRPr>
          </a:p>
        </p:txBody>
      </p:sp>
      <p:grpSp>
        <p:nvGrpSpPr>
          <p:cNvPr id="89" name="Group 7"/>
          <p:cNvGrpSpPr/>
          <p:nvPr/>
        </p:nvGrpSpPr>
        <p:grpSpPr>
          <a:xfrm>
            <a:off x="552240" y="1203120"/>
            <a:ext cx="745920" cy="744120"/>
            <a:chOff x="552240" y="1203120"/>
            <a:chExt cx="745920" cy="744120"/>
          </a:xfrm>
        </p:grpSpPr>
        <p:sp>
          <p:nvSpPr>
            <p:cNvPr id="90" name="TextBox 8"/>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1.2</a:t>
              </a:r>
              <a:endParaRPr lang="en-US" sz="2800" b="0" strike="noStrike" spc="-1">
                <a:solidFill>
                  <a:srgbClr val="000000"/>
                </a:solidFill>
                <a:latin typeface="Arial"/>
              </a:endParaRPr>
            </a:p>
          </p:txBody>
        </p:sp>
        <p:sp>
          <p:nvSpPr>
            <p:cNvPr id="91" name="Oval 9"/>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2" name="TextBox 11"/>
          <p:cNvSpPr/>
          <p:nvPr/>
        </p:nvSpPr>
        <p:spPr>
          <a:xfrm>
            <a:off x="1406520" y="127008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Tính ứng dụng của bài toán</a:t>
            </a:r>
            <a:endParaRPr lang="en-US" sz="3600" b="0" strike="noStrike" spc="-1">
              <a:solidFill>
                <a:srgbClr val="000000"/>
              </a:solidFill>
              <a:latin typeface="Arial"/>
            </a:endParaRPr>
          </a:p>
        </p:txBody>
      </p:sp>
      <p:sp>
        <p:nvSpPr>
          <p:cNvPr id="93" name="TextBox 12"/>
          <p:cNvSpPr/>
          <p:nvPr/>
        </p:nvSpPr>
        <p:spPr>
          <a:xfrm>
            <a:off x="652320" y="2109600"/>
            <a:ext cx="10339200" cy="283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400" b="0" strike="noStrike" spc="-1">
                <a:solidFill>
                  <a:srgbClr val="000000"/>
                </a:solidFill>
                <a:latin typeface="Roboto"/>
                <a:ea typeface="Roboto"/>
              </a:rPr>
              <a:t>Bài toán dự đoán từ tiếp theo có nhiều ứng dụng trong thực tế, bao gồm:</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Dịch máy: Dự đoán từ tiếp theo trong ngôn ngữ đích để dịch chính xác hơn.</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Chatbot: Dự đoán các từ tiếp theo trong cuộc trò chuyện để tạo ra các phản hồi tự nhiên và trôi chảy hơn.</a:t>
            </a:r>
            <a:endParaRPr lang="en-US" sz="2400" b="0" strike="noStrike" spc="-1">
              <a:solidFill>
                <a:srgbClr val="000000"/>
              </a:solidFill>
              <a:latin typeface="Aria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0"/>
          <p:cNvSpPr/>
          <p:nvPr/>
        </p:nvSpPr>
        <p:spPr>
          <a:xfrm>
            <a:off x="2809440" y="39240"/>
            <a:ext cx="32896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en-US" sz="2400" b="0" strike="noStrike" spc="-1">
                <a:solidFill>
                  <a:srgbClr val="FFFFFF"/>
                </a:solidFill>
                <a:latin typeface="Roboto"/>
                <a:ea typeface="Roboto"/>
              </a:rPr>
              <a:t>Giới thiệu bài toán</a:t>
            </a:r>
            <a:endParaRPr lang="en-US" sz="2400" b="0" strike="noStrike" spc="-1">
              <a:solidFill>
                <a:srgbClr val="000000"/>
              </a:solidFill>
              <a:latin typeface="Arial"/>
            </a:endParaRPr>
          </a:p>
        </p:txBody>
      </p:sp>
      <p:sp>
        <p:nvSpPr>
          <p:cNvPr id="95" name="PlaceHolder 1"/>
          <p:cNvSpPr>
            <a:spLocks noGrp="1"/>
          </p:cNvSpPr>
          <p:nvPr>
            <p:ph type="sldNum" idx="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701E7409-EEE6-4BE3-A5A8-A51906F8A937}" type="slidenum">
              <a:rPr lang="en-US" sz="2400" b="1" strike="noStrike" spc="-1">
                <a:solidFill>
                  <a:srgbClr val="181717"/>
                </a:solidFill>
                <a:latin typeface="Roboto"/>
                <a:ea typeface="Roboto"/>
              </a:rPr>
              <a:t>6</a:t>
            </a:fld>
            <a:endParaRPr lang="en-US" sz="2400" b="0" strike="noStrike" spc="-1">
              <a:solidFill>
                <a:srgbClr val="000000"/>
              </a:solidFill>
              <a:latin typeface="Times New Roman"/>
            </a:endParaRPr>
          </a:p>
        </p:txBody>
      </p:sp>
      <p:pic>
        <p:nvPicPr>
          <p:cNvPr id="96" name="Picture 2"/>
          <p:cNvPicPr/>
          <p:nvPr/>
        </p:nvPicPr>
        <p:blipFill>
          <a:blip r:embed="rId2"/>
          <a:stretch/>
        </p:blipFill>
        <p:spPr>
          <a:xfrm>
            <a:off x="841320" y="972360"/>
            <a:ext cx="4725720" cy="436464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7" name="Picture 4"/>
          <p:cNvPicPr/>
          <p:nvPr/>
        </p:nvPicPr>
        <p:blipFill>
          <a:blip r:embed="rId3"/>
          <a:stretch/>
        </p:blipFill>
        <p:spPr>
          <a:xfrm>
            <a:off x="6478200" y="972360"/>
            <a:ext cx="5124600" cy="436464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8" name="TextBox 3"/>
          <p:cNvSpPr/>
          <p:nvPr/>
        </p:nvSpPr>
        <p:spPr>
          <a:xfrm>
            <a:off x="1096560" y="5562720"/>
            <a:ext cx="3902400" cy="69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000" b="0" strike="noStrike" spc="-1">
                <a:solidFill>
                  <a:srgbClr val="2E2E2E"/>
                </a:solidFill>
                <a:latin typeface="Roboto"/>
                <a:ea typeface="Roboto"/>
              </a:rPr>
              <a:t>Dự đoán từ hoặc các từ tiếp theo trong thanh tìm kiếm Google</a:t>
            </a:r>
            <a:endParaRPr lang="en-US" sz="2000" b="0" strike="noStrike" spc="-1">
              <a:solidFill>
                <a:srgbClr val="000000"/>
              </a:solidFill>
              <a:latin typeface="Arial"/>
            </a:endParaRPr>
          </a:p>
        </p:txBody>
      </p:sp>
      <p:sp>
        <p:nvSpPr>
          <p:cNvPr id="99" name="TextBox 6"/>
          <p:cNvSpPr/>
          <p:nvPr/>
        </p:nvSpPr>
        <p:spPr>
          <a:xfrm>
            <a:off x="7192800" y="5562720"/>
            <a:ext cx="3902400" cy="69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000" b="0" strike="noStrike" spc="-1">
                <a:solidFill>
                  <a:srgbClr val="2E2E2E"/>
                </a:solidFill>
                <a:latin typeface="Roboto"/>
                <a:ea typeface="Roboto"/>
              </a:rPr>
              <a:t>Gợi ý từ tiếp theo trong bàn phím điện thoại</a:t>
            </a:r>
            <a:endParaRPr lang="en-US" sz="2000" b="0" strike="noStrike" spc="-1">
              <a:solidFill>
                <a:srgbClr val="000000"/>
              </a:solidFill>
              <a:latin typeface="Arial"/>
            </a:endParaRPr>
          </a:p>
        </p:txBody>
      </p:sp>
      <p:sp>
        <p:nvSpPr>
          <p:cNvPr id="100" name="Rectangle 8"/>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1. Giới thiệu bài toán</a:t>
            </a:r>
            <a:endParaRPr lang="en-US" sz="2400" b="0" strike="noStrike" spc="-1">
              <a:solidFill>
                <a:srgbClr val="000000"/>
              </a:solidFill>
              <a:latin typeface="Arial"/>
            </a:endParaRPr>
          </a:p>
        </p:txBody>
      </p:sp>
      <p:sp>
        <p:nvSpPr>
          <p:cNvPr id="101" name="Rectangle 1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1.2. Tính ứng dụng của bài toán</a:t>
            </a:r>
            <a:endParaRPr lang="en-US" sz="2400" b="0" strike="noStrike" spc="-1">
              <a:solidFill>
                <a:srgbClr val="000000"/>
              </a:solidFill>
              <a:latin typeface="Aria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sldNum" idx="9"/>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5A734FC-FE26-4F47-9323-1D380B71662A}" type="slidenum">
              <a:rPr lang="en-US" sz="2400" b="1" strike="noStrike" spc="-1">
                <a:solidFill>
                  <a:srgbClr val="181717"/>
                </a:solidFill>
                <a:latin typeface="Roboto"/>
                <a:ea typeface="Roboto"/>
              </a:rPr>
              <a:t>7</a:t>
            </a:fld>
            <a:endParaRPr lang="en-US" sz="2400" b="0" strike="noStrike" spc="-1">
              <a:solidFill>
                <a:srgbClr val="000000"/>
              </a:solidFill>
              <a:latin typeface="Times New Roman"/>
            </a:endParaRPr>
          </a:p>
        </p:txBody>
      </p:sp>
      <p:sp>
        <p:nvSpPr>
          <p:cNvPr id="103"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1. Giới thiệu bài toán</a:t>
            </a:r>
            <a:endParaRPr lang="en-US" sz="2400" b="0" strike="noStrike" spc="-1">
              <a:solidFill>
                <a:srgbClr val="000000"/>
              </a:solidFill>
              <a:latin typeface="Arial"/>
            </a:endParaRPr>
          </a:p>
        </p:txBody>
      </p:sp>
      <p:sp>
        <p:nvSpPr>
          <p:cNvPr id="104"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1.3. Khó khăn của bài toán</a:t>
            </a:r>
            <a:endParaRPr lang="en-US" sz="2400" b="0" strike="noStrike" spc="-1">
              <a:solidFill>
                <a:srgbClr val="000000"/>
              </a:solidFill>
              <a:latin typeface="Arial"/>
            </a:endParaRPr>
          </a:p>
        </p:txBody>
      </p:sp>
      <p:grpSp>
        <p:nvGrpSpPr>
          <p:cNvPr id="105" name="Group 7"/>
          <p:cNvGrpSpPr/>
          <p:nvPr/>
        </p:nvGrpSpPr>
        <p:grpSpPr>
          <a:xfrm>
            <a:off x="552240" y="1203120"/>
            <a:ext cx="745920" cy="744120"/>
            <a:chOff x="552240" y="1203120"/>
            <a:chExt cx="745920" cy="744120"/>
          </a:xfrm>
        </p:grpSpPr>
        <p:sp>
          <p:nvSpPr>
            <p:cNvPr id="106" name="TextBox 8"/>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1.3</a:t>
              </a:r>
              <a:endParaRPr lang="en-US" sz="2800" b="0" strike="noStrike" spc="-1">
                <a:solidFill>
                  <a:srgbClr val="000000"/>
                </a:solidFill>
                <a:latin typeface="Arial"/>
              </a:endParaRPr>
            </a:p>
          </p:txBody>
        </p:sp>
        <p:sp>
          <p:nvSpPr>
            <p:cNvPr id="107" name="Oval 9"/>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08" name="TextBox 11"/>
          <p:cNvSpPr/>
          <p:nvPr/>
        </p:nvSpPr>
        <p:spPr>
          <a:xfrm>
            <a:off x="1406520" y="127008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Khó khăn của bài toán</a:t>
            </a:r>
            <a:endParaRPr lang="en-US" sz="3600" b="0" strike="noStrike" spc="-1">
              <a:solidFill>
                <a:srgbClr val="000000"/>
              </a:solidFill>
              <a:latin typeface="Arial"/>
            </a:endParaRPr>
          </a:p>
        </p:txBody>
      </p:sp>
      <p:sp>
        <p:nvSpPr>
          <p:cNvPr id="109" name="TextBox 12"/>
          <p:cNvSpPr/>
          <p:nvPr/>
        </p:nvSpPr>
        <p:spPr>
          <a:xfrm>
            <a:off x="652320" y="2109600"/>
            <a:ext cx="10598760" cy="393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400" b="0" strike="noStrike" spc="-1">
                <a:solidFill>
                  <a:srgbClr val="000000"/>
                </a:solidFill>
                <a:latin typeface="Roboto"/>
                <a:ea typeface="Roboto"/>
              </a:rPr>
              <a:t>Bài toán dự đoán từ tiếp theo có thể gặp nhiều khó khăn do tính phức tạp của ngôn ngữ tự nhiên, bao gồm:</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Tính đa nghĩa: Một từ có thể mang nhiều nghĩa khác nhau tuỳ vào ngữ cảnh.</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Tính mơ hồ: Một chuỗi từ có thể được hiểu theo nhiều các khác nhau.</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Thiếu dữ liệu: Một số chuỗi từ có thể ít xuất hiện trong dữ liệu huấn luyện, dẫn đến khó khăn trong việc dự đoán chính xác.</a:t>
            </a:r>
            <a:endParaRPr lang="en-US" sz="2400" b="0" strike="noStrike" spc="-1">
              <a:solidFill>
                <a:srgbClr val="000000"/>
              </a:solidFill>
              <a:latin typeface="Aria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chemeClr val="bg1"/>
                </a:solidFill>
                <a:latin typeface="Roboto" panose="02000000000000000000" pitchFamily="2" charset="0"/>
                <a:ea typeface="Roboto" panose="02000000000000000000" pitchFamily="2" charset="0"/>
              </a:rPr>
              <a:t>2. Các hướng tiếp cận bài toán</a:t>
            </a:r>
            <a:endParaRPr lang="en-US" sz="2400" b="0" strike="noStrike" spc="-1">
              <a:solidFill>
                <a:schemeClr val="bg1"/>
              </a:solidFill>
              <a:latin typeface="Roboto" panose="02000000000000000000" pitchFamily="2" charset="0"/>
              <a:ea typeface="Roboto" panose="02000000000000000000" pitchFamily="2" charset="0"/>
            </a:endParaRP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endParaRPr lang="en-US" sz="2400" b="0" strike="noStrike" spc="-1">
              <a:solidFill>
                <a:srgbClr val="000000"/>
              </a:solidFill>
              <a:latin typeface="Arial"/>
            </a:endParaRP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8</a:t>
            </a:fld>
            <a:endParaRPr lang="en-US" sz="2400" b="0" strike="noStrike" spc="-1">
              <a:solidFill>
                <a:srgbClr val="000000"/>
              </a:solidFill>
              <a:latin typeface="Times New Roman"/>
            </a:endParaRPr>
          </a:p>
        </p:txBody>
      </p:sp>
      <p:grpSp>
        <p:nvGrpSpPr>
          <p:cNvPr id="82" name="Group 5"/>
          <p:cNvGrpSpPr/>
          <p:nvPr/>
        </p:nvGrpSpPr>
        <p:grpSpPr>
          <a:xfrm>
            <a:off x="439920" y="1925195"/>
            <a:ext cx="745920" cy="744120"/>
            <a:chOff x="552240" y="1203120"/>
            <a:chExt cx="745920" cy="744120"/>
          </a:xfrm>
        </p:grpSpPr>
        <p:sp>
          <p:nvSpPr>
            <p:cNvPr id="83" name="TextBox 6"/>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2</a:t>
              </a:r>
              <a:endParaRPr lang="en-US" sz="2800" b="0" strike="noStrike" spc="-1">
                <a:solidFill>
                  <a:srgbClr val="000000"/>
                </a:solidFill>
                <a:latin typeface="Arial"/>
              </a:endParaRPr>
            </a:p>
          </p:txBody>
        </p:sp>
        <p:sp>
          <p:nvSpPr>
            <p:cNvPr id="84" name="Oval 7"/>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5" name="TextBox 8"/>
          <p:cNvSpPr/>
          <p:nvPr/>
        </p:nvSpPr>
        <p:spPr>
          <a:xfrm>
            <a:off x="1294200" y="1992155"/>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Các hướng tiếp cận bài toán</a:t>
            </a:r>
            <a:endParaRPr lang="en-US" sz="3600" b="0" strike="noStrike" spc="-1">
              <a:solidFill>
                <a:srgbClr val="000000"/>
              </a:solidFill>
              <a:latin typeface="Arial"/>
            </a:endParaRPr>
          </a:p>
        </p:txBody>
      </p:sp>
      <p:grpSp>
        <p:nvGrpSpPr>
          <p:cNvPr id="2" name="Group 5">
            <a:extLst>
              <a:ext uri="{FF2B5EF4-FFF2-40B4-BE49-F238E27FC236}">
                <a16:creationId xmlns:a16="http://schemas.microsoft.com/office/drawing/2014/main" id="{9EDE7286-00B3-415C-A505-4058FF1A5DAC}"/>
              </a:ext>
            </a:extLst>
          </p:cNvPr>
          <p:cNvGrpSpPr/>
          <p:nvPr/>
        </p:nvGrpSpPr>
        <p:grpSpPr>
          <a:xfrm>
            <a:off x="1185840" y="3120120"/>
            <a:ext cx="745920" cy="744120"/>
            <a:chOff x="552240" y="1203120"/>
            <a:chExt cx="745920" cy="744120"/>
          </a:xfrm>
        </p:grpSpPr>
        <p:sp>
          <p:nvSpPr>
            <p:cNvPr id="3" name="TextBox 6">
              <a:extLst>
                <a:ext uri="{FF2B5EF4-FFF2-40B4-BE49-F238E27FC236}">
                  <a16:creationId xmlns:a16="http://schemas.microsoft.com/office/drawing/2014/main" id="{C49E6F21-22BE-AAD3-7281-5D0647F88D3B}"/>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2.1</a:t>
              </a:r>
              <a:endParaRPr lang="en-US" sz="2800" b="0" strike="noStrike" spc="-1">
                <a:solidFill>
                  <a:srgbClr val="000000"/>
                </a:solidFill>
                <a:latin typeface="Arial"/>
              </a:endParaRPr>
            </a:p>
          </p:txBody>
        </p:sp>
        <p:sp>
          <p:nvSpPr>
            <p:cNvPr id="4" name="Oval 7">
              <a:extLst>
                <a:ext uri="{FF2B5EF4-FFF2-40B4-BE49-F238E27FC236}">
                  <a16:creationId xmlns:a16="http://schemas.microsoft.com/office/drawing/2014/main" id="{E8419E50-D2A3-0E9A-D14B-068ED265559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8">
            <a:extLst>
              <a:ext uri="{FF2B5EF4-FFF2-40B4-BE49-F238E27FC236}">
                <a16:creationId xmlns:a16="http://schemas.microsoft.com/office/drawing/2014/main" id="{3C4A5932-5EB6-6219-9B6D-D0668E1D4A22}"/>
              </a:ext>
            </a:extLst>
          </p:cNvPr>
          <p:cNvSpPr/>
          <p:nvPr/>
        </p:nvSpPr>
        <p:spPr>
          <a:xfrm>
            <a:off x="2040120" y="318708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Pipeline của bài toán</a:t>
            </a:r>
            <a:endParaRPr lang="en-US" sz="3600" b="0" strike="noStrike" spc="-1">
              <a:solidFill>
                <a:srgbClr val="000000"/>
              </a:solidFill>
              <a:latin typeface="Arial"/>
            </a:endParaRPr>
          </a:p>
        </p:txBody>
      </p:sp>
      <p:grpSp>
        <p:nvGrpSpPr>
          <p:cNvPr id="6" name="Group 7">
            <a:extLst>
              <a:ext uri="{FF2B5EF4-FFF2-40B4-BE49-F238E27FC236}">
                <a16:creationId xmlns:a16="http://schemas.microsoft.com/office/drawing/2014/main" id="{779B0907-FA6A-720A-CA2E-CF4170EA0472}"/>
              </a:ext>
            </a:extLst>
          </p:cNvPr>
          <p:cNvGrpSpPr/>
          <p:nvPr/>
        </p:nvGrpSpPr>
        <p:grpSpPr>
          <a:xfrm>
            <a:off x="1185840" y="4248085"/>
            <a:ext cx="745920" cy="744120"/>
            <a:chOff x="552240" y="1203120"/>
            <a:chExt cx="745920" cy="744120"/>
          </a:xfrm>
        </p:grpSpPr>
        <p:sp>
          <p:nvSpPr>
            <p:cNvPr id="7" name="TextBox 8">
              <a:extLst>
                <a:ext uri="{FF2B5EF4-FFF2-40B4-BE49-F238E27FC236}">
                  <a16:creationId xmlns:a16="http://schemas.microsoft.com/office/drawing/2014/main" id="{450CA8D8-F8BC-CEEC-3AB8-2FEB3AB92A12}"/>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2.2</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54045DA-3657-1767-FC73-AC759C4D647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514EF09E-24EB-2449-8A2C-19D54A54A23E}"/>
              </a:ext>
            </a:extLst>
          </p:cNvPr>
          <p:cNvSpPr/>
          <p:nvPr/>
        </p:nvSpPr>
        <p:spPr>
          <a:xfrm>
            <a:off x="2040120" y="4315045"/>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Các mô hình ngôn ngữ</a:t>
            </a:r>
            <a:endParaRPr lang="en-US" sz="3600" b="0" strike="noStrike" spc="-1">
              <a:solidFill>
                <a:srgbClr val="000000"/>
              </a:solidFill>
              <a:latin typeface="Arial"/>
            </a:endParaRPr>
          </a:p>
        </p:txBody>
      </p:sp>
    </p:spTree>
    <p:extLst>
      <p:ext uri="{BB962C8B-B14F-4D97-AF65-F5344CB8AC3E}">
        <p14:creationId xmlns:p14="http://schemas.microsoft.com/office/powerpoint/2010/main" val="31292539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sldNum" idx="1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8FFBF05F-B8D4-4BF9-8D88-8B1C7EE8AB93}" type="slidenum">
              <a:rPr lang="en-US" sz="2400" b="1" strike="noStrike" spc="-1">
                <a:solidFill>
                  <a:srgbClr val="181717"/>
                </a:solidFill>
                <a:latin typeface="Roboto"/>
                <a:ea typeface="Roboto"/>
              </a:rPr>
              <a:t>9</a:t>
            </a:fld>
            <a:endParaRPr lang="en-US" sz="2400" b="0" strike="noStrike" spc="-1">
              <a:solidFill>
                <a:srgbClr val="000000"/>
              </a:solidFill>
              <a:latin typeface="Times New Roman"/>
            </a:endParaRPr>
          </a:p>
        </p:txBody>
      </p:sp>
      <p:sp>
        <p:nvSpPr>
          <p:cNvPr id="11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2. Các hướng tiếp cận bài toán</a:t>
            </a:r>
            <a:endParaRPr lang="en-US" sz="2400" b="0" strike="noStrike" spc="-1">
              <a:solidFill>
                <a:srgbClr val="000000"/>
              </a:solidFill>
              <a:latin typeface="Arial"/>
            </a:endParaRPr>
          </a:p>
        </p:txBody>
      </p:sp>
      <p:sp>
        <p:nvSpPr>
          <p:cNvPr id="11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2.1. Pipeline của bài toán</a:t>
            </a:r>
          </a:p>
        </p:txBody>
      </p:sp>
      <p:grpSp>
        <p:nvGrpSpPr>
          <p:cNvPr id="113" name="Group 7"/>
          <p:cNvGrpSpPr/>
          <p:nvPr/>
        </p:nvGrpSpPr>
        <p:grpSpPr>
          <a:xfrm>
            <a:off x="552240" y="1092240"/>
            <a:ext cx="745920" cy="744120"/>
            <a:chOff x="552240" y="1092240"/>
            <a:chExt cx="745920" cy="744120"/>
          </a:xfrm>
        </p:grpSpPr>
        <p:sp>
          <p:nvSpPr>
            <p:cNvPr id="114" name="TextBox 8"/>
            <p:cNvSpPr/>
            <p:nvPr/>
          </p:nvSpPr>
          <p:spPr>
            <a:xfrm>
              <a:off x="552240" y="122105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2.1</a:t>
              </a:r>
              <a:endParaRPr lang="en-US" sz="2800" b="0" strike="noStrike" spc="-1">
                <a:solidFill>
                  <a:srgbClr val="000000"/>
                </a:solidFill>
                <a:latin typeface="Arial"/>
              </a:endParaRPr>
            </a:p>
          </p:txBody>
        </p:sp>
        <p:sp>
          <p:nvSpPr>
            <p:cNvPr id="115" name="Oval 9"/>
            <p:cNvSpPr/>
            <p:nvPr/>
          </p:nvSpPr>
          <p:spPr>
            <a:xfrm>
              <a:off x="552240" y="109224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16" name="TextBox 11"/>
          <p:cNvSpPr/>
          <p:nvPr/>
        </p:nvSpPr>
        <p:spPr>
          <a:xfrm>
            <a:off x="1406520" y="115920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Pipeline của bài toán</a:t>
            </a:r>
            <a:endParaRPr lang="en-US" sz="3600" b="0" strike="noStrike" spc="-1">
              <a:solidFill>
                <a:srgbClr val="000000"/>
              </a:solidFill>
              <a:latin typeface="Arial"/>
            </a:endParaRPr>
          </a:p>
        </p:txBody>
      </p:sp>
      <p:sp>
        <p:nvSpPr>
          <p:cNvPr id="117" name="Rectangle 1"/>
          <p:cNvSpPr/>
          <p:nvPr/>
        </p:nvSpPr>
        <p:spPr>
          <a:xfrm>
            <a:off x="813960" y="2212920"/>
            <a:ext cx="1636560" cy="1215720"/>
          </a:xfrm>
          <a:prstGeom prst="rect">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Training text, Documents, etc.</a:t>
            </a:r>
            <a:endParaRPr lang="en-US" sz="1800" b="0" strike="noStrike" spc="-1">
              <a:solidFill>
                <a:srgbClr val="000000"/>
              </a:solidFill>
              <a:latin typeface="Arial"/>
            </a:endParaRPr>
          </a:p>
        </p:txBody>
      </p:sp>
      <p:sp>
        <p:nvSpPr>
          <p:cNvPr id="118" name="Rectangle 2"/>
          <p:cNvSpPr/>
          <p:nvPr/>
        </p:nvSpPr>
        <p:spPr>
          <a:xfrm>
            <a:off x="3846600" y="2212920"/>
            <a:ext cx="2142360" cy="1215720"/>
          </a:xfrm>
          <a:prstGeom prst="rect">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Feature Vectors</a:t>
            </a:r>
            <a:endParaRPr lang="en-US" sz="1800" b="0" strike="noStrike" spc="-1">
              <a:solidFill>
                <a:srgbClr val="000000"/>
              </a:solidFill>
              <a:latin typeface="Arial"/>
            </a:endParaRPr>
          </a:p>
          <a:p>
            <a:pPr algn="ctr">
              <a:lnSpc>
                <a:spcPct val="100000"/>
              </a:lnSpc>
            </a:pPr>
            <a:r>
              <a:rPr lang="en-US" sz="1800" b="0" strike="noStrike" spc="-1">
                <a:solidFill>
                  <a:schemeClr val="dk1"/>
                </a:solidFill>
                <a:latin typeface="Roboto"/>
                <a:ea typeface="Roboto"/>
              </a:rPr>
              <a:t>(n-gram sequence)</a:t>
            </a:r>
            <a:endParaRPr lang="en-US" sz="1800" b="0" strike="noStrike" spc="-1">
              <a:solidFill>
                <a:srgbClr val="000000"/>
              </a:solidFill>
              <a:latin typeface="Arial"/>
            </a:endParaRPr>
          </a:p>
        </p:txBody>
      </p:sp>
      <p:cxnSp>
        <p:nvCxnSpPr>
          <p:cNvPr id="119" name="Straight Arrow Connector 6"/>
          <p:cNvCxnSpPr>
            <a:stCxn id="117" idx="3"/>
            <a:endCxn id="118" idx="1"/>
          </p:cNvCxnSpPr>
          <p:nvPr/>
        </p:nvCxnSpPr>
        <p:spPr>
          <a:xfrm>
            <a:off x="2450520" y="2820600"/>
            <a:ext cx="1396440" cy="360"/>
          </a:xfrm>
          <a:prstGeom prst="straightConnector1">
            <a:avLst/>
          </a:prstGeom>
          <a:ln>
            <a:solidFill>
              <a:srgbClr val="000000"/>
            </a:solidFill>
            <a:tailEnd type="triangle" w="med" len="med"/>
          </a:ln>
        </p:spPr>
      </p:cxnSp>
      <p:sp>
        <p:nvSpPr>
          <p:cNvPr id="120" name="Oval 10"/>
          <p:cNvSpPr/>
          <p:nvPr/>
        </p:nvSpPr>
        <p:spPr>
          <a:xfrm>
            <a:off x="7205400" y="2048760"/>
            <a:ext cx="1782720" cy="1554120"/>
          </a:xfrm>
          <a:prstGeom prst="ellipse">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Language Model</a:t>
            </a:r>
            <a:endParaRPr lang="en-US" sz="1800" b="0" strike="noStrike" spc="-1">
              <a:solidFill>
                <a:srgbClr val="000000"/>
              </a:solidFill>
              <a:latin typeface="Arial"/>
            </a:endParaRPr>
          </a:p>
        </p:txBody>
      </p:sp>
      <p:cxnSp>
        <p:nvCxnSpPr>
          <p:cNvPr id="121" name="Straight Arrow Connector 14"/>
          <p:cNvCxnSpPr>
            <a:stCxn id="118" idx="3"/>
            <a:endCxn id="120" idx="2"/>
          </p:cNvCxnSpPr>
          <p:nvPr/>
        </p:nvCxnSpPr>
        <p:spPr>
          <a:xfrm>
            <a:off x="5988960" y="2820600"/>
            <a:ext cx="1216800" cy="5760"/>
          </a:xfrm>
          <a:prstGeom prst="straightConnector1">
            <a:avLst/>
          </a:prstGeom>
          <a:ln>
            <a:solidFill>
              <a:srgbClr val="000000"/>
            </a:solidFill>
            <a:tailEnd type="triangle" w="med" len="med"/>
          </a:ln>
        </p:spPr>
      </p:cxnSp>
      <p:sp>
        <p:nvSpPr>
          <p:cNvPr id="122" name="Rectangle 15"/>
          <p:cNvSpPr/>
          <p:nvPr/>
        </p:nvSpPr>
        <p:spPr>
          <a:xfrm>
            <a:off x="813960" y="4549680"/>
            <a:ext cx="1636560" cy="1215720"/>
          </a:xfrm>
          <a:prstGeom prst="rect">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New text, Documents, etc.</a:t>
            </a:r>
            <a:endParaRPr lang="en-US" sz="1800" b="0" strike="noStrike" spc="-1">
              <a:solidFill>
                <a:srgbClr val="000000"/>
              </a:solidFill>
              <a:latin typeface="Arial"/>
            </a:endParaRPr>
          </a:p>
        </p:txBody>
      </p:sp>
      <p:sp>
        <p:nvSpPr>
          <p:cNvPr id="123" name="Rectangle 16"/>
          <p:cNvSpPr/>
          <p:nvPr/>
        </p:nvSpPr>
        <p:spPr>
          <a:xfrm>
            <a:off x="3846600" y="4549680"/>
            <a:ext cx="2142360" cy="1215720"/>
          </a:xfrm>
          <a:prstGeom prst="rect">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Feature Vectors</a:t>
            </a:r>
            <a:endParaRPr lang="en-US" sz="1800" b="0" strike="noStrike" spc="-1">
              <a:solidFill>
                <a:srgbClr val="000000"/>
              </a:solidFill>
              <a:latin typeface="Arial"/>
            </a:endParaRPr>
          </a:p>
          <a:p>
            <a:pPr algn="ctr">
              <a:lnSpc>
                <a:spcPct val="100000"/>
              </a:lnSpc>
            </a:pPr>
            <a:r>
              <a:rPr lang="en-US" sz="1800" b="0" strike="noStrike" spc="-1">
                <a:solidFill>
                  <a:schemeClr val="dk1"/>
                </a:solidFill>
                <a:latin typeface="Roboto"/>
                <a:ea typeface="Roboto"/>
              </a:rPr>
              <a:t>(n-gram sequence)</a:t>
            </a:r>
            <a:endParaRPr lang="en-US" sz="1800" b="0" strike="noStrike" spc="-1">
              <a:solidFill>
                <a:srgbClr val="000000"/>
              </a:solidFill>
              <a:latin typeface="Arial"/>
            </a:endParaRPr>
          </a:p>
        </p:txBody>
      </p:sp>
      <p:cxnSp>
        <p:nvCxnSpPr>
          <p:cNvPr id="124" name="Straight Arrow Connector 17"/>
          <p:cNvCxnSpPr/>
          <p:nvPr/>
        </p:nvCxnSpPr>
        <p:spPr>
          <a:xfrm>
            <a:off x="2450520" y="5168160"/>
            <a:ext cx="1396080" cy="360"/>
          </a:xfrm>
          <a:prstGeom prst="straightConnector1">
            <a:avLst/>
          </a:prstGeom>
          <a:ln>
            <a:solidFill>
              <a:srgbClr val="000000"/>
            </a:solidFill>
            <a:tailEnd type="triangle" w="med" len="med"/>
          </a:ln>
        </p:spPr>
      </p:cxnSp>
      <p:sp>
        <p:nvSpPr>
          <p:cNvPr id="125" name="Diamond 18"/>
          <p:cNvSpPr/>
          <p:nvPr/>
        </p:nvSpPr>
        <p:spPr>
          <a:xfrm>
            <a:off x="6849000" y="4455000"/>
            <a:ext cx="2495880" cy="1425960"/>
          </a:xfrm>
          <a:prstGeom prst="diamond">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Prediction</a:t>
            </a:r>
            <a:endParaRPr lang="en-US" sz="1800" b="0" strike="noStrike" spc="-1">
              <a:solidFill>
                <a:srgbClr val="000000"/>
              </a:solidFill>
              <a:latin typeface="Arial"/>
            </a:endParaRPr>
          </a:p>
        </p:txBody>
      </p:sp>
      <p:cxnSp>
        <p:nvCxnSpPr>
          <p:cNvPr id="126" name="Straight Arrow Connector 20"/>
          <p:cNvCxnSpPr>
            <a:stCxn id="120" idx="4"/>
            <a:endCxn id="125" idx="0"/>
          </p:cNvCxnSpPr>
          <p:nvPr/>
        </p:nvCxnSpPr>
        <p:spPr>
          <a:xfrm>
            <a:off x="8096760" y="3602880"/>
            <a:ext cx="720" cy="852480"/>
          </a:xfrm>
          <a:prstGeom prst="straightConnector1">
            <a:avLst/>
          </a:prstGeom>
          <a:ln>
            <a:solidFill>
              <a:srgbClr val="000000"/>
            </a:solidFill>
            <a:tailEnd type="triangle" w="med" len="med"/>
          </a:ln>
        </p:spPr>
      </p:cxnSp>
      <p:cxnSp>
        <p:nvCxnSpPr>
          <p:cNvPr id="127" name="Straight Arrow Connector 23"/>
          <p:cNvCxnSpPr>
            <a:stCxn id="123" idx="3"/>
            <a:endCxn id="125" idx="1"/>
          </p:cNvCxnSpPr>
          <p:nvPr/>
        </p:nvCxnSpPr>
        <p:spPr>
          <a:xfrm>
            <a:off x="5988960" y="5157360"/>
            <a:ext cx="860400" cy="11160"/>
          </a:xfrm>
          <a:prstGeom prst="straightConnector1">
            <a:avLst/>
          </a:prstGeom>
          <a:ln>
            <a:solidFill>
              <a:srgbClr val="000000"/>
            </a:solidFill>
            <a:tailEnd type="triangle" w="med" len="med"/>
          </a:ln>
        </p:spPr>
      </p:cxnSp>
      <p:sp>
        <p:nvSpPr>
          <p:cNvPr id="128" name="Rectangle 30"/>
          <p:cNvSpPr/>
          <p:nvPr/>
        </p:nvSpPr>
        <p:spPr>
          <a:xfrm>
            <a:off x="10204560" y="4763160"/>
            <a:ext cx="1636560" cy="809640"/>
          </a:xfrm>
          <a:prstGeom prst="rect">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Next word</a:t>
            </a:r>
            <a:endParaRPr lang="en-US" sz="1800" b="0" strike="noStrike" spc="-1">
              <a:solidFill>
                <a:srgbClr val="000000"/>
              </a:solidFill>
              <a:latin typeface="Arial"/>
            </a:endParaRPr>
          </a:p>
        </p:txBody>
      </p:sp>
      <p:cxnSp>
        <p:nvCxnSpPr>
          <p:cNvPr id="129" name="Straight Arrow Connector 32"/>
          <p:cNvCxnSpPr>
            <a:stCxn id="125" idx="3"/>
            <a:endCxn id="128" idx="1"/>
          </p:cNvCxnSpPr>
          <p:nvPr/>
        </p:nvCxnSpPr>
        <p:spPr>
          <a:xfrm flipV="1">
            <a:off x="9344880" y="5167800"/>
            <a:ext cx="860040" cy="720"/>
          </a:xfrm>
          <a:prstGeom prst="straightConnector1">
            <a:avLst/>
          </a:prstGeom>
          <a:ln>
            <a:solidFill>
              <a:srgbClr val="000000"/>
            </a:solidFill>
            <a:tailEnd type="triangle" w="med" len="med"/>
          </a:ln>
        </p:spPr>
      </p:cxn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888</TotalTime>
  <Words>3997</Words>
  <Application>Microsoft Office PowerPoint</Application>
  <PresentationFormat>Widescreen</PresentationFormat>
  <Paragraphs>381</Paragraphs>
  <Slides>46</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Calibri Light</vt:lpstr>
      <vt:lpstr>Cambria Math</vt:lpstr>
      <vt:lpstr>Roboto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Hải Ngô Văn</dc:creator>
  <dc:description/>
  <cp:lastModifiedBy>Hải Ngô Văn</cp:lastModifiedBy>
  <cp:revision>812</cp:revision>
  <dcterms:created xsi:type="dcterms:W3CDTF">2024-04-18T08:36:37Z</dcterms:created>
  <dcterms:modified xsi:type="dcterms:W3CDTF">2024-05-08T01:20:40Z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