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embeddedFontLst>
    <p:embeddedFont>
      <p:font typeface="Roboto" panose="02000000000000000000" pitchFamily="2"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E4C60-70C6-43DC-885A-21882C187D91}"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ED58D-9EFB-49E6-B7EA-E1C1DCA814AB}" type="slidenum">
              <a:rPr lang="en-US" smtClean="0"/>
              <a:t>‹#›</a:t>
            </a:fld>
            <a:endParaRPr lang="en-US"/>
          </a:p>
        </p:txBody>
      </p:sp>
    </p:spTree>
    <p:extLst>
      <p:ext uri="{BB962C8B-B14F-4D97-AF65-F5344CB8AC3E}">
        <p14:creationId xmlns:p14="http://schemas.microsoft.com/office/powerpoint/2010/main" val="331401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072-1727-620C-6495-C23BA2BAA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DC8E0-5B43-B7C0-B140-A186EC35E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3A8AE4-05C0-2E6A-E97E-D102096205F7}"/>
              </a:ext>
            </a:extLst>
          </p:cNvPr>
          <p:cNvSpPr>
            <a:spLocks noGrp="1"/>
          </p:cNvSpPr>
          <p:nvPr>
            <p:ph type="dt" sz="half" idx="10"/>
          </p:nvPr>
        </p:nvSpPr>
        <p:spPr/>
        <p:txBody>
          <a:bodyPr/>
          <a:lstStyle/>
          <a:p>
            <a:fld id="{C18B0700-0ACE-4340-9B67-183635BE242F}" type="datetime1">
              <a:rPr lang="en-US" smtClean="0"/>
              <a:t>5/6/2024</a:t>
            </a:fld>
            <a:endParaRPr lang="en-US"/>
          </a:p>
        </p:txBody>
      </p:sp>
      <p:sp>
        <p:nvSpPr>
          <p:cNvPr id="5" name="Footer Placeholder 4">
            <a:extLst>
              <a:ext uri="{FF2B5EF4-FFF2-40B4-BE49-F238E27FC236}">
                <a16:creationId xmlns:a16="http://schemas.microsoft.com/office/drawing/2014/main" id="{1767AB51-DE77-A6E3-6924-019AC085D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191FE-13C0-3FFD-9F72-E6CBC10D9E70}"/>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23519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B4F8-3AA5-2CB9-A2A1-EA3A295804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D3F6EA-49C9-A5CF-C14F-D2C90E6D3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649AE-8954-6914-2144-F83F87B2C926}"/>
              </a:ext>
            </a:extLst>
          </p:cNvPr>
          <p:cNvSpPr>
            <a:spLocks noGrp="1"/>
          </p:cNvSpPr>
          <p:nvPr>
            <p:ph type="dt" sz="half" idx="10"/>
          </p:nvPr>
        </p:nvSpPr>
        <p:spPr/>
        <p:txBody>
          <a:bodyPr/>
          <a:lstStyle/>
          <a:p>
            <a:fld id="{8764B3EC-D597-41A1-B1D5-B3D4A84DC07B}" type="datetime1">
              <a:rPr lang="en-US" smtClean="0"/>
              <a:t>5/6/2024</a:t>
            </a:fld>
            <a:endParaRPr lang="en-US"/>
          </a:p>
        </p:txBody>
      </p:sp>
      <p:sp>
        <p:nvSpPr>
          <p:cNvPr id="5" name="Footer Placeholder 4">
            <a:extLst>
              <a:ext uri="{FF2B5EF4-FFF2-40B4-BE49-F238E27FC236}">
                <a16:creationId xmlns:a16="http://schemas.microsoft.com/office/drawing/2014/main" id="{D7667ACE-50D9-476C-CB69-A784CDED0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72813-2C2C-2FEE-6848-739271E2D614}"/>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40582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18A9D-4D1A-A0CB-5533-86DD4A6B38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616BF3-FAF0-7B37-4576-E32DAF943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7286B-7FF6-1838-7FC7-34F612FB6041}"/>
              </a:ext>
            </a:extLst>
          </p:cNvPr>
          <p:cNvSpPr>
            <a:spLocks noGrp="1"/>
          </p:cNvSpPr>
          <p:nvPr>
            <p:ph type="dt" sz="half" idx="10"/>
          </p:nvPr>
        </p:nvSpPr>
        <p:spPr/>
        <p:txBody>
          <a:bodyPr/>
          <a:lstStyle/>
          <a:p>
            <a:fld id="{1944ECD9-47FB-46E1-9585-752F9203474F}" type="datetime1">
              <a:rPr lang="en-US" smtClean="0"/>
              <a:t>5/6/2024</a:t>
            </a:fld>
            <a:endParaRPr lang="en-US"/>
          </a:p>
        </p:txBody>
      </p:sp>
      <p:sp>
        <p:nvSpPr>
          <p:cNvPr id="5" name="Footer Placeholder 4">
            <a:extLst>
              <a:ext uri="{FF2B5EF4-FFF2-40B4-BE49-F238E27FC236}">
                <a16:creationId xmlns:a16="http://schemas.microsoft.com/office/drawing/2014/main" id="{C4390382-097F-C23D-91D2-371A07EEF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A1894-6C97-FFAE-A3F7-7F9540759128}"/>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09921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3C7D-7033-D0F0-1083-EA348EE91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A29F8-4808-0D81-5766-409CB1279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C7E1-AC9B-DFEC-5F75-6AFA7144340E}"/>
              </a:ext>
            </a:extLst>
          </p:cNvPr>
          <p:cNvSpPr>
            <a:spLocks noGrp="1"/>
          </p:cNvSpPr>
          <p:nvPr>
            <p:ph type="dt" sz="half" idx="10"/>
          </p:nvPr>
        </p:nvSpPr>
        <p:spPr/>
        <p:txBody>
          <a:bodyPr/>
          <a:lstStyle/>
          <a:p>
            <a:fld id="{AEB631AD-09AC-4FCD-91F6-C80C1B8FE5D6}" type="datetime1">
              <a:rPr lang="en-US" smtClean="0"/>
              <a:t>5/6/2024</a:t>
            </a:fld>
            <a:endParaRPr lang="en-US"/>
          </a:p>
        </p:txBody>
      </p:sp>
      <p:sp>
        <p:nvSpPr>
          <p:cNvPr id="5" name="Footer Placeholder 4">
            <a:extLst>
              <a:ext uri="{FF2B5EF4-FFF2-40B4-BE49-F238E27FC236}">
                <a16:creationId xmlns:a16="http://schemas.microsoft.com/office/drawing/2014/main" id="{FF7FAA59-0BF7-0970-2832-7CF9102A2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6C161-3405-DEB7-4706-3BC78F4EC853}"/>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72033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5E75-312C-E40F-0A07-17C454246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98357-6506-B3FE-D915-B00F26003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8DE38-2CC1-3AF6-F2CB-109646117CE4}"/>
              </a:ext>
            </a:extLst>
          </p:cNvPr>
          <p:cNvSpPr>
            <a:spLocks noGrp="1"/>
          </p:cNvSpPr>
          <p:nvPr>
            <p:ph type="dt" sz="half" idx="10"/>
          </p:nvPr>
        </p:nvSpPr>
        <p:spPr/>
        <p:txBody>
          <a:bodyPr/>
          <a:lstStyle/>
          <a:p>
            <a:fld id="{FBE8D860-7691-4174-966E-FCFF0256AF89}" type="datetime1">
              <a:rPr lang="en-US" smtClean="0"/>
              <a:t>5/6/2024</a:t>
            </a:fld>
            <a:endParaRPr lang="en-US"/>
          </a:p>
        </p:txBody>
      </p:sp>
      <p:sp>
        <p:nvSpPr>
          <p:cNvPr id="5" name="Footer Placeholder 4">
            <a:extLst>
              <a:ext uri="{FF2B5EF4-FFF2-40B4-BE49-F238E27FC236}">
                <a16:creationId xmlns:a16="http://schemas.microsoft.com/office/drawing/2014/main" id="{1FB74F81-2FBE-DC24-B37C-8B9C7C608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C6474-5183-C48D-7C15-554C5D1983BA}"/>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13952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A237-C5C4-BCD8-4ECB-D58D99AE2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93D0A-4923-DD26-394B-B8B178896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2CFBB0-9E25-A5F4-3AC3-0AEC2544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B1A9C-DCF6-CA0F-A5B2-71FFE3AC2EC6}"/>
              </a:ext>
            </a:extLst>
          </p:cNvPr>
          <p:cNvSpPr>
            <a:spLocks noGrp="1"/>
          </p:cNvSpPr>
          <p:nvPr>
            <p:ph type="dt" sz="half" idx="10"/>
          </p:nvPr>
        </p:nvSpPr>
        <p:spPr/>
        <p:txBody>
          <a:bodyPr/>
          <a:lstStyle/>
          <a:p>
            <a:fld id="{77F0172D-2DE6-4367-801E-DEE4703A9AC4}" type="datetime1">
              <a:rPr lang="en-US" smtClean="0"/>
              <a:t>5/6/2024</a:t>
            </a:fld>
            <a:endParaRPr lang="en-US"/>
          </a:p>
        </p:txBody>
      </p:sp>
      <p:sp>
        <p:nvSpPr>
          <p:cNvPr id="6" name="Footer Placeholder 5">
            <a:extLst>
              <a:ext uri="{FF2B5EF4-FFF2-40B4-BE49-F238E27FC236}">
                <a16:creationId xmlns:a16="http://schemas.microsoft.com/office/drawing/2014/main" id="{A32B958B-A6FF-9D7E-2738-2E723B305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0F77-699A-68E9-6C1C-50E3719D81C7}"/>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56822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113-C88C-6D2C-56D9-20E4871FD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A1709-074A-9555-F869-CCE095932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BAA18-E929-43FC-EB3F-BDAE62275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2D2CA-ED35-230A-FA74-6FEC3BC1A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08685-AD96-F6AA-79A0-7659E0665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15C2B-5E43-6C5A-57B8-C248D2E15D3B}"/>
              </a:ext>
            </a:extLst>
          </p:cNvPr>
          <p:cNvSpPr>
            <a:spLocks noGrp="1"/>
          </p:cNvSpPr>
          <p:nvPr>
            <p:ph type="dt" sz="half" idx="10"/>
          </p:nvPr>
        </p:nvSpPr>
        <p:spPr/>
        <p:txBody>
          <a:bodyPr/>
          <a:lstStyle/>
          <a:p>
            <a:fld id="{0996215D-88CA-4AE2-BC27-6087B35E07E7}" type="datetime1">
              <a:rPr lang="en-US" smtClean="0"/>
              <a:t>5/6/2024</a:t>
            </a:fld>
            <a:endParaRPr lang="en-US"/>
          </a:p>
        </p:txBody>
      </p:sp>
      <p:sp>
        <p:nvSpPr>
          <p:cNvPr id="8" name="Footer Placeholder 7">
            <a:extLst>
              <a:ext uri="{FF2B5EF4-FFF2-40B4-BE49-F238E27FC236}">
                <a16:creationId xmlns:a16="http://schemas.microsoft.com/office/drawing/2014/main" id="{54CD7B0A-2682-349E-CE31-B591CE55DC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8EB75B-B86E-CACF-0BAB-AD9FD5DDE968}"/>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03086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A1D9-F6A0-3062-FDF9-0B2DFD4ADF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27676-7CE1-3559-04D4-E540573BB22C}"/>
              </a:ext>
            </a:extLst>
          </p:cNvPr>
          <p:cNvSpPr>
            <a:spLocks noGrp="1"/>
          </p:cNvSpPr>
          <p:nvPr>
            <p:ph type="dt" sz="half" idx="10"/>
          </p:nvPr>
        </p:nvSpPr>
        <p:spPr/>
        <p:txBody>
          <a:bodyPr/>
          <a:lstStyle/>
          <a:p>
            <a:fld id="{B59C5EA0-6076-4C4E-B5D1-2DC9B66867DD}" type="datetime1">
              <a:rPr lang="en-US" smtClean="0"/>
              <a:t>5/6/2024</a:t>
            </a:fld>
            <a:endParaRPr lang="en-US"/>
          </a:p>
        </p:txBody>
      </p:sp>
      <p:sp>
        <p:nvSpPr>
          <p:cNvPr id="4" name="Footer Placeholder 3">
            <a:extLst>
              <a:ext uri="{FF2B5EF4-FFF2-40B4-BE49-F238E27FC236}">
                <a16:creationId xmlns:a16="http://schemas.microsoft.com/office/drawing/2014/main" id="{D3F7F33A-60AC-894D-1165-4212FDE2AF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14EC7-926A-F8BD-1B28-CB70C6FB285A}"/>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5228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748C1-44EF-692B-7AE4-922D93D6724E}"/>
              </a:ext>
            </a:extLst>
          </p:cNvPr>
          <p:cNvSpPr>
            <a:spLocks noGrp="1"/>
          </p:cNvSpPr>
          <p:nvPr>
            <p:ph type="dt" sz="half" idx="10"/>
          </p:nvPr>
        </p:nvSpPr>
        <p:spPr/>
        <p:txBody>
          <a:bodyPr/>
          <a:lstStyle/>
          <a:p>
            <a:fld id="{37621F59-1026-4A8B-A8E4-8F234F3BAE5F}" type="datetime1">
              <a:rPr lang="en-US" smtClean="0"/>
              <a:t>5/6/2024</a:t>
            </a:fld>
            <a:endParaRPr lang="en-US"/>
          </a:p>
        </p:txBody>
      </p:sp>
      <p:sp>
        <p:nvSpPr>
          <p:cNvPr id="3" name="Footer Placeholder 2">
            <a:extLst>
              <a:ext uri="{FF2B5EF4-FFF2-40B4-BE49-F238E27FC236}">
                <a16:creationId xmlns:a16="http://schemas.microsoft.com/office/drawing/2014/main" id="{741EC7AF-655F-CBEF-D07F-0D3207FDE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CFC52-257F-E3B7-4082-55BBCECD4FAB}"/>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111083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2160-38E7-118B-D5AC-43234C257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B52461-4627-6BD9-86BD-8ED62E85B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58A69E-A24B-94EB-0655-45D7AC9CC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11B2A-6254-33D6-F0E2-1B71BDDD5128}"/>
              </a:ext>
            </a:extLst>
          </p:cNvPr>
          <p:cNvSpPr>
            <a:spLocks noGrp="1"/>
          </p:cNvSpPr>
          <p:nvPr>
            <p:ph type="dt" sz="half" idx="10"/>
          </p:nvPr>
        </p:nvSpPr>
        <p:spPr/>
        <p:txBody>
          <a:bodyPr/>
          <a:lstStyle/>
          <a:p>
            <a:fld id="{8DFB992F-AE0A-4402-B306-7BA936F3289B}" type="datetime1">
              <a:rPr lang="en-US" smtClean="0"/>
              <a:t>5/6/2024</a:t>
            </a:fld>
            <a:endParaRPr lang="en-US"/>
          </a:p>
        </p:txBody>
      </p:sp>
      <p:sp>
        <p:nvSpPr>
          <p:cNvPr id="6" name="Footer Placeholder 5">
            <a:extLst>
              <a:ext uri="{FF2B5EF4-FFF2-40B4-BE49-F238E27FC236}">
                <a16:creationId xmlns:a16="http://schemas.microsoft.com/office/drawing/2014/main" id="{6849F2D4-4243-B013-20E2-C812B3E8F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4154B-B5ED-D349-041D-A408FE6C0A08}"/>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417877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2BFE-7A33-053C-381F-C5F56B164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19EEF-1DEE-9BCA-2E0A-03B8AC8B9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5CFCBE-B334-7B6C-54B2-14EB908D0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41A72-B308-296E-7E6F-766F7B8DE9E0}"/>
              </a:ext>
            </a:extLst>
          </p:cNvPr>
          <p:cNvSpPr>
            <a:spLocks noGrp="1"/>
          </p:cNvSpPr>
          <p:nvPr>
            <p:ph type="dt" sz="half" idx="10"/>
          </p:nvPr>
        </p:nvSpPr>
        <p:spPr/>
        <p:txBody>
          <a:bodyPr/>
          <a:lstStyle/>
          <a:p>
            <a:fld id="{83DB5ED0-C36D-41DF-8BE6-D51FC90C1E9B}" type="datetime1">
              <a:rPr lang="en-US" smtClean="0"/>
              <a:t>5/6/2024</a:t>
            </a:fld>
            <a:endParaRPr lang="en-US"/>
          </a:p>
        </p:txBody>
      </p:sp>
      <p:sp>
        <p:nvSpPr>
          <p:cNvPr id="6" name="Footer Placeholder 5">
            <a:extLst>
              <a:ext uri="{FF2B5EF4-FFF2-40B4-BE49-F238E27FC236}">
                <a16:creationId xmlns:a16="http://schemas.microsoft.com/office/drawing/2014/main" id="{B86C3DC5-F086-CA3D-E402-9787AFB5F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D1E14-B7C7-3EB7-20EF-EDC3250E272E}"/>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01500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91C2E-AC9D-0688-1CE1-C3BD83162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7B2D2-7368-F8D0-569D-96FEFF6FA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6C4EE-BF27-9737-BAAA-0D85545E2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2FDD3-897E-4DAD-9460-43C91CE146F0}" type="datetime1">
              <a:rPr lang="en-US" smtClean="0"/>
              <a:t>5/6/2024</a:t>
            </a:fld>
            <a:endParaRPr lang="en-US"/>
          </a:p>
        </p:txBody>
      </p:sp>
      <p:sp>
        <p:nvSpPr>
          <p:cNvPr id="5" name="Footer Placeholder 4">
            <a:extLst>
              <a:ext uri="{FF2B5EF4-FFF2-40B4-BE49-F238E27FC236}">
                <a16:creationId xmlns:a16="http://schemas.microsoft.com/office/drawing/2014/main" id="{BE7000AE-4F35-4BE9-C5AF-B8050B71E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A3FA77-6095-C9EA-FA70-C48D45355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BA656-5C33-4FAF-9E83-A5FF0018082C}" type="slidenum">
              <a:rPr lang="en-US" smtClean="0"/>
              <a:t>‹#›</a:t>
            </a:fld>
            <a:endParaRPr lang="en-US"/>
          </a:p>
        </p:txBody>
      </p:sp>
    </p:spTree>
    <p:extLst>
      <p:ext uri="{BB962C8B-B14F-4D97-AF65-F5344CB8AC3E}">
        <p14:creationId xmlns:p14="http://schemas.microsoft.com/office/powerpoint/2010/main" val="217010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oanganhpham1006/Vietnamese_Language_Mode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BC01C-E6A8-A5F5-A5EB-533922C36866}"/>
              </a:ext>
            </a:extLst>
          </p:cNvPr>
          <p:cNvSpPr/>
          <p:nvPr/>
        </p:nvSpPr>
        <p:spPr>
          <a:xfrm>
            <a:off x="0" y="-1"/>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080120-F0D3-243E-55F8-0E714A4F9D7B}"/>
              </a:ext>
            </a:extLst>
          </p:cNvPr>
          <p:cNvSpPr/>
          <p:nvPr/>
        </p:nvSpPr>
        <p:spPr>
          <a:xfrm>
            <a:off x="6096000" y="-1"/>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840EC020-B7B0-AF46-4302-0FB794A1DB94}"/>
              </a:ext>
            </a:extLst>
          </p:cNvPr>
          <p:cNvSpPr txBox="1"/>
          <p:nvPr/>
        </p:nvSpPr>
        <p:spPr>
          <a:xfrm>
            <a:off x="1971964" y="1209963"/>
            <a:ext cx="8248072" cy="1415772"/>
          </a:xfrm>
          <a:prstGeom prst="rect">
            <a:avLst/>
          </a:prstGeom>
          <a:noFill/>
        </p:spPr>
        <p:txBody>
          <a:bodyPr wrap="square" rtlCol="0">
            <a:spAutoFit/>
          </a:bodyPr>
          <a:lstStyle/>
          <a:p>
            <a:r>
              <a:rPr lang="en-US" sz="3600" b="1">
                <a:solidFill>
                  <a:schemeClr val="bg2">
                    <a:lumMod val="10000"/>
                  </a:schemeClr>
                </a:solidFill>
                <a:latin typeface="Roboto" panose="02000000000000000000" pitchFamily="2" charset="0"/>
                <a:ea typeface="Roboto" panose="02000000000000000000" pitchFamily="2" charset="0"/>
              </a:rPr>
              <a:t>BÀI TOÁN </a:t>
            </a:r>
          </a:p>
          <a:p>
            <a:r>
              <a:rPr lang="en-US" sz="5000" b="1">
                <a:solidFill>
                  <a:schemeClr val="bg2">
                    <a:lumMod val="10000"/>
                  </a:schemeClr>
                </a:solidFill>
                <a:latin typeface="Roboto" panose="02000000000000000000" pitchFamily="2" charset="0"/>
                <a:ea typeface="Roboto" panose="02000000000000000000" pitchFamily="2" charset="0"/>
              </a:rPr>
              <a:t>	DỰ ĐOÁN TỪ TIẾP THEO</a:t>
            </a:r>
          </a:p>
        </p:txBody>
      </p:sp>
      <p:sp>
        <p:nvSpPr>
          <p:cNvPr id="7" name="TextBox 6">
            <a:extLst>
              <a:ext uri="{FF2B5EF4-FFF2-40B4-BE49-F238E27FC236}">
                <a16:creationId xmlns:a16="http://schemas.microsoft.com/office/drawing/2014/main" id="{823CA3D2-92AA-BB3E-036F-45DDB87AA6C4}"/>
              </a:ext>
            </a:extLst>
          </p:cNvPr>
          <p:cNvSpPr txBox="1"/>
          <p:nvPr/>
        </p:nvSpPr>
        <p:spPr>
          <a:xfrm>
            <a:off x="692727" y="3431309"/>
            <a:ext cx="2466109" cy="584775"/>
          </a:xfrm>
          <a:prstGeom prst="rect">
            <a:avLst/>
          </a:prstGeom>
          <a:noFill/>
        </p:spPr>
        <p:txBody>
          <a:bodyPr wrap="square" rtlCol="0">
            <a:spAutoFit/>
          </a:bodyPr>
          <a:lstStyle/>
          <a:p>
            <a:r>
              <a:rPr lang="en-US" sz="3200" b="1">
                <a:solidFill>
                  <a:schemeClr val="bg2">
                    <a:lumMod val="10000"/>
                  </a:schemeClr>
                </a:solidFill>
                <a:latin typeface="Roboto" panose="02000000000000000000" pitchFamily="2" charset="0"/>
                <a:ea typeface="Roboto" panose="02000000000000000000" pitchFamily="2" charset="0"/>
              </a:rPr>
              <a:t>Thành viên</a:t>
            </a:r>
          </a:p>
        </p:txBody>
      </p:sp>
      <p:sp>
        <p:nvSpPr>
          <p:cNvPr id="9" name="TextBox 8">
            <a:extLst>
              <a:ext uri="{FF2B5EF4-FFF2-40B4-BE49-F238E27FC236}">
                <a16:creationId xmlns:a16="http://schemas.microsoft.com/office/drawing/2014/main" id="{C0DDC28F-C10D-EB88-1B50-EDDC0839F9F5}"/>
              </a:ext>
            </a:extLst>
          </p:cNvPr>
          <p:cNvSpPr txBox="1"/>
          <p:nvPr/>
        </p:nvSpPr>
        <p:spPr>
          <a:xfrm>
            <a:off x="692727" y="4016084"/>
            <a:ext cx="3620655" cy="195951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a:solidFill>
                  <a:schemeClr val="bg2">
                    <a:lumMod val="10000"/>
                  </a:schemeClr>
                </a:solidFill>
                <a:latin typeface="Roboto" panose="02000000000000000000" pitchFamily="2" charset="0"/>
                <a:ea typeface="Roboto" panose="02000000000000000000" pitchFamily="2" charset="0"/>
              </a:rPr>
              <a:t>Ngô Văn Hải</a:t>
            </a:r>
          </a:p>
          <a:p>
            <a:pPr marL="457200" indent="-457200">
              <a:lnSpc>
                <a:spcPct val="150000"/>
              </a:lnSpc>
              <a:buFont typeface="Wingdings" panose="05000000000000000000" pitchFamily="2" charset="2"/>
              <a:buChar char="Ø"/>
            </a:pPr>
            <a:r>
              <a:rPr lang="en-US" sz="2800">
                <a:solidFill>
                  <a:schemeClr val="bg2">
                    <a:lumMod val="10000"/>
                  </a:schemeClr>
                </a:solidFill>
                <a:latin typeface="Roboto" panose="02000000000000000000" pitchFamily="2" charset="0"/>
                <a:ea typeface="Roboto" panose="02000000000000000000" pitchFamily="2" charset="0"/>
              </a:rPr>
              <a:t>Hoàng Hào</a:t>
            </a:r>
          </a:p>
          <a:p>
            <a:pPr marL="457200" indent="-457200">
              <a:lnSpc>
                <a:spcPct val="150000"/>
              </a:lnSpc>
              <a:buFont typeface="Wingdings" panose="05000000000000000000" pitchFamily="2" charset="2"/>
              <a:buChar char="Ø"/>
            </a:pPr>
            <a:r>
              <a:rPr lang="en-US" sz="2800">
                <a:solidFill>
                  <a:schemeClr val="bg2">
                    <a:lumMod val="10000"/>
                  </a:schemeClr>
                </a:solidFill>
                <a:latin typeface="Roboto" panose="02000000000000000000" pitchFamily="2" charset="0"/>
                <a:ea typeface="Roboto" panose="02000000000000000000" pitchFamily="2" charset="0"/>
              </a:rPr>
              <a:t>Trương Đoàn</a:t>
            </a:r>
          </a:p>
        </p:txBody>
      </p:sp>
      <p:pic>
        <p:nvPicPr>
          <p:cNvPr id="16" name="Picture 15">
            <a:extLst>
              <a:ext uri="{FF2B5EF4-FFF2-40B4-BE49-F238E27FC236}">
                <a16:creationId xmlns:a16="http://schemas.microsoft.com/office/drawing/2014/main" id="{F10D1F85-37F8-8C5C-4975-719F44AAE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752" y="3625560"/>
            <a:ext cx="7621736" cy="23500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Slide Number Placeholder 17">
            <a:extLst>
              <a:ext uri="{FF2B5EF4-FFF2-40B4-BE49-F238E27FC236}">
                <a16:creationId xmlns:a16="http://schemas.microsoft.com/office/drawing/2014/main" id="{3FBC3C26-3C04-58FA-D5D2-827F696F2A8F}"/>
              </a:ext>
            </a:extLst>
          </p:cNvPr>
          <p:cNvSpPr>
            <a:spLocks noGrp="1"/>
          </p:cNvSpPr>
          <p:nvPr>
            <p:ph type="sldNum" sz="quarter" idx="12"/>
          </p:nvPr>
        </p:nvSpPr>
        <p:spPr>
          <a:xfrm>
            <a:off x="9323832" y="6374638"/>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a:t>
            </a:fld>
            <a:endParaRPr lang="en-US" sz="2400" b="1">
              <a:solidFill>
                <a:schemeClr val="bg2">
                  <a:lumMod val="1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9614772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10</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4.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4.2. Mô hình LSTM</a:t>
            </a:r>
          </a:p>
        </p:txBody>
      </p:sp>
      <p:sp>
        <p:nvSpPr>
          <p:cNvPr id="2" name="TextBox 1">
            <a:extLst>
              <a:ext uri="{FF2B5EF4-FFF2-40B4-BE49-F238E27FC236}">
                <a16:creationId xmlns:a16="http://schemas.microsoft.com/office/drawing/2014/main" id="{AD5093CB-FDAA-E82D-AD3B-F5CF55DCA705}"/>
              </a:ext>
            </a:extLst>
          </p:cNvPr>
          <p:cNvSpPr txBox="1"/>
          <p:nvPr/>
        </p:nvSpPr>
        <p:spPr>
          <a:xfrm>
            <a:off x="1234440" y="1389888"/>
            <a:ext cx="2278188" cy="707886"/>
          </a:xfrm>
          <a:prstGeom prst="rect">
            <a:avLst/>
          </a:prstGeom>
          <a:noFill/>
        </p:spPr>
        <p:txBody>
          <a:bodyPr wrap="none" rtlCol="0">
            <a:spAutoFit/>
          </a:bodyPr>
          <a:lstStyle/>
          <a:p>
            <a:r>
              <a:rPr lang="en-US" sz="2000">
                <a:latin typeface="Roboto" panose="02000000000000000000" pitchFamily="2" charset="0"/>
                <a:ea typeface="Roboto" panose="02000000000000000000" pitchFamily="2" charset="0"/>
              </a:rPr>
              <a:t>Fonts chữ: Roboto</a:t>
            </a:r>
          </a:p>
          <a:p>
            <a:r>
              <a:rPr lang="en-US" sz="2000">
                <a:latin typeface="Roboto" panose="02000000000000000000" pitchFamily="2" charset="0"/>
                <a:ea typeface="Roboto" panose="02000000000000000000" pitchFamily="2" charset="0"/>
              </a:rPr>
              <a:t>Cỡ chữ: 20 – 24</a:t>
            </a:r>
          </a:p>
        </p:txBody>
      </p:sp>
    </p:spTree>
    <p:extLst>
      <p:ext uri="{BB962C8B-B14F-4D97-AF65-F5344CB8AC3E}">
        <p14:creationId xmlns:p14="http://schemas.microsoft.com/office/powerpoint/2010/main" val="240257759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11</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4.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4.3. Mô hình GRU</a:t>
            </a:r>
          </a:p>
        </p:txBody>
      </p:sp>
      <p:sp>
        <p:nvSpPr>
          <p:cNvPr id="2" name="TextBox 1">
            <a:extLst>
              <a:ext uri="{FF2B5EF4-FFF2-40B4-BE49-F238E27FC236}">
                <a16:creationId xmlns:a16="http://schemas.microsoft.com/office/drawing/2014/main" id="{60DC5966-6A98-AD67-EFEF-8CF01F944165}"/>
              </a:ext>
            </a:extLst>
          </p:cNvPr>
          <p:cNvSpPr txBox="1"/>
          <p:nvPr/>
        </p:nvSpPr>
        <p:spPr>
          <a:xfrm>
            <a:off x="1234440" y="1389888"/>
            <a:ext cx="2278188" cy="707886"/>
          </a:xfrm>
          <a:prstGeom prst="rect">
            <a:avLst/>
          </a:prstGeom>
          <a:noFill/>
        </p:spPr>
        <p:txBody>
          <a:bodyPr wrap="none" rtlCol="0">
            <a:spAutoFit/>
          </a:bodyPr>
          <a:lstStyle/>
          <a:p>
            <a:r>
              <a:rPr lang="en-US" sz="2000">
                <a:latin typeface="Roboto" panose="02000000000000000000" pitchFamily="2" charset="0"/>
                <a:ea typeface="Roboto" panose="02000000000000000000" pitchFamily="2" charset="0"/>
              </a:rPr>
              <a:t>Fonts chữ: Roboto</a:t>
            </a:r>
          </a:p>
          <a:p>
            <a:r>
              <a:rPr lang="en-US" sz="2000">
                <a:latin typeface="Roboto" panose="02000000000000000000" pitchFamily="2" charset="0"/>
                <a:ea typeface="Roboto" panose="02000000000000000000" pitchFamily="2" charset="0"/>
              </a:rPr>
              <a:t>Cỡ chữ: 20 – 24</a:t>
            </a:r>
          </a:p>
        </p:txBody>
      </p:sp>
    </p:spTree>
    <p:extLst>
      <p:ext uri="{BB962C8B-B14F-4D97-AF65-F5344CB8AC3E}">
        <p14:creationId xmlns:p14="http://schemas.microsoft.com/office/powerpoint/2010/main" val="23181947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BC01C-E6A8-A5F5-A5EB-533922C36866}"/>
              </a:ext>
            </a:extLst>
          </p:cNvPr>
          <p:cNvSpPr/>
          <p:nvPr/>
        </p:nvSpPr>
        <p:spPr>
          <a:xfrm>
            <a:off x="0" y="-1"/>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080120-F0D3-243E-55F8-0E714A4F9D7B}"/>
              </a:ext>
            </a:extLst>
          </p:cNvPr>
          <p:cNvSpPr/>
          <p:nvPr/>
        </p:nvSpPr>
        <p:spPr>
          <a:xfrm>
            <a:off x="6096000" y="-1"/>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6E781F2C-4EDF-FAF6-58F7-2A06182725DD}"/>
              </a:ext>
            </a:extLst>
          </p:cNvPr>
          <p:cNvSpPr txBox="1"/>
          <p:nvPr/>
        </p:nvSpPr>
        <p:spPr>
          <a:xfrm>
            <a:off x="3141379" y="999005"/>
            <a:ext cx="5909241" cy="707886"/>
          </a:xfrm>
          <a:prstGeom prst="rect">
            <a:avLst/>
          </a:prstGeom>
          <a:noFill/>
        </p:spPr>
        <p:txBody>
          <a:bodyPr wrap="square" rtlCol="0">
            <a:spAutoFit/>
          </a:bodyPr>
          <a:lstStyle/>
          <a:p>
            <a:pPr algn="ctr"/>
            <a:r>
              <a:rPr lang="en-US" sz="4000" b="1">
                <a:solidFill>
                  <a:schemeClr val="bg2">
                    <a:lumMod val="10000"/>
                  </a:schemeClr>
                </a:solidFill>
                <a:latin typeface="Roboto" panose="02000000000000000000" pitchFamily="2" charset="0"/>
                <a:ea typeface="Roboto" panose="02000000000000000000" pitchFamily="2" charset="0"/>
              </a:rPr>
              <a:t>TÓM TẮT NỘI DUNG</a:t>
            </a:r>
          </a:p>
        </p:txBody>
      </p:sp>
      <p:grpSp>
        <p:nvGrpSpPr>
          <p:cNvPr id="10" name="Group 9">
            <a:extLst>
              <a:ext uri="{FF2B5EF4-FFF2-40B4-BE49-F238E27FC236}">
                <a16:creationId xmlns:a16="http://schemas.microsoft.com/office/drawing/2014/main" id="{85339953-592B-ABE7-3479-08653D319593}"/>
              </a:ext>
            </a:extLst>
          </p:cNvPr>
          <p:cNvGrpSpPr/>
          <p:nvPr/>
        </p:nvGrpSpPr>
        <p:grpSpPr>
          <a:xfrm>
            <a:off x="532569" y="2141985"/>
            <a:ext cx="540000" cy="540000"/>
            <a:chOff x="596577" y="2905780"/>
            <a:chExt cx="540000" cy="540000"/>
          </a:xfrm>
        </p:grpSpPr>
        <p:sp>
          <p:nvSpPr>
            <p:cNvPr id="6" name="TextBox 5">
              <a:extLst>
                <a:ext uri="{FF2B5EF4-FFF2-40B4-BE49-F238E27FC236}">
                  <a16:creationId xmlns:a16="http://schemas.microsoft.com/office/drawing/2014/main" id="{076FFE6A-07E5-78AA-B5A3-76507F74BAAB}"/>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a:t>
              </a:r>
            </a:p>
          </p:txBody>
        </p:sp>
        <p:sp>
          <p:nvSpPr>
            <p:cNvPr id="8" name="Oval 7">
              <a:extLst>
                <a:ext uri="{FF2B5EF4-FFF2-40B4-BE49-F238E27FC236}">
                  <a16:creationId xmlns:a16="http://schemas.microsoft.com/office/drawing/2014/main" id="{6C9D35BD-D1E0-DFD4-FD2F-4E93A086D10D}"/>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1" name="TextBox 10">
            <a:extLst>
              <a:ext uri="{FF2B5EF4-FFF2-40B4-BE49-F238E27FC236}">
                <a16:creationId xmlns:a16="http://schemas.microsoft.com/office/drawing/2014/main" id="{66C5C6F6-893C-AE40-14AD-E1A75FFB1564}"/>
              </a:ext>
            </a:extLst>
          </p:cNvPr>
          <p:cNvSpPr txBox="1"/>
          <p:nvPr/>
        </p:nvSpPr>
        <p:spPr>
          <a:xfrm>
            <a:off x="1144864" y="2165897"/>
            <a:ext cx="3289901"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Giới thiệu bài toán</a:t>
            </a:r>
          </a:p>
        </p:txBody>
      </p:sp>
      <p:grpSp>
        <p:nvGrpSpPr>
          <p:cNvPr id="12" name="Group 11">
            <a:extLst>
              <a:ext uri="{FF2B5EF4-FFF2-40B4-BE49-F238E27FC236}">
                <a16:creationId xmlns:a16="http://schemas.microsoft.com/office/drawing/2014/main" id="{65A188F7-E697-0E2A-9B08-3D3A1A4F9A3F}"/>
              </a:ext>
            </a:extLst>
          </p:cNvPr>
          <p:cNvGrpSpPr/>
          <p:nvPr/>
        </p:nvGrpSpPr>
        <p:grpSpPr>
          <a:xfrm>
            <a:off x="532569" y="3455722"/>
            <a:ext cx="540000" cy="540000"/>
            <a:chOff x="596577" y="2905780"/>
            <a:chExt cx="540000" cy="540000"/>
          </a:xfrm>
        </p:grpSpPr>
        <p:sp>
          <p:nvSpPr>
            <p:cNvPr id="13" name="TextBox 12">
              <a:extLst>
                <a:ext uri="{FF2B5EF4-FFF2-40B4-BE49-F238E27FC236}">
                  <a16:creationId xmlns:a16="http://schemas.microsoft.com/office/drawing/2014/main" id="{26430A24-650B-8BFB-8C64-522ABD14820D}"/>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2</a:t>
              </a:r>
            </a:p>
          </p:txBody>
        </p:sp>
        <p:sp>
          <p:nvSpPr>
            <p:cNvPr id="14" name="Oval 13">
              <a:extLst>
                <a:ext uri="{FF2B5EF4-FFF2-40B4-BE49-F238E27FC236}">
                  <a16:creationId xmlns:a16="http://schemas.microsoft.com/office/drawing/2014/main" id="{2C39E8C6-5EC6-5D24-0853-DAC837BF85C7}"/>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5" name="TextBox 14">
            <a:extLst>
              <a:ext uri="{FF2B5EF4-FFF2-40B4-BE49-F238E27FC236}">
                <a16:creationId xmlns:a16="http://schemas.microsoft.com/office/drawing/2014/main" id="{F39D95C9-FE69-58A0-1F78-D5E75CDE7D31}"/>
              </a:ext>
            </a:extLst>
          </p:cNvPr>
          <p:cNvSpPr txBox="1"/>
          <p:nvPr/>
        </p:nvSpPr>
        <p:spPr>
          <a:xfrm>
            <a:off x="1144864" y="3479634"/>
            <a:ext cx="4771304"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Các hướng tiếp cận bài toán </a:t>
            </a:r>
          </a:p>
        </p:txBody>
      </p:sp>
      <p:grpSp>
        <p:nvGrpSpPr>
          <p:cNvPr id="17" name="Group 16">
            <a:extLst>
              <a:ext uri="{FF2B5EF4-FFF2-40B4-BE49-F238E27FC236}">
                <a16:creationId xmlns:a16="http://schemas.microsoft.com/office/drawing/2014/main" id="{C682854C-BAFA-A8DF-BBAD-E586DC34BDB3}"/>
              </a:ext>
            </a:extLst>
          </p:cNvPr>
          <p:cNvGrpSpPr/>
          <p:nvPr/>
        </p:nvGrpSpPr>
        <p:grpSpPr>
          <a:xfrm>
            <a:off x="6275834" y="2141985"/>
            <a:ext cx="540000" cy="540000"/>
            <a:chOff x="596577" y="2905780"/>
            <a:chExt cx="540000" cy="540000"/>
          </a:xfrm>
        </p:grpSpPr>
        <p:sp>
          <p:nvSpPr>
            <p:cNvPr id="18" name="TextBox 17">
              <a:extLst>
                <a:ext uri="{FF2B5EF4-FFF2-40B4-BE49-F238E27FC236}">
                  <a16:creationId xmlns:a16="http://schemas.microsoft.com/office/drawing/2014/main" id="{310B3E75-A1D6-16FA-3F77-98D1EAB19B44}"/>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4</a:t>
              </a:r>
            </a:p>
          </p:txBody>
        </p:sp>
        <p:sp>
          <p:nvSpPr>
            <p:cNvPr id="19" name="Oval 18">
              <a:extLst>
                <a:ext uri="{FF2B5EF4-FFF2-40B4-BE49-F238E27FC236}">
                  <a16:creationId xmlns:a16="http://schemas.microsoft.com/office/drawing/2014/main" id="{CF520C08-1F55-B679-57FB-9DF38EA28F69}"/>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0" name="TextBox 19">
            <a:extLst>
              <a:ext uri="{FF2B5EF4-FFF2-40B4-BE49-F238E27FC236}">
                <a16:creationId xmlns:a16="http://schemas.microsoft.com/office/drawing/2014/main" id="{B6CFBB85-9541-5EDD-C987-595C966F2AFE}"/>
              </a:ext>
            </a:extLst>
          </p:cNvPr>
          <p:cNvSpPr txBox="1"/>
          <p:nvPr/>
        </p:nvSpPr>
        <p:spPr>
          <a:xfrm>
            <a:off x="6888129" y="2165897"/>
            <a:ext cx="3902624"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Giới thiệu các mô hình</a:t>
            </a:r>
          </a:p>
        </p:txBody>
      </p:sp>
      <p:grpSp>
        <p:nvGrpSpPr>
          <p:cNvPr id="21" name="Group 20">
            <a:extLst>
              <a:ext uri="{FF2B5EF4-FFF2-40B4-BE49-F238E27FC236}">
                <a16:creationId xmlns:a16="http://schemas.microsoft.com/office/drawing/2014/main" id="{EA0E8D4F-086D-3D19-0FDF-6BF691B91D0F}"/>
              </a:ext>
            </a:extLst>
          </p:cNvPr>
          <p:cNvGrpSpPr/>
          <p:nvPr/>
        </p:nvGrpSpPr>
        <p:grpSpPr>
          <a:xfrm>
            <a:off x="542232" y="4455583"/>
            <a:ext cx="540000" cy="540000"/>
            <a:chOff x="596577" y="2905780"/>
            <a:chExt cx="540000" cy="540000"/>
          </a:xfrm>
        </p:grpSpPr>
        <p:sp>
          <p:nvSpPr>
            <p:cNvPr id="22" name="TextBox 21">
              <a:extLst>
                <a:ext uri="{FF2B5EF4-FFF2-40B4-BE49-F238E27FC236}">
                  <a16:creationId xmlns:a16="http://schemas.microsoft.com/office/drawing/2014/main" id="{960122D4-C77C-C4A4-88AE-65466D50E4EF}"/>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3</a:t>
              </a:r>
            </a:p>
          </p:txBody>
        </p:sp>
        <p:sp>
          <p:nvSpPr>
            <p:cNvPr id="23" name="Oval 22">
              <a:extLst>
                <a:ext uri="{FF2B5EF4-FFF2-40B4-BE49-F238E27FC236}">
                  <a16:creationId xmlns:a16="http://schemas.microsoft.com/office/drawing/2014/main" id="{23E47E03-2112-33B7-E5C4-EF21738F29E8}"/>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4" name="TextBox 23">
            <a:extLst>
              <a:ext uri="{FF2B5EF4-FFF2-40B4-BE49-F238E27FC236}">
                <a16:creationId xmlns:a16="http://schemas.microsoft.com/office/drawing/2014/main" id="{B3830DCF-3C24-D330-2E0F-9F323C41ACCA}"/>
              </a:ext>
            </a:extLst>
          </p:cNvPr>
          <p:cNvSpPr txBox="1"/>
          <p:nvPr/>
        </p:nvSpPr>
        <p:spPr>
          <a:xfrm>
            <a:off x="1154527" y="4479495"/>
            <a:ext cx="3546008"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Tập dữ liệu</a:t>
            </a:r>
          </a:p>
        </p:txBody>
      </p:sp>
      <p:grpSp>
        <p:nvGrpSpPr>
          <p:cNvPr id="26" name="Group 25">
            <a:extLst>
              <a:ext uri="{FF2B5EF4-FFF2-40B4-BE49-F238E27FC236}">
                <a16:creationId xmlns:a16="http://schemas.microsoft.com/office/drawing/2014/main" id="{A2E7DE23-2BF3-1139-1169-692D17A65FDE}"/>
              </a:ext>
            </a:extLst>
          </p:cNvPr>
          <p:cNvGrpSpPr/>
          <p:nvPr/>
        </p:nvGrpSpPr>
        <p:grpSpPr>
          <a:xfrm>
            <a:off x="6275834" y="4261455"/>
            <a:ext cx="540000" cy="540000"/>
            <a:chOff x="596577" y="2905780"/>
            <a:chExt cx="540000" cy="540000"/>
          </a:xfrm>
        </p:grpSpPr>
        <p:sp>
          <p:nvSpPr>
            <p:cNvPr id="27" name="TextBox 26">
              <a:extLst>
                <a:ext uri="{FF2B5EF4-FFF2-40B4-BE49-F238E27FC236}">
                  <a16:creationId xmlns:a16="http://schemas.microsoft.com/office/drawing/2014/main" id="{BD12B86E-CED6-6EB6-3349-6F1ED172C2DC}"/>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5</a:t>
              </a:r>
            </a:p>
          </p:txBody>
        </p:sp>
        <p:sp>
          <p:nvSpPr>
            <p:cNvPr id="28" name="Oval 27">
              <a:extLst>
                <a:ext uri="{FF2B5EF4-FFF2-40B4-BE49-F238E27FC236}">
                  <a16:creationId xmlns:a16="http://schemas.microsoft.com/office/drawing/2014/main" id="{5168E0E0-ACF9-56C7-8FCF-B30C98C4F2E0}"/>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77238524-727D-94EA-D822-380BD7E9B5D9}"/>
              </a:ext>
            </a:extLst>
          </p:cNvPr>
          <p:cNvSpPr txBox="1"/>
          <p:nvPr/>
        </p:nvSpPr>
        <p:spPr>
          <a:xfrm>
            <a:off x="6888129" y="4285367"/>
            <a:ext cx="3546008"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So sánh các mô hình</a:t>
            </a:r>
          </a:p>
        </p:txBody>
      </p:sp>
      <p:grpSp>
        <p:nvGrpSpPr>
          <p:cNvPr id="30" name="Group 29">
            <a:extLst>
              <a:ext uri="{FF2B5EF4-FFF2-40B4-BE49-F238E27FC236}">
                <a16:creationId xmlns:a16="http://schemas.microsoft.com/office/drawing/2014/main" id="{C03CBBDF-9DC7-48E0-CCF1-1D6A0654393D}"/>
              </a:ext>
            </a:extLst>
          </p:cNvPr>
          <p:cNvGrpSpPr/>
          <p:nvPr/>
        </p:nvGrpSpPr>
        <p:grpSpPr>
          <a:xfrm>
            <a:off x="6275834" y="5274236"/>
            <a:ext cx="540000" cy="540000"/>
            <a:chOff x="596577" y="2905780"/>
            <a:chExt cx="540000" cy="540000"/>
          </a:xfrm>
        </p:grpSpPr>
        <p:sp>
          <p:nvSpPr>
            <p:cNvPr id="31" name="TextBox 30">
              <a:extLst>
                <a:ext uri="{FF2B5EF4-FFF2-40B4-BE49-F238E27FC236}">
                  <a16:creationId xmlns:a16="http://schemas.microsoft.com/office/drawing/2014/main" id="{FEC614AD-5124-3A1B-2430-8B651AAA43D3}"/>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6</a:t>
              </a:r>
            </a:p>
          </p:txBody>
        </p:sp>
        <p:sp>
          <p:nvSpPr>
            <p:cNvPr id="32" name="Oval 31">
              <a:extLst>
                <a:ext uri="{FF2B5EF4-FFF2-40B4-BE49-F238E27FC236}">
                  <a16:creationId xmlns:a16="http://schemas.microsoft.com/office/drawing/2014/main" id="{8503B203-9521-C43C-88B1-866BA9A0AEBC}"/>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33" name="TextBox 32">
            <a:extLst>
              <a:ext uri="{FF2B5EF4-FFF2-40B4-BE49-F238E27FC236}">
                <a16:creationId xmlns:a16="http://schemas.microsoft.com/office/drawing/2014/main" id="{1D852FCB-2DFF-D83C-923F-AC82A8FC3350}"/>
              </a:ext>
            </a:extLst>
          </p:cNvPr>
          <p:cNvSpPr txBox="1"/>
          <p:nvPr/>
        </p:nvSpPr>
        <p:spPr>
          <a:xfrm>
            <a:off x="6888129" y="5298148"/>
            <a:ext cx="3546008"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Kết luận</a:t>
            </a:r>
          </a:p>
        </p:txBody>
      </p:sp>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2</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FD7ECF23-5EEB-0ABF-CFE6-113B529D9884}"/>
              </a:ext>
            </a:extLst>
          </p:cNvPr>
          <p:cNvSpPr txBox="1"/>
          <p:nvPr/>
        </p:nvSpPr>
        <p:spPr>
          <a:xfrm>
            <a:off x="898420" y="5025309"/>
            <a:ext cx="3546008" cy="96436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Giới thiệu tập dữ liệu</a:t>
            </a:r>
          </a:p>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Tiền xử lý tập dữ liệu</a:t>
            </a:r>
          </a:p>
        </p:txBody>
      </p:sp>
      <p:sp>
        <p:nvSpPr>
          <p:cNvPr id="9" name="TextBox 8">
            <a:extLst>
              <a:ext uri="{FF2B5EF4-FFF2-40B4-BE49-F238E27FC236}">
                <a16:creationId xmlns:a16="http://schemas.microsoft.com/office/drawing/2014/main" id="{BD8A2C33-36AC-E90C-0F23-8886733B2E8B}"/>
              </a:ext>
            </a:extLst>
          </p:cNvPr>
          <p:cNvSpPr txBox="1"/>
          <p:nvPr/>
        </p:nvSpPr>
        <p:spPr>
          <a:xfrm>
            <a:off x="6545833" y="2619773"/>
            <a:ext cx="3546008" cy="142603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Mô hình n-gram</a:t>
            </a:r>
          </a:p>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Mô hình LSTM</a:t>
            </a:r>
          </a:p>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Mô hình GRU</a:t>
            </a:r>
          </a:p>
        </p:txBody>
      </p:sp>
    </p:spTree>
    <p:extLst>
      <p:ext uri="{BB962C8B-B14F-4D97-AF65-F5344CB8AC3E}">
        <p14:creationId xmlns:p14="http://schemas.microsoft.com/office/powerpoint/2010/main" val="27217347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BC01C-E6A8-A5F5-A5EB-533922C36866}"/>
              </a:ext>
            </a:extLst>
          </p:cNvPr>
          <p:cNvSpPr/>
          <p:nvPr/>
        </p:nvSpPr>
        <p:spPr>
          <a:xfrm>
            <a:off x="0" y="-1"/>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3" name="Rectangle 2">
            <a:extLst>
              <a:ext uri="{FF2B5EF4-FFF2-40B4-BE49-F238E27FC236}">
                <a16:creationId xmlns:a16="http://schemas.microsoft.com/office/drawing/2014/main" id="{89080120-F0D3-243E-55F8-0E714A4F9D7B}"/>
              </a:ext>
            </a:extLst>
          </p:cNvPr>
          <p:cNvSpPr/>
          <p:nvPr/>
        </p:nvSpPr>
        <p:spPr>
          <a:xfrm>
            <a:off x="6096000" y="-1"/>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1.1. Bài toán dự đoán từ tiếp theo là gì ?</a:t>
            </a:r>
          </a:p>
        </p:txBody>
      </p:sp>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7E7BA458-AC9D-3CE0-303C-A9D89D96E56C}"/>
              </a:ext>
            </a:extLst>
          </p:cNvPr>
          <p:cNvSpPr txBox="1"/>
          <p:nvPr/>
        </p:nvSpPr>
        <p:spPr>
          <a:xfrm>
            <a:off x="652197" y="2082430"/>
            <a:ext cx="10339578" cy="335476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400">
                <a:latin typeface="Roboto" panose="02000000000000000000" pitchFamily="2" charset="0"/>
                <a:ea typeface="Roboto" panose="02000000000000000000" pitchFamily="2" charset="0"/>
              </a:rPr>
              <a:t>Bài toán dự đoán từ tiếp theo trong xử lý ngôn ngữ tự nhiên (NLP) là một nhiệm vụ cơ bản và quan trọng với mục tiêu dự đoán từ tiếp theo có khả năng xuất hiện cao nhất trong một chuỗi từ đã cho. </a:t>
            </a:r>
            <a:endParaRPr lang="en-US" sz="24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Ví dụ:</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Chuỗi từ: “Trời hôm nay thật”.</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Từ tiếp theo có thể: “đẹp” hoặc “xấu”.</a:t>
            </a:r>
          </a:p>
        </p:txBody>
      </p:sp>
      <p:grpSp>
        <p:nvGrpSpPr>
          <p:cNvPr id="6" name="Group 5">
            <a:extLst>
              <a:ext uri="{FF2B5EF4-FFF2-40B4-BE49-F238E27FC236}">
                <a16:creationId xmlns:a16="http://schemas.microsoft.com/office/drawing/2014/main" id="{F3AD57FE-53E2-E6A1-CF3E-279DED490D05}"/>
              </a:ext>
            </a:extLst>
          </p:cNvPr>
          <p:cNvGrpSpPr/>
          <p:nvPr/>
        </p:nvGrpSpPr>
        <p:grpSpPr>
          <a:xfrm>
            <a:off x="552304" y="1203102"/>
            <a:ext cx="746144" cy="744570"/>
            <a:chOff x="596577" y="2905780"/>
            <a:chExt cx="540000" cy="540000"/>
          </a:xfrm>
        </p:grpSpPr>
        <p:sp>
          <p:nvSpPr>
            <p:cNvPr id="7" name="TextBox 6">
              <a:extLst>
                <a:ext uri="{FF2B5EF4-FFF2-40B4-BE49-F238E27FC236}">
                  <a16:creationId xmlns:a16="http://schemas.microsoft.com/office/drawing/2014/main" id="{3B334133-2E82-325B-6CA8-D8AC5223D8A3}"/>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1.1</a:t>
              </a:r>
            </a:p>
          </p:txBody>
        </p:sp>
        <p:sp>
          <p:nvSpPr>
            <p:cNvPr id="8" name="Oval 7">
              <a:extLst>
                <a:ext uri="{FF2B5EF4-FFF2-40B4-BE49-F238E27FC236}">
                  <a16:creationId xmlns:a16="http://schemas.microsoft.com/office/drawing/2014/main" id="{5A53ECE5-F7A3-523C-4135-C79CBC743E62}"/>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B8DFC4EA-571A-72CE-D11F-F9FB5C5D2433}"/>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Bài toán dự đoán từ tiếp theo là gì ?</a:t>
            </a:r>
          </a:p>
        </p:txBody>
      </p:sp>
    </p:spTree>
    <p:extLst>
      <p:ext uri="{BB962C8B-B14F-4D97-AF65-F5344CB8AC3E}">
        <p14:creationId xmlns:p14="http://schemas.microsoft.com/office/powerpoint/2010/main" val="27016961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4</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1.2. Tính ứng dụng của bài toán</a:t>
            </a: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203102"/>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1.2</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Tính ứng dụng của bài toán</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7" y="2109562"/>
            <a:ext cx="10339578" cy="280076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Bài toán dự đoán từ tiếp theo có nhiều ứng dụng trong thực tế, bao gồm:</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Dịch máy: Dự đoán từ tiếp theo trong ngôn ngữ đích để dịch chính xác hơn.</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Chatbot: Dự đoán các từ tiếp theo trong cuộc trò chuyện để tạo ra các phản hồi tự nhiên và trôi chảy hơn.</a:t>
            </a:r>
          </a:p>
        </p:txBody>
      </p:sp>
    </p:spTree>
    <p:extLst>
      <p:ext uri="{BB962C8B-B14F-4D97-AF65-F5344CB8AC3E}">
        <p14:creationId xmlns:p14="http://schemas.microsoft.com/office/powerpoint/2010/main" val="29315609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C5C6F6-893C-AE40-14AD-E1A75FFB1564}"/>
              </a:ext>
            </a:extLst>
          </p:cNvPr>
          <p:cNvSpPr txBox="1"/>
          <p:nvPr/>
        </p:nvSpPr>
        <p:spPr>
          <a:xfrm>
            <a:off x="2809550" y="39166"/>
            <a:ext cx="3289901" cy="461665"/>
          </a:xfrm>
          <a:prstGeom prst="rect">
            <a:avLst/>
          </a:prstGeom>
          <a:noFill/>
        </p:spPr>
        <p:txBody>
          <a:bodyPr wrap="square" rtlCol="0">
            <a:spAutoFit/>
          </a:bodyPr>
          <a:lstStyle/>
          <a:p>
            <a:pPr algn="r"/>
            <a:r>
              <a:rPr lang="en-US" sz="2400">
                <a:solidFill>
                  <a:schemeClr val="bg1"/>
                </a:solidFill>
                <a:latin typeface="Roboto" panose="02000000000000000000" pitchFamily="2" charset="0"/>
                <a:ea typeface="Roboto" panose="02000000000000000000" pitchFamily="2" charset="0"/>
              </a:rPr>
              <a:t>Giới thiệu bài toán</a:t>
            </a:r>
          </a:p>
        </p:txBody>
      </p:sp>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5</a:t>
            </a:fld>
            <a:endParaRPr lang="en-US" sz="2400" b="1">
              <a:solidFill>
                <a:schemeClr val="bg2">
                  <a:lumMod val="10000"/>
                </a:schemeClr>
              </a:solidFill>
              <a:latin typeface="Roboto" panose="02000000000000000000" pitchFamily="2" charset="0"/>
              <a:ea typeface="Roboto" panose="02000000000000000000" pitchFamily="2" charset="0"/>
            </a:endParaRPr>
          </a:p>
        </p:txBody>
      </p:sp>
      <p:pic>
        <p:nvPicPr>
          <p:cNvPr id="2050" name="Picture 2">
            <a:extLst>
              <a:ext uri="{FF2B5EF4-FFF2-40B4-BE49-F238E27FC236}">
                <a16:creationId xmlns:a16="http://schemas.microsoft.com/office/drawing/2014/main" id="{E331BBF8-8223-ECC1-2BFB-08A0A0694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8" y="972252"/>
            <a:ext cx="4726136" cy="4364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2" name="Picture 4">
            <a:extLst>
              <a:ext uri="{FF2B5EF4-FFF2-40B4-BE49-F238E27FC236}">
                <a16:creationId xmlns:a16="http://schemas.microsoft.com/office/drawing/2014/main" id="{A89D7722-603C-71A7-3B1B-B842A000C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351" y="972252"/>
            <a:ext cx="5125099" cy="4364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6A9C5FB7-D79F-2ACD-FF1F-D3EDE2709970}"/>
              </a:ext>
            </a:extLst>
          </p:cNvPr>
          <p:cNvSpPr txBox="1"/>
          <p:nvPr/>
        </p:nvSpPr>
        <p:spPr>
          <a:xfrm>
            <a:off x="1096688" y="5562582"/>
            <a:ext cx="3902624" cy="707886"/>
          </a:xfrm>
          <a:prstGeom prst="rect">
            <a:avLst/>
          </a:prstGeom>
          <a:noFill/>
        </p:spPr>
        <p:txBody>
          <a:bodyPr wrap="square" rtlCol="0">
            <a:spAutoFit/>
          </a:bodyPr>
          <a:lstStyle/>
          <a:p>
            <a:pPr algn="ctr"/>
            <a:r>
              <a:rPr lang="en-US" sz="2000" b="0" i="0" u="none" strike="noStrike">
                <a:solidFill>
                  <a:srgbClr val="2E2E2E"/>
                </a:solidFill>
                <a:effectLst/>
                <a:latin typeface="Roboto" panose="02000000000000000000" pitchFamily="2" charset="0"/>
                <a:ea typeface="Roboto" panose="02000000000000000000" pitchFamily="2" charset="0"/>
              </a:rPr>
              <a:t>Dự đoán từ hoặc các từ tiếp theo trong thanh tìm kiếm Google</a:t>
            </a:r>
            <a:endParaRPr lang="en-US" sz="2000">
              <a:solidFill>
                <a:schemeClr val="bg2">
                  <a:lumMod val="10000"/>
                </a:schemeClr>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4B7F6D77-AD25-1BB2-CC2E-493E37A85A75}"/>
              </a:ext>
            </a:extLst>
          </p:cNvPr>
          <p:cNvSpPr txBox="1"/>
          <p:nvPr/>
        </p:nvSpPr>
        <p:spPr>
          <a:xfrm>
            <a:off x="7192690" y="5562582"/>
            <a:ext cx="3902624" cy="707886"/>
          </a:xfrm>
          <a:prstGeom prst="rect">
            <a:avLst/>
          </a:prstGeom>
          <a:noFill/>
        </p:spPr>
        <p:txBody>
          <a:bodyPr wrap="square" rtlCol="0">
            <a:spAutoFit/>
          </a:bodyPr>
          <a:lstStyle/>
          <a:p>
            <a:pPr algn="ctr"/>
            <a:r>
              <a:rPr lang="en-US" sz="2000" b="0" i="0" u="none" strike="noStrike">
                <a:solidFill>
                  <a:srgbClr val="2E2E2E"/>
                </a:solidFill>
                <a:effectLst/>
                <a:latin typeface="Roboto" panose="02000000000000000000" pitchFamily="2" charset="0"/>
                <a:ea typeface="Roboto" panose="02000000000000000000" pitchFamily="2" charset="0"/>
              </a:rPr>
              <a:t>Gợi ý từ tiếp theo trong bàn phím điện thoại</a:t>
            </a:r>
            <a:endParaRPr lang="en-US" sz="2000">
              <a:solidFill>
                <a:schemeClr val="bg2">
                  <a:lumMod val="10000"/>
                </a:schemeClr>
              </a:solidFill>
              <a:latin typeface="Roboto" panose="02000000000000000000" pitchFamily="2" charset="0"/>
              <a:ea typeface="Roboto" panose="02000000000000000000" pitchFamily="2" charset="0"/>
            </a:endParaRPr>
          </a:p>
        </p:txBody>
      </p:sp>
      <p:sp>
        <p:nvSpPr>
          <p:cNvPr id="9" name="Rectangle 8">
            <a:extLst>
              <a:ext uri="{FF2B5EF4-FFF2-40B4-BE49-F238E27FC236}">
                <a16:creationId xmlns:a16="http://schemas.microsoft.com/office/drawing/2014/main" id="{966AA832-B8C6-D139-EFEA-50920DA38C7B}"/>
              </a:ext>
            </a:extLst>
          </p:cNvPr>
          <p:cNvSpPr/>
          <p:nvPr/>
        </p:nvSpPr>
        <p:spPr>
          <a:xfrm>
            <a:off x="0" y="-2"/>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16" name="Rectangle 15">
            <a:extLst>
              <a:ext uri="{FF2B5EF4-FFF2-40B4-BE49-F238E27FC236}">
                <a16:creationId xmlns:a16="http://schemas.microsoft.com/office/drawing/2014/main" id="{14025C5B-58FF-29F6-E541-58BB87D3209A}"/>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1.2. Tính ứng dụng của bài toán</a:t>
            </a:r>
          </a:p>
        </p:txBody>
      </p:sp>
    </p:spTree>
    <p:extLst>
      <p:ext uri="{BB962C8B-B14F-4D97-AF65-F5344CB8AC3E}">
        <p14:creationId xmlns:p14="http://schemas.microsoft.com/office/powerpoint/2010/main" val="9702416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6</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1.3. Khó khăn của bài toán</a:t>
            </a: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203102"/>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1.3</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Khó khăn của bài toán</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6" y="2109562"/>
            <a:ext cx="10599277" cy="390876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Bài toán dự đoán từ tiếp theo có thể gặp nhiều khó khăn do tính phức tạp của ngôn ngữ tự nhiên, bao gồm:</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Tính đa nghĩa: Một từ có thể mang nhiều nghĩa khác nhau tuỳ vào ngữ cảnh.</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Tính mơ hồ: Một chuỗi từ có thể được hiểu theo nhiều các khác nhau.</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Thiếu dữ liệu: Một số chuỗi từ có thể ít xuất hiện trong dữ liệu huấn luyện, dẫn đến khó khăn trong việc dự đoán chính xác.</a:t>
            </a:r>
          </a:p>
        </p:txBody>
      </p:sp>
    </p:spTree>
    <p:extLst>
      <p:ext uri="{BB962C8B-B14F-4D97-AF65-F5344CB8AC3E}">
        <p14:creationId xmlns:p14="http://schemas.microsoft.com/office/powerpoint/2010/main" val="21551214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7</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3.1. Giới thiệu tập dữ liệu</a:t>
            </a: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203102"/>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3.1</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Giới thiệu tập dữ liệu</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6" y="2109562"/>
            <a:ext cx="10599277" cy="280076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Tập dữ liệu có tên file là Train_Full.zip được lấy từ nguồn </a:t>
            </a:r>
            <a:r>
              <a:rPr lang="en-US" sz="2400">
                <a:latin typeface="Roboto" panose="02000000000000000000" pitchFamily="2" charset="0"/>
                <a:ea typeface="Roboto" panose="02000000000000000000" pitchFamily="2" charset="0"/>
                <a:hlinkClick r:id="rId2"/>
              </a:rPr>
              <a:t>https://github.com/hoanganhpham1006/Vietnamese_Language_Model/</a:t>
            </a:r>
            <a:endParaRPr lang="en-US" sz="24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Tập dữ liệu bao gồm hơn 40000 bài báo/bản tin, thuộc 8 lĩnh vực khác nhau như Chính trị Xã hội, Đời sống, Kinh doanh, Pháp luật, Sức khoẻ, Thế giới, Thể thao và Văn hoá.</a:t>
            </a:r>
          </a:p>
        </p:txBody>
      </p:sp>
    </p:spTree>
    <p:extLst>
      <p:ext uri="{BB962C8B-B14F-4D97-AF65-F5344CB8AC3E}">
        <p14:creationId xmlns:p14="http://schemas.microsoft.com/office/powerpoint/2010/main" val="20162088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8</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3.1. Giới thiệu tập dữ liệu</a:t>
            </a:r>
          </a:p>
        </p:txBody>
      </p:sp>
      <p:pic>
        <p:nvPicPr>
          <p:cNvPr id="3" name="Picture 2">
            <a:extLst>
              <a:ext uri="{FF2B5EF4-FFF2-40B4-BE49-F238E27FC236}">
                <a16:creationId xmlns:a16="http://schemas.microsoft.com/office/drawing/2014/main" id="{731A9F61-8FA3-28D2-A802-876A22B04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461" y="730249"/>
            <a:ext cx="7279283" cy="4749358"/>
          </a:xfrm>
          <a:prstGeom prst="rect">
            <a:avLst/>
          </a:prstGeom>
        </p:spPr>
      </p:pic>
      <p:sp>
        <p:nvSpPr>
          <p:cNvPr id="4" name="TextBox 3">
            <a:extLst>
              <a:ext uri="{FF2B5EF4-FFF2-40B4-BE49-F238E27FC236}">
                <a16:creationId xmlns:a16="http://schemas.microsoft.com/office/drawing/2014/main" id="{4EF068F8-639C-D5AF-172E-8C57AE730AE3}"/>
              </a:ext>
            </a:extLst>
          </p:cNvPr>
          <p:cNvSpPr txBox="1"/>
          <p:nvPr/>
        </p:nvSpPr>
        <p:spPr>
          <a:xfrm>
            <a:off x="5748337" y="5669856"/>
            <a:ext cx="5321530" cy="707886"/>
          </a:xfrm>
          <a:prstGeom prst="rect">
            <a:avLst/>
          </a:prstGeom>
          <a:noFill/>
        </p:spPr>
        <p:txBody>
          <a:bodyPr wrap="square" rtlCol="0">
            <a:spAutoFit/>
          </a:bodyPr>
          <a:lstStyle/>
          <a:p>
            <a:pPr algn="ctr"/>
            <a:r>
              <a:rPr lang="en-US" sz="2000" b="0" i="0" u="none" strike="noStrike">
                <a:solidFill>
                  <a:srgbClr val="2E2E2E"/>
                </a:solidFill>
                <a:effectLst/>
                <a:latin typeface="Roboto" panose="02000000000000000000" pitchFamily="2" charset="0"/>
                <a:ea typeface="Roboto" panose="02000000000000000000" pitchFamily="2" charset="0"/>
              </a:rPr>
              <a:t>Biểu đồ thể hiện số lượng bài báo/bản tin theo từng lĩnh vực (đơn vị: bài)</a:t>
            </a:r>
            <a:endParaRPr lang="en-US" sz="2000">
              <a:solidFill>
                <a:schemeClr val="bg2">
                  <a:lumMod val="10000"/>
                </a:schemeClr>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0CB02FB2-66FC-08E1-F7E5-C36D56C60D68}"/>
              </a:ext>
            </a:extLst>
          </p:cNvPr>
          <p:cNvSpPr txBox="1"/>
          <p:nvPr/>
        </p:nvSpPr>
        <p:spPr>
          <a:xfrm>
            <a:off x="143256" y="1095576"/>
            <a:ext cx="4345577" cy="501675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Tổng số lượng bài báo/bản tin của tập dữ liệu là 42744.</a:t>
            </a: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Các bài báo/bản tin đều ở định dạng file là *.txt</a:t>
            </a: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Các bài báo/bản tin đều được thu thập từ các trang báo Việt Nam đáng tin cậy như VnExpress, Thanh Niên, Người Lao Động.</a:t>
            </a:r>
          </a:p>
        </p:txBody>
      </p:sp>
    </p:spTree>
    <p:extLst>
      <p:ext uri="{BB962C8B-B14F-4D97-AF65-F5344CB8AC3E}">
        <p14:creationId xmlns:p14="http://schemas.microsoft.com/office/powerpoint/2010/main" val="31840326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9</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4.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4.1. Mô hình n-gram</a:t>
            </a:r>
          </a:p>
        </p:txBody>
      </p:sp>
      <p:sp>
        <p:nvSpPr>
          <p:cNvPr id="2" name="TextBox 1">
            <a:extLst>
              <a:ext uri="{FF2B5EF4-FFF2-40B4-BE49-F238E27FC236}">
                <a16:creationId xmlns:a16="http://schemas.microsoft.com/office/drawing/2014/main" id="{3A698BA0-2580-ED6D-C9D2-50FA071E4AA4}"/>
              </a:ext>
            </a:extLst>
          </p:cNvPr>
          <p:cNvSpPr txBox="1"/>
          <p:nvPr/>
        </p:nvSpPr>
        <p:spPr>
          <a:xfrm>
            <a:off x="1234440" y="1389888"/>
            <a:ext cx="2278188" cy="707886"/>
          </a:xfrm>
          <a:prstGeom prst="rect">
            <a:avLst/>
          </a:prstGeom>
          <a:noFill/>
        </p:spPr>
        <p:txBody>
          <a:bodyPr wrap="none" rtlCol="0">
            <a:spAutoFit/>
          </a:bodyPr>
          <a:lstStyle/>
          <a:p>
            <a:r>
              <a:rPr lang="en-US" sz="2000">
                <a:latin typeface="Roboto" panose="02000000000000000000" pitchFamily="2" charset="0"/>
                <a:ea typeface="Roboto" panose="02000000000000000000" pitchFamily="2" charset="0"/>
              </a:rPr>
              <a:t>Fonts chữ: Roboto</a:t>
            </a:r>
          </a:p>
          <a:p>
            <a:r>
              <a:rPr lang="en-US" sz="2000">
                <a:latin typeface="Roboto" panose="02000000000000000000" pitchFamily="2" charset="0"/>
                <a:ea typeface="Roboto" panose="02000000000000000000" pitchFamily="2" charset="0"/>
              </a:rPr>
              <a:t>Cỡ chữ: 20 – 24</a:t>
            </a:r>
          </a:p>
        </p:txBody>
      </p:sp>
    </p:spTree>
    <p:extLst>
      <p:ext uri="{BB962C8B-B14F-4D97-AF65-F5344CB8AC3E}">
        <p14:creationId xmlns:p14="http://schemas.microsoft.com/office/powerpoint/2010/main" val="60217588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671</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vt:lpstr>
      <vt:lpstr>Roboto</vt:lpstr>
      <vt:lpstr>Calibri Light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Hải Ngô Văn</dc:creator>
  <cp:lastModifiedBy>Hải Ngô Văn</cp:lastModifiedBy>
  <cp:revision>164</cp:revision>
  <dcterms:created xsi:type="dcterms:W3CDTF">2024-04-18T08:36:37Z</dcterms:created>
  <dcterms:modified xsi:type="dcterms:W3CDTF">2024-05-06T02:38:27Z</dcterms:modified>
</cp:coreProperties>
</file>