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9"/>
  </p:notesMasterIdLst>
  <p:sldIdLst>
    <p:sldId id="256" r:id="rId2"/>
    <p:sldId id="257" r:id="rId3"/>
    <p:sldId id="259" r:id="rId4"/>
    <p:sldId id="260" r:id="rId5"/>
    <p:sldId id="258" r:id="rId6"/>
    <p:sldId id="261" r:id="rId7"/>
    <p:sldId id="262" r:id="rId8"/>
    <p:sldId id="270" r:id="rId9"/>
    <p:sldId id="271" r:id="rId10"/>
    <p:sldId id="263" r:id="rId11"/>
    <p:sldId id="267" r:id="rId12"/>
    <p:sldId id="268" r:id="rId13"/>
    <p:sldId id="269" r:id="rId14"/>
    <p:sldId id="272" r:id="rId15"/>
    <p:sldId id="264" r:id="rId16"/>
    <p:sldId id="265" r:id="rId17"/>
    <p:sldId id="266" r:id="rId18"/>
  </p:sldIdLst>
  <p:sldSz cx="12192000" cy="6858000"/>
  <p:notesSz cx="6858000" cy="9144000"/>
  <p:embeddedFontLst>
    <p:embeddedFont>
      <p:font typeface="Roboto" panose="02000000000000000000" pitchFamily="2"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1E4C60-70C6-43DC-885A-21882C187D91}" type="datetimeFigureOut">
              <a:rPr lang="en-US" smtClean="0"/>
              <a:t>5/6/2024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ED58D-9EFB-49E6-B7EA-E1C1DCA814AB}" type="slidenum">
              <a:rPr lang="en-US" smtClean="0"/>
              <a:t>‹#›</a:t>
            </a:fld>
            <a:endParaRPr lang="en-US"/>
          </a:p>
        </p:txBody>
      </p:sp>
    </p:spTree>
    <p:extLst>
      <p:ext uri="{BB962C8B-B14F-4D97-AF65-F5344CB8AC3E}">
        <p14:creationId xmlns:p14="http://schemas.microsoft.com/office/powerpoint/2010/main" val="3314010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F072-1727-620C-6495-C23BA2BAAB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9DC8E0-5B43-B7C0-B140-A186EC35EC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3A8AE4-05C0-2E6A-E97E-D102096205F7}"/>
              </a:ext>
            </a:extLst>
          </p:cNvPr>
          <p:cNvSpPr>
            <a:spLocks noGrp="1"/>
          </p:cNvSpPr>
          <p:nvPr>
            <p:ph type="dt" sz="half" idx="10"/>
          </p:nvPr>
        </p:nvSpPr>
        <p:spPr/>
        <p:txBody>
          <a:bodyPr/>
          <a:lstStyle/>
          <a:p>
            <a:fld id="{C18B0700-0ACE-4340-9B67-183635BE242F}" type="datetime1">
              <a:rPr lang="en-US" smtClean="0"/>
              <a:t>5/6/2024</a:t>
            </a:fld>
            <a:endParaRPr lang="en-US"/>
          </a:p>
        </p:txBody>
      </p:sp>
      <p:sp>
        <p:nvSpPr>
          <p:cNvPr id="5" name="Footer Placeholder 4">
            <a:extLst>
              <a:ext uri="{FF2B5EF4-FFF2-40B4-BE49-F238E27FC236}">
                <a16:creationId xmlns:a16="http://schemas.microsoft.com/office/drawing/2014/main" id="{1767AB51-DE77-A6E3-6924-019AC085D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191FE-13C0-3FFD-9F72-E6CBC10D9E70}"/>
              </a:ext>
            </a:extLst>
          </p:cNvPr>
          <p:cNvSpPr>
            <a:spLocks noGrp="1"/>
          </p:cNvSpPr>
          <p:nvPr>
            <p:ph type="sldNum" sz="quarter" idx="12"/>
          </p:nvPr>
        </p:nvSpPr>
        <p:spPr/>
        <p:txBody>
          <a:bodyPr/>
          <a:lstStyle/>
          <a:p>
            <a:fld id="{534BA656-5C33-4FAF-9E83-A5FF0018082C}" type="slidenum">
              <a:rPr lang="en-US" smtClean="0"/>
              <a:t>‹#›</a:t>
            </a:fld>
            <a:endParaRPr lang="en-US"/>
          </a:p>
        </p:txBody>
      </p:sp>
    </p:spTree>
    <p:extLst>
      <p:ext uri="{BB962C8B-B14F-4D97-AF65-F5344CB8AC3E}">
        <p14:creationId xmlns:p14="http://schemas.microsoft.com/office/powerpoint/2010/main" val="2235192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3B4F8-3AA5-2CB9-A2A1-EA3A295804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D3F6EA-49C9-A5CF-C14F-D2C90E6D39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F649AE-8954-6914-2144-F83F87B2C926}"/>
              </a:ext>
            </a:extLst>
          </p:cNvPr>
          <p:cNvSpPr>
            <a:spLocks noGrp="1"/>
          </p:cNvSpPr>
          <p:nvPr>
            <p:ph type="dt" sz="half" idx="10"/>
          </p:nvPr>
        </p:nvSpPr>
        <p:spPr/>
        <p:txBody>
          <a:bodyPr/>
          <a:lstStyle/>
          <a:p>
            <a:fld id="{8764B3EC-D597-41A1-B1D5-B3D4A84DC07B}" type="datetime1">
              <a:rPr lang="en-US" smtClean="0"/>
              <a:t>5/6/2024</a:t>
            </a:fld>
            <a:endParaRPr lang="en-US"/>
          </a:p>
        </p:txBody>
      </p:sp>
      <p:sp>
        <p:nvSpPr>
          <p:cNvPr id="5" name="Footer Placeholder 4">
            <a:extLst>
              <a:ext uri="{FF2B5EF4-FFF2-40B4-BE49-F238E27FC236}">
                <a16:creationId xmlns:a16="http://schemas.microsoft.com/office/drawing/2014/main" id="{D7667ACE-50D9-476C-CB69-A784CDED0C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372813-2C2C-2FEE-6848-739271E2D614}"/>
              </a:ext>
            </a:extLst>
          </p:cNvPr>
          <p:cNvSpPr>
            <a:spLocks noGrp="1"/>
          </p:cNvSpPr>
          <p:nvPr>
            <p:ph type="sldNum" sz="quarter" idx="12"/>
          </p:nvPr>
        </p:nvSpPr>
        <p:spPr/>
        <p:txBody>
          <a:bodyPr/>
          <a:lstStyle/>
          <a:p>
            <a:fld id="{534BA656-5C33-4FAF-9E83-A5FF0018082C}" type="slidenum">
              <a:rPr lang="en-US" smtClean="0"/>
              <a:t>‹#›</a:t>
            </a:fld>
            <a:endParaRPr lang="en-US"/>
          </a:p>
        </p:txBody>
      </p:sp>
    </p:spTree>
    <p:extLst>
      <p:ext uri="{BB962C8B-B14F-4D97-AF65-F5344CB8AC3E}">
        <p14:creationId xmlns:p14="http://schemas.microsoft.com/office/powerpoint/2010/main" val="340582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118A9D-4D1A-A0CB-5533-86DD4A6B38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616BF3-FAF0-7B37-4576-E32DAF943F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97286B-7FF6-1838-7FC7-34F612FB6041}"/>
              </a:ext>
            </a:extLst>
          </p:cNvPr>
          <p:cNvSpPr>
            <a:spLocks noGrp="1"/>
          </p:cNvSpPr>
          <p:nvPr>
            <p:ph type="dt" sz="half" idx="10"/>
          </p:nvPr>
        </p:nvSpPr>
        <p:spPr/>
        <p:txBody>
          <a:bodyPr/>
          <a:lstStyle/>
          <a:p>
            <a:fld id="{1944ECD9-47FB-46E1-9585-752F9203474F}" type="datetime1">
              <a:rPr lang="en-US" smtClean="0"/>
              <a:t>5/6/2024</a:t>
            </a:fld>
            <a:endParaRPr lang="en-US"/>
          </a:p>
        </p:txBody>
      </p:sp>
      <p:sp>
        <p:nvSpPr>
          <p:cNvPr id="5" name="Footer Placeholder 4">
            <a:extLst>
              <a:ext uri="{FF2B5EF4-FFF2-40B4-BE49-F238E27FC236}">
                <a16:creationId xmlns:a16="http://schemas.microsoft.com/office/drawing/2014/main" id="{C4390382-097F-C23D-91D2-371A07EEF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7A1894-6C97-FFAE-A3F7-7F9540759128}"/>
              </a:ext>
            </a:extLst>
          </p:cNvPr>
          <p:cNvSpPr>
            <a:spLocks noGrp="1"/>
          </p:cNvSpPr>
          <p:nvPr>
            <p:ph type="sldNum" sz="quarter" idx="12"/>
          </p:nvPr>
        </p:nvSpPr>
        <p:spPr/>
        <p:txBody>
          <a:bodyPr/>
          <a:lstStyle/>
          <a:p>
            <a:fld id="{534BA656-5C33-4FAF-9E83-A5FF0018082C}" type="slidenum">
              <a:rPr lang="en-US" smtClean="0"/>
              <a:t>‹#›</a:t>
            </a:fld>
            <a:endParaRPr lang="en-US"/>
          </a:p>
        </p:txBody>
      </p:sp>
    </p:spTree>
    <p:extLst>
      <p:ext uri="{BB962C8B-B14F-4D97-AF65-F5344CB8AC3E}">
        <p14:creationId xmlns:p14="http://schemas.microsoft.com/office/powerpoint/2010/main" val="309921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A3C7D-7033-D0F0-1083-EA348EE914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3A29F8-4808-0D81-5766-409CB12793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DC7E1-AC9B-DFEC-5F75-6AFA7144340E}"/>
              </a:ext>
            </a:extLst>
          </p:cNvPr>
          <p:cNvSpPr>
            <a:spLocks noGrp="1"/>
          </p:cNvSpPr>
          <p:nvPr>
            <p:ph type="dt" sz="half" idx="10"/>
          </p:nvPr>
        </p:nvSpPr>
        <p:spPr/>
        <p:txBody>
          <a:bodyPr/>
          <a:lstStyle/>
          <a:p>
            <a:fld id="{AEB631AD-09AC-4FCD-91F6-C80C1B8FE5D6}" type="datetime1">
              <a:rPr lang="en-US" smtClean="0"/>
              <a:t>5/6/2024</a:t>
            </a:fld>
            <a:endParaRPr lang="en-US"/>
          </a:p>
        </p:txBody>
      </p:sp>
      <p:sp>
        <p:nvSpPr>
          <p:cNvPr id="5" name="Footer Placeholder 4">
            <a:extLst>
              <a:ext uri="{FF2B5EF4-FFF2-40B4-BE49-F238E27FC236}">
                <a16:creationId xmlns:a16="http://schemas.microsoft.com/office/drawing/2014/main" id="{FF7FAA59-0BF7-0970-2832-7CF9102A27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6C161-3405-DEB7-4706-3BC78F4EC853}"/>
              </a:ext>
            </a:extLst>
          </p:cNvPr>
          <p:cNvSpPr>
            <a:spLocks noGrp="1"/>
          </p:cNvSpPr>
          <p:nvPr>
            <p:ph type="sldNum" sz="quarter" idx="12"/>
          </p:nvPr>
        </p:nvSpPr>
        <p:spPr/>
        <p:txBody>
          <a:bodyPr/>
          <a:lstStyle/>
          <a:p>
            <a:fld id="{534BA656-5C33-4FAF-9E83-A5FF0018082C}" type="slidenum">
              <a:rPr lang="en-US" smtClean="0"/>
              <a:t>‹#›</a:t>
            </a:fld>
            <a:endParaRPr lang="en-US"/>
          </a:p>
        </p:txBody>
      </p:sp>
    </p:spTree>
    <p:extLst>
      <p:ext uri="{BB962C8B-B14F-4D97-AF65-F5344CB8AC3E}">
        <p14:creationId xmlns:p14="http://schemas.microsoft.com/office/powerpoint/2010/main" val="272033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5E75-312C-E40F-0A07-17C454246E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198357-6506-B3FE-D915-B00F26003E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78DE38-2CC1-3AF6-F2CB-109646117CE4}"/>
              </a:ext>
            </a:extLst>
          </p:cNvPr>
          <p:cNvSpPr>
            <a:spLocks noGrp="1"/>
          </p:cNvSpPr>
          <p:nvPr>
            <p:ph type="dt" sz="half" idx="10"/>
          </p:nvPr>
        </p:nvSpPr>
        <p:spPr/>
        <p:txBody>
          <a:bodyPr/>
          <a:lstStyle/>
          <a:p>
            <a:fld id="{FBE8D860-7691-4174-966E-FCFF0256AF89}" type="datetime1">
              <a:rPr lang="en-US" smtClean="0"/>
              <a:t>5/6/2024</a:t>
            </a:fld>
            <a:endParaRPr lang="en-US"/>
          </a:p>
        </p:txBody>
      </p:sp>
      <p:sp>
        <p:nvSpPr>
          <p:cNvPr id="5" name="Footer Placeholder 4">
            <a:extLst>
              <a:ext uri="{FF2B5EF4-FFF2-40B4-BE49-F238E27FC236}">
                <a16:creationId xmlns:a16="http://schemas.microsoft.com/office/drawing/2014/main" id="{1FB74F81-2FBE-DC24-B37C-8B9C7C608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C6474-5183-C48D-7C15-554C5D1983BA}"/>
              </a:ext>
            </a:extLst>
          </p:cNvPr>
          <p:cNvSpPr>
            <a:spLocks noGrp="1"/>
          </p:cNvSpPr>
          <p:nvPr>
            <p:ph type="sldNum" sz="quarter" idx="12"/>
          </p:nvPr>
        </p:nvSpPr>
        <p:spPr/>
        <p:txBody>
          <a:bodyPr/>
          <a:lstStyle/>
          <a:p>
            <a:fld id="{534BA656-5C33-4FAF-9E83-A5FF0018082C}" type="slidenum">
              <a:rPr lang="en-US" smtClean="0"/>
              <a:t>‹#›</a:t>
            </a:fld>
            <a:endParaRPr lang="en-US"/>
          </a:p>
        </p:txBody>
      </p:sp>
    </p:spTree>
    <p:extLst>
      <p:ext uri="{BB962C8B-B14F-4D97-AF65-F5344CB8AC3E}">
        <p14:creationId xmlns:p14="http://schemas.microsoft.com/office/powerpoint/2010/main" val="213952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A237-C5C4-BCD8-4ECB-D58D99AE2A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693D0A-4923-DD26-394B-B8B178896D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2CFBB0-9E25-A5F4-3AC3-0AEC2544BC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AB1A9C-DCF6-CA0F-A5B2-71FFE3AC2EC6}"/>
              </a:ext>
            </a:extLst>
          </p:cNvPr>
          <p:cNvSpPr>
            <a:spLocks noGrp="1"/>
          </p:cNvSpPr>
          <p:nvPr>
            <p:ph type="dt" sz="half" idx="10"/>
          </p:nvPr>
        </p:nvSpPr>
        <p:spPr/>
        <p:txBody>
          <a:bodyPr/>
          <a:lstStyle/>
          <a:p>
            <a:fld id="{77F0172D-2DE6-4367-801E-DEE4703A9AC4}" type="datetime1">
              <a:rPr lang="en-US" smtClean="0"/>
              <a:t>5/6/2024</a:t>
            </a:fld>
            <a:endParaRPr lang="en-US"/>
          </a:p>
        </p:txBody>
      </p:sp>
      <p:sp>
        <p:nvSpPr>
          <p:cNvPr id="6" name="Footer Placeholder 5">
            <a:extLst>
              <a:ext uri="{FF2B5EF4-FFF2-40B4-BE49-F238E27FC236}">
                <a16:creationId xmlns:a16="http://schemas.microsoft.com/office/drawing/2014/main" id="{A32B958B-A6FF-9D7E-2738-2E723B3057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620F77-699A-68E9-6C1C-50E3719D81C7}"/>
              </a:ext>
            </a:extLst>
          </p:cNvPr>
          <p:cNvSpPr>
            <a:spLocks noGrp="1"/>
          </p:cNvSpPr>
          <p:nvPr>
            <p:ph type="sldNum" sz="quarter" idx="12"/>
          </p:nvPr>
        </p:nvSpPr>
        <p:spPr/>
        <p:txBody>
          <a:bodyPr/>
          <a:lstStyle/>
          <a:p>
            <a:fld id="{534BA656-5C33-4FAF-9E83-A5FF0018082C}" type="slidenum">
              <a:rPr lang="en-US" smtClean="0"/>
              <a:t>‹#›</a:t>
            </a:fld>
            <a:endParaRPr lang="en-US"/>
          </a:p>
        </p:txBody>
      </p:sp>
    </p:spTree>
    <p:extLst>
      <p:ext uri="{BB962C8B-B14F-4D97-AF65-F5344CB8AC3E}">
        <p14:creationId xmlns:p14="http://schemas.microsoft.com/office/powerpoint/2010/main" val="256822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2113-C88C-6D2C-56D9-20E4871FD0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DA1709-074A-9555-F869-CCE095932F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DBAA18-E929-43FC-EB3F-BDAE62275E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82D2CA-ED35-230A-FA74-6FEC3BC1A1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908685-AD96-F6AA-79A0-7659E06654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815C2B-5E43-6C5A-57B8-C248D2E15D3B}"/>
              </a:ext>
            </a:extLst>
          </p:cNvPr>
          <p:cNvSpPr>
            <a:spLocks noGrp="1"/>
          </p:cNvSpPr>
          <p:nvPr>
            <p:ph type="dt" sz="half" idx="10"/>
          </p:nvPr>
        </p:nvSpPr>
        <p:spPr/>
        <p:txBody>
          <a:bodyPr/>
          <a:lstStyle/>
          <a:p>
            <a:fld id="{0996215D-88CA-4AE2-BC27-6087B35E07E7}" type="datetime1">
              <a:rPr lang="en-US" smtClean="0"/>
              <a:t>5/6/2024</a:t>
            </a:fld>
            <a:endParaRPr lang="en-US"/>
          </a:p>
        </p:txBody>
      </p:sp>
      <p:sp>
        <p:nvSpPr>
          <p:cNvPr id="8" name="Footer Placeholder 7">
            <a:extLst>
              <a:ext uri="{FF2B5EF4-FFF2-40B4-BE49-F238E27FC236}">
                <a16:creationId xmlns:a16="http://schemas.microsoft.com/office/drawing/2014/main" id="{54CD7B0A-2682-349E-CE31-B591CE55DC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8EB75B-B86E-CACF-0BAB-AD9FD5DDE968}"/>
              </a:ext>
            </a:extLst>
          </p:cNvPr>
          <p:cNvSpPr>
            <a:spLocks noGrp="1"/>
          </p:cNvSpPr>
          <p:nvPr>
            <p:ph type="sldNum" sz="quarter" idx="12"/>
          </p:nvPr>
        </p:nvSpPr>
        <p:spPr/>
        <p:txBody>
          <a:bodyPr/>
          <a:lstStyle/>
          <a:p>
            <a:fld id="{534BA656-5C33-4FAF-9E83-A5FF0018082C}" type="slidenum">
              <a:rPr lang="en-US" smtClean="0"/>
              <a:t>‹#›</a:t>
            </a:fld>
            <a:endParaRPr lang="en-US"/>
          </a:p>
        </p:txBody>
      </p:sp>
    </p:spTree>
    <p:extLst>
      <p:ext uri="{BB962C8B-B14F-4D97-AF65-F5344CB8AC3E}">
        <p14:creationId xmlns:p14="http://schemas.microsoft.com/office/powerpoint/2010/main" val="3030864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A1D9-F6A0-3062-FDF9-0B2DFD4ADF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927676-7CE1-3559-04D4-E540573BB22C}"/>
              </a:ext>
            </a:extLst>
          </p:cNvPr>
          <p:cNvSpPr>
            <a:spLocks noGrp="1"/>
          </p:cNvSpPr>
          <p:nvPr>
            <p:ph type="dt" sz="half" idx="10"/>
          </p:nvPr>
        </p:nvSpPr>
        <p:spPr/>
        <p:txBody>
          <a:bodyPr/>
          <a:lstStyle/>
          <a:p>
            <a:fld id="{B59C5EA0-6076-4C4E-B5D1-2DC9B66867DD}" type="datetime1">
              <a:rPr lang="en-US" smtClean="0"/>
              <a:t>5/6/2024</a:t>
            </a:fld>
            <a:endParaRPr lang="en-US"/>
          </a:p>
        </p:txBody>
      </p:sp>
      <p:sp>
        <p:nvSpPr>
          <p:cNvPr id="4" name="Footer Placeholder 3">
            <a:extLst>
              <a:ext uri="{FF2B5EF4-FFF2-40B4-BE49-F238E27FC236}">
                <a16:creationId xmlns:a16="http://schemas.microsoft.com/office/drawing/2014/main" id="{D3F7F33A-60AC-894D-1165-4212FDE2AF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B14EC7-926A-F8BD-1B28-CB70C6FB285A}"/>
              </a:ext>
            </a:extLst>
          </p:cNvPr>
          <p:cNvSpPr>
            <a:spLocks noGrp="1"/>
          </p:cNvSpPr>
          <p:nvPr>
            <p:ph type="sldNum" sz="quarter" idx="12"/>
          </p:nvPr>
        </p:nvSpPr>
        <p:spPr/>
        <p:txBody>
          <a:bodyPr/>
          <a:lstStyle/>
          <a:p>
            <a:fld id="{534BA656-5C33-4FAF-9E83-A5FF0018082C}" type="slidenum">
              <a:rPr lang="en-US" smtClean="0"/>
              <a:t>‹#›</a:t>
            </a:fld>
            <a:endParaRPr lang="en-US"/>
          </a:p>
        </p:txBody>
      </p:sp>
    </p:spTree>
    <p:extLst>
      <p:ext uri="{BB962C8B-B14F-4D97-AF65-F5344CB8AC3E}">
        <p14:creationId xmlns:p14="http://schemas.microsoft.com/office/powerpoint/2010/main" val="52280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E748C1-44EF-692B-7AE4-922D93D6724E}"/>
              </a:ext>
            </a:extLst>
          </p:cNvPr>
          <p:cNvSpPr>
            <a:spLocks noGrp="1"/>
          </p:cNvSpPr>
          <p:nvPr>
            <p:ph type="dt" sz="half" idx="10"/>
          </p:nvPr>
        </p:nvSpPr>
        <p:spPr/>
        <p:txBody>
          <a:bodyPr/>
          <a:lstStyle/>
          <a:p>
            <a:fld id="{37621F59-1026-4A8B-A8E4-8F234F3BAE5F}" type="datetime1">
              <a:rPr lang="en-US" smtClean="0"/>
              <a:t>5/6/2024</a:t>
            </a:fld>
            <a:endParaRPr lang="en-US"/>
          </a:p>
        </p:txBody>
      </p:sp>
      <p:sp>
        <p:nvSpPr>
          <p:cNvPr id="3" name="Footer Placeholder 2">
            <a:extLst>
              <a:ext uri="{FF2B5EF4-FFF2-40B4-BE49-F238E27FC236}">
                <a16:creationId xmlns:a16="http://schemas.microsoft.com/office/drawing/2014/main" id="{741EC7AF-655F-CBEF-D07F-0D3207FDE6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DCFC52-257F-E3B7-4082-55BBCECD4FAB}"/>
              </a:ext>
            </a:extLst>
          </p:cNvPr>
          <p:cNvSpPr>
            <a:spLocks noGrp="1"/>
          </p:cNvSpPr>
          <p:nvPr>
            <p:ph type="sldNum" sz="quarter" idx="12"/>
          </p:nvPr>
        </p:nvSpPr>
        <p:spPr/>
        <p:txBody>
          <a:bodyPr/>
          <a:lstStyle/>
          <a:p>
            <a:fld id="{534BA656-5C33-4FAF-9E83-A5FF0018082C}" type="slidenum">
              <a:rPr lang="en-US" smtClean="0"/>
              <a:t>‹#›</a:t>
            </a:fld>
            <a:endParaRPr lang="en-US"/>
          </a:p>
        </p:txBody>
      </p:sp>
    </p:spTree>
    <p:extLst>
      <p:ext uri="{BB962C8B-B14F-4D97-AF65-F5344CB8AC3E}">
        <p14:creationId xmlns:p14="http://schemas.microsoft.com/office/powerpoint/2010/main" val="1110836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C2160-38E7-118B-D5AC-43234C257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B52461-4627-6BD9-86BD-8ED62E85B7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58A69E-A24B-94EB-0655-45D7AC9CC0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511B2A-6254-33D6-F0E2-1B71BDDD5128}"/>
              </a:ext>
            </a:extLst>
          </p:cNvPr>
          <p:cNvSpPr>
            <a:spLocks noGrp="1"/>
          </p:cNvSpPr>
          <p:nvPr>
            <p:ph type="dt" sz="half" idx="10"/>
          </p:nvPr>
        </p:nvSpPr>
        <p:spPr/>
        <p:txBody>
          <a:bodyPr/>
          <a:lstStyle/>
          <a:p>
            <a:fld id="{8DFB992F-AE0A-4402-B306-7BA936F3289B}" type="datetime1">
              <a:rPr lang="en-US" smtClean="0"/>
              <a:t>5/6/2024</a:t>
            </a:fld>
            <a:endParaRPr lang="en-US"/>
          </a:p>
        </p:txBody>
      </p:sp>
      <p:sp>
        <p:nvSpPr>
          <p:cNvPr id="6" name="Footer Placeholder 5">
            <a:extLst>
              <a:ext uri="{FF2B5EF4-FFF2-40B4-BE49-F238E27FC236}">
                <a16:creationId xmlns:a16="http://schemas.microsoft.com/office/drawing/2014/main" id="{6849F2D4-4243-B013-20E2-C812B3E8F1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E4154B-B5ED-D349-041D-A408FE6C0A08}"/>
              </a:ext>
            </a:extLst>
          </p:cNvPr>
          <p:cNvSpPr>
            <a:spLocks noGrp="1"/>
          </p:cNvSpPr>
          <p:nvPr>
            <p:ph type="sldNum" sz="quarter" idx="12"/>
          </p:nvPr>
        </p:nvSpPr>
        <p:spPr/>
        <p:txBody>
          <a:bodyPr/>
          <a:lstStyle/>
          <a:p>
            <a:fld id="{534BA656-5C33-4FAF-9E83-A5FF0018082C}" type="slidenum">
              <a:rPr lang="en-US" smtClean="0"/>
              <a:t>‹#›</a:t>
            </a:fld>
            <a:endParaRPr lang="en-US"/>
          </a:p>
        </p:txBody>
      </p:sp>
    </p:spTree>
    <p:extLst>
      <p:ext uri="{BB962C8B-B14F-4D97-AF65-F5344CB8AC3E}">
        <p14:creationId xmlns:p14="http://schemas.microsoft.com/office/powerpoint/2010/main" val="4178774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02BFE-7A33-053C-381F-C5F56B164E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A19EEF-1DEE-9BCA-2E0A-03B8AC8B91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5CFCBE-B334-7B6C-54B2-14EB908D08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D41A72-B308-296E-7E6F-766F7B8DE9E0}"/>
              </a:ext>
            </a:extLst>
          </p:cNvPr>
          <p:cNvSpPr>
            <a:spLocks noGrp="1"/>
          </p:cNvSpPr>
          <p:nvPr>
            <p:ph type="dt" sz="half" idx="10"/>
          </p:nvPr>
        </p:nvSpPr>
        <p:spPr/>
        <p:txBody>
          <a:bodyPr/>
          <a:lstStyle/>
          <a:p>
            <a:fld id="{83DB5ED0-C36D-41DF-8BE6-D51FC90C1E9B}" type="datetime1">
              <a:rPr lang="en-US" smtClean="0"/>
              <a:t>5/6/2024</a:t>
            </a:fld>
            <a:endParaRPr lang="en-US"/>
          </a:p>
        </p:txBody>
      </p:sp>
      <p:sp>
        <p:nvSpPr>
          <p:cNvPr id="6" name="Footer Placeholder 5">
            <a:extLst>
              <a:ext uri="{FF2B5EF4-FFF2-40B4-BE49-F238E27FC236}">
                <a16:creationId xmlns:a16="http://schemas.microsoft.com/office/drawing/2014/main" id="{B86C3DC5-F086-CA3D-E402-9787AFB5F1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6D1E14-B7C7-3EB7-20EF-EDC3250E272E}"/>
              </a:ext>
            </a:extLst>
          </p:cNvPr>
          <p:cNvSpPr>
            <a:spLocks noGrp="1"/>
          </p:cNvSpPr>
          <p:nvPr>
            <p:ph type="sldNum" sz="quarter" idx="12"/>
          </p:nvPr>
        </p:nvSpPr>
        <p:spPr/>
        <p:txBody>
          <a:bodyPr/>
          <a:lstStyle/>
          <a:p>
            <a:fld id="{534BA656-5C33-4FAF-9E83-A5FF0018082C}" type="slidenum">
              <a:rPr lang="en-US" smtClean="0"/>
              <a:t>‹#›</a:t>
            </a:fld>
            <a:endParaRPr lang="en-US"/>
          </a:p>
        </p:txBody>
      </p:sp>
    </p:spTree>
    <p:extLst>
      <p:ext uri="{BB962C8B-B14F-4D97-AF65-F5344CB8AC3E}">
        <p14:creationId xmlns:p14="http://schemas.microsoft.com/office/powerpoint/2010/main" val="3015005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891C2E-AC9D-0688-1CE1-C3BD83162C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E7B2D2-7368-F8D0-569D-96FEFF6FA8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06C4EE-BF27-9737-BAAA-0D85545E20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B2FDD3-897E-4DAD-9460-43C91CE146F0}" type="datetime1">
              <a:rPr lang="en-US" smtClean="0"/>
              <a:t>5/6/2024</a:t>
            </a:fld>
            <a:endParaRPr lang="en-US"/>
          </a:p>
        </p:txBody>
      </p:sp>
      <p:sp>
        <p:nvSpPr>
          <p:cNvPr id="5" name="Footer Placeholder 4">
            <a:extLst>
              <a:ext uri="{FF2B5EF4-FFF2-40B4-BE49-F238E27FC236}">
                <a16:creationId xmlns:a16="http://schemas.microsoft.com/office/drawing/2014/main" id="{BE7000AE-4F35-4BE9-C5AF-B8050B71E8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A3FA77-6095-C9EA-FA70-C48D45355A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BA656-5C33-4FAF-9E83-A5FF0018082C}" type="slidenum">
              <a:rPr lang="en-US" smtClean="0"/>
              <a:t>‹#›</a:t>
            </a:fld>
            <a:endParaRPr lang="en-US"/>
          </a:p>
        </p:txBody>
      </p:sp>
    </p:spTree>
    <p:extLst>
      <p:ext uri="{BB962C8B-B14F-4D97-AF65-F5344CB8AC3E}">
        <p14:creationId xmlns:p14="http://schemas.microsoft.com/office/powerpoint/2010/main" val="2170108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hoanganhpham1006/Vietnamese_Language_Model/"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ABC01C-E6A8-A5F5-A5EB-533922C36866}"/>
              </a:ext>
            </a:extLst>
          </p:cNvPr>
          <p:cNvSpPr/>
          <p:nvPr/>
        </p:nvSpPr>
        <p:spPr>
          <a:xfrm>
            <a:off x="0" y="-1"/>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9080120-F0D3-243E-55F8-0E714A4F9D7B}"/>
              </a:ext>
            </a:extLst>
          </p:cNvPr>
          <p:cNvSpPr/>
          <p:nvPr/>
        </p:nvSpPr>
        <p:spPr>
          <a:xfrm>
            <a:off x="6096000" y="-1"/>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solidFill>
                <a:schemeClr val="bg1"/>
              </a:solidFill>
            </a:endParaRPr>
          </a:p>
        </p:txBody>
      </p:sp>
      <p:sp>
        <p:nvSpPr>
          <p:cNvPr id="4" name="TextBox 3">
            <a:extLst>
              <a:ext uri="{FF2B5EF4-FFF2-40B4-BE49-F238E27FC236}">
                <a16:creationId xmlns:a16="http://schemas.microsoft.com/office/drawing/2014/main" id="{840EC020-B7B0-AF46-4302-0FB794A1DB94}"/>
              </a:ext>
            </a:extLst>
          </p:cNvPr>
          <p:cNvSpPr txBox="1"/>
          <p:nvPr/>
        </p:nvSpPr>
        <p:spPr>
          <a:xfrm>
            <a:off x="1971964" y="1209963"/>
            <a:ext cx="8248072" cy="1415772"/>
          </a:xfrm>
          <a:prstGeom prst="rect">
            <a:avLst/>
          </a:prstGeom>
          <a:noFill/>
        </p:spPr>
        <p:txBody>
          <a:bodyPr wrap="square" rtlCol="0">
            <a:spAutoFit/>
          </a:bodyPr>
          <a:lstStyle/>
          <a:p>
            <a:r>
              <a:rPr lang="en-US" sz="3600" b="1">
                <a:solidFill>
                  <a:schemeClr val="bg2">
                    <a:lumMod val="10000"/>
                  </a:schemeClr>
                </a:solidFill>
                <a:latin typeface="Roboto" panose="02000000000000000000" pitchFamily="2" charset="0"/>
                <a:ea typeface="Roboto" panose="02000000000000000000" pitchFamily="2" charset="0"/>
              </a:rPr>
              <a:t>BÀI TOÁN </a:t>
            </a:r>
          </a:p>
          <a:p>
            <a:r>
              <a:rPr lang="en-US" sz="5000" b="1">
                <a:solidFill>
                  <a:schemeClr val="bg2">
                    <a:lumMod val="10000"/>
                  </a:schemeClr>
                </a:solidFill>
                <a:latin typeface="Roboto" panose="02000000000000000000" pitchFamily="2" charset="0"/>
                <a:ea typeface="Roboto" panose="02000000000000000000" pitchFamily="2" charset="0"/>
              </a:rPr>
              <a:t>	DỰ ĐOÁN TỪ TIẾP THEO</a:t>
            </a:r>
          </a:p>
        </p:txBody>
      </p:sp>
      <p:sp>
        <p:nvSpPr>
          <p:cNvPr id="7" name="TextBox 6">
            <a:extLst>
              <a:ext uri="{FF2B5EF4-FFF2-40B4-BE49-F238E27FC236}">
                <a16:creationId xmlns:a16="http://schemas.microsoft.com/office/drawing/2014/main" id="{823CA3D2-92AA-BB3E-036F-45DDB87AA6C4}"/>
              </a:ext>
            </a:extLst>
          </p:cNvPr>
          <p:cNvSpPr txBox="1"/>
          <p:nvPr/>
        </p:nvSpPr>
        <p:spPr>
          <a:xfrm>
            <a:off x="692727" y="3431309"/>
            <a:ext cx="2466109" cy="584775"/>
          </a:xfrm>
          <a:prstGeom prst="rect">
            <a:avLst/>
          </a:prstGeom>
          <a:noFill/>
        </p:spPr>
        <p:txBody>
          <a:bodyPr wrap="square" rtlCol="0">
            <a:spAutoFit/>
          </a:bodyPr>
          <a:lstStyle/>
          <a:p>
            <a:r>
              <a:rPr lang="en-US" sz="3200" b="1">
                <a:solidFill>
                  <a:schemeClr val="bg2">
                    <a:lumMod val="10000"/>
                  </a:schemeClr>
                </a:solidFill>
                <a:latin typeface="Roboto" panose="02000000000000000000" pitchFamily="2" charset="0"/>
                <a:ea typeface="Roboto" panose="02000000000000000000" pitchFamily="2" charset="0"/>
              </a:rPr>
              <a:t>Thành viên</a:t>
            </a:r>
          </a:p>
        </p:txBody>
      </p:sp>
      <p:sp>
        <p:nvSpPr>
          <p:cNvPr id="9" name="TextBox 8">
            <a:extLst>
              <a:ext uri="{FF2B5EF4-FFF2-40B4-BE49-F238E27FC236}">
                <a16:creationId xmlns:a16="http://schemas.microsoft.com/office/drawing/2014/main" id="{C0DDC28F-C10D-EB88-1B50-EDDC0839F9F5}"/>
              </a:ext>
            </a:extLst>
          </p:cNvPr>
          <p:cNvSpPr txBox="1"/>
          <p:nvPr/>
        </p:nvSpPr>
        <p:spPr>
          <a:xfrm>
            <a:off x="692727" y="4016084"/>
            <a:ext cx="3620655" cy="1959511"/>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2800">
                <a:solidFill>
                  <a:schemeClr val="bg2">
                    <a:lumMod val="10000"/>
                  </a:schemeClr>
                </a:solidFill>
                <a:latin typeface="Roboto" panose="02000000000000000000" pitchFamily="2" charset="0"/>
                <a:ea typeface="Roboto" panose="02000000000000000000" pitchFamily="2" charset="0"/>
              </a:rPr>
              <a:t>Ngô Văn Hải</a:t>
            </a:r>
          </a:p>
          <a:p>
            <a:pPr marL="457200" indent="-457200">
              <a:lnSpc>
                <a:spcPct val="150000"/>
              </a:lnSpc>
              <a:buFont typeface="Wingdings" panose="05000000000000000000" pitchFamily="2" charset="2"/>
              <a:buChar char="Ø"/>
            </a:pPr>
            <a:r>
              <a:rPr lang="en-US" sz="2800">
                <a:solidFill>
                  <a:schemeClr val="bg2">
                    <a:lumMod val="10000"/>
                  </a:schemeClr>
                </a:solidFill>
                <a:latin typeface="Roboto" panose="02000000000000000000" pitchFamily="2" charset="0"/>
                <a:ea typeface="Roboto" panose="02000000000000000000" pitchFamily="2" charset="0"/>
              </a:rPr>
              <a:t>Hoàng Hào</a:t>
            </a:r>
          </a:p>
          <a:p>
            <a:pPr marL="457200" indent="-457200">
              <a:lnSpc>
                <a:spcPct val="150000"/>
              </a:lnSpc>
              <a:buFont typeface="Wingdings" panose="05000000000000000000" pitchFamily="2" charset="2"/>
              <a:buChar char="Ø"/>
            </a:pPr>
            <a:r>
              <a:rPr lang="en-US" sz="2800">
                <a:solidFill>
                  <a:schemeClr val="bg2">
                    <a:lumMod val="10000"/>
                  </a:schemeClr>
                </a:solidFill>
                <a:latin typeface="Roboto" panose="02000000000000000000" pitchFamily="2" charset="0"/>
                <a:ea typeface="Roboto" panose="02000000000000000000" pitchFamily="2" charset="0"/>
              </a:rPr>
              <a:t>Trương Đoàn</a:t>
            </a:r>
          </a:p>
        </p:txBody>
      </p:sp>
      <p:pic>
        <p:nvPicPr>
          <p:cNvPr id="16" name="Picture 15">
            <a:extLst>
              <a:ext uri="{FF2B5EF4-FFF2-40B4-BE49-F238E27FC236}">
                <a16:creationId xmlns:a16="http://schemas.microsoft.com/office/drawing/2014/main" id="{F10D1F85-37F8-8C5C-4975-719F44AAE6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752" y="3625560"/>
            <a:ext cx="7621736" cy="23500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8" name="Slide Number Placeholder 17">
            <a:extLst>
              <a:ext uri="{FF2B5EF4-FFF2-40B4-BE49-F238E27FC236}">
                <a16:creationId xmlns:a16="http://schemas.microsoft.com/office/drawing/2014/main" id="{3FBC3C26-3C04-58FA-D5D2-827F696F2A8F}"/>
              </a:ext>
            </a:extLst>
          </p:cNvPr>
          <p:cNvSpPr>
            <a:spLocks noGrp="1"/>
          </p:cNvSpPr>
          <p:nvPr>
            <p:ph type="sldNum" sz="quarter" idx="12"/>
          </p:nvPr>
        </p:nvSpPr>
        <p:spPr>
          <a:xfrm>
            <a:off x="9323832" y="6374638"/>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1</a:t>
            </a:fld>
            <a:endParaRPr lang="en-US" sz="2400" b="1">
              <a:solidFill>
                <a:schemeClr val="bg2">
                  <a:lumMod val="1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996147724"/>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10</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CBAE9E41-18F1-D616-4A04-A6F05299715A}"/>
              </a:ext>
            </a:extLst>
          </p:cNvPr>
          <p:cNvSpPr/>
          <p:nvPr/>
        </p:nvSpPr>
        <p:spPr>
          <a:xfrm>
            <a:off x="0" y="0"/>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3. Tập dữ liệu</a:t>
            </a:r>
          </a:p>
        </p:txBody>
      </p:sp>
      <p:sp>
        <p:nvSpPr>
          <p:cNvPr id="6" name="Rectangle 5">
            <a:extLst>
              <a:ext uri="{FF2B5EF4-FFF2-40B4-BE49-F238E27FC236}">
                <a16:creationId xmlns:a16="http://schemas.microsoft.com/office/drawing/2014/main" id="{45C866F0-A2E0-AEC7-E9DD-C84621F6B816}"/>
              </a:ext>
            </a:extLst>
          </p:cNvPr>
          <p:cNvSpPr/>
          <p:nvPr/>
        </p:nvSpPr>
        <p:spPr>
          <a:xfrm>
            <a:off x="6096000" y="0"/>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400">
                <a:solidFill>
                  <a:schemeClr val="bg1"/>
                </a:solidFill>
                <a:latin typeface="Roboto" panose="02000000000000000000" pitchFamily="2" charset="0"/>
                <a:ea typeface="Roboto" panose="02000000000000000000" pitchFamily="2" charset="0"/>
              </a:rPr>
              <a:t>3.1. Giới thiệu tập dữ liệu</a:t>
            </a:r>
          </a:p>
        </p:txBody>
      </p:sp>
      <p:pic>
        <p:nvPicPr>
          <p:cNvPr id="3" name="Picture 2">
            <a:extLst>
              <a:ext uri="{FF2B5EF4-FFF2-40B4-BE49-F238E27FC236}">
                <a16:creationId xmlns:a16="http://schemas.microsoft.com/office/drawing/2014/main" id="{731A9F61-8FA3-28D2-A802-876A22B04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9461" y="730249"/>
            <a:ext cx="7279283" cy="47493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4EF068F8-639C-D5AF-172E-8C57AE730AE3}"/>
              </a:ext>
            </a:extLst>
          </p:cNvPr>
          <p:cNvSpPr txBox="1"/>
          <p:nvPr/>
        </p:nvSpPr>
        <p:spPr>
          <a:xfrm>
            <a:off x="5748337" y="5669856"/>
            <a:ext cx="5321530" cy="707886"/>
          </a:xfrm>
          <a:prstGeom prst="rect">
            <a:avLst/>
          </a:prstGeom>
          <a:noFill/>
        </p:spPr>
        <p:txBody>
          <a:bodyPr wrap="square" rtlCol="0">
            <a:spAutoFit/>
          </a:bodyPr>
          <a:lstStyle/>
          <a:p>
            <a:pPr algn="ctr"/>
            <a:r>
              <a:rPr lang="en-US" sz="2000" b="0" i="0" u="none" strike="noStrike">
                <a:solidFill>
                  <a:srgbClr val="2E2E2E"/>
                </a:solidFill>
                <a:effectLst/>
                <a:latin typeface="Roboto" panose="02000000000000000000" pitchFamily="2" charset="0"/>
                <a:ea typeface="Roboto" panose="02000000000000000000" pitchFamily="2" charset="0"/>
              </a:rPr>
              <a:t>Biểu đồ thể hiện số lượng bài báo/bản tin theo từng lĩnh vực (đơn vị: bài)</a:t>
            </a:r>
            <a:endParaRPr lang="en-US" sz="2000">
              <a:solidFill>
                <a:schemeClr val="bg2">
                  <a:lumMod val="10000"/>
                </a:schemeClr>
              </a:solidFill>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0CB02FB2-66FC-08E1-F7E5-C36D56C60D68}"/>
              </a:ext>
            </a:extLst>
          </p:cNvPr>
          <p:cNvSpPr txBox="1"/>
          <p:nvPr/>
        </p:nvSpPr>
        <p:spPr>
          <a:xfrm>
            <a:off x="143256" y="1095576"/>
            <a:ext cx="4345577" cy="501675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Tổng số lượng bài báo/bản tin của tập dữ liệu là 42744.</a:t>
            </a:r>
          </a:p>
          <a:p>
            <a:pPr marL="342900"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Các bài báo/bản tin đều ở định dạng file là *.txt</a:t>
            </a:r>
          </a:p>
          <a:p>
            <a:pPr marL="342900"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Các bài báo/bản tin đều được thu thập từ các trang báo Việt Nam đáng tin cậy như VnExpress, Thanh Niên, Người Lao Động.</a:t>
            </a:r>
          </a:p>
        </p:txBody>
      </p:sp>
    </p:spTree>
    <p:extLst>
      <p:ext uri="{BB962C8B-B14F-4D97-AF65-F5344CB8AC3E}">
        <p14:creationId xmlns:p14="http://schemas.microsoft.com/office/powerpoint/2010/main" val="318403264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11</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CBAE9E41-18F1-D616-4A04-A6F05299715A}"/>
              </a:ext>
            </a:extLst>
          </p:cNvPr>
          <p:cNvSpPr/>
          <p:nvPr/>
        </p:nvSpPr>
        <p:spPr>
          <a:xfrm>
            <a:off x="0" y="0"/>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3. Tập dữ liệu</a:t>
            </a:r>
          </a:p>
        </p:txBody>
      </p:sp>
      <p:sp>
        <p:nvSpPr>
          <p:cNvPr id="6" name="Rectangle 5">
            <a:extLst>
              <a:ext uri="{FF2B5EF4-FFF2-40B4-BE49-F238E27FC236}">
                <a16:creationId xmlns:a16="http://schemas.microsoft.com/office/drawing/2014/main" id="{45C866F0-A2E0-AEC7-E9DD-C84621F6B816}"/>
              </a:ext>
            </a:extLst>
          </p:cNvPr>
          <p:cNvSpPr/>
          <p:nvPr/>
        </p:nvSpPr>
        <p:spPr>
          <a:xfrm>
            <a:off x="6096000" y="0"/>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400">
                <a:solidFill>
                  <a:schemeClr val="bg1"/>
                </a:solidFill>
                <a:latin typeface="Roboto" panose="02000000000000000000" pitchFamily="2" charset="0"/>
                <a:ea typeface="Roboto" panose="02000000000000000000" pitchFamily="2" charset="0"/>
              </a:rPr>
              <a:t>3.1. Giới thiệu tập dữ liệu</a:t>
            </a:r>
          </a:p>
        </p:txBody>
      </p:sp>
      <p:pic>
        <p:nvPicPr>
          <p:cNvPr id="8" name="Picture 7">
            <a:extLst>
              <a:ext uri="{FF2B5EF4-FFF2-40B4-BE49-F238E27FC236}">
                <a16:creationId xmlns:a16="http://schemas.microsoft.com/office/drawing/2014/main" id="{8906D941-9D0C-8D95-1DDE-AF1E956D3F58}"/>
              </a:ext>
            </a:extLst>
          </p:cNvPr>
          <p:cNvPicPr>
            <a:picLocks noChangeAspect="1"/>
          </p:cNvPicPr>
          <p:nvPr/>
        </p:nvPicPr>
        <p:blipFill>
          <a:blip r:embed="rId2"/>
          <a:stretch>
            <a:fillRect/>
          </a:stretch>
        </p:blipFill>
        <p:spPr>
          <a:xfrm>
            <a:off x="263269" y="948690"/>
            <a:ext cx="5762625" cy="25957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55690005-6AC5-9E4A-4EEC-A6039711AF89}"/>
              </a:ext>
            </a:extLst>
          </p:cNvPr>
          <p:cNvPicPr>
            <a:picLocks noChangeAspect="1"/>
          </p:cNvPicPr>
          <p:nvPr/>
        </p:nvPicPr>
        <p:blipFill>
          <a:blip r:embed="rId3"/>
          <a:stretch>
            <a:fillRect/>
          </a:stretch>
        </p:blipFill>
        <p:spPr>
          <a:xfrm>
            <a:off x="6163094" y="914983"/>
            <a:ext cx="5885650" cy="26631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4C6BCAD4-C051-15C2-A067-99503BECB5B3}"/>
              </a:ext>
            </a:extLst>
          </p:cNvPr>
          <p:cNvPicPr>
            <a:picLocks noChangeAspect="1"/>
          </p:cNvPicPr>
          <p:nvPr/>
        </p:nvPicPr>
        <p:blipFill>
          <a:blip r:embed="rId4"/>
          <a:stretch>
            <a:fillRect/>
          </a:stretch>
        </p:blipFill>
        <p:spPr>
          <a:xfrm>
            <a:off x="263271" y="3781966"/>
            <a:ext cx="5783879" cy="25957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a:extLst>
              <a:ext uri="{FF2B5EF4-FFF2-40B4-BE49-F238E27FC236}">
                <a16:creationId xmlns:a16="http://schemas.microsoft.com/office/drawing/2014/main" id="{09928B2F-0621-8298-EF3B-AF257473C04E}"/>
              </a:ext>
            </a:extLst>
          </p:cNvPr>
          <p:cNvPicPr>
            <a:picLocks noChangeAspect="1"/>
          </p:cNvPicPr>
          <p:nvPr/>
        </p:nvPicPr>
        <p:blipFill>
          <a:blip r:embed="rId5"/>
          <a:stretch>
            <a:fillRect/>
          </a:stretch>
        </p:blipFill>
        <p:spPr>
          <a:xfrm>
            <a:off x="6163095" y="3781967"/>
            <a:ext cx="5885650" cy="26188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2381521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12</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CBAE9E41-18F1-D616-4A04-A6F05299715A}"/>
              </a:ext>
            </a:extLst>
          </p:cNvPr>
          <p:cNvSpPr/>
          <p:nvPr/>
        </p:nvSpPr>
        <p:spPr>
          <a:xfrm>
            <a:off x="0" y="0"/>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3. Tập dữ liệu</a:t>
            </a:r>
          </a:p>
        </p:txBody>
      </p:sp>
      <p:sp>
        <p:nvSpPr>
          <p:cNvPr id="6" name="Rectangle 5">
            <a:extLst>
              <a:ext uri="{FF2B5EF4-FFF2-40B4-BE49-F238E27FC236}">
                <a16:creationId xmlns:a16="http://schemas.microsoft.com/office/drawing/2014/main" id="{45C866F0-A2E0-AEC7-E9DD-C84621F6B816}"/>
              </a:ext>
            </a:extLst>
          </p:cNvPr>
          <p:cNvSpPr/>
          <p:nvPr/>
        </p:nvSpPr>
        <p:spPr>
          <a:xfrm>
            <a:off x="6096000" y="0"/>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400">
                <a:solidFill>
                  <a:schemeClr val="bg1"/>
                </a:solidFill>
                <a:latin typeface="Roboto" panose="02000000000000000000" pitchFamily="2" charset="0"/>
                <a:ea typeface="Roboto" panose="02000000000000000000" pitchFamily="2" charset="0"/>
              </a:rPr>
              <a:t>3.2. Tiền xử lý tập dữ liệu</a:t>
            </a:r>
          </a:p>
        </p:txBody>
      </p:sp>
      <p:grpSp>
        <p:nvGrpSpPr>
          <p:cNvPr id="2" name="Group 1">
            <a:extLst>
              <a:ext uri="{FF2B5EF4-FFF2-40B4-BE49-F238E27FC236}">
                <a16:creationId xmlns:a16="http://schemas.microsoft.com/office/drawing/2014/main" id="{4E90C692-A9ED-5FF1-6478-431314404088}"/>
              </a:ext>
            </a:extLst>
          </p:cNvPr>
          <p:cNvGrpSpPr/>
          <p:nvPr/>
        </p:nvGrpSpPr>
        <p:grpSpPr>
          <a:xfrm>
            <a:off x="552304" y="1203102"/>
            <a:ext cx="746144" cy="744570"/>
            <a:chOff x="596577" y="2905780"/>
            <a:chExt cx="540000" cy="540000"/>
          </a:xfrm>
        </p:grpSpPr>
        <p:sp>
          <p:nvSpPr>
            <p:cNvPr id="3" name="TextBox 2">
              <a:extLst>
                <a:ext uri="{FF2B5EF4-FFF2-40B4-BE49-F238E27FC236}">
                  <a16:creationId xmlns:a16="http://schemas.microsoft.com/office/drawing/2014/main" id="{C75D3B39-E38B-C0F2-5F92-331A4E5FCA92}"/>
                </a:ext>
              </a:extLst>
            </p:cNvPr>
            <p:cNvSpPr txBox="1"/>
            <p:nvPr/>
          </p:nvSpPr>
          <p:spPr>
            <a:xfrm>
              <a:off x="596578" y="2998943"/>
              <a:ext cx="539999" cy="379466"/>
            </a:xfrm>
            <a:prstGeom prst="rect">
              <a:avLst/>
            </a:prstGeom>
            <a:noFill/>
          </p:spPr>
          <p:txBody>
            <a:bodyPr wrap="square" rtlCol="0" anchor="ctr">
              <a:spAutoFit/>
            </a:bodyPr>
            <a:lstStyle/>
            <a:p>
              <a:pPr algn="ctr"/>
              <a:r>
                <a:rPr lang="en-US" sz="2800" b="1">
                  <a:solidFill>
                    <a:schemeClr val="bg2">
                      <a:lumMod val="10000"/>
                    </a:schemeClr>
                  </a:solidFill>
                  <a:latin typeface="Roboto" panose="02000000000000000000" pitchFamily="2" charset="0"/>
                  <a:ea typeface="Roboto" panose="02000000000000000000" pitchFamily="2" charset="0"/>
                </a:rPr>
                <a:t>3.2</a:t>
              </a:r>
            </a:p>
          </p:txBody>
        </p:sp>
        <p:sp>
          <p:nvSpPr>
            <p:cNvPr id="4" name="Oval 3">
              <a:extLst>
                <a:ext uri="{FF2B5EF4-FFF2-40B4-BE49-F238E27FC236}">
                  <a16:creationId xmlns:a16="http://schemas.microsoft.com/office/drawing/2014/main" id="{0CD6FB5B-FCB9-1AF2-4914-5B38A6362030}"/>
                </a:ext>
              </a:extLst>
            </p:cNvPr>
            <p:cNvSpPr/>
            <p:nvPr/>
          </p:nvSpPr>
          <p:spPr>
            <a:xfrm>
              <a:off x="596577" y="2905780"/>
              <a:ext cx="540000" cy="5400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7" name="TextBox 6">
            <a:extLst>
              <a:ext uri="{FF2B5EF4-FFF2-40B4-BE49-F238E27FC236}">
                <a16:creationId xmlns:a16="http://schemas.microsoft.com/office/drawing/2014/main" id="{4D2863C9-52F6-FEE0-1D98-BF96D9B25AD1}"/>
              </a:ext>
            </a:extLst>
          </p:cNvPr>
          <p:cNvSpPr txBox="1"/>
          <p:nvPr/>
        </p:nvSpPr>
        <p:spPr>
          <a:xfrm>
            <a:off x="1406500" y="1270003"/>
            <a:ext cx="8011820" cy="646331"/>
          </a:xfrm>
          <a:prstGeom prst="rect">
            <a:avLst/>
          </a:prstGeom>
          <a:noFill/>
        </p:spPr>
        <p:txBody>
          <a:bodyPr wrap="square" rtlCol="0">
            <a:spAutoFit/>
          </a:bodyPr>
          <a:lstStyle/>
          <a:p>
            <a:r>
              <a:rPr lang="en-US" sz="3600">
                <a:solidFill>
                  <a:schemeClr val="bg2">
                    <a:lumMod val="10000"/>
                  </a:schemeClr>
                </a:solidFill>
                <a:latin typeface="Roboto" panose="02000000000000000000" pitchFamily="2" charset="0"/>
                <a:ea typeface="Roboto" panose="02000000000000000000" pitchFamily="2" charset="0"/>
              </a:rPr>
              <a:t>Tiền xử lý tập dữ liệu</a:t>
            </a:r>
          </a:p>
        </p:txBody>
      </p:sp>
      <p:sp>
        <p:nvSpPr>
          <p:cNvPr id="9" name="TextBox 8">
            <a:extLst>
              <a:ext uri="{FF2B5EF4-FFF2-40B4-BE49-F238E27FC236}">
                <a16:creationId xmlns:a16="http://schemas.microsoft.com/office/drawing/2014/main" id="{1DBE7358-E0B3-20A0-547A-2F86D5A953B0}"/>
              </a:ext>
            </a:extLst>
          </p:cNvPr>
          <p:cNvSpPr txBox="1"/>
          <p:nvPr/>
        </p:nvSpPr>
        <p:spPr>
          <a:xfrm>
            <a:off x="424287" y="2168089"/>
            <a:ext cx="11534521" cy="58477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Xoá các bài báo/bản tin có chứa thẻ HTML.</a:t>
            </a:r>
          </a:p>
        </p:txBody>
      </p:sp>
      <p:pic>
        <p:nvPicPr>
          <p:cNvPr id="11" name="Picture 10">
            <a:extLst>
              <a:ext uri="{FF2B5EF4-FFF2-40B4-BE49-F238E27FC236}">
                <a16:creationId xmlns:a16="http://schemas.microsoft.com/office/drawing/2014/main" id="{988A22B1-940C-E777-683D-A7E34AB8E6FE}"/>
              </a:ext>
            </a:extLst>
          </p:cNvPr>
          <p:cNvPicPr>
            <a:picLocks noChangeAspect="1"/>
          </p:cNvPicPr>
          <p:nvPr/>
        </p:nvPicPr>
        <p:blipFill>
          <a:blip r:embed="rId2"/>
          <a:stretch>
            <a:fillRect/>
          </a:stretch>
        </p:blipFill>
        <p:spPr>
          <a:xfrm>
            <a:off x="625455" y="3429001"/>
            <a:ext cx="5306530" cy="23611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a:extLst>
              <a:ext uri="{FF2B5EF4-FFF2-40B4-BE49-F238E27FC236}">
                <a16:creationId xmlns:a16="http://schemas.microsoft.com/office/drawing/2014/main" id="{2E5D00D2-5043-9380-57B1-68F1668F0CE0}"/>
              </a:ext>
            </a:extLst>
          </p:cNvPr>
          <p:cNvPicPr>
            <a:picLocks noChangeAspect="1"/>
          </p:cNvPicPr>
          <p:nvPr/>
        </p:nvPicPr>
        <p:blipFill>
          <a:blip r:embed="rId3"/>
          <a:stretch>
            <a:fillRect/>
          </a:stretch>
        </p:blipFill>
        <p:spPr>
          <a:xfrm>
            <a:off x="6461185" y="3429000"/>
            <a:ext cx="5318580" cy="23611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5879902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13</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CBAE9E41-18F1-D616-4A04-A6F05299715A}"/>
              </a:ext>
            </a:extLst>
          </p:cNvPr>
          <p:cNvSpPr/>
          <p:nvPr/>
        </p:nvSpPr>
        <p:spPr>
          <a:xfrm>
            <a:off x="0" y="0"/>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3. Tập dữ liệu</a:t>
            </a:r>
          </a:p>
        </p:txBody>
      </p:sp>
      <p:sp>
        <p:nvSpPr>
          <p:cNvPr id="6" name="Rectangle 5">
            <a:extLst>
              <a:ext uri="{FF2B5EF4-FFF2-40B4-BE49-F238E27FC236}">
                <a16:creationId xmlns:a16="http://schemas.microsoft.com/office/drawing/2014/main" id="{45C866F0-A2E0-AEC7-E9DD-C84621F6B816}"/>
              </a:ext>
            </a:extLst>
          </p:cNvPr>
          <p:cNvSpPr/>
          <p:nvPr/>
        </p:nvSpPr>
        <p:spPr>
          <a:xfrm>
            <a:off x="6096000" y="0"/>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400">
                <a:solidFill>
                  <a:schemeClr val="bg1"/>
                </a:solidFill>
                <a:latin typeface="Roboto" panose="02000000000000000000" pitchFamily="2" charset="0"/>
                <a:ea typeface="Roboto" panose="02000000000000000000" pitchFamily="2" charset="0"/>
              </a:rPr>
              <a:t>3.2. Tiền xử lý tập dữ liệu</a:t>
            </a:r>
          </a:p>
        </p:txBody>
      </p:sp>
      <p:sp>
        <p:nvSpPr>
          <p:cNvPr id="9" name="TextBox 8">
            <a:extLst>
              <a:ext uri="{FF2B5EF4-FFF2-40B4-BE49-F238E27FC236}">
                <a16:creationId xmlns:a16="http://schemas.microsoft.com/office/drawing/2014/main" id="{1DBE7358-E0B3-20A0-547A-2F86D5A953B0}"/>
              </a:ext>
            </a:extLst>
          </p:cNvPr>
          <p:cNvSpPr txBox="1"/>
          <p:nvPr/>
        </p:nvSpPr>
        <p:spPr>
          <a:xfrm>
            <a:off x="405692" y="1751617"/>
            <a:ext cx="4778956" cy="335476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Chuyển hết chữ viết hoa thành chữ viết thường.</a:t>
            </a:r>
          </a:p>
          <a:p>
            <a:pPr marL="342900"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Loại bỏ các dấu câu bao gồm: </a:t>
            </a:r>
            <a:r>
              <a:rPr lang="en-US" sz="2400" b="0" i="0">
                <a:solidFill>
                  <a:srgbClr val="1F2328"/>
                </a:solidFill>
                <a:effectLst/>
                <a:latin typeface="Roboto" panose="02000000000000000000" pitchFamily="2" charset="0"/>
                <a:ea typeface="Roboto" panose="02000000000000000000" pitchFamily="2" charset="0"/>
              </a:rPr>
              <a:t>!"#$%&amp;'()*+, -./:;&lt;=&gt;?@[\]^_`{|}~</a:t>
            </a:r>
          </a:p>
          <a:p>
            <a:pPr marL="342900" indent="-342900">
              <a:lnSpc>
                <a:spcPct val="150000"/>
              </a:lnSpc>
              <a:buFont typeface="Arial" panose="020B0604020202020204" pitchFamily="34" charset="0"/>
              <a:buChar char="•"/>
            </a:pPr>
            <a:r>
              <a:rPr lang="en-US" sz="2400">
                <a:solidFill>
                  <a:srgbClr val="1F2328"/>
                </a:solidFill>
                <a:latin typeface="Roboto" panose="02000000000000000000" pitchFamily="2" charset="0"/>
                <a:ea typeface="Roboto" panose="02000000000000000000" pitchFamily="2" charset="0"/>
              </a:rPr>
              <a:t>Loại bỏ các ký tự trắng liên tiếp.</a:t>
            </a:r>
          </a:p>
        </p:txBody>
      </p:sp>
      <p:pic>
        <p:nvPicPr>
          <p:cNvPr id="8" name="Picture 7">
            <a:extLst>
              <a:ext uri="{FF2B5EF4-FFF2-40B4-BE49-F238E27FC236}">
                <a16:creationId xmlns:a16="http://schemas.microsoft.com/office/drawing/2014/main" id="{50497CBB-9969-B830-07B1-E06E677E0016}"/>
              </a:ext>
            </a:extLst>
          </p:cNvPr>
          <p:cNvPicPr>
            <a:picLocks noChangeAspect="1"/>
          </p:cNvPicPr>
          <p:nvPr/>
        </p:nvPicPr>
        <p:blipFill>
          <a:blip r:embed="rId2"/>
          <a:stretch>
            <a:fillRect/>
          </a:stretch>
        </p:blipFill>
        <p:spPr>
          <a:xfrm>
            <a:off x="5572885" y="859231"/>
            <a:ext cx="5679190" cy="25697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D877B0C4-013C-DD0F-C16D-DD3AD1B53706}"/>
              </a:ext>
            </a:extLst>
          </p:cNvPr>
          <p:cNvPicPr>
            <a:picLocks noChangeAspect="1"/>
          </p:cNvPicPr>
          <p:nvPr/>
        </p:nvPicPr>
        <p:blipFill>
          <a:blip r:embed="rId3"/>
          <a:stretch>
            <a:fillRect/>
          </a:stretch>
        </p:blipFill>
        <p:spPr>
          <a:xfrm>
            <a:off x="5520401" y="3990536"/>
            <a:ext cx="5784158" cy="25697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4" name="Straight Arrow Connector 13">
            <a:extLst>
              <a:ext uri="{FF2B5EF4-FFF2-40B4-BE49-F238E27FC236}">
                <a16:creationId xmlns:a16="http://schemas.microsoft.com/office/drawing/2014/main" id="{C281626D-E559-914A-9347-585F8F93665A}"/>
              </a:ext>
            </a:extLst>
          </p:cNvPr>
          <p:cNvCxnSpPr>
            <a:stCxn id="8" idx="2"/>
            <a:endCxn id="12" idx="0"/>
          </p:cNvCxnSpPr>
          <p:nvPr/>
        </p:nvCxnSpPr>
        <p:spPr>
          <a:xfrm>
            <a:off x="8412480" y="3429000"/>
            <a:ext cx="0" cy="5615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588359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14</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CBAE9E41-18F1-D616-4A04-A6F05299715A}"/>
              </a:ext>
            </a:extLst>
          </p:cNvPr>
          <p:cNvSpPr/>
          <p:nvPr/>
        </p:nvSpPr>
        <p:spPr>
          <a:xfrm>
            <a:off x="0" y="0"/>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3. Tập dữ liệu</a:t>
            </a:r>
          </a:p>
        </p:txBody>
      </p:sp>
      <p:sp>
        <p:nvSpPr>
          <p:cNvPr id="6" name="Rectangle 5">
            <a:extLst>
              <a:ext uri="{FF2B5EF4-FFF2-40B4-BE49-F238E27FC236}">
                <a16:creationId xmlns:a16="http://schemas.microsoft.com/office/drawing/2014/main" id="{45C866F0-A2E0-AEC7-E9DD-C84621F6B816}"/>
              </a:ext>
            </a:extLst>
          </p:cNvPr>
          <p:cNvSpPr/>
          <p:nvPr/>
        </p:nvSpPr>
        <p:spPr>
          <a:xfrm>
            <a:off x="6096000" y="0"/>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400">
                <a:solidFill>
                  <a:schemeClr val="bg1"/>
                </a:solidFill>
                <a:latin typeface="Roboto" panose="02000000000000000000" pitchFamily="2" charset="0"/>
                <a:ea typeface="Roboto" panose="02000000000000000000" pitchFamily="2" charset="0"/>
              </a:rPr>
              <a:t>3.2. Tiền xử lý tập dữ liệu</a:t>
            </a:r>
          </a:p>
        </p:txBody>
      </p:sp>
    </p:spTree>
    <p:extLst>
      <p:ext uri="{BB962C8B-B14F-4D97-AF65-F5344CB8AC3E}">
        <p14:creationId xmlns:p14="http://schemas.microsoft.com/office/powerpoint/2010/main" val="241420967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15</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CBAE9E41-18F1-D616-4A04-A6F05299715A}"/>
              </a:ext>
            </a:extLst>
          </p:cNvPr>
          <p:cNvSpPr/>
          <p:nvPr/>
        </p:nvSpPr>
        <p:spPr>
          <a:xfrm>
            <a:off x="0" y="0"/>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4. Giới thiệu các mô hình</a:t>
            </a:r>
          </a:p>
        </p:txBody>
      </p:sp>
      <p:sp>
        <p:nvSpPr>
          <p:cNvPr id="6" name="Rectangle 5">
            <a:extLst>
              <a:ext uri="{FF2B5EF4-FFF2-40B4-BE49-F238E27FC236}">
                <a16:creationId xmlns:a16="http://schemas.microsoft.com/office/drawing/2014/main" id="{45C866F0-A2E0-AEC7-E9DD-C84621F6B816}"/>
              </a:ext>
            </a:extLst>
          </p:cNvPr>
          <p:cNvSpPr/>
          <p:nvPr/>
        </p:nvSpPr>
        <p:spPr>
          <a:xfrm>
            <a:off x="6096000" y="0"/>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400">
                <a:solidFill>
                  <a:schemeClr val="bg1"/>
                </a:solidFill>
                <a:latin typeface="Roboto" panose="02000000000000000000" pitchFamily="2" charset="0"/>
                <a:ea typeface="Roboto" panose="02000000000000000000" pitchFamily="2" charset="0"/>
              </a:rPr>
              <a:t>4.1. Mô hình n-gram</a:t>
            </a:r>
          </a:p>
        </p:txBody>
      </p:sp>
      <p:sp>
        <p:nvSpPr>
          <p:cNvPr id="2" name="TextBox 1">
            <a:extLst>
              <a:ext uri="{FF2B5EF4-FFF2-40B4-BE49-F238E27FC236}">
                <a16:creationId xmlns:a16="http://schemas.microsoft.com/office/drawing/2014/main" id="{3A698BA0-2580-ED6D-C9D2-50FA071E4AA4}"/>
              </a:ext>
            </a:extLst>
          </p:cNvPr>
          <p:cNvSpPr txBox="1"/>
          <p:nvPr/>
        </p:nvSpPr>
        <p:spPr>
          <a:xfrm>
            <a:off x="1234440" y="1389888"/>
            <a:ext cx="2278188" cy="707886"/>
          </a:xfrm>
          <a:prstGeom prst="rect">
            <a:avLst/>
          </a:prstGeom>
          <a:noFill/>
        </p:spPr>
        <p:txBody>
          <a:bodyPr wrap="none" rtlCol="0">
            <a:spAutoFit/>
          </a:bodyPr>
          <a:lstStyle/>
          <a:p>
            <a:r>
              <a:rPr lang="en-US" sz="2000">
                <a:latin typeface="Roboto" panose="02000000000000000000" pitchFamily="2" charset="0"/>
                <a:ea typeface="Roboto" panose="02000000000000000000" pitchFamily="2" charset="0"/>
              </a:rPr>
              <a:t>Fonts chữ: Roboto</a:t>
            </a:r>
          </a:p>
          <a:p>
            <a:r>
              <a:rPr lang="en-US" sz="2000">
                <a:latin typeface="Roboto" panose="02000000000000000000" pitchFamily="2" charset="0"/>
                <a:ea typeface="Roboto" panose="02000000000000000000" pitchFamily="2" charset="0"/>
              </a:rPr>
              <a:t>Cỡ chữ: 20 – 24</a:t>
            </a:r>
          </a:p>
        </p:txBody>
      </p:sp>
    </p:spTree>
    <p:extLst>
      <p:ext uri="{BB962C8B-B14F-4D97-AF65-F5344CB8AC3E}">
        <p14:creationId xmlns:p14="http://schemas.microsoft.com/office/powerpoint/2010/main" val="60217588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16</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CBAE9E41-18F1-D616-4A04-A6F05299715A}"/>
              </a:ext>
            </a:extLst>
          </p:cNvPr>
          <p:cNvSpPr/>
          <p:nvPr/>
        </p:nvSpPr>
        <p:spPr>
          <a:xfrm>
            <a:off x="0" y="0"/>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4. Giới thiệu các mô hình</a:t>
            </a:r>
          </a:p>
        </p:txBody>
      </p:sp>
      <p:sp>
        <p:nvSpPr>
          <p:cNvPr id="6" name="Rectangle 5">
            <a:extLst>
              <a:ext uri="{FF2B5EF4-FFF2-40B4-BE49-F238E27FC236}">
                <a16:creationId xmlns:a16="http://schemas.microsoft.com/office/drawing/2014/main" id="{45C866F0-A2E0-AEC7-E9DD-C84621F6B816}"/>
              </a:ext>
            </a:extLst>
          </p:cNvPr>
          <p:cNvSpPr/>
          <p:nvPr/>
        </p:nvSpPr>
        <p:spPr>
          <a:xfrm>
            <a:off x="6096000" y="0"/>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400">
                <a:solidFill>
                  <a:schemeClr val="bg1"/>
                </a:solidFill>
                <a:latin typeface="Roboto" panose="02000000000000000000" pitchFamily="2" charset="0"/>
                <a:ea typeface="Roboto" panose="02000000000000000000" pitchFamily="2" charset="0"/>
              </a:rPr>
              <a:t>4.2. Mô hình LSTM</a:t>
            </a:r>
          </a:p>
        </p:txBody>
      </p:sp>
      <p:sp>
        <p:nvSpPr>
          <p:cNvPr id="2" name="TextBox 1">
            <a:extLst>
              <a:ext uri="{FF2B5EF4-FFF2-40B4-BE49-F238E27FC236}">
                <a16:creationId xmlns:a16="http://schemas.microsoft.com/office/drawing/2014/main" id="{AD5093CB-FDAA-E82D-AD3B-F5CF55DCA705}"/>
              </a:ext>
            </a:extLst>
          </p:cNvPr>
          <p:cNvSpPr txBox="1"/>
          <p:nvPr/>
        </p:nvSpPr>
        <p:spPr>
          <a:xfrm>
            <a:off x="1234440" y="1389888"/>
            <a:ext cx="2278188" cy="707886"/>
          </a:xfrm>
          <a:prstGeom prst="rect">
            <a:avLst/>
          </a:prstGeom>
          <a:noFill/>
        </p:spPr>
        <p:txBody>
          <a:bodyPr wrap="none" rtlCol="0">
            <a:spAutoFit/>
          </a:bodyPr>
          <a:lstStyle/>
          <a:p>
            <a:r>
              <a:rPr lang="en-US" sz="2000">
                <a:latin typeface="Roboto" panose="02000000000000000000" pitchFamily="2" charset="0"/>
                <a:ea typeface="Roboto" panose="02000000000000000000" pitchFamily="2" charset="0"/>
              </a:rPr>
              <a:t>Fonts chữ: Roboto</a:t>
            </a:r>
          </a:p>
          <a:p>
            <a:r>
              <a:rPr lang="en-US" sz="2000">
                <a:latin typeface="Roboto" panose="02000000000000000000" pitchFamily="2" charset="0"/>
                <a:ea typeface="Roboto" panose="02000000000000000000" pitchFamily="2" charset="0"/>
              </a:rPr>
              <a:t>Cỡ chữ: 20 – 24</a:t>
            </a:r>
          </a:p>
        </p:txBody>
      </p:sp>
    </p:spTree>
    <p:extLst>
      <p:ext uri="{BB962C8B-B14F-4D97-AF65-F5344CB8AC3E}">
        <p14:creationId xmlns:p14="http://schemas.microsoft.com/office/powerpoint/2010/main" val="240257759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17</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CBAE9E41-18F1-D616-4A04-A6F05299715A}"/>
              </a:ext>
            </a:extLst>
          </p:cNvPr>
          <p:cNvSpPr/>
          <p:nvPr/>
        </p:nvSpPr>
        <p:spPr>
          <a:xfrm>
            <a:off x="0" y="0"/>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4. Giới thiệu các mô hình</a:t>
            </a:r>
          </a:p>
        </p:txBody>
      </p:sp>
      <p:sp>
        <p:nvSpPr>
          <p:cNvPr id="6" name="Rectangle 5">
            <a:extLst>
              <a:ext uri="{FF2B5EF4-FFF2-40B4-BE49-F238E27FC236}">
                <a16:creationId xmlns:a16="http://schemas.microsoft.com/office/drawing/2014/main" id="{45C866F0-A2E0-AEC7-E9DD-C84621F6B816}"/>
              </a:ext>
            </a:extLst>
          </p:cNvPr>
          <p:cNvSpPr/>
          <p:nvPr/>
        </p:nvSpPr>
        <p:spPr>
          <a:xfrm>
            <a:off x="6096000" y="0"/>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400">
                <a:solidFill>
                  <a:schemeClr val="bg1"/>
                </a:solidFill>
                <a:latin typeface="Roboto" panose="02000000000000000000" pitchFamily="2" charset="0"/>
                <a:ea typeface="Roboto" panose="02000000000000000000" pitchFamily="2" charset="0"/>
              </a:rPr>
              <a:t>4.3. Mô hình GRU</a:t>
            </a:r>
          </a:p>
        </p:txBody>
      </p:sp>
      <p:sp>
        <p:nvSpPr>
          <p:cNvPr id="2" name="TextBox 1">
            <a:extLst>
              <a:ext uri="{FF2B5EF4-FFF2-40B4-BE49-F238E27FC236}">
                <a16:creationId xmlns:a16="http://schemas.microsoft.com/office/drawing/2014/main" id="{60DC5966-6A98-AD67-EFEF-8CF01F944165}"/>
              </a:ext>
            </a:extLst>
          </p:cNvPr>
          <p:cNvSpPr txBox="1"/>
          <p:nvPr/>
        </p:nvSpPr>
        <p:spPr>
          <a:xfrm>
            <a:off x="1234440" y="1389888"/>
            <a:ext cx="2278188" cy="707886"/>
          </a:xfrm>
          <a:prstGeom prst="rect">
            <a:avLst/>
          </a:prstGeom>
          <a:noFill/>
        </p:spPr>
        <p:txBody>
          <a:bodyPr wrap="none" rtlCol="0">
            <a:spAutoFit/>
          </a:bodyPr>
          <a:lstStyle/>
          <a:p>
            <a:r>
              <a:rPr lang="en-US" sz="2000">
                <a:latin typeface="Roboto" panose="02000000000000000000" pitchFamily="2" charset="0"/>
                <a:ea typeface="Roboto" panose="02000000000000000000" pitchFamily="2" charset="0"/>
              </a:rPr>
              <a:t>Fonts chữ: Roboto</a:t>
            </a:r>
          </a:p>
          <a:p>
            <a:r>
              <a:rPr lang="en-US" sz="2000">
                <a:latin typeface="Roboto" panose="02000000000000000000" pitchFamily="2" charset="0"/>
                <a:ea typeface="Roboto" panose="02000000000000000000" pitchFamily="2" charset="0"/>
              </a:rPr>
              <a:t>Cỡ chữ: 20 – 24</a:t>
            </a:r>
          </a:p>
        </p:txBody>
      </p:sp>
    </p:spTree>
    <p:extLst>
      <p:ext uri="{BB962C8B-B14F-4D97-AF65-F5344CB8AC3E}">
        <p14:creationId xmlns:p14="http://schemas.microsoft.com/office/powerpoint/2010/main" val="231819478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ABC01C-E6A8-A5F5-A5EB-533922C36866}"/>
              </a:ext>
            </a:extLst>
          </p:cNvPr>
          <p:cNvSpPr/>
          <p:nvPr/>
        </p:nvSpPr>
        <p:spPr>
          <a:xfrm>
            <a:off x="0" y="-1"/>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9080120-F0D3-243E-55F8-0E714A4F9D7B}"/>
              </a:ext>
            </a:extLst>
          </p:cNvPr>
          <p:cNvSpPr/>
          <p:nvPr/>
        </p:nvSpPr>
        <p:spPr>
          <a:xfrm>
            <a:off x="6096000" y="-1"/>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solidFill>
                <a:schemeClr val="bg1"/>
              </a:solidFill>
            </a:endParaRPr>
          </a:p>
        </p:txBody>
      </p:sp>
      <p:sp>
        <p:nvSpPr>
          <p:cNvPr id="5" name="TextBox 4">
            <a:extLst>
              <a:ext uri="{FF2B5EF4-FFF2-40B4-BE49-F238E27FC236}">
                <a16:creationId xmlns:a16="http://schemas.microsoft.com/office/drawing/2014/main" id="{6E781F2C-4EDF-FAF6-58F7-2A06182725DD}"/>
              </a:ext>
            </a:extLst>
          </p:cNvPr>
          <p:cNvSpPr txBox="1"/>
          <p:nvPr/>
        </p:nvSpPr>
        <p:spPr>
          <a:xfrm>
            <a:off x="3141379" y="999005"/>
            <a:ext cx="5909241" cy="707886"/>
          </a:xfrm>
          <a:prstGeom prst="rect">
            <a:avLst/>
          </a:prstGeom>
          <a:noFill/>
        </p:spPr>
        <p:txBody>
          <a:bodyPr wrap="square" rtlCol="0">
            <a:spAutoFit/>
          </a:bodyPr>
          <a:lstStyle/>
          <a:p>
            <a:pPr algn="ctr"/>
            <a:r>
              <a:rPr lang="en-US" sz="4000" b="1">
                <a:solidFill>
                  <a:schemeClr val="bg2">
                    <a:lumMod val="10000"/>
                  </a:schemeClr>
                </a:solidFill>
                <a:latin typeface="Roboto" panose="02000000000000000000" pitchFamily="2" charset="0"/>
                <a:ea typeface="Roboto" panose="02000000000000000000" pitchFamily="2" charset="0"/>
              </a:rPr>
              <a:t>TÓM TẮT NỘI DUNG</a:t>
            </a:r>
          </a:p>
        </p:txBody>
      </p:sp>
      <p:grpSp>
        <p:nvGrpSpPr>
          <p:cNvPr id="10" name="Group 9">
            <a:extLst>
              <a:ext uri="{FF2B5EF4-FFF2-40B4-BE49-F238E27FC236}">
                <a16:creationId xmlns:a16="http://schemas.microsoft.com/office/drawing/2014/main" id="{85339953-592B-ABE7-3479-08653D319593}"/>
              </a:ext>
            </a:extLst>
          </p:cNvPr>
          <p:cNvGrpSpPr/>
          <p:nvPr/>
        </p:nvGrpSpPr>
        <p:grpSpPr>
          <a:xfrm>
            <a:off x="532569" y="2141985"/>
            <a:ext cx="540000" cy="540000"/>
            <a:chOff x="596577" y="2905780"/>
            <a:chExt cx="540000" cy="540000"/>
          </a:xfrm>
        </p:grpSpPr>
        <p:sp>
          <p:nvSpPr>
            <p:cNvPr id="6" name="TextBox 5">
              <a:extLst>
                <a:ext uri="{FF2B5EF4-FFF2-40B4-BE49-F238E27FC236}">
                  <a16:creationId xmlns:a16="http://schemas.microsoft.com/office/drawing/2014/main" id="{076FFE6A-07E5-78AA-B5A3-76507F74BAAB}"/>
                </a:ext>
              </a:extLst>
            </p:cNvPr>
            <p:cNvSpPr txBox="1"/>
            <p:nvPr/>
          </p:nvSpPr>
          <p:spPr>
            <a:xfrm>
              <a:off x="668872" y="2922560"/>
              <a:ext cx="395409" cy="523220"/>
            </a:xfrm>
            <a:prstGeom prst="rect">
              <a:avLst/>
            </a:prstGeom>
            <a:noFill/>
          </p:spPr>
          <p:txBody>
            <a:bodyPr wrap="square" rtlCol="0">
              <a:spAutoFit/>
            </a:bodyPr>
            <a:lstStyle/>
            <a:p>
              <a:pPr algn="ctr"/>
              <a:r>
                <a:rPr lang="en-US" sz="2800" b="1">
                  <a:solidFill>
                    <a:schemeClr val="bg2">
                      <a:lumMod val="10000"/>
                    </a:schemeClr>
                  </a:solidFill>
                  <a:latin typeface="Roboto" panose="02000000000000000000" pitchFamily="2" charset="0"/>
                  <a:ea typeface="Roboto" panose="02000000000000000000" pitchFamily="2" charset="0"/>
                </a:rPr>
                <a:t>1</a:t>
              </a:r>
            </a:p>
          </p:txBody>
        </p:sp>
        <p:sp>
          <p:nvSpPr>
            <p:cNvPr id="8" name="Oval 7">
              <a:extLst>
                <a:ext uri="{FF2B5EF4-FFF2-40B4-BE49-F238E27FC236}">
                  <a16:creationId xmlns:a16="http://schemas.microsoft.com/office/drawing/2014/main" id="{6C9D35BD-D1E0-DFD4-FD2F-4E93A086D10D}"/>
                </a:ext>
              </a:extLst>
            </p:cNvPr>
            <p:cNvSpPr/>
            <p:nvPr/>
          </p:nvSpPr>
          <p:spPr>
            <a:xfrm>
              <a:off x="596577" y="2905780"/>
              <a:ext cx="540000" cy="5400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11" name="TextBox 10">
            <a:extLst>
              <a:ext uri="{FF2B5EF4-FFF2-40B4-BE49-F238E27FC236}">
                <a16:creationId xmlns:a16="http://schemas.microsoft.com/office/drawing/2014/main" id="{66C5C6F6-893C-AE40-14AD-E1A75FFB1564}"/>
              </a:ext>
            </a:extLst>
          </p:cNvPr>
          <p:cNvSpPr txBox="1"/>
          <p:nvPr/>
        </p:nvSpPr>
        <p:spPr>
          <a:xfrm>
            <a:off x="1144864" y="2165897"/>
            <a:ext cx="3289901" cy="523220"/>
          </a:xfrm>
          <a:prstGeom prst="rect">
            <a:avLst/>
          </a:prstGeom>
          <a:noFill/>
        </p:spPr>
        <p:txBody>
          <a:bodyPr wrap="square" rtlCol="0">
            <a:spAutoFit/>
          </a:bodyPr>
          <a:lstStyle/>
          <a:p>
            <a:r>
              <a:rPr lang="en-US" sz="2800">
                <a:solidFill>
                  <a:schemeClr val="bg2">
                    <a:lumMod val="10000"/>
                  </a:schemeClr>
                </a:solidFill>
                <a:latin typeface="Roboto" panose="02000000000000000000" pitchFamily="2" charset="0"/>
                <a:ea typeface="Roboto" panose="02000000000000000000" pitchFamily="2" charset="0"/>
              </a:rPr>
              <a:t>Giới thiệu bài toán</a:t>
            </a:r>
          </a:p>
        </p:txBody>
      </p:sp>
      <p:grpSp>
        <p:nvGrpSpPr>
          <p:cNvPr id="12" name="Group 11">
            <a:extLst>
              <a:ext uri="{FF2B5EF4-FFF2-40B4-BE49-F238E27FC236}">
                <a16:creationId xmlns:a16="http://schemas.microsoft.com/office/drawing/2014/main" id="{65A188F7-E697-0E2A-9B08-3D3A1A4F9A3F}"/>
              </a:ext>
            </a:extLst>
          </p:cNvPr>
          <p:cNvGrpSpPr/>
          <p:nvPr/>
        </p:nvGrpSpPr>
        <p:grpSpPr>
          <a:xfrm>
            <a:off x="532569" y="3298125"/>
            <a:ext cx="540000" cy="540000"/>
            <a:chOff x="596577" y="2905780"/>
            <a:chExt cx="540000" cy="540000"/>
          </a:xfrm>
        </p:grpSpPr>
        <p:sp>
          <p:nvSpPr>
            <p:cNvPr id="13" name="TextBox 12">
              <a:extLst>
                <a:ext uri="{FF2B5EF4-FFF2-40B4-BE49-F238E27FC236}">
                  <a16:creationId xmlns:a16="http://schemas.microsoft.com/office/drawing/2014/main" id="{26430A24-650B-8BFB-8C64-522ABD14820D}"/>
                </a:ext>
              </a:extLst>
            </p:cNvPr>
            <p:cNvSpPr txBox="1"/>
            <p:nvPr/>
          </p:nvSpPr>
          <p:spPr>
            <a:xfrm>
              <a:off x="668872" y="2922560"/>
              <a:ext cx="395409" cy="523220"/>
            </a:xfrm>
            <a:prstGeom prst="rect">
              <a:avLst/>
            </a:prstGeom>
            <a:noFill/>
          </p:spPr>
          <p:txBody>
            <a:bodyPr wrap="square" rtlCol="0">
              <a:spAutoFit/>
            </a:bodyPr>
            <a:lstStyle/>
            <a:p>
              <a:pPr algn="ctr"/>
              <a:r>
                <a:rPr lang="en-US" sz="2800" b="1">
                  <a:solidFill>
                    <a:schemeClr val="bg2">
                      <a:lumMod val="10000"/>
                    </a:schemeClr>
                  </a:solidFill>
                  <a:latin typeface="Roboto" panose="02000000000000000000" pitchFamily="2" charset="0"/>
                  <a:ea typeface="Roboto" panose="02000000000000000000" pitchFamily="2" charset="0"/>
                </a:rPr>
                <a:t>2</a:t>
              </a:r>
            </a:p>
          </p:txBody>
        </p:sp>
        <p:sp>
          <p:nvSpPr>
            <p:cNvPr id="14" name="Oval 13">
              <a:extLst>
                <a:ext uri="{FF2B5EF4-FFF2-40B4-BE49-F238E27FC236}">
                  <a16:creationId xmlns:a16="http://schemas.microsoft.com/office/drawing/2014/main" id="{2C39E8C6-5EC6-5D24-0853-DAC837BF85C7}"/>
                </a:ext>
              </a:extLst>
            </p:cNvPr>
            <p:cNvSpPr/>
            <p:nvPr/>
          </p:nvSpPr>
          <p:spPr>
            <a:xfrm>
              <a:off x="596577" y="2905780"/>
              <a:ext cx="540000" cy="5400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15" name="TextBox 14">
            <a:extLst>
              <a:ext uri="{FF2B5EF4-FFF2-40B4-BE49-F238E27FC236}">
                <a16:creationId xmlns:a16="http://schemas.microsoft.com/office/drawing/2014/main" id="{F39D95C9-FE69-58A0-1F78-D5E75CDE7D31}"/>
              </a:ext>
            </a:extLst>
          </p:cNvPr>
          <p:cNvSpPr txBox="1"/>
          <p:nvPr/>
        </p:nvSpPr>
        <p:spPr>
          <a:xfrm>
            <a:off x="1144864" y="3322037"/>
            <a:ext cx="4771304" cy="523220"/>
          </a:xfrm>
          <a:prstGeom prst="rect">
            <a:avLst/>
          </a:prstGeom>
          <a:noFill/>
        </p:spPr>
        <p:txBody>
          <a:bodyPr wrap="square" rtlCol="0">
            <a:spAutoFit/>
          </a:bodyPr>
          <a:lstStyle/>
          <a:p>
            <a:r>
              <a:rPr lang="en-US" sz="2800">
                <a:solidFill>
                  <a:schemeClr val="bg2">
                    <a:lumMod val="10000"/>
                  </a:schemeClr>
                </a:solidFill>
                <a:latin typeface="Roboto" panose="02000000000000000000" pitchFamily="2" charset="0"/>
                <a:ea typeface="Roboto" panose="02000000000000000000" pitchFamily="2" charset="0"/>
              </a:rPr>
              <a:t>Các hướng tiếp cận bài toán </a:t>
            </a:r>
          </a:p>
        </p:txBody>
      </p:sp>
      <p:grpSp>
        <p:nvGrpSpPr>
          <p:cNvPr id="17" name="Group 16">
            <a:extLst>
              <a:ext uri="{FF2B5EF4-FFF2-40B4-BE49-F238E27FC236}">
                <a16:creationId xmlns:a16="http://schemas.microsoft.com/office/drawing/2014/main" id="{C682854C-BAFA-A8DF-BBAD-E586DC34BDB3}"/>
              </a:ext>
            </a:extLst>
          </p:cNvPr>
          <p:cNvGrpSpPr/>
          <p:nvPr/>
        </p:nvGrpSpPr>
        <p:grpSpPr>
          <a:xfrm>
            <a:off x="6275834" y="2141985"/>
            <a:ext cx="540000" cy="540000"/>
            <a:chOff x="596577" y="2905780"/>
            <a:chExt cx="540000" cy="540000"/>
          </a:xfrm>
        </p:grpSpPr>
        <p:sp>
          <p:nvSpPr>
            <p:cNvPr id="18" name="TextBox 17">
              <a:extLst>
                <a:ext uri="{FF2B5EF4-FFF2-40B4-BE49-F238E27FC236}">
                  <a16:creationId xmlns:a16="http://schemas.microsoft.com/office/drawing/2014/main" id="{310B3E75-A1D6-16FA-3F77-98D1EAB19B44}"/>
                </a:ext>
              </a:extLst>
            </p:cNvPr>
            <p:cNvSpPr txBox="1"/>
            <p:nvPr/>
          </p:nvSpPr>
          <p:spPr>
            <a:xfrm>
              <a:off x="668872" y="2922560"/>
              <a:ext cx="395409" cy="523220"/>
            </a:xfrm>
            <a:prstGeom prst="rect">
              <a:avLst/>
            </a:prstGeom>
            <a:noFill/>
          </p:spPr>
          <p:txBody>
            <a:bodyPr wrap="square" rtlCol="0">
              <a:spAutoFit/>
            </a:bodyPr>
            <a:lstStyle/>
            <a:p>
              <a:pPr algn="ctr"/>
              <a:r>
                <a:rPr lang="en-US" sz="2800" b="1">
                  <a:solidFill>
                    <a:schemeClr val="bg2">
                      <a:lumMod val="10000"/>
                    </a:schemeClr>
                  </a:solidFill>
                  <a:latin typeface="Roboto" panose="02000000000000000000" pitchFamily="2" charset="0"/>
                  <a:ea typeface="Roboto" panose="02000000000000000000" pitchFamily="2" charset="0"/>
                </a:rPr>
                <a:t>4</a:t>
              </a:r>
            </a:p>
          </p:txBody>
        </p:sp>
        <p:sp>
          <p:nvSpPr>
            <p:cNvPr id="19" name="Oval 18">
              <a:extLst>
                <a:ext uri="{FF2B5EF4-FFF2-40B4-BE49-F238E27FC236}">
                  <a16:creationId xmlns:a16="http://schemas.microsoft.com/office/drawing/2014/main" id="{CF520C08-1F55-B679-57FB-9DF38EA28F69}"/>
                </a:ext>
              </a:extLst>
            </p:cNvPr>
            <p:cNvSpPr/>
            <p:nvPr/>
          </p:nvSpPr>
          <p:spPr>
            <a:xfrm>
              <a:off x="596577" y="2905780"/>
              <a:ext cx="540000" cy="5400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20" name="TextBox 19">
            <a:extLst>
              <a:ext uri="{FF2B5EF4-FFF2-40B4-BE49-F238E27FC236}">
                <a16:creationId xmlns:a16="http://schemas.microsoft.com/office/drawing/2014/main" id="{B6CFBB85-9541-5EDD-C987-595C966F2AFE}"/>
              </a:ext>
            </a:extLst>
          </p:cNvPr>
          <p:cNvSpPr txBox="1"/>
          <p:nvPr/>
        </p:nvSpPr>
        <p:spPr>
          <a:xfrm>
            <a:off x="6888129" y="2165897"/>
            <a:ext cx="3902624" cy="523220"/>
          </a:xfrm>
          <a:prstGeom prst="rect">
            <a:avLst/>
          </a:prstGeom>
          <a:noFill/>
        </p:spPr>
        <p:txBody>
          <a:bodyPr wrap="square" rtlCol="0">
            <a:spAutoFit/>
          </a:bodyPr>
          <a:lstStyle/>
          <a:p>
            <a:r>
              <a:rPr lang="en-US" sz="2800">
                <a:solidFill>
                  <a:schemeClr val="bg2">
                    <a:lumMod val="10000"/>
                  </a:schemeClr>
                </a:solidFill>
                <a:latin typeface="Roboto" panose="02000000000000000000" pitchFamily="2" charset="0"/>
                <a:ea typeface="Roboto" panose="02000000000000000000" pitchFamily="2" charset="0"/>
              </a:rPr>
              <a:t>Giới thiệu các mô hình</a:t>
            </a:r>
          </a:p>
        </p:txBody>
      </p:sp>
      <p:grpSp>
        <p:nvGrpSpPr>
          <p:cNvPr id="21" name="Group 20">
            <a:extLst>
              <a:ext uri="{FF2B5EF4-FFF2-40B4-BE49-F238E27FC236}">
                <a16:creationId xmlns:a16="http://schemas.microsoft.com/office/drawing/2014/main" id="{EA0E8D4F-086D-3D19-0FDF-6BF691B91D0F}"/>
              </a:ext>
            </a:extLst>
          </p:cNvPr>
          <p:cNvGrpSpPr/>
          <p:nvPr/>
        </p:nvGrpSpPr>
        <p:grpSpPr>
          <a:xfrm>
            <a:off x="542232" y="4455583"/>
            <a:ext cx="540000" cy="540000"/>
            <a:chOff x="596577" y="2905780"/>
            <a:chExt cx="540000" cy="540000"/>
          </a:xfrm>
        </p:grpSpPr>
        <p:sp>
          <p:nvSpPr>
            <p:cNvPr id="22" name="TextBox 21">
              <a:extLst>
                <a:ext uri="{FF2B5EF4-FFF2-40B4-BE49-F238E27FC236}">
                  <a16:creationId xmlns:a16="http://schemas.microsoft.com/office/drawing/2014/main" id="{960122D4-C77C-C4A4-88AE-65466D50E4EF}"/>
                </a:ext>
              </a:extLst>
            </p:cNvPr>
            <p:cNvSpPr txBox="1"/>
            <p:nvPr/>
          </p:nvSpPr>
          <p:spPr>
            <a:xfrm>
              <a:off x="668872" y="2922560"/>
              <a:ext cx="395409" cy="523220"/>
            </a:xfrm>
            <a:prstGeom prst="rect">
              <a:avLst/>
            </a:prstGeom>
            <a:noFill/>
          </p:spPr>
          <p:txBody>
            <a:bodyPr wrap="square" rtlCol="0">
              <a:spAutoFit/>
            </a:bodyPr>
            <a:lstStyle/>
            <a:p>
              <a:pPr algn="ctr"/>
              <a:r>
                <a:rPr lang="en-US" sz="2800" b="1">
                  <a:solidFill>
                    <a:schemeClr val="bg2">
                      <a:lumMod val="10000"/>
                    </a:schemeClr>
                  </a:solidFill>
                  <a:latin typeface="Roboto" panose="02000000000000000000" pitchFamily="2" charset="0"/>
                  <a:ea typeface="Roboto" panose="02000000000000000000" pitchFamily="2" charset="0"/>
                </a:rPr>
                <a:t>3</a:t>
              </a:r>
            </a:p>
          </p:txBody>
        </p:sp>
        <p:sp>
          <p:nvSpPr>
            <p:cNvPr id="23" name="Oval 22">
              <a:extLst>
                <a:ext uri="{FF2B5EF4-FFF2-40B4-BE49-F238E27FC236}">
                  <a16:creationId xmlns:a16="http://schemas.microsoft.com/office/drawing/2014/main" id="{23E47E03-2112-33B7-E5C4-EF21738F29E8}"/>
                </a:ext>
              </a:extLst>
            </p:cNvPr>
            <p:cNvSpPr/>
            <p:nvPr/>
          </p:nvSpPr>
          <p:spPr>
            <a:xfrm>
              <a:off x="596577" y="2905780"/>
              <a:ext cx="540000" cy="5400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24" name="TextBox 23">
            <a:extLst>
              <a:ext uri="{FF2B5EF4-FFF2-40B4-BE49-F238E27FC236}">
                <a16:creationId xmlns:a16="http://schemas.microsoft.com/office/drawing/2014/main" id="{B3830DCF-3C24-D330-2E0F-9F323C41ACCA}"/>
              </a:ext>
            </a:extLst>
          </p:cNvPr>
          <p:cNvSpPr txBox="1"/>
          <p:nvPr/>
        </p:nvSpPr>
        <p:spPr>
          <a:xfrm>
            <a:off x="1154527" y="4479495"/>
            <a:ext cx="3546008" cy="523220"/>
          </a:xfrm>
          <a:prstGeom prst="rect">
            <a:avLst/>
          </a:prstGeom>
          <a:noFill/>
        </p:spPr>
        <p:txBody>
          <a:bodyPr wrap="square" rtlCol="0">
            <a:spAutoFit/>
          </a:bodyPr>
          <a:lstStyle/>
          <a:p>
            <a:r>
              <a:rPr lang="en-US" sz="2800">
                <a:solidFill>
                  <a:schemeClr val="bg2">
                    <a:lumMod val="10000"/>
                  </a:schemeClr>
                </a:solidFill>
                <a:latin typeface="Roboto" panose="02000000000000000000" pitchFamily="2" charset="0"/>
                <a:ea typeface="Roboto" panose="02000000000000000000" pitchFamily="2" charset="0"/>
              </a:rPr>
              <a:t>Tập dữ liệu</a:t>
            </a:r>
          </a:p>
        </p:txBody>
      </p:sp>
      <p:grpSp>
        <p:nvGrpSpPr>
          <p:cNvPr id="26" name="Group 25">
            <a:extLst>
              <a:ext uri="{FF2B5EF4-FFF2-40B4-BE49-F238E27FC236}">
                <a16:creationId xmlns:a16="http://schemas.microsoft.com/office/drawing/2014/main" id="{A2E7DE23-2BF3-1139-1169-692D17A65FDE}"/>
              </a:ext>
            </a:extLst>
          </p:cNvPr>
          <p:cNvGrpSpPr/>
          <p:nvPr/>
        </p:nvGrpSpPr>
        <p:grpSpPr>
          <a:xfrm>
            <a:off x="6275834" y="4261455"/>
            <a:ext cx="540000" cy="540000"/>
            <a:chOff x="596577" y="2905780"/>
            <a:chExt cx="540000" cy="540000"/>
          </a:xfrm>
        </p:grpSpPr>
        <p:sp>
          <p:nvSpPr>
            <p:cNvPr id="27" name="TextBox 26">
              <a:extLst>
                <a:ext uri="{FF2B5EF4-FFF2-40B4-BE49-F238E27FC236}">
                  <a16:creationId xmlns:a16="http://schemas.microsoft.com/office/drawing/2014/main" id="{BD12B86E-CED6-6EB6-3349-6F1ED172C2DC}"/>
                </a:ext>
              </a:extLst>
            </p:cNvPr>
            <p:cNvSpPr txBox="1"/>
            <p:nvPr/>
          </p:nvSpPr>
          <p:spPr>
            <a:xfrm>
              <a:off x="668872" y="2922560"/>
              <a:ext cx="395409" cy="523220"/>
            </a:xfrm>
            <a:prstGeom prst="rect">
              <a:avLst/>
            </a:prstGeom>
            <a:noFill/>
          </p:spPr>
          <p:txBody>
            <a:bodyPr wrap="square" rtlCol="0">
              <a:spAutoFit/>
            </a:bodyPr>
            <a:lstStyle/>
            <a:p>
              <a:pPr algn="ctr"/>
              <a:r>
                <a:rPr lang="en-US" sz="2800" b="1">
                  <a:solidFill>
                    <a:schemeClr val="bg2">
                      <a:lumMod val="10000"/>
                    </a:schemeClr>
                  </a:solidFill>
                  <a:latin typeface="Roboto" panose="02000000000000000000" pitchFamily="2" charset="0"/>
                  <a:ea typeface="Roboto" panose="02000000000000000000" pitchFamily="2" charset="0"/>
                </a:rPr>
                <a:t>5</a:t>
              </a:r>
            </a:p>
          </p:txBody>
        </p:sp>
        <p:sp>
          <p:nvSpPr>
            <p:cNvPr id="28" name="Oval 27">
              <a:extLst>
                <a:ext uri="{FF2B5EF4-FFF2-40B4-BE49-F238E27FC236}">
                  <a16:creationId xmlns:a16="http://schemas.microsoft.com/office/drawing/2014/main" id="{5168E0E0-ACF9-56C7-8FCF-B30C98C4F2E0}"/>
                </a:ext>
              </a:extLst>
            </p:cNvPr>
            <p:cNvSpPr/>
            <p:nvPr/>
          </p:nvSpPr>
          <p:spPr>
            <a:xfrm>
              <a:off x="596577" y="2905780"/>
              <a:ext cx="540000" cy="5400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29" name="TextBox 28">
            <a:extLst>
              <a:ext uri="{FF2B5EF4-FFF2-40B4-BE49-F238E27FC236}">
                <a16:creationId xmlns:a16="http://schemas.microsoft.com/office/drawing/2014/main" id="{77238524-727D-94EA-D822-380BD7E9B5D9}"/>
              </a:ext>
            </a:extLst>
          </p:cNvPr>
          <p:cNvSpPr txBox="1"/>
          <p:nvPr/>
        </p:nvSpPr>
        <p:spPr>
          <a:xfrm>
            <a:off x="6888129" y="4285367"/>
            <a:ext cx="3546008" cy="523220"/>
          </a:xfrm>
          <a:prstGeom prst="rect">
            <a:avLst/>
          </a:prstGeom>
          <a:noFill/>
        </p:spPr>
        <p:txBody>
          <a:bodyPr wrap="square" rtlCol="0">
            <a:spAutoFit/>
          </a:bodyPr>
          <a:lstStyle/>
          <a:p>
            <a:r>
              <a:rPr lang="en-US" sz="2800">
                <a:solidFill>
                  <a:schemeClr val="bg2">
                    <a:lumMod val="10000"/>
                  </a:schemeClr>
                </a:solidFill>
                <a:latin typeface="Roboto" panose="02000000000000000000" pitchFamily="2" charset="0"/>
                <a:ea typeface="Roboto" panose="02000000000000000000" pitchFamily="2" charset="0"/>
              </a:rPr>
              <a:t>So sánh các mô hình</a:t>
            </a:r>
          </a:p>
        </p:txBody>
      </p:sp>
      <p:grpSp>
        <p:nvGrpSpPr>
          <p:cNvPr id="30" name="Group 29">
            <a:extLst>
              <a:ext uri="{FF2B5EF4-FFF2-40B4-BE49-F238E27FC236}">
                <a16:creationId xmlns:a16="http://schemas.microsoft.com/office/drawing/2014/main" id="{C03CBBDF-9DC7-48E0-CCF1-1D6A0654393D}"/>
              </a:ext>
            </a:extLst>
          </p:cNvPr>
          <p:cNvGrpSpPr/>
          <p:nvPr/>
        </p:nvGrpSpPr>
        <p:grpSpPr>
          <a:xfrm>
            <a:off x="6275834" y="5274236"/>
            <a:ext cx="540000" cy="540000"/>
            <a:chOff x="596577" y="2905780"/>
            <a:chExt cx="540000" cy="540000"/>
          </a:xfrm>
        </p:grpSpPr>
        <p:sp>
          <p:nvSpPr>
            <p:cNvPr id="31" name="TextBox 30">
              <a:extLst>
                <a:ext uri="{FF2B5EF4-FFF2-40B4-BE49-F238E27FC236}">
                  <a16:creationId xmlns:a16="http://schemas.microsoft.com/office/drawing/2014/main" id="{FEC614AD-5124-3A1B-2430-8B651AAA43D3}"/>
                </a:ext>
              </a:extLst>
            </p:cNvPr>
            <p:cNvSpPr txBox="1"/>
            <p:nvPr/>
          </p:nvSpPr>
          <p:spPr>
            <a:xfrm>
              <a:off x="668872" y="2922560"/>
              <a:ext cx="395409" cy="523220"/>
            </a:xfrm>
            <a:prstGeom prst="rect">
              <a:avLst/>
            </a:prstGeom>
            <a:noFill/>
          </p:spPr>
          <p:txBody>
            <a:bodyPr wrap="square" rtlCol="0">
              <a:spAutoFit/>
            </a:bodyPr>
            <a:lstStyle/>
            <a:p>
              <a:pPr algn="ctr"/>
              <a:r>
                <a:rPr lang="en-US" sz="2800" b="1">
                  <a:solidFill>
                    <a:schemeClr val="bg2">
                      <a:lumMod val="10000"/>
                    </a:schemeClr>
                  </a:solidFill>
                  <a:latin typeface="Roboto" panose="02000000000000000000" pitchFamily="2" charset="0"/>
                  <a:ea typeface="Roboto" panose="02000000000000000000" pitchFamily="2" charset="0"/>
                </a:rPr>
                <a:t>6</a:t>
              </a:r>
            </a:p>
          </p:txBody>
        </p:sp>
        <p:sp>
          <p:nvSpPr>
            <p:cNvPr id="32" name="Oval 31">
              <a:extLst>
                <a:ext uri="{FF2B5EF4-FFF2-40B4-BE49-F238E27FC236}">
                  <a16:creationId xmlns:a16="http://schemas.microsoft.com/office/drawing/2014/main" id="{8503B203-9521-C43C-88B1-866BA9A0AEBC}"/>
                </a:ext>
              </a:extLst>
            </p:cNvPr>
            <p:cNvSpPr/>
            <p:nvPr/>
          </p:nvSpPr>
          <p:spPr>
            <a:xfrm>
              <a:off x="596577" y="2905780"/>
              <a:ext cx="540000" cy="5400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33" name="TextBox 32">
            <a:extLst>
              <a:ext uri="{FF2B5EF4-FFF2-40B4-BE49-F238E27FC236}">
                <a16:creationId xmlns:a16="http://schemas.microsoft.com/office/drawing/2014/main" id="{1D852FCB-2DFF-D83C-923F-AC82A8FC3350}"/>
              </a:ext>
            </a:extLst>
          </p:cNvPr>
          <p:cNvSpPr txBox="1"/>
          <p:nvPr/>
        </p:nvSpPr>
        <p:spPr>
          <a:xfrm>
            <a:off x="6888129" y="5298148"/>
            <a:ext cx="3546008" cy="523220"/>
          </a:xfrm>
          <a:prstGeom prst="rect">
            <a:avLst/>
          </a:prstGeom>
          <a:noFill/>
        </p:spPr>
        <p:txBody>
          <a:bodyPr wrap="square" rtlCol="0">
            <a:spAutoFit/>
          </a:bodyPr>
          <a:lstStyle/>
          <a:p>
            <a:r>
              <a:rPr lang="en-US" sz="2800">
                <a:solidFill>
                  <a:schemeClr val="bg2">
                    <a:lumMod val="10000"/>
                  </a:schemeClr>
                </a:solidFill>
                <a:latin typeface="Roboto" panose="02000000000000000000" pitchFamily="2" charset="0"/>
                <a:ea typeface="Roboto" panose="02000000000000000000" pitchFamily="2" charset="0"/>
              </a:rPr>
              <a:t>Kết luận</a:t>
            </a:r>
          </a:p>
        </p:txBody>
      </p:sp>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2</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FD7ECF23-5EEB-0ABF-CFE6-113B529D9884}"/>
              </a:ext>
            </a:extLst>
          </p:cNvPr>
          <p:cNvSpPr txBox="1"/>
          <p:nvPr/>
        </p:nvSpPr>
        <p:spPr>
          <a:xfrm>
            <a:off x="898420" y="5025309"/>
            <a:ext cx="3546008" cy="96436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a:solidFill>
                  <a:schemeClr val="bg2">
                    <a:lumMod val="10000"/>
                  </a:schemeClr>
                </a:solidFill>
                <a:latin typeface="Roboto" panose="02000000000000000000" pitchFamily="2" charset="0"/>
                <a:ea typeface="Roboto" panose="02000000000000000000" pitchFamily="2" charset="0"/>
              </a:rPr>
              <a:t>Giới thiệu tập dữ liệu</a:t>
            </a:r>
          </a:p>
          <a:p>
            <a:pPr marL="342900" indent="-342900">
              <a:lnSpc>
                <a:spcPct val="150000"/>
              </a:lnSpc>
              <a:buFont typeface="Wingdings" panose="05000000000000000000" pitchFamily="2" charset="2"/>
              <a:buChar char="Ø"/>
            </a:pPr>
            <a:r>
              <a:rPr lang="en-US" sz="2000">
                <a:solidFill>
                  <a:schemeClr val="bg2">
                    <a:lumMod val="10000"/>
                  </a:schemeClr>
                </a:solidFill>
                <a:latin typeface="Roboto" panose="02000000000000000000" pitchFamily="2" charset="0"/>
                <a:ea typeface="Roboto" panose="02000000000000000000" pitchFamily="2" charset="0"/>
              </a:rPr>
              <a:t>Tiền xử lý tập dữ liệu</a:t>
            </a:r>
          </a:p>
        </p:txBody>
      </p:sp>
      <p:sp>
        <p:nvSpPr>
          <p:cNvPr id="9" name="TextBox 8">
            <a:extLst>
              <a:ext uri="{FF2B5EF4-FFF2-40B4-BE49-F238E27FC236}">
                <a16:creationId xmlns:a16="http://schemas.microsoft.com/office/drawing/2014/main" id="{BD8A2C33-36AC-E90C-0F23-8886733B2E8B}"/>
              </a:ext>
            </a:extLst>
          </p:cNvPr>
          <p:cNvSpPr txBox="1"/>
          <p:nvPr/>
        </p:nvSpPr>
        <p:spPr>
          <a:xfrm>
            <a:off x="6545833" y="2619773"/>
            <a:ext cx="3546008" cy="142603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a:solidFill>
                  <a:schemeClr val="bg2">
                    <a:lumMod val="10000"/>
                  </a:schemeClr>
                </a:solidFill>
                <a:latin typeface="Roboto" panose="02000000000000000000" pitchFamily="2" charset="0"/>
                <a:ea typeface="Roboto" panose="02000000000000000000" pitchFamily="2" charset="0"/>
              </a:rPr>
              <a:t>Mô hình n-gram</a:t>
            </a:r>
          </a:p>
          <a:p>
            <a:pPr marL="342900" indent="-342900">
              <a:lnSpc>
                <a:spcPct val="150000"/>
              </a:lnSpc>
              <a:buFont typeface="Wingdings" panose="05000000000000000000" pitchFamily="2" charset="2"/>
              <a:buChar char="Ø"/>
            </a:pPr>
            <a:r>
              <a:rPr lang="en-US" sz="2000">
                <a:solidFill>
                  <a:schemeClr val="bg2">
                    <a:lumMod val="10000"/>
                  </a:schemeClr>
                </a:solidFill>
                <a:latin typeface="Roboto" panose="02000000000000000000" pitchFamily="2" charset="0"/>
                <a:ea typeface="Roboto" panose="02000000000000000000" pitchFamily="2" charset="0"/>
              </a:rPr>
              <a:t>Mô hình LSTM</a:t>
            </a:r>
          </a:p>
          <a:p>
            <a:pPr marL="342900" indent="-342900">
              <a:lnSpc>
                <a:spcPct val="150000"/>
              </a:lnSpc>
              <a:buFont typeface="Wingdings" panose="05000000000000000000" pitchFamily="2" charset="2"/>
              <a:buChar char="Ø"/>
            </a:pPr>
            <a:r>
              <a:rPr lang="en-US" sz="2000">
                <a:solidFill>
                  <a:schemeClr val="bg2">
                    <a:lumMod val="10000"/>
                  </a:schemeClr>
                </a:solidFill>
                <a:latin typeface="Roboto" panose="02000000000000000000" pitchFamily="2" charset="0"/>
                <a:ea typeface="Roboto" panose="02000000000000000000" pitchFamily="2" charset="0"/>
              </a:rPr>
              <a:t>Mô hình GRU</a:t>
            </a:r>
          </a:p>
        </p:txBody>
      </p:sp>
    </p:spTree>
    <p:extLst>
      <p:ext uri="{BB962C8B-B14F-4D97-AF65-F5344CB8AC3E}">
        <p14:creationId xmlns:p14="http://schemas.microsoft.com/office/powerpoint/2010/main" val="272173477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ABC01C-E6A8-A5F5-A5EB-533922C36866}"/>
              </a:ext>
            </a:extLst>
          </p:cNvPr>
          <p:cNvSpPr/>
          <p:nvPr/>
        </p:nvSpPr>
        <p:spPr>
          <a:xfrm>
            <a:off x="0" y="-1"/>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1. Giới thiệu bài toán</a:t>
            </a:r>
          </a:p>
        </p:txBody>
      </p:sp>
      <p:sp>
        <p:nvSpPr>
          <p:cNvPr id="3" name="Rectangle 2">
            <a:extLst>
              <a:ext uri="{FF2B5EF4-FFF2-40B4-BE49-F238E27FC236}">
                <a16:creationId xmlns:a16="http://schemas.microsoft.com/office/drawing/2014/main" id="{89080120-F0D3-243E-55F8-0E714A4F9D7B}"/>
              </a:ext>
            </a:extLst>
          </p:cNvPr>
          <p:cNvSpPr/>
          <p:nvPr/>
        </p:nvSpPr>
        <p:spPr>
          <a:xfrm>
            <a:off x="6096000" y="-1"/>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400">
                <a:solidFill>
                  <a:schemeClr val="bg1"/>
                </a:solidFill>
                <a:latin typeface="Roboto" panose="02000000000000000000" pitchFamily="2" charset="0"/>
                <a:ea typeface="Roboto" panose="02000000000000000000" pitchFamily="2" charset="0"/>
              </a:rPr>
              <a:t>1.1. Bài toán dự đoán từ tiếp theo là gì ?</a:t>
            </a:r>
          </a:p>
        </p:txBody>
      </p:sp>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3</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7E7BA458-AC9D-3CE0-303C-A9D89D96E56C}"/>
              </a:ext>
            </a:extLst>
          </p:cNvPr>
          <p:cNvSpPr txBox="1"/>
          <p:nvPr/>
        </p:nvSpPr>
        <p:spPr>
          <a:xfrm>
            <a:off x="652197" y="2082430"/>
            <a:ext cx="10339578" cy="335476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vi-VN" sz="2400">
                <a:latin typeface="Roboto" panose="02000000000000000000" pitchFamily="2" charset="0"/>
                <a:ea typeface="Roboto" panose="02000000000000000000" pitchFamily="2" charset="0"/>
              </a:rPr>
              <a:t>Bài toán dự đoán từ tiếp theo trong xử lý ngôn ngữ tự nhiên (NLP) là một nhiệm vụ cơ bản và quan trọng với mục tiêu dự đoán từ tiếp theo có khả năng xuất hiện cao nhất trong một chuỗi từ đã cho. </a:t>
            </a:r>
            <a:endParaRPr lang="en-US" sz="2400">
              <a:latin typeface="Roboto" panose="02000000000000000000" pitchFamily="2" charset="0"/>
              <a:ea typeface="Roboto" panose="02000000000000000000" pitchFamily="2" charset="0"/>
            </a:endParaRPr>
          </a:p>
          <a:p>
            <a:pPr marL="342900"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Ví dụ:</a:t>
            </a:r>
          </a:p>
          <a:p>
            <a:pPr marL="800100" lvl="1"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Chuỗi từ: “Trời hôm nay thật”.</a:t>
            </a:r>
          </a:p>
          <a:p>
            <a:pPr marL="800100" lvl="1"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Từ tiếp theo có thể: “đẹp” hoặc “xấu”.</a:t>
            </a:r>
          </a:p>
        </p:txBody>
      </p:sp>
      <p:grpSp>
        <p:nvGrpSpPr>
          <p:cNvPr id="6" name="Group 5">
            <a:extLst>
              <a:ext uri="{FF2B5EF4-FFF2-40B4-BE49-F238E27FC236}">
                <a16:creationId xmlns:a16="http://schemas.microsoft.com/office/drawing/2014/main" id="{F3AD57FE-53E2-E6A1-CF3E-279DED490D05}"/>
              </a:ext>
            </a:extLst>
          </p:cNvPr>
          <p:cNvGrpSpPr/>
          <p:nvPr/>
        </p:nvGrpSpPr>
        <p:grpSpPr>
          <a:xfrm>
            <a:off x="552304" y="1203102"/>
            <a:ext cx="746144" cy="744570"/>
            <a:chOff x="596577" y="2905780"/>
            <a:chExt cx="540000" cy="540000"/>
          </a:xfrm>
        </p:grpSpPr>
        <p:sp>
          <p:nvSpPr>
            <p:cNvPr id="7" name="TextBox 6">
              <a:extLst>
                <a:ext uri="{FF2B5EF4-FFF2-40B4-BE49-F238E27FC236}">
                  <a16:creationId xmlns:a16="http://schemas.microsoft.com/office/drawing/2014/main" id="{3B334133-2E82-325B-6CA8-D8AC5223D8A3}"/>
                </a:ext>
              </a:extLst>
            </p:cNvPr>
            <p:cNvSpPr txBox="1"/>
            <p:nvPr/>
          </p:nvSpPr>
          <p:spPr>
            <a:xfrm>
              <a:off x="596578" y="2998943"/>
              <a:ext cx="539999" cy="379466"/>
            </a:xfrm>
            <a:prstGeom prst="rect">
              <a:avLst/>
            </a:prstGeom>
            <a:noFill/>
          </p:spPr>
          <p:txBody>
            <a:bodyPr wrap="square" rtlCol="0" anchor="ctr">
              <a:spAutoFit/>
            </a:bodyPr>
            <a:lstStyle/>
            <a:p>
              <a:pPr algn="ctr"/>
              <a:r>
                <a:rPr lang="en-US" sz="2800" b="1">
                  <a:solidFill>
                    <a:schemeClr val="bg2">
                      <a:lumMod val="10000"/>
                    </a:schemeClr>
                  </a:solidFill>
                  <a:latin typeface="Roboto" panose="02000000000000000000" pitchFamily="2" charset="0"/>
                  <a:ea typeface="Roboto" panose="02000000000000000000" pitchFamily="2" charset="0"/>
                </a:rPr>
                <a:t>1.1</a:t>
              </a:r>
            </a:p>
          </p:txBody>
        </p:sp>
        <p:sp>
          <p:nvSpPr>
            <p:cNvPr id="8" name="Oval 7">
              <a:extLst>
                <a:ext uri="{FF2B5EF4-FFF2-40B4-BE49-F238E27FC236}">
                  <a16:creationId xmlns:a16="http://schemas.microsoft.com/office/drawing/2014/main" id="{5A53ECE5-F7A3-523C-4135-C79CBC743E62}"/>
                </a:ext>
              </a:extLst>
            </p:cNvPr>
            <p:cNvSpPr/>
            <p:nvPr/>
          </p:nvSpPr>
          <p:spPr>
            <a:xfrm>
              <a:off x="596577" y="2905780"/>
              <a:ext cx="540000" cy="5400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9" name="TextBox 8">
            <a:extLst>
              <a:ext uri="{FF2B5EF4-FFF2-40B4-BE49-F238E27FC236}">
                <a16:creationId xmlns:a16="http://schemas.microsoft.com/office/drawing/2014/main" id="{B8DFC4EA-571A-72CE-D11F-F9FB5C5D2433}"/>
              </a:ext>
            </a:extLst>
          </p:cNvPr>
          <p:cNvSpPr txBox="1"/>
          <p:nvPr/>
        </p:nvSpPr>
        <p:spPr>
          <a:xfrm>
            <a:off x="1406500" y="1270003"/>
            <a:ext cx="8011820" cy="646331"/>
          </a:xfrm>
          <a:prstGeom prst="rect">
            <a:avLst/>
          </a:prstGeom>
          <a:noFill/>
        </p:spPr>
        <p:txBody>
          <a:bodyPr wrap="square" rtlCol="0">
            <a:spAutoFit/>
          </a:bodyPr>
          <a:lstStyle/>
          <a:p>
            <a:r>
              <a:rPr lang="en-US" sz="3600">
                <a:solidFill>
                  <a:schemeClr val="bg2">
                    <a:lumMod val="10000"/>
                  </a:schemeClr>
                </a:solidFill>
                <a:latin typeface="Roboto" panose="02000000000000000000" pitchFamily="2" charset="0"/>
                <a:ea typeface="Roboto" panose="02000000000000000000" pitchFamily="2" charset="0"/>
              </a:rPr>
              <a:t>Bài toán dự đoán từ tiếp theo là gì ?</a:t>
            </a:r>
          </a:p>
        </p:txBody>
      </p:sp>
    </p:spTree>
    <p:extLst>
      <p:ext uri="{BB962C8B-B14F-4D97-AF65-F5344CB8AC3E}">
        <p14:creationId xmlns:p14="http://schemas.microsoft.com/office/powerpoint/2010/main" val="270169617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4</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CBAE9E41-18F1-D616-4A04-A6F05299715A}"/>
              </a:ext>
            </a:extLst>
          </p:cNvPr>
          <p:cNvSpPr/>
          <p:nvPr/>
        </p:nvSpPr>
        <p:spPr>
          <a:xfrm>
            <a:off x="0" y="0"/>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1. Giới thiệu bài toán</a:t>
            </a:r>
          </a:p>
        </p:txBody>
      </p:sp>
      <p:sp>
        <p:nvSpPr>
          <p:cNvPr id="6" name="Rectangle 5">
            <a:extLst>
              <a:ext uri="{FF2B5EF4-FFF2-40B4-BE49-F238E27FC236}">
                <a16:creationId xmlns:a16="http://schemas.microsoft.com/office/drawing/2014/main" id="{45C866F0-A2E0-AEC7-E9DD-C84621F6B816}"/>
              </a:ext>
            </a:extLst>
          </p:cNvPr>
          <p:cNvSpPr/>
          <p:nvPr/>
        </p:nvSpPr>
        <p:spPr>
          <a:xfrm>
            <a:off x="6096000" y="0"/>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400">
                <a:solidFill>
                  <a:schemeClr val="bg1"/>
                </a:solidFill>
                <a:latin typeface="Roboto" panose="02000000000000000000" pitchFamily="2" charset="0"/>
                <a:ea typeface="Roboto" panose="02000000000000000000" pitchFamily="2" charset="0"/>
              </a:rPr>
              <a:t>1.2. Tính ứng dụng của bài toán</a:t>
            </a:r>
          </a:p>
        </p:txBody>
      </p:sp>
      <p:grpSp>
        <p:nvGrpSpPr>
          <p:cNvPr id="8" name="Group 7">
            <a:extLst>
              <a:ext uri="{FF2B5EF4-FFF2-40B4-BE49-F238E27FC236}">
                <a16:creationId xmlns:a16="http://schemas.microsoft.com/office/drawing/2014/main" id="{D74800AE-918C-5E10-4FB8-350E2D0B5121}"/>
              </a:ext>
            </a:extLst>
          </p:cNvPr>
          <p:cNvGrpSpPr/>
          <p:nvPr/>
        </p:nvGrpSpPr>
        <p:grpSpPr>
          <a:xfrm>
            <a:off x="552304" y="1203102"/>
            <a:ext cx="746144" cy="744570"/>
            <a:chOff x="596577" y="2905780"/>
            <a:chExt cx="540000" cy="540000"/>
          </a:xfrm>
        </p:grpSpPr>
        <p:sp>
          <p:nvSpPr>
            <p:cNvPr id="9" name="TextBox 8">
              <a:extLst>
                <a:ext uri="{FF2B5EF4-FFF2-40B4-BE49-F238E27FC236}">
                  <a16:creationId xmlns:a16="http://schemas.microsoft.com/office/drawing/2014/main" id="{D013C921-33AB-67DB-9F03-05158FE77A58}"/>
                </a:ext>
              </a:extLst>
            </p:cNvPr>
            <p:cNvSpPr txBox="1"/>
            <p:nvPr/>
          </p:nvSpPr>
          <p:spPr>
            <a:xfrm>
              <a:off x="596578" y="2998943"/>
              <a:ext cx="539999" cy="379466"/>
            </a:xfrm>
            <a:prstGeom prst="rect">
              <a:avLst/>
            </a:prstGeom>
            <a:noFill/>
          </p:spPr>
          <p:txBody>
            <a:bodyPr wrap="square" rtlCol="0" anchor="ctr">
              <a:spAutoFit/>
            </a:bodyPr>
            <a:lstStyle/>
            <a:p>
              <a:pPr algn="ctr"/>
              <a:r>
                <a:rPr lang="en-US" sz="2800" b="1">
                  <a:solidFill>
                    <a:schemeClr val="bg2">
                      <a:lumMod val="10000"/>
                    </a:schemeClr>
                  </a:solidFill>
                  <a:latin typeface="Roboto" panose="02000000000000000000" pitchFamily="2" charset="0"/>
                  <a:ea typeface="Roboto" panose="02000000000000000000" pitchFamily="2" charset="0"/>
                </a:rPr>
                <a:t>1.2</a:t>
              </a:r>
            </a:p>
          </p:txBody>
        </p:sp>
        <p:sp>
          <p:nvSpPr>
            <p:cNvPr id="10" name="Oval 9">
              <a:extLst>
                <a:ext uri="{FF2B5EF4-FFF2-40B4-BE49-F238E27FC236}">
                  <a16:creationId xmlns:a16="http://schemas.microsoft.com/office/drawing/2014/main" id="{E4AB2F2E-EF09-086E-A0E1-ED5A25D650CB}"/>
                </a:ext>
              </a:extLst>
            </p:cNvPr>
            <p:cNvSpPr/>
            <p:nvPr/>
          </p:nvSpPr>
          <p:spPr>
            <a:xfrm>
              <a:off x="596577" y="2905780"/>
              <a:ext cx="540000" cy="5400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12" name="TextBox 11">
            <a:extLst>
              <a:ext uri="{FF2B5EF4-FFF2-40B4-BE49-F238E27FC236}">
                <a16:creationId xmlns:a16="http://schemas.microsoft.com/office/drawing/2014/main" id="{CE85E51A-2A48-7CDB-7D85-A5B4F0333D9F}"/>
              </a:ext>
            </a:extLst>
          </p:cNvPr>
          <p:cNvSpPr txBox="1"/>
          <p:nvPr/>
        </p:nvSpPr>
        <p:spPr>
          <a:xfrm>
            <a:off x="1406500" y="1270003"/>
            <a:ext cx="8011820" cy="646331"/>
          </a:xfrm>
          <a:prstGeom prst="rect">
            <a:avLst/>
          </a:prstGeom>
          <a:noFill/>
        </p:spPr>
        <p:txBody>
          <a:bodyPr wrap="square" rtlCol="0">
            <a:spAutoFit/>
          </a:bodyPr>
          <a:lstStyle/>
          <a:p>
            <a:r>
              <a:rPr lang="en-US" sz="3600">
                <a:solidFill>
                  <a:schemeClr val="bg2">
                    <a:lumMod val="10000"/>
                  </a:schemeClr>
                </a:solidFill>
                <a:latin typeface="Roboto" panose="02000000000000000000" pitchFamily="2" charset="0"/>
                <a:ea typeface="Roboto" panose="02000000000000000000" pitchFamily="2" charset="0"/>
              </a:rPr>
              <a:t>Tính ứng dụng của bài toán</a:t>
            </a:r>
          </a:p>
        </p:txBody>
      </p:sp>
      <p:sp>
        <p:nvSpPr>
          <p:cNvPr id="13" name="TextBox 12">
            <a:extLst>
              <a:ext uri="{FF2B5EF4-FFF2-40B4-BE49-F238E27FC236}">
                <a16:creationId xmlns:a16="http://schemas.microsoft.com/office/drawing/2014/main" id="{AA848836-D917-2E8F-DBC7-B60502043985}"/>
              </a:ext>
            </a:extLst>
          </p:cNvPr>
          <p:cNvSpPr txBox="1"/>
          <p:nvPr/>
        </p:nvSpPr>
        <p:spPr>
          <a:xfrm>
            <a:off x="652197" y="2109562"/>
            <a:ext cx="10339578" cy="280076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Bài toán dự đoán từ tiếp theo có nhiều ứng dụng trong thực tế, bao gồm:</a:t>
            </a:r>
          </a:p>
          <a:p>
            <a:pPr marL="800100" lvl="1"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Dịch máy: Dự đoán từ tiếp theo trong ngôn ngữ đích để dịch chính xác hơn.</a:t>
            </a:r>
          </a:p>
          <a:p>
            <a:pPr marL="800100" lvl="1"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Chatbot: Dự đoán các từ tiếp theo trong cuộc trò chuyện để tạo ra các phản hồi tự nhiên và trôi chảy hơn.</a:t>
            </a:r>
          </a:p>
        </p:txBody>
      </p:sp>
    </p:spTree>
    <p:extLst>
      <p:ext uri="{BB962C8B-B14F-4D97-AF65-F5344CB8AC3E}">
        <p14:creationId xmlns:p14="http://schemas.microsoft.com/office/powerpoint/2010/main" val="293156097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6C5C6F6-893C-AE40-14AD-E1A75FFB1564}"/>
              </a:ext>
            </a:extLst>
          </p:cNvPr>
          <p:cNvSpPr txBox="1"/>
          <p:nvPr/>
        </p:nvSpPr>
        <p:spPr>
          <a:xfrm>
            <a:off x="2809550" y="39166"/>
            <a:ext cx="3289901" cy="461665"/>
          </a:xfrm>
          <a:prstGeom prst="rect">
            <a:avLst/>
          </a:prstGeom>
          <a:noFill/>
        </p:spPr>
        <p:txBody>
          <a:bodyPr wrap="square" rtlCol="0">
            <a:spAutoFit/>
          </a:bodyPr>
          <a:lstStyle/>
          <a:p>
            <a:pPr algn="r"/>
            <a:r>
              <a:rPr lang="en-US" sz="2400">
                <a:solidFill>
                  <a:schemeClr val="bg1"/>
                </a:solidFill>
                <a:latin typeface="Roboto" panose="02000000000000000000" pitchFamily="2" charset="0"/>
                <a:ea typeface="Roboto" panose="02000000000000000000" pitchFamily="2" charset="0"/>
              </a:rPr>
              <a:t>Giới thiệu bài toán</a:t>
            </a:r>
          </a:p>
        </p:txBody>
      </p:sp>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5</a:t>
            </a:fld>
            <a:endParaRPr lang="en-US" sz="2400" b="1">
              <a:solidFill>
                <a:schemeClr val="bg2">
                  <a:lumMod val="10000"/>
                </a:schemeClr>
              </a:solidFill>
              <a:latin typeface="Roboto" panose="02000000000000000000" pitchFamily="2" charset="0"/>
              <a:ea typeface="Roboto" panose="02000000000000000000" pitchFamily="2" charset="0"/>
            </a:endParaRPr>
          </a:p>
        </p:txBody>
      </p:sp>
      <p:pic>
        <p:nvPicPr>
          <p:cNvPr id="2050" name="Picture 2">
            <a:extLst>
              <a:ext uri="{FF2B5EF4-FFF2-40B4-BE49-F238E27FC236}">
                <a16:creationId xmlns:a16="http://schemas.microsoft.com/office/drawing/2014/main" id="{E331BBF8-8223-ECC1-2BFB-08A0A06943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248" y="972252"/>
            <a:ext cx="4726136" cy="43648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52" name="Picture 4">
            <a:extLst>
              <a:ext uri="{FF2B5EF4-FFF2-40B4-BE49-F238E27FC236}">
                <a16:creationId xmlns:a16="http://schemas.microsoft.com/office/drawing/2014/main" id="{A89D7722-603C-71A7-3B1B-B842A000C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8351" y="972252"/>
            <a:ext cx="5125099" cy="43648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6A9C5FB7-D79F-2ACD-FF1F-D3EDE2709970}"/>
              </a:ext>
            </a:extLst>
          </p:cNvPr>
          <p:cNvSpPr txBox="1"/>
          <p:nvPr/>
        </p:nvSpPr>
        <p:spPr>
          <a:xfrm>
            <a:off x="1096688" y="5562582"/>
            <a:ext cx="3902624" cy="707886"/>
          </a:xfrm>
          <a:prstGeom prst="rect">
            <a:avLst/>
          </a:prstGeom>
          <a:noFill/>
        </p:spPr>
        <p:txBody>
          <a:bodyPr wrap="square" rtlCol="0">
            <a:spAutoFit/>
          </a:bodyPr>
          <a:lstStyle/>
          <a:p>
            <a:pPr algn="ctr"/>
            <a:r>
              <a:rPr lang="en-US" sz="2000" b="0" i="0" u="none" strike="noStrike">
                <a:solidFill>
                  <a:srgbClr val="2E2E2E"/>
                </a:solidFill>
                <a:effectLst/>
                <a:latin typeface="Roboto" panose="02000000000000000000" pitchFamily="2" charset="0"/>
                <a:ea typeface="Roboto" panose="02000000000000000000" pitchFamily="2" charset="0"/>
              </a:rPr>
              <a:t>Dự đoán từ hoặc các từ tiếp theo trong thanh tìm kiếm Google</a:t>
            </a:r>
            <a:endParaRPr lang="en-US" sz="2000">
              <a:solidFill>
                <a:schemeClr val="bg2">
                  <a:lumMod val="10000"/>
                </a:schemeClr>
              </a:solidFill>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4B7F6D77-AD25-1BB2-CC2E-493E37A85A75}"/>
              </a:ext>
            </a:extLst>
          </p:cNvPr>
          <p:cNvSpPr txBox="1"/>
          <p:nvPr/>
        </p:nvSpPr>
        <p:spPr>
          <a:xfrm>
            <a:off x="7192690" y="5562582"/>
            <a:ext cx="3902624" cy="707886"/>
          </a:xfrm>
          <a:prstGeom prst="rect">
            <a:avLst/>
          </a:prstGeom>
          <a:noFill/>
        </p:spPr>
        <p:txBody>
          <a:bodyPr wrap="square" rtlCol="0">
            <a:spAutoFit/>
          </a:bodyPr>
          <a:lstStyle/>
          <a:p>
            <a:pPr algn="ctr"/>
            <a:r>
              <a:rPr lang="en-US" sz="2000" b="0" i="0" u="none" strike="noStrike">
                <a:solidFill>
                  <a:srgbClr val="2E2E2E"/>
                </a:solidFill>
                <a:effectLst/>
                <a:latin typeface="Roboto" panose="02000000000000000000" pitchFamily="2" charset="0"/>
                <a:ea typeface="Roboto" panose="02000000000000000000" pitchFamily="2" charset="0"/>
              </a:rPr>
              <a:t>Gợi ý từ tiếp theo trong bàn phím điện thoại</a:t>
            </a:r>
            <a:endParaRPr lang="en-US" sz="2000">
              <a:solidFill>
                <a:schemeClr val="bg2">
                  <a:lumMod val="10000"/>
                </a:schemeClr>
              </a:solidFill>
              <a:latin typeface="Roboto" panose="02000000000000000000" pitchFamily="2" charset="0"/>
              <a:ea typeface="Roboto" panose="02000000000000000000" pitchFamily="2" charset="0"/>
            </a:endParaRPr>
          </a:p>
        </p:txBody>
      </p:sp>
      <p:sp>
        <p:nvSpPr>
          <p:cNvPr id="9" name="Rectangle 8">
            <a:extLst>
              <a:ext uri="{FF2B5EF4-FFF2-40B4-BE49-F238E27FC236}">
                <a16:creationId xmlns:a16="http://schemas.microsoft.com/office/drawing/2014/main" id="{966AA832-B8C6-D139-EFEA-50920DA38C7B}"/>
              </a:ext>
            </a:extLst>
          </p:cNvPr>
          <p:cNvSpPr/>
          <p:nvPr/>
        </p:nvSpPr>
        <p:spPr>
          <a:xfrm>
            <a:off x="0" y="-2"/>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1. Giới thiệu bài toán</a:t>
            </a:r>
          </a:p>
        </p:txBody>
      </p:sp>
      <p:sp>
        <p:nvSpPr>
          <p:cNvPr id="16" name="Rectangle 15">
            <a:extLst>
              <a:ext uri="{FF2B5EF4-FFF2-40B4-BE49-F238E27FC236}">
                <a16:creationId xmlns:a16="http://schemas.microsoft.com/office/drawing/2014/main" id="{14025C5B-58FF-29F6-E541-58BB87D3209A}"/>
              </a:ext>
            </a:extLst>
          </p:cNvPr>
          <p:cNvSpPr/>
          <p:nvPr/>
        </p:nvSpPr>
        <p:spPr>
          <a:xfrm>
            <a:off x="6096000" y="0"/>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400">
                <a:solidFill>
                  <a:schemeClr val="bg1"/>
                </a:solidFill>
                <a:latin typeface="Roboto" panose="02000000000000000000" pitchFamily="2" charset="0"/>
                <a:ea typeface="Roboto" panose="02000000000000000000" pitchFamily="2" charset="0"/>
              </a:rPr>
              <a:t>1.2. Tính ứng dụng của bài toán</a:t>
            </a:r>
          </a:p>
        </p:txBody>
      </p:sp>
    </p:spTree>
    <p:extLst>
      <p:ext uri="{BB962C8B-B14F-4D97-AF65-F5344CB8AC3E}">
        <p14:creationId xmlns:p14="http://schemas.microsoft.com/office/powerpoint/2010/main" val="97024165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6</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CBAE9E41-18F1-D616-4A04-A6F05299715A}"/>
              </a:ext>
            </a:extLst>
          </p:cNvPr>
          <p:cNvSpPr/>
          <p:nvPr/>
        </p:nvSpPr>
        <p:spPr>
          <a:xfrm>
            <a:off x="0" y="0"/>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1. Giới thiệu bài toán</a:t>
            </a:r>
          </a:p>
        </p:txBody>
      </p:sp>
      <p:sp>
        <p:nvSpPr>
          <p:cNvPr id="6" name="Rectangle 5">
            <a:extLst>
              <a:ext uri="{FF2B5EF4-FFF2-40B4-BE49-F238E27FC236}">
                <a16:creationId xmlns:a16="http://schemas.microsoft.com/office/drawing/2014/main" id="{45C866F0-A2E0-AEC7-E9DD-C84621F6B816}"/>
              </a:ext>
            </a:extLst>
          </p:cNvPr>
          <p:cNvSpPr/>
          <p:nvPr/>
        </p:nvSpPr>
        <p:spPr>
          <a:xfrm>
            <a:off x="6096000" y="0"/>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400">
                <a:solidFill>
                  <a:schemeClr val="bg1"/>
                </a:solidFill>
                <a:latin typeface="Roboto" panose="02000000000000000000" pitchFamily="2" charset="0"/>
                <a:ea typeface="Roboto" panose="02000000000000000000" pitchFamily="2" charset="0"/>
              </a:rPr>
              <a:t>1.3. Khó khăn của bài toán</a:t>
            </a:r>
          </a:p>
        </p:txBody>
      </p:sp>
      <p:grpSp>
        <p:nvGrpSpPr>
          <p:cNvPr id="8" name="Group 7">
            <a:extLst>
              <a:ext uri="{FF2B5EF4-FFF2-40B4-BE49-F238E27FC236}">
                <a16:creationId xmlns:a16="http://schemas.microsoft.com/office/drawing/2014/main" id="{D74800AE-918C-5E10-4FB8-350E2D0B5121}"/>
              </a:ext>
            </a:extLst>
          </p:cNvPr>
          <p:cNvGrpSpPr/>
          <p:nvPr/>
        </p:nvGrpSpPr>
        <p:grpSpPr>
          <a:xfrm>
            <a:off x="552304" y="1203102"/>
            <a:ext cx="746144" cy="744570"/>
            <a:chOff x="596577" y="2905780"/>
            <a:chExt cx="540000" cy="540000"/>
          </a:xfrm>
        </p:grpSpPr>
        <p:sp>
          <p:nvSpPr>
            <p:cNvPr id="9" name="TextBox 8">
              <a:extLst>
                <a:ext uri="{FF2B5EF4-FFF2-40B4-BE49-F238E27FC236}">
                  <a16:creationId xmlns:a16="http://schemas.microsoft.com/office/drawing/2014/main" id="{D013C921-33AB-67DB-9F03-05158FE77A58}"/>
                </a:ext>
              </a:extLst>
            </p:cNvPr>
            <p:cNvSpPr txBox="1"/>
            <p:nvPr/>
          </p:nvSpPr>
          <p:spPr>
            <a:xfrm>
              <a:off x="596578" y="2998943"/>
              <a:ext cx="539999" cy="379466"/>
            </a:xfrm>
            <a:prstGeom prst="rect">
              <a:avLst/>
            </a:prstGeom>
            <a:noFill/>
          </p:spPr>
          <p:txBody>
            <a:bodyPr wrap="square" rtlCol="0" anchor="ctr">
              <a:spAutoFit/>
            </a:bodyPr>
            <a:lstStyle/>
            <a:p>
              <a:pPr algn="ctr"/>
              <a:r>
                <a:rPr lang="en-US" sz="2800" b="1">
                  <a:solidFill>
                    <a:schemeClr val="bg2">
                      <a:lumMod val="10000"/>
                    </a:schemeClr>
                  </a:solidFill>
                  <a:latin typeface="Roboto" panose="02000000000000000000" pitchFamily="2" charset="0"/>
                  <a:ea typeface="Roboto" panose="02000000000000000000" pitchFamily="2" charset="0"/>
                </a:rPr>
                <a:t>1.3</a:t>
              </a:r>
            </a:p>
          </p:txBody>
        </p:sp>
        <p:sp>
          <p:nvSpPr>
            <p:cNvPr id="10" name="Oval 9">
              <a:extLst>
                <a:ext uri="{FF2B5EF4-FFF2-40B4-BE49-F238E27FC236}">
                  <a16:creationId xmlns:a16="http://schemas.microsoft.com/office/drawing/2014/main" id="{E4AB2F2E-EF09-086E-A0E1-ED5A25D650CB}"/>
                </a:ext>
              </a:extLst>
            </p:cNvPr>
            <p:cNvSpPr/>
            <p:nvPr/>
          </p:nvSpPr>
          <p:spPr>
            <a:xfrm>
              <a:off x="596577" y="2905780"/>
              <a:ext cx="540000" cy="5400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12" name="TextBox 11">
            <a:extLst>
              <a:ext uri="{FF2B5EF4-FFF2-40B4-BE49-F238E27FC236}">
                <a16:creationId xmlns:a16="http://schemas.microsoft.com/office/drawing/2014/main" id="{CE85E51A-2A48-7CDB-7D85-A5B4F0333D9F}"/>
              </a:ext>
            </a:extLst>
          </p:cNvPr>
          <p:cNvSpPr txBox="1"/>
          <p:nvPr/>
        </p:nvSpPr>
        <p:spPr>
          <a:xfrm>
            <a:off x="1406500" y="1270003"/>
            <a:ext cx="8011820" cy="646331"/>
          </a:xfrm>
          <a:prstGeom prst="rect">
            <a:avLst/>
          </a:prstGeom>
          <a:noFill/>
        </p:spPr>
        <p:txBody>
          <a:bodyPr wrap="square" rtlCol="0">
            <a:spAutoFit/>
          </a:bodyPr>
          <a:lstStyle/>
          <a:p>
            <a:r>
              <a:rPr lang="en-US" sz="3600">
                <a:solidFill>
                  <a:schemeClr val="bg2">
                    <a:lumMod val="10000"/>
                  </a:schemeClr>
                </a:solidFill>
                <a:latin typeface="Roboto" panose="02000000000000000000" pitchFamily="2" charset="0"/>
                <a:ea typeface="Roboto" panose="02000000000000000000" pitchFamily="2" charset="0"/>
              </a:rPr>
              <a:t>Khó khăn của bài toán</a:t>
            </a:r>
          </a:p>
        </p:txBody>
      </p:sp>
      <p:sp>
        <p:nvSpPr>
          <p:cNvPr id="13" name="TextBox 12">
            <a:extLst>
              <a:ext uri="{FF2B5EF4-FFF2-40B4-BE49-F238E27FC236}">
                <a16:creationId xmlns:a16="http://schemas.microsoft.com/office/drawing/2014/main" id="{AA848836-D917-2E8F-DBC7-B60502043985}"/>
              </a:ext>
            </a:extLst>
          </p:cNvPr>
          <p:cNvSpPr txBox="1"/>
          <p:nvPr/>
        </p:nvSpPr>
        <p:spPr>
          <a:xfrm>
            <a:off x="652196" y="2109562"/>
            <a:ext cx="10599277" cy="390876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Bài toán dự đoán từ tiếp theo có thể gặp nhiều khó khăn do tính phức tạp của ngôn ngữ tự nhiên, bao gồm:</a:t>
            </a:r>
          </a:p>
          <a:p>
            <a:pPr marL="800100" lvl="1"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Tính đa nghĩa: Một từ có thể mang nhiều nghĩa khác nhau tuỳ vào ngữ cảnh.</a:t>
            </a:r>
          </a:p>
          <a:p>
            <a:pPr marL="800100" lvl="1"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Tính mơ hồ: Một chuỗi từ có thể được hiểu theo nhiều các khác nhau.</a:t>
            </a:r>
          </a:p>
          <a:p>
            <a:pPr marL="800100" lvl="1"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Thiếu dữ liệu: Một số chuỗi từ có thể ít xuất hiện trong dữ liệu huấn luyện, dẫn đến khó khăn trong việc dự đoán chính xác.</a:t>
            </a:r>
          </a:p>
        </p:txBody>
      </p:sp>
    </p:spTree>
    <p:extLst>
      <p:ext uri="{BB962C8B-B14F-4D97-AF65-F5344CB8AC3E}">
        <p14:creationId xmlns:p14="http://schemas.microsoft.com/office/powerpoint/2010/main" val="215512147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7</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CBAE9E41-18F1-D616-4A04-A6F05299715A}"/>
              </a:ext>
            </a:extLst>
          </p:cNvPr>
          <p:cNvSpPr/>
          <p:nvPr/>
        </p:nvSpPr>
        <p:spPr>
          <a:xfrm>
            <a:off x="0" y="0"/>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3. Tập dữ liệu</a:t>
            </a:r>
          </a:p>
        </p:txBody>
      </p:sp>
      <p:sp>
        <p:nvSpPr>
          <p:cNvPr id="6" name="Rectangle 5">
            <a:extLst>
              <a:ext uri="{FF2B5EF4-FFF2-40B4-BE49-F238E27FC236}">
                <a16:creationId xmlns:a16="http://schemas.microsoft.com/office/drawing/2014/main" id="{45C866F0-A2E0-AEC7-E9DD-C84621F6B816}"/>
              </a:ext>
            </a:extLst>
          </p:cNvPr>
          <p:cNvSpPr/>
          <p:nvPr/>
        </p:nvSpPr>
        <p:spPr>
          <a:xfrm>
            <a:off x="6096000" y="0"/>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400">
                <a:solidFill>
                  <a:schemeClr val="bg1"/>
                </a:solidFill>
                <a:latin typeface="Roboto" panose="02000000000000000000" pitchFamily="2" charset="0"/>
                <a:ea typeface="Roboto" panose="02000000000000000000" pitchFamily="2" charset="0"/>
              </a:rPr>
              <a:t>3.1. Giới thiệu tập dữ liệu</a:t>
            </a:r>
          </a:p>
        </p:txBody>
      </p:sp>
      <p:grpSp>
        <p:nvGrpSpPr>
          <p:cNvPr id="8" name="Group 7">
            <a:extLst>
              <a:ext uri="{FF2B5EF4-FFF2-40B4-BE49-F238E27FC236}">
                <a16:creationId xmlns:a16="http://schemas.microsoft.com/office/drawing/2014/main" id="{D74800AE-918C-5E10-4FB8-350E2D0B5121}"/>
              </a:ext>
            </a:extLst>
          </p:cNvPr>
          <p:cNvGrpSpPr/>
          <p:nvPr/>
        </p:nvGrpSpPr>
        <p:grpSpPr>
          <a:xfrm>
            <a:off x="552304" y="1203102"/>
            <a:ext cx="746144" cy="744570"/>
            <a:chOff x="596577" y="2905780"/>
            <a:chExt cx="540000" cy="540000"/>
          </a:xfrm>
        </p:grpSpPr>
        <p:sp>
          <p:nvSpPr>
            <p:cNvPr id="9" name="TextBox 8">
              <a:extLst>
                <a:ext uri="{FF2B5EF4-FFF2-40B4-BE49-F238E27FC236}">
                  <a16:creationId xmlns:a16="http://schemas.microsoft.com/office/drawing/2014/main" id="{D013C921-33AB-67DB-9F03-05158FE77A58}"/>
                </a:ext>
              </a:extLst>
            </p:cNvPr>
            <p:cNvSpPr txBox="1"/>
            <p:nvPr/>
          </p:nvSpPr>
          <p:spPr>
            <a:xfrm>
              <a:off x="596578" y="2998943"/>
              <a:ext cx="539999" cy="379466"/>
            </a:xfrm>
            <a:prstGeom prst="rect">
              <a:avLst/>
            </a:prstGeom>
            <a:noFill/>
          </p:spPr>
          <p:txBody>
            <a:bodyPr wrap="square" rtlCol="0" anchor="ctr">
              <a:spAutoFit/>
            </a:bodyPr>
            <a:lstStyle/>
            <a:p>
              <a:pPr algn="ctr"/>
              <a:r>
                <a:rPr lang="en-US" sz="2800" b="1">
                  <a:solidFill>
                    <a:schemeClr val="bg2">
                      <a:lumMod val="10000"/>
                    </a:schemeClr>
                  </a:solidFill>
                  <a:latin typeface="Roboto" panose="02000000000000000000" pitchFamily="2" charset="0"/>
                  <a:ea typeface="Roboto" panose="02000000000000000000" pitchFamily="2" charset="0"/>
                </a:rPr>
                <a:t>3.1</a:t>
              </a:r>
            </a:p>
          </p:txBody>
        </p:sp>
        <p:sp>
          <p:nvSpPr>
            <p:cNvPr id="10" name="Oval 9">
              <a:extLst>
                <a:ext uri="{FF2B5EF4-FFF2-40B4-BE49-F238E27FC236}">
                  <a16:creationId xmlns:a16="http://schemas.microsoft.com/office/drawing/2014/main" id="{E4AB2F2E-EF09-086E-A0E1-ED5A25D650CB}"/>
                </a:ext>
              </a:extLst>
            </p:cNvPr>
            <p:cNvSpPr/>
            <p:nvPr/>
          </p:nvSpPr>
          <p:spPr>
            <a:xfrm>
              <a:off x="596577" y="2905780"/>
              <a:ext cx="540000" cy="5400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12" name="TextBox 11">
            <a:extLst>
              <a:ext uri="{FF2B5EF4-FFF2-40B4-BE49-F238E27FC236}">
                <a16:creationId xmlns:a16="http://schemas.microsoft.com/office/drawing/2014/main" id="{CE85E51A-2A48-7CDB-7D85-A5B4F0333D9F}"/>
              </a:ext>
            </a:extLst>
          </p:cNvPr>
          <p:cNvSpPr txBox="1"/>
          <p:nvPr/>
        </p:nvSpPr>
        <p:spPr>
          <a:xfrm>
            <a:off x="1406500" y="1270003"/>
            <a:ext cx="8011820" cy="646331"/>
          </a:xfrm>
          <a:prstGeom prst="rect">
            <a:avLst/>
          </a:prstGeom>
          <a:noFill/>
        </p:spPr>
        <p:txBody>
          <a:bodyPr wrap="square" rtlCol="0">
            <a:spAutoFit/>
          </a:bodyPr>
          <a:lstStyle/>
          <a:p>
            <a:r>
              <a:rPr lang="en-US" sz="3600">
                <a:solidFill>
                  <a:schemeClr val="bg2">
                    <a:lumMod val="10000"/>
                  </a:schemeClr>
                </a:solidFill>
                <a:latin typeface="Roboto" panose="02000000000000000000" pitchFamily="2" charset="0"/>
                <a:ea typeface="Roboto" panose="02000000000000000000" pitchFamily="2" charset="0"/>
              </a:rPr>
              <a:t>Giới thiệu tập dữ liệu</a:t>
            </a:r>
          </a:p>
        </p:txBody>
      </p:sp>
      <p:sp>
        <p:nvSpPr>
          <p:cNvPr id="13" name="TextBox 12">
            <a:extLst>
              <a:ext uri="{FF2B5EF4-FFF2-40B4-BE49-F238E27FC236}">
                <a16:creationId xmlns:a16="http://schemas.microsoft.com/office/drawing/2014/main" id="{AA848836-D917-2E8F-DBC7-B60502043985}"/>
              </a:ext>
            </a:extLst>
          </p:cNvPr>
          <p:cNvSpPr txBox="1"/>
          <p:nvPr/>
        </p:nvSpPr>
        <p:spPr>
          <a:xfrm>
            <a:off x="652196" y="2109562"/>
            <a:ext cx="10599277" cy="280076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Tập dữ liệu có tên file là Train_Full.zip được lấy từ nguồn </a:t>
            </a:r>
            <a:r>
              <a:rPr lang="en-US" sz="2400">
                <a:latin typeface="Roboto" panose="02000000000000000000" pitchFamily="2" charset="0"/>
                <a:ea typeface="Roboto" panose="02000000000000000000" pitchFamily="2" charset="0"/>
                <a:hlinkClick r:id="rId2"/>
              </a:rPr>
              <a:t>https://github.com/hoanganhpham1006/Vietnamese_Language_Model/</a:t>
            </a:r>
            <a:endParaRPr lang="en-US" sz="2400">
              <a:latin typeface="Roboto" panose="02000000000000000000" pitchFamily="2" charset="0"/>
              <a:ea typeface="Roboto" panose="02000000000000000000" pitchFamily="2" charset="0"/>
            </a:endParaRPr>
          </a:p>
          <a:p>
            <a:pPr marL="342900" indent="-342900">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Tập dữ liệu bao gồm hơn 40000 bài báo/bản tin, thuộc 8 lĩnh vực khác nhau như Chính trị Xã hội, Đời sống, Kinh doanh, Pháp luật, Sức khoẻ, Thế giới, Thể thao và Văn hoá.</a:t>
            </a:r>
          </a:p>
        </p:txBody>
      </p:sp>
    </p:spTree>
    <p:extLst>
      <p:ext uri="{BB962C8B-B14F-4D97-AF65-F5344CB8AC3E}">
        <p14:creationId xmlns:p14="http://schemas.microsoft.com/office/powerpoint/2010/main" val="201620880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8</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CBAE9E41-18F1-D616-4A04-A6F05299715A}"/>
              </a:ext>
            </a:extLst>
          </p:cNvPr>
          <p:cNvSpPr/>
          <p:nvPr/>
        </p:nvSpPr>
        <p:spPr>
          <a:xfrm>
            <a:off x="0" y="0"/>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2. Các hướng tiếp cận bài toán</a:t>
            </a:r>
          </a:p>
        </p:txBody>
      </p:sp>
      <p:sp>
        <p:nvSpPr>
          <p:cNvPr id="6" name="Rectangle 5">
            <a:extLst>
              <a:ext uri="{FF2B5EF4-FFF2-40B4-BE49-F238E27FC236}">
                <a16:creationId xmlns:a16="http://schemas.microsoft.com/office/drawing/2014/main" id="{45C866F0-A2E0-AEC7-E9DD-C84621F6B816}"/>
              </a:ext>
            </a:extLst>
          </p:cNvPr>
          <p:cNvSpPr/>
          <p:nvPr/>
        </p:nvSpPr>
        <p:spPr>
          <a:xfrm>
            <a:off x="6096000" y="0"/>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sz="2400">
              <a:solidFill>
                <a:schemeClr val="bg1"/>
              </a:solidFill>
              <a:latin typeface="Roboto" panose="02000000000000000000" pitchFamily="2" charset="0"/>
              <a:ea typeface="Roboto" panose="02000000000000000000" pitchFamily="2" charset="0"/>
            </a:endParaRPr>
          </a:p>
        </p:txBody>
      </p:sp>
      <p:grpSp>
        <p:nvGrpSpPr>
          <p:cNvPr id="8" name="Group 7">
            <a:extLst>
              <a:ext uri="{FF2B5EF4-FFF2-40B4-BE49-F238E27FC236}">
                <a16:creationId xmlns:a16="http://schemas.microsoft.com/office/drawing/2014/main" id="{D74800AE-918C-5E10-4FB8-350E2D0B5121}"/>
              </a:ext>
            </a:extLst>
          </p:cNvPr>
          <p:cNvGrpSpPr/>
          <p:nvPr/>
        </p:nvGrpSpPr>
        <p:grpSpPr>
          <a:xfrm>
            <a:off x="552304" y="1092297"/>
            <a:ext cx="746144" cy="744570"/>
            <a:chOff x="596577" y="2905780"/>
            <a:chExt cx="540000" cy="540000"/>
          </a:xfrm>
        </p:grpSpPr>
        <p:sp>
          <p:nvSpPr>
            <p:cNvPr id="9" name="TextBox 8">
              <a:extLst>
                <a:ext uri="{FF2B5EF4-FFF2-40B4-BE49-F238E27FC236}">
                  <a16:creationId xmlns:a16="http://schemas.microsoft.com/office/drawing/2014/main" id="{D013C921-33AB-67DB-9F03-05158FE77A58}"/>
                </a:ext>
              </a:extLst>
            </p:cNvPr>
            <p:cNvSpPr txBox="1"/>
            <p:nvPr/>
          </p:nvSpPr>
          <p:spPr>
            <a:xfrm>
              <a:off x="596578" y="2998943"/>
              <a:ext cx="539999" cy="379466"/>
            </a:xfrm>
            <a:prstGeom prst="rect">
              <a:avLst/>
            </a:prstGeom>
            <a:noFill/>
          </p:spPr>
          <p:txBody>
            <a:bodyPr wrap="square" rtlCol="0" anchor="ctr">
              <a:spAutoFit/>
            </a:bodyPr>
            <a:lstStyle/>
            <a:p>
              <a:pPr algn="ctr"/>
              <a:r>
                <a:rPr lang="en-US" sz="2800" b="1">
                  <a:solidFill>
                    <a:schemeClr val="bg2">
                      <a:lumMod val="10000"/>
                    </a:schemeClr>
                  </a:solidFill>
                  <a:latin typeface="Roboto" panose="02000000000000000000" pitchFamily="2" charset="0"/>
                  <a:ea typeface="Roboto" panose="02000000000000000000" pitchFamily="2" charset="0"/>
                </a:rPr>
                <a:t>2</a:t>
              </a:r>
            </a:p>
          </p:txBody>
        </p:sp>
        <p:sp>
          <p:nvSpPr>
            <p:cNvPr id="10" name="Oval 9">
              <a:extLst>
                <a:ext uri="{FF2B5EF4-FFF2-40B4-BE49-F238E27FC236}">
                  <a16:creationId xmlns:a16="http://schemas.microsoft.com/office/drawing/2014/main" id="{E4AB2F2E-EF09-086E-A0E1-ED5A25D650CB}"/>
                </a:ext>
              </a:extLst>
            </p:cNvPr>
            <p:cNvSpPr/>
            <p:nvPr/>
          </p:nvSpPr>
          <p:spPr>
            <a:xfrm>
              <a:off x="596577" y="2905780"/>
              <a:ext cx="540000" cy="5400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12" name="TextBox 11">
            <a:extLst>
              <a:ext uri="{FF2B5EF4-FFF2-40B4-BE49-F238E27FC236}">
                <a16:creationId xmlns:a16="http://schemas.microsoft.com/office/drawing/2014/main" id="{CE85E51A-2A48-7CDB-7D85-A5B4F0333D9F}"/>
              </a:ext>
            </a:extLst>
          </p:cNvPr>
          <p:cNvSpPr txBox="1"/>
          <p:nvPr/>
        </p:nvSpPr>
        <p:spPr>
          <a:xfrm>
            <a:off x="1406500" y="1159198"/>
            <a:ext cx="8011820" cy="646331"/>
          </a:xfrm>
          <a:prstGeom prst="rect">
            <a:avLst/>
          </a:prstGeom>
          <a:noFill/>
        </p:spPr>
        <p:txBody>
          <a:bodyPr wrap="square" rtlCol="0">
            <a:spAutoFit/>
          </a:bodyPr>
          <a:lstStyle/>
          <a:p>
            <a:r>
              <a:rPr lang="en-US" sz="3600">
                <a:solidFill>
                  <a:schemeClr val="bg2">
                    <a:lumMod val="10000"/>
                  </a:schemeClr>
                </a:solidFill>
                <a:latin typeface="Roboto" panose="02000000000000000000" pitchFamily="2" charset="0"/>
                <a:ea typeface="Roboto" panose="02000000000000000000" pitchFamily="2" charset="0"/>
              </a:rPr>
              <a:t>Các hướng tiếp cận bài toán</a:t>
            </a:r>
          </a:p>
        </p:txBody>
      </p:sp>
      <p:sp>
        <p:nvSpPr>
          <p:cNvPr id="13" name="TextBox 12">
            <a:extLst>
              <a:ext uri="{FF2B5EF4-FFF2-40B4-BE49-F238E27FC236}">
                <a16:creationId xmlns:a16="http://schemas.microsoft.com/office/drawing/2014/main" id="{AA848836-D917-2E8F-DBC7-B60502043985}"/>
              </a:ext>
            </a:extLst>
          </p:cNvPr>
          <p:cNvSpPr txBox="1"/>
          <p:nvPr/>
        </p:nvSpPr>
        <p:spPr>
          <a:xfrm>
            <a:off x="652196" y="1998757"/>
            <a:ext cx="10599277" cy="382668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b="1">
                <a:latin typeface="Roboto" panose="02000000000000000000" pitchFamily="2" charset="0"/>
                <a:ea typeface="Roboto" panose="02000000000000000000" pitchFamily="2" charset="0"/>
              </a:rPr>
              <a:t>Mô hình ngôn ngữ thống kê n-gram</a:t>
            </a:r>
          </a:p>
          <a:p>
            <a:pPr marL="800100" lvl="1" indent="-342900">
              <a:lnSpc>
                <a:spcPct val="150000"/>
              </a:lnSpc>
              <a:buFont typeface="Arial" panose="020B0604020202020204" pitchFamily="34" charset="0"/>
              <a:buChar char="•"/>
            </a:pPr>
            <a:r>
              <a:rPr lang="en-US" sz="2000">
                <a:latin typeface="Roboto" panose="02000000000000000000" pitchFamily="2" charset="0"/>
                <a:ea typeface="Roboto" panose="02000000000000000000" pitchFamily="2" charset="0"/>
              </a:rPr>
              <a:t>N-gram là một mô hình ngôn ngữ đơn giản dự đoán từ tiếp theo dựa trên n-1 từ trước trong chuỗi văn bản. </a:t>
            </a:r>
          </a:p>
          <a:p>
            <a:pPr marL="800100" lvl="1" indent="-342900">
              <a:lnSpc>
                <a:spcPct val="150000"/>
              </a:lnSpc>
              <a:buFont typeface="Arial" panose="020B0604020202020204" pitchFamily="34" charset="0"/>
              <a:buChar char="•"/>
            </a:pPr>
            <a:r>
              <a:rPr lang="en-US" sz="2000">
                <a:latin typeface="Roboto" panose="02000000000000000000" pitchFamily="2" charset="0"/>
                <a:ea typeface="Roboto" panose="02000000000000000000" pitchFamily="2" charset="0"/>
              </a:rPr>
              <a:t>Ví dụ: bigram dự đoán từ tiếp theo dựa trên từ trước đó, trigram dự đoán từ tiếp theo dựa trên hai từ trước đó, …</a:t>
            </a:r>
          </a:p>
          <a:p>
            <a:pPr marL="800100" lvl="1" indent="-342900">
              <a:lnSpc>
                <a:spcPct val="150000"/>
              </a:lnSpc>
              <a:buFont typeface="Arial" panose="020B0604020202020204" pitchFamily="34" charset="0"/>
              <a:buChar char="•"/>
            </a:pPr>
            <a:r>
              <a:rPr lang="en-US" sz="2000">
                <a:latin typeface="Roboto" panose="02000000000000000000" pitchFamily="2" charset="0"/>
                <a:ea typeface="Roboto" panose="02000000000000000000" pitchFamily="2" charset="0"/>
              </a:rPr>
              <a:t>Ưu điểm: Dễ dàng triển khai và tính toán.</a:t>
            </a:r>
          </a:p>
          <a:p>
            <a:pPr marL="800100" lvl="1" indent="-342900">
              <a:lnSpc>
                <a:spcPct val="150000"/>
              </a:lnSpc>
              <a:buFont typeface="Arial" panose="020B0604020202020204" pitchFamily="34" charset="0"/>
              <a:buChar char="•"/>
            </a:pPr>
            <a:r>
              <a:rPr lang="en-US" sz="2000">
                <a:latin typeface="Roboto" panose="02000000000000000000" pitchFamily="2" charset="0"/>
                <a:ea typeface="Roboto" panose="02000000000000000000" pitchFamily="2" charset="0"/>
              </a:rPr>
              <a:t>Nhược điểm: Không thể học được các mối quan hệ phụ thuộc dài hạn giữa các từ trong chuỗi văn bản.</a:t>
            </a:r>
          </a:p>
        </p:txBody>
      </p:sp>
    </p:spTree>
    <p:extLst>
      <p:ext uri="{BB962C8B-B14F-4D97-AF65-F5344CB8AC3E}">
        <p14:creationId xmlns:p14="http://schemas.microsoft.com/office/powerpoint/2010/main" val="192423157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a:extLst>
              <a:ext uri="{FF2B5EF4-FFF2-40B4-BE49-F238E27FC236}">
                <a16:creationId xmlns:a16="http://schemas.microsoft.com/office/drawing/2014/main" id="{D035A1C3-4BB7-EA18-FEF0-7A0F96B19F4F}"/>
              </a:ext>
            </a:extLst>
          </p:cNvPr>
          <p:cNvSpPr>
            <a:spLocks noGrp="1"/>
          </p:cNvSpPr>
          <p:nvPr>
            <p:ph type="sldNum" sz="quarter" idx="12"/>
          </p:nvPr>
        </p:nvSpPr>
        <p:spPr>
          <a:xfrm>
            <a:off x="9305544" y="6377743"/>
            <a:ext cx="2743200" cy="365125"/>
          </a:xfrm>
        </p:spPr>
        <p:txBody>
          <a:bodyPr/>
          <a:lstStyle/>
          <a:p>
            <a:fld id="{534BA656-5C33-4FAF-9E83-A5FF0018082C}" type="slidenum">
              <a:rPr lang="en-US" sz="2400" b="1" smtClean="0">
                <a:solidFill>
                  <a:schemeClr val="bg2">
                    <a:lumMod val="10000"/>
                  </a:schemeClr>
                </a:solidFill>
                <a:latin typeface="Roboto" panose="02000000000000000000" pitchFamily="2" charset="0"/>
                <a:ea typeface="Roboto" panose="02000000000000000000" pitchFamily="2" charset="0"/>
              </a:rPr>
              <a:t>9</a:t>
            </a:fld>
            <a:endParaRPr lang="en-US" sz="2400" b="1">
              <a:solidFill>
                <a:schemeClr val="bg2">
                  <a:lumMod val="10000"/>
                </a:schemeClr>
              </a:solidFill>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CBAE9E41-18F1-D616-4A04-A6F05299715A}"/>
              </a:ext>
            </a:extLst>
          </p:cNvPr>
          <p:cNvSpPr/>
          <p:nvPr/>
        </p:nvSpPr>
        <p:spPr>
          <a:xfrm>
            <a:off x="0" y="0"/>
            <a:ext cx="6096000" cy="540000"/>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r>
              <a:rPr lang="en-US" sz="2400">
                <a:solidFill>
                  <a:schemeClr val="bg1"/>
                </a:solidFill>
                <a:latin typeface="Roboto" panose="02000000000000000000" pitchFamily="2" charset="0"/>
                <a:ea typeface="Roboto" panose="02000000000000000000" pitchFamily="2" charset="0"/>
                <a:cs typeface="Times New Roman" panose="02020603050405020304" pitchFamily="18" charset="0"/>
              </a:rPr>
              <a:t>2. Các hướng tiếp cận bài toán</a:t>
            </a:r>
          </a:p>
        </p:txBody>
      </p:sp>
      <p:sp>
        <p:nvSpPr>
          <p:cNvPr id="6" name="Rectangle 5">
            <a:extLst>
              <a:ext uri="{FF2B5EF4-FFF2-40B4-BE49-F238E27FC236}">
                <a16:creationId xmlns:a16="http://schemas.microsoft.com/office/drawing/2014/main" id="{45C866F0-A2E0-AEC7-E9DD-C84621F6B816}"/>
              </a:ext>
            </a:extLst>
          </p:cNvPr>
          <p:cNvSpPr/>
          <p:nvPr/>
        </p:nvSpPr>
        <p:spPr>
          <a:xfrm>
            <a:off x="6096000" y="0"/>
            <a:ext cx="6096000" cy="5400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sz="2400">
              <a:solidFill>
                <a:schemeClr val="bg1"/>
              </a:solidFill>
              <a:latin typeface="Roboto" panose="02000000000000000000" pitchFamily="2" charset="0"/>
              <a:ea typeface="Roboto" panose="02000000000000000000" pitchFamily="2" charset="0"/>
            </a:endParaRPr>
          </a:p>
        </p:txBody>
      </p:sp>
      <p:grpSp>
        <p:nvGrpSpPr>
          <p:cNvPr id="8" name="Group 7">
            <a:extLst>
              <a:ext uri="{FF2B5EF4-FFF2-40B4-BE49-F238E27FC236}">
                <a16:creationId xmlns:a16="http://schemas.microsoft.com/office/drawing/2014/main" id="{D74800AE-918C-5E10-4FB8-350E2D0B5121}"/>
              </a:ext>
            </a:extLst>
          </p:cNvPr>
          <p:cNvGrpSpPr/>
          <p:nvPr/>
        </p:nvGrpSpPr>
        <p:grpSpPr>
          <a:xfrm>
            <a:off x="552304" y="1075086"/>
            <a:ext cx="746144" cy="744570"/>
            <a:chOff x="596577" y="2905780"/>
            <a:chExt cx="540000" cy="540000"/>
          </a:xfrm>
        </p:grpSpPr>
        <p:sp>
          <p:nvSpPr>
            <p:cNvPr id="9" name="TextBox 8">
              <a:extLst>
                <a:ext uri="{FF2B5EF4-FFF2-40B4-BE49-F238E27FC236}">
                  <a16:creationId xmlns:a16="http://schemas.microsoft.com/office/drawing/2014/main" id="{D013C921-33AB-67DB-9F03-05158FE77A58}"/>
                </a:ext>
              </a:extLst>
            </p:cNvPr>
            <p:cNvSpPr txBox="1"/>
            <p:nvPr/>
          </p:nvSpPr>
          <p:spPr>
            <a:xfrm>
              <a:off x="596578" y="2998943"/>
              <a:ext cx="539999" cy="379466"/>
            </a:xfrm>
            <a:prstGeom prst="rect">
              <a:avLst/>
            </a:prstGeom>
            <a:noFill/>
          </p:spPr>
          <p:txBody>
            <a:bodyPr wrap="square" rtlCol="0" anchor="ctr">
              <a:spAutoFit/>
            </a:bodyPr>
            <a:lstStyle/>
            <a:p>
              <a:pPr algn="ctr"/>
              <a:r>
                <a:rPr lang="en-US" sz="2800" b="1">
                  <a:solidFill>
                    <a:schemeClr val="bg2">
                      <a:lumMod val="10000"/>
                    </a:schemeClr>
                  </a:solidFill>
                  <a:latin typeface="Roboto" panose="02000000000000000000" pitchFamily="2" charset="0"/>
                  <a:ea typeface="Roboto" panose="02000000000000000000" pitchFamily="2" charset="0"/>
                </a:rPr>
                <a:t>2</a:t>
              </a:r>
            </a:p>
          </p:txBody>
        </p:sp>
        <p:sp>
          <p:nvSpPr>
            <p:cNvPr id="10" name="Oval 9">
              <a:extLst>
                <a:ext uri="{FF2B5EF4-FFF2-40B4-BE49-F238E27FC236}">
                  <a16:creationId xmlns:a16="http://schemas.microsoft.com/office/drawing/2014/main" id="{E4AB2F2E-EF09-086E-A0E1-ED5A25D650CB}"/>
                </a:ext>
              </a:extLst>
            </p:cNvPr>
            <p:cNvSpPr/>
            <p:nvPr/>
          </p:nvSpPr>
          <p:spPr>
            <a:xfrm>
              <a:off x="596577" y="2905780"/>
              <a:ext cx="540000" cy="5400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12" name="TextBox 11">
            <a:extLst>
              <a:ext uri="{FF2B5EF4-FFF2-40B4-BE49-F238E27FC236}">
                <a16:creationId xmlns:a16="http://schemas.microsoft.com/office/drawing/2014/main" id="{CE85E51A-2A48-7CDB-7D85-A5B4F0333D9F}"/>
              </a:ext>
            </a:extLst>
          </p:cNvPr>
          <p:cNvSpPr txBox="1"/>
          <p:nvPr/>
        </p:nvSpPr>
        <p:spPr>
          <a:xfrm>
            <a:off x="1406500" y="1141987"/>
            <a:ext cx="8011820" cy="646331"/>
          </a:xfrm>
          <a:prstGeom prst="rect">
            <a:avLst/>
          </a:prstGeom>
          <a:noFill/>
        </p:spPr>
        <p:txBody>
          <a:bodyPr wrap="square" rtlCol="0">
            <a:spAutoFit/>
          </a:bodyPr>
          <a:lstStyle/>
          <a:p>
            <a:r>
              <a:rPr lang="en-US" sz="3600">
                <a:solidFill>
                  <a:schemeClr val="bg2">
                    <a:lumMod val="10000"/>
                  </a:schemeClr>
                </a:solidFill>
                <a:latin typeface="Roboto" panose="02000000000000000000" pitchFamily="2" charset="0"/>
                <a:ea typeface="Roboto" panose="02000000000000000000" pitchFamily="2" charset="0"/>
              </a:rPr>
              <a:t>Các hướng tiếp cận bài toán</a:t>
            </a:r>
          </a:p>
        </p:txBody>
      </p:sp>
      <p:sp>
        <p:nvSpPr>
          <p:cNvPr id="13" name="TextBox 12">
            <a:extLst>
              <a:ext uri="{FF2B5EF4-FFF2-40B4-BE49-F238E27FC236}">
                <a16:creationId xmlns:a16="http://schemas.microsoft.com/office/drawing/2014/main" id="{AA848836-D917-2E8F-DBC7-B60502043985}"/>
              </a:ext>
            </a:extLst>
          </p:cNvPr>
          <p:cNvSpPr txBox="1"/>
          <p:nvPr/>
        </p:nvSpPr>
        <p:spPr>
          <a:xfrm>
            <a:off x="652196" y="1870512"/>
            <a:ext cx="10599277" cy="475001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b="1">
                <a:latin typeface="Roboto" panose="02000000000000000000" pitchFamily="2" charset="0"/>
                <a:ea typeface="Roboto" panose="02000000000000000000" pitchFamily="2" charset="0"/>
              </a:rPr>
              <a:t>Mô hình ngôn ngữ dựa trên RNN:</a:t>
            </a:r>
          </a:p>
          <a:p>
            <a:pPr marL="800100" lvl="1" indent="-342900">
              <a:lnSpc>
                <a:spcPct val="150000"/>
              </a:lnSpc>
              <a:buFont typeface="Arial" panose="020B0604020202020204" pitchFamily="34" charset="0"/>
              <a:buChar char="•"/>
            </a:pPr>
            <a:r>
              <a:rPr lang="vi-VN" sz="2000">
                <a:latin typeface="Roboto" panose="02000000000000000000" pitchFamily="2" charset="0"/>
                <a:ea typeface="Roboto" panose="02000000000000000000" pitchFamily="2" charset="0"/>
              </a:rPr>
              <a:t>RNN là một loại mạng nơ-ron nhân tạo có khả năng học được các mối quan hệ phụ thuộc giữa các từ trong chuỗi văn bản.</a:t>
            </a:r>
            <a:endParaRPr lang="en-US" sz="2000">
              <a:latin typeface="Roboto" panose="02000000000000000000" pitchFamily="2" charset="0"/>
              <a:ea typeface="Roboto" panose="02000000000000000000" pitchFamily="2" charset="0"/>
            </a:endParaRPr>
          </a:p>
          <a:p>
            <a:pPr marL="800100" lvl="1" indent="-342900">
              <a:lnSpc>
                <a:spcPct val="150000"/>
              </a:lnSpc>
              <a:buFont typeface="Arial" panose="020B0604020202020204" pitchFamily="34" charset="0"/>
              <a:buChar char="•"/>
            </a:pPr>
            <a:r>
              <a:rPr lang="vi-VN" sz="2000">
                <a:latin typeface="Roboto" panose="02000000000000000000" pitchFamily="2" charset="0"/>
                <a:ea typeface="Roboto" panose="02000000000000000000" pitchFamily="2" charset="0"/>
              </a:rPr>
              <a:t>RNN có thể lưu trữ trạng thái của các từ trước đó trong chuỗi văn bản khi dự đoán từ tiếp theo.</a:t>
            </a:r>
            <a:endParaRPr lang="en-US" sz="2000">
              <a:latin typeface="Roboto" panose="02000000000000000000" pitchFamily="2" charset="0"/>
              <a:ea typeface="Roboto" panose="02000000000000000000" pitchFamily="2" charset="0"/>
            </a:endParaRPr>
          </a:p>
          <a:p>
            <a:pPr marL="800100" lvl="1" indent="-342900">
              <a:lnSpc>
                <a:spcPct val="150000"/>
              </a:lnSpc>
              <a:buFont typeface="Arial" panose="020B0604020202020204" pitchFamily="34" charset="0"/>
              <a:buChar char="•"/>
            </a:pPr>
            <a:r>
              <a:rPr lang="en-US" sz="2000">
                <a:latin typeface="Roboto" panose="02000000000000000000" pitchFamily="2" charset="0"/>
                <a:ea typeface="Roboto" panose="02000000000000000000" pitchFamily="2" charset="0"/>
              </a:rPr>
              <a:t>Một số mô hình RNN phổ biến bao gồm LSTM (Long Short-Term Memory) và GRU (Gated Recurrent Unit).</a:t>
            </a:r>
          </a:p>
          <a:p>
            <a:pPr marL="800100" lvl="1" indent="-342900">
              <a:lnSpc>
                <a:spcPct val="150000"/>
              </a:lnSpc>
              <a:buFont typeface="Arial" panose="020B0604020202020204" pitchFamily="34" charset="0"/>
              <a:buChar char="•"/>
            </a:pPr>
            <a:r>
              <a:rPr lang="vi-VN" sz="2000">
                <a:latin typeface="Roboto" panose="02000000000000000000" pitchFamily="2" charset="0"/>
                <a:ea typeface="Roboto" panose="02000000000000000000" pitchFamily="2" charset="0"/>
              </a:rPr>
              <a:t>Ưu điểm: Có thể học được các mối quan hệ phụ thuộc dài hạn giữa các từ trong chuỗi văn bản.</a:t>
            </a:r>
            <a:endParaRPr lang="en-US" sz="2000">
              <a:latin typeface="Roboto" panose="02000000000000000000" pitchFamily="2" charset="0"/>
              <a:ea typeface="Roboto" panose="02000000000000000000" pitchFamily="2" charset="0"/>
            </a:endParaRPr>
          </a:p>
          <a:p>
            <a:pPr marL="800100" lvl="1" indent="-342900">
              <a:lnSpc>
                <a:spcPct val="150000"/>
              </a:lnSpc>
              <a:buFont typeface="Arial" panose="020B0604020202020204" pitchFamily="34" charset="0"/>
              <a:buChar char="•"/>
            </a:pPr>
            <a:r>
              <a:rPr lang="vi-VN" sz="2000">
                <a:latin typeface="Roboto" panose="02000000000000000000" pitchFamily="2" charset="0"/>
                <a:ea typeface="Roboto" panose="02000000000000000000" pitchFamily="2" charset="0"/>
              </a:rPr>
              <a:t>Nhược điểm: Khó khăn trong việc huấn luyện do vấn đề biến mất gradient.</a:t>
            </a:r>
            <a:endParaRPr lang="en-US" sz="2000" b="1">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81903138"/>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1017</Words>
  <Application>Microsoft Office PowerPoint</Application>
  <PresentationFormat>Widescreen</PresentationFormat>
  <Paragraphs>124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 Light</vt:lpstr>
      <vt:lpstr>Roboto</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Hải Ngô Văn</dc:creator>
  <cp:lastModifiedBy>Hải Ngô Văn</cp:lastModifiedBy>
  <cp:revision>251</cp:revision>
  <dcterms:created xsi:type="dcterms:W3CDTF">2024-04-18T08:36:37Z</dcterms:created>
  <dcterms:modified xsi:type="dcterms:W3CDTF">2024-05-06T05:07:00Z</dcterms:modified>
</cp:coreProperties>
</file>