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0" r:id="rId3"/>
    <p:sldId id="271" r:id="rId4"/>
    <p:sldId id="272" r:id="rId5"/>
    <p:sldId id="278" r:id="rId6"/>
    <p:sldId id="282" r:id="rId7"/>
    <p:sldId id="284" r:id="rId8"/>
    <p:sldId id="285" r:id="rId9"/>
    <p:sldId id="287" r:id="rId10"/>
    <p:sldId id="275" r:id="rId11"/>
    <p:sldId id="289" r:id="rId12"/>
    <p:sldId id="291" r:id="rId13"/>
    <p:sldId id="292" r:id="rId14"/>
    <p:sldId id="295" r:id="rId15"/>
    <p:sldId id="29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/fullarticle/2761044" TargetMode="External"/><Relationship Id="rId2" Type="http://schemas.openxmlformats.org/officeDocument/2006/relationships/hyperlink" Target="https://data.humdata.org/dataset/novel-coronavirus-2019-ncov-c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red.com/story/what-is-a-coronaviru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7613" y="609601"/>
            <a:ext cx="9753600" cy="4267200"/>
          </a:xfrm>
        </p:spPr>
        <p:txBody>
          <a:bodyPr/>
          <a:lstStyle/>
          <a:p>
            <a:r>
              <a:rPr lang="en-US" sz="6000" b="1" dirty="0" smtClean="0"/>
              <a:t>COVID-19 </a:t>
            </a:r>
            <a:br>
              <a:rPr lang="en-US" sz="6000" b="1" dirty="0" smtClean="0"/>
            </a:br>
            <a:r>
              <a:rPr lang="en-US" dirty="0" smtClean="0"/>
              <a:t>GLOBAL IMPACT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 KOROLEV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2133600"/>
            <a:ext cx="4130178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7412" y="381000"/>
            <a:ext cx="4571998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analysis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1447800"/>
            <a:ext cx="5715000" cy="4724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Clinical Characteristics of 138 Hospitalized Patients With 2019 Novel Coronavirus Infected Pneumonia in Wuhan, </a:t>
            </a:r>
            <a:r>
              <a:rPr lang="en-US" dirty="0" smtClean="0"/>
              <a:t>China[2]</a:t>
            </a:r>
          </a:p>
          <a:p>
            <a:pPr marL="45720" indent="0">
              <a:buNone/>
            </a:pPr>
            <a:r>
              <a:rPr lang="en-US" dirty="0" smtClean="0"/>
              <a:t>Chi-Square test is used when researches need </a:t>
            </a:r>
            <a:r>
              <a:rPr lang="en-US" dirty="0"/>
              <a:t>to estimate whether two random variables are independent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8468" y="1368755"/>
            <a:ext cx="4575144" cy="48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12" y="304800"/>
            <a:ext cx="3314698" cy="639762"/>
          </a:xfrm>
        </p:spPr>
        <p:txBody>
          <a:bodyPr>
            <a:normAutofit/>
          </a:bodyPr>
          <a:lstStyle/>
          <a:p>
            <a:r>
              <a:rPr lang="en-US" sz="2400" dirty="0"/>
              <a:t>Statistical analysis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66800"/>
            <a:ext cx="9829802" cy="5029200"/>
          </a:xfrm>
        </p:spPr>
        <p:txBody>
          <a:bodyPr/>
          <a:lstStyle/>
          <a:p>
            <a:pPr marL="45720" indent="0">
              <a:buNone/>
            </a:pPr>
            <a:r>
              <a:rPr lang="en-US" sz="1800" b="1" dirty="0" smtClean="0"/>
              <a:t>H0: </a:t>
            </a:r>
            <a:r>
              <a:rPr lang="en-US" sz="1800" b="1" dirty="0"/>
              <a:t>The Dizziness and ICU admission are independent.</a:t>
            </a:r>
          </a:p>
          <a:p>
            <a:pPr marL="45720" indent="0">
              <a:buNone/>
            </a:pPr>
            <a:r>
              <a:rPr lang="en-US" sz="1800" b="1" dirty="0"/>
              <a:t>H1: The Dizziness and ICU admission are NOT independent </a:t>
            </a:r>
          </a:p>
          <a:p>
            <a:pPr marL="45720" indent="0">
              <a:buNone/>
            </a:pPr>
            <a:r>
              <a:rPr lang="en-US" sz="1800" dirty="0"/>
              <a:t>Alpha = 0.05</a:t>
            </a:r>
          </a:p>
          <a:p>
            <a:pPr marL="45720" indent="0">
              <a:buNone/>
            </a:pPr>
            <a:r>
              <a:rPr lang="en-US" sz="1800" dirty="0"/>
              <a:t>p value =  </a:t>
            </a:r>
            <a:r>
              <a:rPr lang="en-US" sz="1800" dirty="0" smtClean="0"/>
              <a:t>0.006</a:t>
            </a:r>
          </a:p>
          <a:p>
            <a:pPr marL="45720" indent="0">
              <a:buNone/>
            </a:pPr>
            <a:r>
              <a:rPr lang="en-US" sz="1800" dirty="0" smtClean="0"/>
              <a:t>0.006 &lt; 0.05 hence reject H0</a:t>
            </a:r>
            <a:endParaRPr lang="en-US" sz="1800" dirty="0"/>
          </a:p>
          <a:p>
            <a:pPr marL="45720" indent="0">
              <a:buNone/>
            </a:pPr>
            <a:r>
              <a:rPr lang="en-US" sz="1800" b="1" dirty="0"/>
              <a:t>H0: The </a:t>
            </a:r>
            <a:r>
              <a:rPr lang="en-US" sz="1800" b="1" dirty="0" smtClean="0"/>
              <a:t>Dry Cough </a:t>
            </a:r>
            <a:r>
              <a:rPr lang="en-US" sz="1800" b="1" dirty="0"/>
              <a:t>and ICU admission are independent.</a:t>
            </a:r>
          </a:p>
          <a:p>
            <a:pPr marL="45720" indent="0">
              <a:buNone/>
            </a:pPr>
            <a:r>
              <a:rPr lang="en-US" sz="1800" b="1" dirty="0"/>
              <a:t>H1: The Dry Cough </a:t>
            </a:r>
            <a:r>
              <a:rPr lang="en-US" sz="1800" b="1" dirty="0" smtClean="0"/>
              <a:t>and </a:t>
            </a:r>
            <a:r>
              <a:rPr lang="en-US" sz="1800" b="1" dirty="0"/>
              <a:t>ICU admission are NOT independent </a:t>
            </a:r>
          </a:p>
          <a:p>
            <a:pPr marL="45720" indent="0">
              <a:buNone/>
            </a:pPr>
            <a:r>
              <a:rPr lang="en-US" sz="1800" dirty="0"/>
              <a:t>Alpha = 0.05</a:t>
            </a:r>
          </a:p>
          <a:p>
            <a:pPr marL="45720" indent="0">
              <a:buNone/>
            </a:pPr>
            <a:r>
              <a:rPr lang="en-US" sz="1800" dirty="0"/>
              <a:t>p value =  </a:t>
            </a:r>
            <a:r>
              <a:rPr lang="en-US" sz="1800" dirty="0" smtClean="0"/>
              <a:t>0.887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0.887 &gt; 0.05 </a:t>
            </a:r>
            <a:r>
              <a:rPr lang="en-US" sz="1800" dirty="0"/>
              <a:t>hence </a:t>
            </a:r>
            <a:r>
              <a:rPr lang="en-US" sz="1800" dirty="0" smtClean="0"/>
              <a:t>fail to reject H0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96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12" y="304800"/>
            <a:ext cx="3314698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Conclusions: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66800"/>
            <a:ext cx="9829802" cy="4114800"/>
          </a:xfrm>
        </p:spPr>
        <p:txBody>
          <a:bodyPr/>
          <a:lstStyle/>
          <a:p>
            <a:pPr marL="45720" indent="0">
              <a:buNone/>
            </a:pPr>
            <a:r>
              <a:rPr lang="en-US" sz="1800" dirty="0" smtClean="0"/>
              <a:t>1. The number of people getting infected with COVID19 in United States is the highest in the world </a:t>
            </a:r>
          </a:p>
          <a:p>
            <a:pPr marL="45720" indent="0">
              <a:buNone/>
            </a:pPr>
            <a:r>
              <a:rPr lang="en-US" sz="1800" dirty="0" smtClean="0"/>
              <a:t>2. China is the best at fighting the virus among the top 10 countries with the most number of confirmed infected cases </a:t>
            </a:r>
          </a:p>
          <a:p>
            <a:pPr marL="45720" indent="0">
              <a:buNone/>
            </a:pPr>
            <a:r>
              <a:rPr lang="en-US" sz="1800" dirty="0" smtClean="0"/>
              <a:t>3. If two patients infected with COVID-19 show up at the hospital with the limited number of beds in Intensive Care Unit. The one who feels dizzy should be admitted to ICU first.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15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r>
              <a:rPr lang="en-US" dirty="0" smtClean="0"/>
              <a:t>Further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447800"/>
            <a:ext cx="9753600" cy="4724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The number of upcoming </a:t>
            </a:r>
            <a:r>
              <a:rPr lang="en-US" dirty="0" smtClean="0"/>
              <a:t>infected </a:t>
            </a:r>
            <a:r>
              <a:rPr lang="en-US" dirty="0"/>
              <a:t>cases could be predicted using linear </a:t>
            </a:r>
            <a:r>
              <a:rPr lang="en-US" dirty="0" smtClean="0"/>
              <a:t>regression  </a:t>
            </a:r>
            <a:r>
              <a:rPr lang="en-US" dirty="0"/>
              <a:t>model </a:t>
            </a:r>
            <a:r>
              <a:rPr lang="en-US" dirty="0" smtClean="0"/>
              <a:t>in the future </a:t>
            </a:r>
            <a:r>
              <a:rPr lang="en-US" dirty="0" err="1" smtClean="0"/>
              <a:t>analisys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447800"/>
            <a:ext cx="9753600" cy="4724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1. </a:t>
            </a:r>
            <a:r>
              <a:rPr lang="en-US" u="sng" dirty="0">
                <a:hlinkClick r:id="rId2"/>
              </a:rPr>
              <a:t>https://data.humdata.org/dataset/novel-coronavirus-2019-ncov-cases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2. </a:t>
            </a:r>
            <a:r>
              <a:rPr lang="en-US" u="sng" dirty="0">
                <a:hlinkClick r:id="rId3"/>
              </a:rPr>
              <a:t>https://jamanetwork.com/journals/jama/fullarticle/2761044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3. </a:t>
            </a:r>
            <a:r>
              <a:rPr lang="en-US" u="sng" dirty="0">
                <a:hlinkClick r:id="rId4"/>
              </a:rPr>
              <a:t>https://www.wired.com/story/what-is-a-coronavirus/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 smtClean="0"/>
              <a:t>?</a:t>
            </a:r>
          </a:p>
          <a:p>
            <a:pPr marL="4572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496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782762"/>
          </a:xfrm>
        </p:spPr>
        <p:txBody>
          <a:bodyPr/>
          <a:lstStyle/>
          <a:p>
            <a:r>
              <a:rPr lang="en-US" dirty="0" smtClean="0"/>
              <a:t>About myself: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438400"/>
            <a:ext cx="9753600" cy="3733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/>
              <a:t>name is Anton </a:t>
            </a:r>
            <a:r>
              <a:rPr lang="en-US" dirty="0" smtClean="0"/>
              <a:t>and I’m </a:t>
            </a:r>
            <a:r>
              <a:rPr lang="en-US" dirty="0"/>
              <a:t>currently studying data science at </a:t>
            </a:r>
            <a:r>
              <a:rPr lang="en-US" dirty="0" smtClean="0"/>
              <a:t>Galvanize DSI New </a:t>
            </a:r>
            <a:r>
              <a:rPr lang="en-US" dirty="0"/>
              <a:t>York </a:t>
            </a:r>
            <a:r>
              <a:rPr lang="en-US" dirty="0" smtClean="0"/>
              <a:t>campus</a:t>
            </a:r>
          </a:p>
          <a:p>
            <a:r>
              <a:rPr lang="en-US" dirty="0"/>
              <a:t>I </a:t>
            </a:r>
            <a:r>
              <a:rPr lang="en-US" dirty="0" smtClean="0"/>
              <a:t> </a:t>
            </a:r>
            <a:r>
              <a:rPr lang="en-US" dirty="0"/>
              <a:t>received my </a:t>
            </a:r>
            <a:r>
              <a:rPr lang="en-US" dirty="0"/>
              <a:t>Bachelor's degree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Mechanical Engineering from </a:t>
            </a:r>
            <a:r>
              <a:rPr lang="en-US" dirty="0"/>
              <a:t>the University of </a:t>
            </a:r>
            <a:r>
              <a:rPr lang="en-US" dirty="0" smtClean="0"/>
              <a:t>Massachusetts in 2019</a:t>
            </a:r>
          </a:p>
          <a:p>
            <a:r>
              <a:rPr lang="en-US" dirty="0" smtClean="0"/>
              <a:t>At </a:t>
            </a:r>
            <a:r>
              <a:rPr lang="en-US" dirty="0"/>
              <a:t>the moment I live in Brooklyn New York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3535" y="664347"/>
            <a:ext cx="10515602" cy="63976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What is corona virus?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79412" y="1600200"/>
            <a:ext cx="6477000" cy="4572000"/>
          </a:xfrm>
        </p:spPr>
        <p:txBody>
          <a:bodyPr>
            <a:noAutofit/>
          </a:bodyPr>
          <a:lstStyle/>
          <a:p>
            <a:r>
              <a:rPr lang="en-US" sz="1800" dirty="0"/>
              <a:t>Coronaviruses are a family of hundreds of viruses that can cause fever, respiratory problems, and sometimes gastrointestinal symptoms </a:t>
            </a:r>
            <a:r>
              <a:rPr lang="en-US" sz="1800" dirty="0" smtClean="0"/>
              <a:t>too</a:t>
            </a:r>
          </a:p>
          <a:p>
            <a:r>
              <a:rPr lang="en-US" sz="1800" dirty="0"/>
              <a:t>Since emerging in China in </a:t>
            </a:r>
            <a:r>
              <a:rPr lang="en-US" sz="1800" dirty="0" smtClean="0"/>
              <a:t>December 2019, new </a:t>
            </a:r>
            <a:r>
              <a:rPr lang="en-US" sz="1800" dirty="0"/>
              <a:t>coronavirus </a:t>
            </a:r>
            <a:r>
              <a:rPr lang="en-US" sz="1800" dirty="0" smtClean="0"/>
              <a:t>(COVID19) has </a:t>
            </a:r>
            <a:r>
              <a:rPr lang="en-US" sz="1800" dirty="0"/>
              <a:t>caused a global health </a:t>
            </a:r>
            <a:r>
              <a:rPr lang="en-US" sz="1800" dirty="0" smtClean="0"/>
              <a:t>emergency</a:t>
            </a:r>
          </a:p>
          <a:p>
            <a:r>
              <a:rPr lang="en-US" sz="1800" dirty="0"/>
              <a:t>In the confirmed cases so far, most people get a fever with a dry cough; smaller numbers of </a:t>
            </a:r>
            <a:r>
              <a:rPr lang="en-US" sz="1800" dirty="0" smtClean="0"/>
              <a:t>patients </a:t>
            </a:r>
            <a:r>
              <a:rPr lang="en-US" sz="1800" dirty="0"/>
              <a:t>might experience shortness of breath, a sore throat, or a </a:t>
            </a:r>
            <a:r>
              <a:rPr lang="en-US" sz="1800" dirty="0" smtClean="0"/>
              <a:t>headache[1]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4763" y="1295400"/>
            <a:ext cx="3629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274638"/>
            <a:ext cx="10287002" cy="1325562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531812" y="1752600"/>
            <a:ext cx="754380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CHARTS, GRAPHS AND MAPS: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sz="1800" i="1" dirty="0" smtClean="0"/>
              <a:t>Three tables with worldwide information on number of deaths, confirmed and recovered cases were downloaded from </a:t>
            </a:r>
            <a:r>
              <a:rPr lang="en-US" sz="18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data.humdata.org,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i="1" dirty="0" smtClean="0"/>
              <a:t>each containing 250 rows and 77 columns. Rows represented the countries, and </a:t>
            </a:r>
            <a:r>
              <a:rPr lang="en-US" sz="1800" dirty="0"/>
              <a:t>c</a:t>
            </a:r>
            <a:r>
              <a:rPr lang="en-US" sz="1800" dirty="0" smtClean="0"/>
              <a:t>olumns were latitude and longitude of each country with daily distribution of cases ranging from January 22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2020 to April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2020[2]</a:t>
            </a:r>
          </a:p>
          <a:p>
            <a:pPr marL="45720" indent="0">
              <a:buNone/>
            </a:pP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STATISTICAL ANALYSIS:</a:t>
            </a:r>
          </a:p>
          <a:p>
            <a:pPr marL="45720" indent="0">
              <a:buNone/>
            </a:pPr>
            <a:r>
              <a:rPr lang="en-US" sz="1800" i="1" dirty="0" smtClean="0"/>
              <a:t>A research was done in one of the Chinese hospitals where the symptoms for 138 patients infected with COVID-19 were recorded. The research data was obtained form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jamanetw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ork.com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i="1" dirty="0" smtClean="0"/>
              <a:t>as a table with 15 rows (symptoms) and 3 columns indicating how many patients were in Intensive  Care Unit.</a:t>
            </a:r>
          </a:p>
          <a:p>
            <a:pPr marL="45720" indent="0">
              <a:buNone/>
            </a:pPr>
            <a:endParaRPr lang="en-US" sz="18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i="1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51813" y="2052703"/>
            <a:ext cx="3352800" cy="37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8212" y="152400"/>
            <a:ext cx="7467598" cy="868362"/>
          </a:xfrm>
        </p:spPr>
        <p:txBody>
          <a:bodyPr>
            <a:normAutofit/>
          </a:bodyPr>
          <a:lstStyle/>
          <a:p>
            <a:r>
              <a:rPr lang="en-US" sz="2800" b="1" i="1" dirty="0"/>
              <a:t>Visualizing worldwide covid19 cases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2" y="971550"/>
            <a:ext cx="10401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381000"/>
            <a:ext cx="9921667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Top 5 countries with confirmed cases April 5</a:t>
            </a:r>
            <a:r>
              <a:rPr lang="en-US" sz="2800" baseline="30000" dirty="0" smtClean="0"/>
              <a:t>th </a:t>
            </a:r>
            <a:r>
              <a:rPr lang="en-US" sz="2800" dirty="0" smtClean="0"/>
              <a:t>2020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470733" cy="365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9" y="1447800"/>
            <a:ext cx="8272463" cy="43434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18612" y="1866900"/>
            <a:ext cx="25145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14176"/>
            <a:ext cx="87630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Top 10 countries with confirmed cases April 5</a:t>
            </a:r>
            <a:r>
              <a:rPr lang="en-US" sz="2400" baseline="30000" dirty="0"/>
              <a:t>th </a:t>
            </a:r>
            <a:r>
              <a:rPr lang="en-US" sz="2400" dirty="0" smtClean="0"/>
              <a:t>2020</a:t>
            </a:r>
            <a:endParaRPr lang="en-US" sz="2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813" y="1219200"/>
            <a:ext cx="1043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4" y="228600"/>
            <a:ext cx="8763000" cy="639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Distribution of confirmed cases on the world Map 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2" y="1219200"/>
            <a:ext cx="996985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412" y="304800"/>
            <a:ext cx="6515098" cy="639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Heat map of deaths cases worldwide</a:t>
            </a:r>
            <a:endParaRPr lang="en-US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103154"/>
            <a:ext cx="9448799" cy="51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485</TotalTime>
  <Words>589</Words>
  <Application>Microsoft Office PowerPoint</Application>
  <PresentationFormat>Custom</PresentationFormat>
  <Paragraphs>67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World country report presentation</vt:lpstr>
      <vt:lpstr>COVID-19  GLOBAL IMPACT</vt:lpstr>
      <vt:lpstr>About myself:</vt:lpstr>
      <vt:lpstr>What is corona virus?</vt:lpstr>
      <vt:lpstr>Data collection</vt:lpstr>
      <vt:lpstr>Visualizing worldwide covid19 cases</vt:lpstr>
      <vt:lpstr>Top 5 countries with confirmed cases April 5th 2020</vt:lpstr>
      <vt:lpstr>Top 10 countries with confirmed cases April 5th 2020</vt:lpstr>
      <vt:lpstr>Distribution of confirmed cases on the world Map </vt:lpstr>
      <vt:lpstr>Heat map of deaths cases worldwide</vt:lpstr>
      <vt:lpstr>Statistical analysis </vt:lpstr>
      <vt:lpstr>Statistical analysis </vt:lpstr>
      <vt:lpstr>Conclusions: </vt:lpstr>
      <vt:lpstr>Further analysis:</vt:lpstr>
      <vt:lpstr>References: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Country</dc:title>
  <dc:creator>Administrator</dc:creator>
  <cp:lastModifiedBy>Administrator</cp:lastModifiedBy>
  <cp:revision>28</cp:revision>
  <dcterms:created xsi:type="dcterms:W3CDTF">2020-04-10T02:57:28Z</dcterms:created>
  <dcterms:modified xsi:type="dcterms:W3CDTF">2020-04-10T19:20:38Z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